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31" r:id="rId6"/>
    <p:sldId id="549" r:id="rId7"/>
    <p:sldId id="536" r:id="rId8"/>
    <p:sldId id="535" r:id="rId9"/>
    <p:sldId id="547" r:id="rId10"/>
    <p:sldId id="548" r:id="rId11"/>
    <p:sldId id="546" r:id="rId12"/>
    <p:sldId id="53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422"/>
  </p:normalViewPr>
  <p:slideViewPr>
    <p:cSldViewPr snapToGrid="0">
      <p:cViewPr varScale="1">
        <p:scale>
          <a:sx n="84" d="100"/>
          <a:sy n="84" d="100"/>
        </p:scale>
        <p:origin x="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cichocki/Project_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Trading Strategy Optimization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Cichocki, Bertrand </a:t>
            </a:r>
            <a:r>
              <a:rPr lang="en-US" dirty="0" err="1"/>
              <a:t>Bading</a:t>
            </a:r>
            <a:r>
              <a:rPr lang="en-US" dirty="0"/>
              <a:t>, </a:t>
            </a:r>
            <a:r>
              <a:rPr lang="en-US" dirty="0" err="1"/>
              <a:t>Krashawn</a:t>
            </a:r>
            <a:r>
              <a:rPr lang="en-US" dirty="0"/>
              <a:t> Ray-</a:t>
            </a:r>
            <a:r>
              <a:rPr lang="en-US" dirty="0" err="1"/>
              <a:t>el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GitHub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Executive Summary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73" y="2212848"/>
            <a:ext cx="9850581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Goal: Optimize trading strategies centered around the S&amp;P 500.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Analysis: Utilize SMA and RSI to understand market trends.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Collective Passion: Driven by a keen interest in financial markets.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Learning: Commitment to using machine learning to improve trading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75A8C4-57E1-FC19-ED14-7633A368C766}"/>
              </a:ext>
            </a:extLst>
          </p:cNvPr>
          <p:cNvSpPr txBox="1">
            <a:spLocks/>
          </p:cNvSpPr>
          <p:nvPr/>
        </p:nvSpPr>
        <p:spPr>
          <a:xfrm>
            <a:off x="1105138" y="-32428"/>
            <a:ext cx="10255760" cy="11825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Significance of the S&amp;P 500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406E2-5B8E-4FE0-AE45-0FC3F138BFDB}"/>
              </a:ext>
            </a:extLst>
          </p:cNvPr>
          <p:cNvSpPr txBox="1">
            <a:spLocks/>
          </p:cNvSpPr>
          <p:nvPr/>
        </p:nvSpPr>
        <p:spPr>
          <a:xfrm>
            <a:off x="975897" y="1283276"/>
            <a:ext cx="10765253" cy="4291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Market Snapshot:</a:t>
            </a:r>
            <a:r>
              <a:rPr lang="en-US" sz="2000" dirty="0"/>
              <a:t> </a:t>
            </a:r>
            <a:r>
              <a:rPr lang="en-US" sz="1800" dirty="0"/>
              <a:t>The S&amp;P 500 reflects the U.S. economy's diversity, essential for assessing market sentiment.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Performance Benchmark: </a:t>
            </a:r>
            <a:r>
              <a:rPr lang="en-US" sz="1800" dirty="0"/>
              <a:t>Acts as a vital benchmark for comparing individual or professional investment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High Liquidity: </a:t>
            </a:r>
            <a:r>
              <a:rPr lang="en-US" sz="1800" dirty="0"/>
              <a:t>Ensures tight bid-ask spreads for smoother transactions, beneficial for traders and investors.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Leverage Access: </a:t>
            </a:r>
            <a:r>
              <a:rPr lang="en-US" sz="1800" dirty="0"/>
              <a:t>Futures markets allow for leveraging, increasing potential returns but also risks.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Hedging Opportunities: </a:t>
            </a:r>
            <a:r>
              <a:rPr lang="en-US" sz="1800" dirty="0"/>
              <a:t>Futures can hedge against market downturns, protecting investments.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24/7 Market Accessibility: </a:t>
            </a:r>
            <a:r>
              <a:rPr lang="en-US" sz="1800" dirty="0"/>
              <a:t>Enables quick reactions to global news, offering an advantage in fast-paced markets.</a:t>
            </a:r>
          </a:p>
        </p:txBody>
      </p:sp>
    </p:spTree>
    <p:extLst>
      <p:ext uri="{BB962C8B-B14F-4D97-AF65-F5344CB8AC3E}">
        <p14:creationId xmlns:p14="http://schemas.microsoft.com/office/powerpoint/2010/main" val="18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Finding The BEST </a:t>
            </a:r>
            <a:r>
              <a:rPr lang="en-US" dirty="0"/>
              <a:t>S&amp;P 500</a:t>
            </a:r>
            <a:br>
              <a:rPr lang="en-US" dirty="0"/>
            </a:br>
            <a:r>
              <a:rPr lang="en-US" dirty="0"/>
              <a:t>Long &amp; Short Windows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1FD5C-2321-9C25-0A95-9A2D166CC708}"/>
              </a:ext>
            </a:extLst>
          </p:cNvPr>
          <p:cNvSpPr txBox="1"/>
          <p:nvPr/>
        </p:nvSpPr>
        <p:spPr>
          <a:xfrm>
            <a:off x="1662545" y="2085109"/>
            <a:ext cx="84235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 created a loop to find the long and short windows that created the best accuracy.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36FFB-38BC-6D16-B240-B5F50B821A02}"/>
              </a:ext>
            </a:extLst>
          </p:cNvPr>
          <p:cNvSpPr txBox="1"/>
          <p:nvPr/>
        </p:nvSpPr>
        <p:spPr>
          <a:xfrm>
            <a:off x="1198418" y="5016443"/>
            <a:ext cx="979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results: </a:t>
            </a:r>
            <a:r>
              <a:rPr lang="en-US" dirty="0">
                <a:solidFill>
                  <a:schemeClr val="bg1"/>
                </a:solidFill>
              </a:rPr>
              <a:t>Short Window 35 - Long  Window 155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B7C50-81AB-C875-C30C-A292BA3C502E}"/>
              </a:ext>
            </a:extLst>
          </p:cNvPr>
          <p:cNvSpPr txBox="1"/>
          <p:nvPr/>
        </p:nvSpPr>
        <p:spPr>
          <a:xfrm>
            <a:off x="1780309" y="3316215"/>
            <a:ext cx="9053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looked at all of the windows that ended in 5 for both the short-term and long-term windows using AdaBoost and found the one with the best accuracy.</a:t>
            </a: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LONG-TERM VS. SHORT-TERM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Content Placeholder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FAA7300-4BD7-7129-39EA-B41AF4D93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676" y="2203350"/>
            <a:ext cx="7371478" cy="3685739"/>
          </a:xfrm>
        </p:spPr>
      </p:pic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Improving the Strategy With 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What is RSI? - Relative Strength Index - Fidelity">
            <a:extLst>
              <a:ext uri="{FF2B5EF4-FFF2-40B4-BE49-F238E27FC236}">
                <a16:creationId xmlns:a16="http://schemas.microsoft.com/office/drawing/2014/main" id="{F73474C0-5FE0-BAAD-E1BB-A084B57E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04" y="2021481"/>
            <a:ext cx="7270462" cy="4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329400-EDEB-9F79-2A12-0A68E41EA0BA}"/>
              </a:ext>
            </a:extLst>
          </p:cNvPr>
          <p:cNvSpPr txBox="1"/>
          <p:nvPr/>
        </p:nvSpPr>
        <p:spPr>
          <a:xfrm>
            <a:off x="8480103" y="2595032"/>
            <a:ext cx="3483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Measurement Range: Ranges from 0 to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Purpose: Identifies overbought (above 70) and oversold (below 30)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Function: Measures the speed of price movements.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Usage: Helps predict price corrections or reversals.</a:t>
            </a:r>
          </a:p>
        </p:txBody>
      </p:sp>
    </p:spTree>
    <p:extLst>
      <p:ext uri="{BB962C8B-B14F-4D97-AF65-F5344CB8AC3E}">
        <p14:creationId xmlns:p14="http://schemas.microsoft.com/office/powerpoint/2010/main" val="226661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440585"/>
            <a:ext cx="9994392" cy="1069848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RSI slop As an indicator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Equation Of Tangent Line (How To Find Em w/ Examples!)">
            <a:extLst>
              <a:ext uri="{FF2B5EF4-FFF2-40B4-BE49-F238E27FC236}">
                <a16:creationId xmlns:a16="http://schemas.microsoft.com/office/drawing/2014/main" id="{60C42A96-D098-F40B-B925-5D5E9292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562" y="2507145"/>
            <a:ext cx="8665882" cy="37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9EB00-F142-DC51-721F-B1B29533CC3A}"/>
              </a:ext>
            </a:extLst>
          </p:cNvPr>
          <p:cNvSpPr txBox="1"/>
          <p:nvPr/>
        </p:nvSpPr>
        <p:spPr>
          <a:xfrm>
            <a:off x="1651000" y="1641781"/>
            <a:ext cx="896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If slope is positive and have a buy signal with our moving averages.  That’s time to increase the position.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5BA99-2A9C-3CF8-A115-F520E7779588}"/>
              </a:ext>
            </a:extLst>
          </p:cNvPr>
          <p:cNvSpPr txBox="1"/>
          <p:nvPr/>
        </p:nvSpPr>
        <p:spPr>
          <a:xfrm>
            <a:off x="6726381" y="3554227"/>
            <a:ext cx="4953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ran 3-40 through AdaBoost using the SP500 Slope to see what would give us the best accuracy and it was</a:t>
            </a:r>
            <a:endParaRPr lang="en-US" sz="3200" i="1" dirty="0">
              <a:solidFill>
                <a:schemeClr val="bg1"/>
              </a:solidFill>
            </a:endParaRPr>
          </a:p>
          <a:p>
            <a:pPr algn="ctr"/>
            <a:r>
              <a:rPr lang="en-US" sz="3200" i="1" dirty="0">
                <a:solidFill>
                  <a:schemeClr val="bg1"/>
                </a:solidFill>
              </a:rPr>
              <a:t>14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which is the default Wilder suggested in his book.</a:t>
            </a:r>
          </a:p>
        </p:txBody>
      </p:sp>
    </p:spTree>
    <p:extLst>
      <p:ext uri="{BB962C8B-B14F-4D97-AF65-F5344CB8AC3E}">
        <p14:creationId xmlns:p14="http://schemas.microsoft.com/office/powerpoint/2010/main" val="268240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7" y="408497"/>
            <a:ext cx="8878824" cy="1160733"/>
          </a:xfrm>
        </p:spPr>
        <p:txBody>
          <a:bodyPr/>
          <a:lstStyle/>
          <a:p>
            <a:r>
              <a:rPr lang="en-US" dirty="0"/>
              <a:t>Hybrid simple moving average &amp; RSI Strategy</a:t>
            </a:r>
          </a:p>
        </p:txBody>
      </p:sp>
      <p:pic>
        <p:nvPicPr>
          <p:cNvPr id="32" name="Picture 3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60F48F5-D70D-3ECA-AA70-3D92BFC9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40" y="1777262"/>
            <a:ext cx="9394719" cy="46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Collective Effort: Focused on simplifying trading strategies using the S&amp;P 500.</a:t>
            </a:r>
          </a:p>
          <a:p>
            <a:r>
              <a:rPr lang="en-US" dirty="0"/>
              <a:t>Strategic Analysis: Employed SMAs and RSI to gain market insights.</a:t>
            </a:r>
          </a:p>
          <a:p>
            <a:r>
              <a:rPr lang="en-US" dirty="0"/>
              <a:t>AdaBoost Utilization: Enhanced strategy accuracy by identifying optimal combinations.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S&amp;P 500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S&amp;P 500's Role: Acts as a comprehensive market indicator and investment strategy guide.</a:t>
            </a:r>
          </a:p>
          <a:p>
            <a:r>
              <a:rPr lang="en-US" dirty="0"/>
              <a:t>Market Benefits: Offers liquidity, leverage, and hedging opportunities against volatilities.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123</TotalTime>
  <Words>446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Segoe UI Light</vt:lpstr>
      <vt:lpstr>Tw Cen MT</vt:lpstr>
      <vt:lpstr>Office Theme</vt:lpstr>
      <vt:lpstr>Trading Strategy Optimization Project</vt:lpstr>
      <vt:lpstr>Executive Summary</vt:lpstr>
      <vt:lpstr>PowerPoint Presentation</vt:lpstr>
      <vt:lpstr>Finding The BEST S&amp;P 500 Long &amp; Short Windows</vt:lpstr>
      <vt:lpstr>LONG-TERM VS. SHORT-TERM</vt:lpstr>
      <vt:lpstr>Improving the Strategy With RSI</vt:lpstr>
      <vt:lpstr>RSI slop As an indicator</vt:lpstr>
      <vt:lpstr>Hybrid simple moving average &amp; RSI Strategy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Strategy Optimization Project</dc:title>
  <dc:creator>Jan Cichocki</dc:creator>
  <cp:lastModifiedBy>Jan Cichocki</cp:lastModifiedBy>
  <cp:revision>2</cp:revision>
  <dcterms:created xsi:type="dcterms:W3CDTF">2024-03-25T17:27:04Z</dcterms:created>
  <dcterms:modified xsi:type="dcterms:W3CDTF">2024-03-25T19:42:31Z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