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9" r:id="rId2"/>
    <p:sldId id="261" r:id="rId3"/>
    <p:sldId id="263" r:id="rId4"/>
    <p:sldId id="264" r:id="rId5"/>
    <p:sldId id="262" r:id="rId6"/>
    <p:sldId id="257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77" autoAdjust="0"/>
  </p:normalViewPr>
  <p:slideViewPr>
    <p:cSldViewPr snapToGrid="0">
      <p:cViewPr varScale="1">
        <p:scale>
          <a:sx n="75" d="100"/>
          <a:sy n="75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F77A-1B13-4F13-91AF-F4AE82D802B6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36483-72C3-4FB1-890C-5D459F5449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92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 smtClean="0"/>
              <a:t>Délégation : 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La</a:t>
            </a:r>
            <a:r>
              <a:rPr lang="fr-CH" baseline="0" dirty="0" smtClean="0"/>
              <a:t> chaine de responsabilité : 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Peut </a:t>
            </a:r>
            <a:r>
              <a:rPr lang="fr-CH" baseline="0" dirty="0" err="1" smtClean="0"/>
              <a:t>pré-traiter</a:t>
            </a:r>
            <a:r>
              <a:rPr lang="fr-CH" baseline="0" dirty="0" smtClean="0"/>
              <a:t> la requête (Faire un gâteau -&gt; chef1 fait la pâte et envoi la pâte à chef2 -&gt; chef2 cuit la pâte -&gt; …)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1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Un</a:t>
            </a:r>
            <a:r>
              <a:rPr lang="fr-CH" baseline="0" dirty="0" smtClean="0"/>
              <a:t> manager reçoit les requêtes, les traites et les redirige à la personne appropriées. Dans ce cas, le manager doit possédé une référence à toutes les personnes.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L’HEIG-VD veut qu’une présentation du patron de conception «chaine de responsabilité» soit faite. La requête est envoyée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437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CH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36483-72C3-4FB1-890C-5D459F54498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37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482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6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79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4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0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81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61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12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36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435E-AFEA-46C7-B6F4-2DF35AF77AFB}" type="datetimeFigureOut">
              <a:rPr lang="fr-CH" smtClean="0"/>
              <a:t>11.05.2017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F8E1-AEF1-4118-BF8D-79878FA1C71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65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5880"/>
          </a:xfrm>
        </p:spPr>
        <p:txBody>
          <a:bodyPr/>
          <a:lstStyle/>
          <a:p>
            <a:r>
              <a:rPr lang="fr-CH" dirty="0" smtClean="0"/>
              <a:t>Chaine de responsabilité</a:t>
            </a:r>
            <a:endParaRPr lang="fr-CH" dirty="0"/>
          </a:p>
        </p:txBody>
      </p:sp>
      <p:grpSp>
        <p:nvGrpSpPr>
          <p:cNvPr id="3" name="Groupe 2"/>
          <p:cNvGrpSpPr/>
          <p:nvPr/>
        </p:nvGrpSpPr>
        <p:grpSpPr>
          <a:xfrm>
            <a:off x="918713" y="3246011"/>
            <a:ext cx="9031336" cy="2005521"/>
            <a:chOff x="918713" y="3246011"/>
            <a:chExt cx="9031336" cy="2005521"/>
          </a:xfrm>
        </p:grpSpPr>
        <p:sp>
          <p:nvSpPr>
            <p:cNvPr id="4" name="Rectangle 3"/>
            <p:cNvSpPr/>
            <p:nvPr/>
          </p:nvSpPr>
          <p:spPr>
            <a:xfrm>
              <a:off x="918713" y="3303932"/>
              <a:ext cx="2157469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Une présentation 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290760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Valentin </a:t>
              </a:r>
              <a:r>
                <a:rPr lang="fr-CH" dirty="0" err="1" smtClean="0"/>
                <a:t>Finini</a:t>
              </a:r>
              <a:endParaRPr lang="fr-CH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9471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Antoine Friant</a:t>
              </a:r>
              <a:endParaRPr lang="fr-C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82049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Christopher Meier</a:t>
              </a:r>
              <a:endParaRPr lang="fr-CH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0760" y="46755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Lawrence Stalder</a:t>
              </a:r>
              <a:endParaRPr lang="fr-CH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82049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Daniel Palumbo</a:t>
              </a:r>
              <a:endParaRPr lang="fr-CH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7658759" y="3610980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7" idx="1"/>
              <a:endCxn id="8" idx="3"/>
            </p:cNvCxnSpPr>
            <p:nvPr/>
          </p:nvCxnSpPr>
          <p:spPr>
            <a:xfrm flipH="1">
              <a:off x="7658760" y="49635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8" idx="1"/>
              <a:endCxn id="6" idx="3"/>
            </p:cNvCxnSpPr>
            <p:nvPr/>
          </p:nvCxnSpPr>
          <p:spPr>
            <a:xfrm flipH="1">
              <a:off x="5367471" y="49635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999471" y="3303932"/>
              <a:ext cx="1368000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Pier </a:t>
              </a:r>
            </a:p>
            <a:p>
              <a:pPr algn="ctr"/>
              <a:r>
                <a:rPr lang="fr-CH" dirty="0" smtClean="0"/>
                <a:t>Donini</a:t>
              </a:r>
              <a:endParaRPr lang="fr-CH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5367470" y="3589447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>
              <a:off x="3076182" y="3591932"/>
              <a:ext cx="9232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9" idx="2"/>
              <a:endCxn id="7" idx="0"/>
            </p:cNvCxnSpPr>
            <p:nvPr/>
          </p:nvCxnSpPr>
          <p:spPr>
            <a:xfrm>
              <a:off x="9266049" y="3879932"/>
              <a:ext cx="0" cy="795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5554039" y="3246011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7845327" y="3272426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9280097" y="4100605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845326" y="4596309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5554039" y="4571227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600" dirty="0" err="1" smtClean="0"/>
                <a:t>pass</a:t>
              </a:r>
              <a:endParaRPr lang="fr-CH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2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Rôle, Domaine et Intention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GoF</a:t>
            </a:r>
            <a:r>
              <a:rPr lang="fr-CH" dirty="0" smtClean="0"/>
              <a:t> -&gt; [Objet, Comportemental]</a:t>
            </a:r>
          </a:p>
          <a:p>
            <a:r>
              <a:rPr lang="fr-CH" dirty="0" smtClean="0"/>
              <a:t>Éviter d'associer l'expéditeur d'une requête à son récepteur en donnant plus d'un objet pour traiter la demande.</a:t>
            </a:r>
          </a:p>
          <a:p>
            <a:r>
              <a:rPr lang="fr-CH" dirty="0" smtClean="0"/>
              <a:t>Chaîner les objets récepteurs et passer la requête le long de la chaîne jusqu'à ce qu'un objet la traite.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05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L’objet «L’HEIG-VD» fait la requête qu’une présentation sur le modèle «chaîne de responsabilité» doit être créée et présentée à une classe.</a:t>
            </a:r>
          </a:p>
          <a:p>
            <a:r>
              <a:rPr lang="fr-CH" dirty="0" smtClean="0"/>
              <a:t>La requête est traitée par l’un des nombreux objets «professeurs», mais qui dépend du contexte et de la spécificité de la requête.</a:t>
            </a:r>
          </a:p>
          <a:p>
            <a:r>
              <a:rPr lang="fr-CH" dirty="0" smtClean="0"/>
              <a:t>Le problème est que «HEIG-VD» ne sait pas quel «professeur» va traiter la requête.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78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intuitive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864360" y="3312696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Manager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5587" y="197903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ProfMCR</a:t>
            </a:r>
            <a:endParaRPr lang="fr-CH" dirty="0"/>
          </a:p>
        </p:txBody>
      </p:sp>
      <p:sp>
        <p:nvSpPr>
          <p:cNvPr id="14" name="Rectangle 13"/>
          <p:cNvSpPr/>
          <p:nvPr/>
        </p:nvSpPr>
        <p:spPr>
          <a:xfrm>
            <a:off x="6535587" y="3312696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P</a:t>
            </a:r>
            <a:r>
              <a:rPr lang="fr-CH" dirty="0" err="1" smtClean="0"/>
              <a:t>rofRES</a:t>
            </a:r>
            <a:endParaRPr lang="fr-CH" dirty="0"/>
          </a:p>
        </p:txBody>
      </p:sp>
      <p:sp>
        <p:nvSpPr>
          <p:cNvPr id="16" name="Rectangle 15"/>
          <p:cNvSpPr/>
          <p:nvPr/>
        </p:nvSpPr>
        <p:spPr>
          <a:xfrm>
            <a:off x="6535587" y="4646358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C</a:t>
            </a:r>
            <a:r>
              <a:rPr lang="fr-CH" dirty="0" smtClean="0"/>
              <a:t>oncierge</a:t>
            </a:r>
            <a:endParaRPr lang="fr-CH" dirty="0"/>
          </a:p>
        </p:txBody>
      </p:sp>
      <p:cxnSp>
        <p:nvCxnSpPr>
          <p:cNvPr id="20" name="Connecteur droit avec flèche 19"/>
          <p:cNvCxnSpPr>
            <a:stCxn id="5" idx="3"/>
            <a:endCxn id="13" idx="1"/>
          </p:cNvCxnSpPr>
          <p:nvPr/>
        </p:nvCxnSpPr>
        <p:spPr>
          <a:xfrm flipV="1">
            <a:off x="4021829" y="2267035"/>
            <a:ext cx="2513758" cy="1333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3"/>
            <a:endCxn id="14" idx="1"/>
          </p:cNvCxnSpPr>
          <p:nvPr/>
        </p:nvCxnSpPr>
        <p:spPr>
          <a:xfrm>
            <a:off x="4021829" y="3600696"/>
            <a:ext cx="2513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3"/>
            <a:endCxn id="16" idx="1"/>
          </p:cNvCxnSpPr>
          <p:nvPr/>
        </p:nvCxnSpPr>
        <p:spPr>
          <a:xfrm>
            <a:off x="4021829" y="3600696"/>
            <a:ext cx="2513758" cy="1333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35585" y="5222357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 smtClean="0"/>
              <a:t>() +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535584" y="3889008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/>
              <a:t>() </a:t>
            </a:r>
            <a:r>
              <a:rPr lang="fr-CH" sz="1200" dirty="0" smtClean="0"/>
              <a:t>: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535585" y="2549462"/>
            <a:ext cx="1367999" cy="18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 smtClean="0"/>
              <a:t>handle</a:t>
            </a:r>
            <a:r>
              <a:rPr lang="fr-CH" sz="1200" dirty="0" smtClean="0"/>
              <a:t>() : </a:t>
            </a:r>
            <a:r>
              <a:rPr lang="fr-CH" sz="1200" dirty="0" err="1" smtClean="0"/>
              <a:t>void</a:t>
            </a:r>
            <a:endParaRPr lang="fr-CH" sz="12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864356" y="3888696"/>
            <a:ext cx="2157469" cy="185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+ </a:t>
            </a:r>
            <a:r>
              <a:rPr lang="fr-CH" sz="1200" dirty="0" err="1"/>
              <a:t>processRequest</a:t>
            </a:r>
            <a:r>
              <a:rPr lang="fr-CH" sz="1200" dirty="0"/>
              <a:t>() : </a:t>
            </a:r>
            <a:r>
              <a:rPr lang="fr-CH" sz="1200" dirty="0" err="1" smtClean="0"/>
              <a:t>void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22599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38200" y="1772997"/>
            <a:ext cx="2157469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HEIG-VD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4511" y="1772997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Valentin </a:t>
            </a:r>
            <a:r>
              <a:rPr lang="fr-CH" dirty="0" err="1" smtClean="0"/>
              <a:t>Finini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1627669" y="540869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Antoine </a:t>
            </a:r>
            <a:r>
              <a:rPr lang="fr-CH" dirty="0"/>
              <a:t>F</a:t>
            </a:r>
            <a:r>
              <a:rPr lang="fr-CH" dirty="0" smtClean="0"/>
              <a:t>riant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4838867" y="342438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Christopher Meier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627669" y="3419382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Lawrence Stalder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7708559" y="342438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Daniel Palumbo</a:t>
            </a:r>
            <a:endParaRPr lang="fr-CH" dirty="0"/>
          </a:p>
        </p:txBody>
      </p:sp>
      <p:cxnSp>
        <p:nvCxnSpPr>
          <p:cNvPr id="11" name="Connecteur droit avec flèche 10"/>
          <p:cNvCxnSpPr>
            <a:stCxn id="6" idx="2"/>
            <a:endCxn id="10" idx="0"/>
          </p:cNvCxnSpPr>
          <p:nvPr/>
        </p:nvCxnSpPr>
        <p:spPr>
          <a:xfrm>
            <a:off x="8378511" y="2348997"/>
            <a:ext cx="14048" cy="1075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9" idx="3"/>
          </p:cNvCxnSpPr>
          <p:nvPr/>
        </p:nvCxnSpPr>
        <p:spPr>
          <a:xfrm flipH="1" flipV="1">
            <a:off x="2995669" y="3707382"/>
            <a:ext cx="1843198" cy="5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2"/>
            <a:endCxn id="7" idx="0"/>
          </p:cNvCxnSpPr>
          <p:nvPr/>
        </p:nvCxnSpPr>
        <p:spPr>
          <a:xfrm>
            <a:off x="2311669" y="3995382"/>
            <a:ext cx="0" cy="1413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38867" y="1772997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Pier </a:t>
            </a:r>
          </a:p>
          <a:p>
            <a:pPr algn="ctr"/>
            <a:r>
              <a:rPr lang="fr-CH" dirty="0" smtClean="0"/>
              <a:t>Donini</a:t>
            </a:r>
            <a:endParaRPr lang="fr-CH" dirty="0"/>
          </a:p>
        </p:txBody>
      </p:sp>
      <p:cxnSp>
        <p:nvCxnSpPr>
          <p:cNvPr id="16" name="Connecteur droit avec flèche 15"/>
          <p:cNvCxnSpPr>
            <a:endCxn id="14" idx="1"/>
          </p:cNvCxnSpPr>
          <p:nvPr/>
        </p:nvCxnSpPr>
        <p:spPr>
          <a:xfrm>
            <a:off x="2995669" y="2060997"/>
            <a:ext cx="18431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1"/>
            <a:endCxn id="8" idx="3"/>
          </p:cNvCxnSpPr>
          <p:nvPr/>
        </p:nvCxnSpPr>
        <p:spPr>
          <a:xfrm flipH="1">
            <a:off x="6206867" y="3712385"/>
            <a:ext cx="1501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269920" y="1449191"/>
            <a:ext cx="1291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Présentation </a:t>
            </a:r>
          </a:p>
          <a:p>
            <a:pPr algn="ctr"/>
            <a:r>
              <a:rPr lang="fr-CH" sz="1600" dirty="0" smtClean="0"/>
              <a:t>du patron</a:t>
            </a:r>
            <a:endParaRPr lang="fr-CH" sz="1600" dirty="0"/>
          </a:p>
        </p:txBody>
      </p:sp>
      <p:cxnSp>
        <p:nvCxnSpPr>
          <p:cNvPr id="47" name="Connecteur droit avec flèche 46"/>
          <p:cNvCxnSpPr>
            <a:stCxn id="14" idx="3"/>
            <a:endCxn id="6" idx="1"/>
          </p:cNvCxnSpPr>
          <p:nvPr/>
        </p:nvCxnSpPr>
        <p:spPr>
          <a:xfrm>
            <a:off x="6206867" y="2060997"/>
            <a:ext cx="14876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327479" y="1449191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54" name="Bulle ronde 53"/>
          <p:cNvSpPr/>
          <p:nvPr/>
        </p:nvSpPr>
        <p:spPr>
          <a:xfrm>
            <a:off x="7708559" y="777198"/>
            <a:ext cx="1622401" cy="878121"/>
          </a:xfrm>
          <a:prstGeom prst="wedgeEllipseCallout">
            <a:avLst>
              <a:gd name="adj1" fmla="val -17702"/>
              <a:gd name="adj2" fmla="val 5671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J’introduis la présentation </a:t>
            </a:r>
            <a:endParaRPr lang="fr-CH" sz="1400" dirty="0"/>
          </a:p>
        </p:txBody>
      </p:sp>
      <p:sp>
        <p:nvSpPr>
          <p:cNvPr id="56" name="Bulle ronde 55"/>
          <p:cNvSpPr/>
          <p:nvPr/>
        </p:nvSpPr>
        <p:spPr>
          <a:xfrm>
            <a:off x="5078448" y="740310"/>
            <a:ext cx="1622401" cy="878121"/>
          </a:xfrm>
          <a:prstGeom prst="wedgeEllipseCallout">
            <a:avLst>
              <a:gd name="adj1" fmla="val -17310"/>
              <a:gd name="adj2" fmla="val 5816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ne peux pas faire la présentation</a:t>
            </a:r>
            <a:endParaRPr lang="fr-CH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392559" y="2596175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62" name="Bulle ronde 61"/>
          <p:cNvSpPr/>
          <p:nvPr/>
        </p:nvSpPr>
        <p:spPr>
          <a:xfrm>
            <a:off x="9469099" y="3180951"/>
            <a:ext cx="1681501" cy="965492"/>
          </a:xfrm>
          <a:prstGeom prst="wedgeEllipseCallout">
            <a:avLst>
              <a:gd name="adj1" fmla="val -59190"/>
              <a:gd name="adj2" fmla="val -258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J’explique la motivation et donne un exemple</a:t>
            </a:r>
            <a:endParaRPr lang="fr-CH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334498" y="3049687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4" name="Bulle ronde 73"/>
          <p:cNvSpPr/>
          <p:nvPr/>
        </p:nvSpPr>
        <p:spPr>
          <a:xfrm>
            <a:off x="5522867" y="4288385"/>
            <a:ext cx="1971652" cy="878121"/>
          </a:xfrm>
          <a:prstGeom prst="wedgeEllipseCallout">
            <a:avLst>
              <a:gd name="adj1" fmla="val -40380"/>
              <a:gd name="adj2" fmla="val -748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donne ses conséquences et quand l’utiliser</a:t>
            </a:r>
            <a:endParaRPr lang="fr-CH" sz="1400" dirty="0"/>
          </a:p>
        </p:txBody>
      </p:sp>
      <p:sp>
        <p:nvSpPr>
          <p:cNvPr id="75" name="Bulle ronde 74"/>
          <p:cNvSpPr/>
          <p:nvPr/>
        </p:nvSpPr>
        <p:spPr>
          <a:xfrm>
            <a:off x="278957" y="2571346"/>
            <a:ext cx="2299364" cy="717079"/>
          </a:xfrm>
          <a:prstGeom prst="wedgeEllipseCallout">
            <a:avLst>
              <a:gd name="adj1" fmla="val 39417"/>
              <a:gd name="adj2" fmla="val 588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donne un exemple d’implémentation</a:t>
            </a:r>
            <a:endParaRPr lang="fr-CH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3375904" y="3095575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328838" y="4409650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  <p:sp>
        <p:nvSpPr>
          <p:cNvPr id="79" name="Bulle ronde 78"/>
          <p:cNvSpPr/>
          <p:nvPr/>
        </p:nvSpPr>
        <p:spPr>
          <a:xfrm>
            <a:off x="381239" y="4424446"/>
            <a:ext cx="1702544" cy="878121"/>
          </a:xfrm>
          <a:prstGeom prst="wedgeEllipseCallout">
            <a:avLst>
              <a:gd name="adj1" fmla="val 39394"/>
              <a:gd name="adj2" fmla="val 502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J’explique les objectifs du projet</a:t>
            </a:r>
            <a:endParaRPr lang="fr-CH" sz="1400" dirty="0"/>
          </a:p>
        </p:txBody>
      </p:sp>
      <p:sp>
        <p:nvSpPr>
          <p:cNvPr id="28" name="Rectangle 27"/>
          <p:cNvSpPr/>
          <p:nvPr/>
        </p:nvSpPr>
        <p:spPr>
          <a:xfrm>
            <a:off x="4838867" y="5408695"/>
            <a:ext cx="1368000" cy="57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Dalenvin</a:t>
            </a:r>
            <a:r>
              <a:rPr lang="fr-CH" dirty="0" smtClean="0"/>
              <a:t> </a:t>
            </a:r>
            <a:r>
              <a:rPr lang="fr-CH" dirty="0" err="1" smtClean="0"/>
              <a:t>Fonono</a:t>
            </a:r>
            <a:endParaRPr lang="fr-CH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995669" y="5696695"/>
            <a:ext cx="18431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ulle ronde 29"/>
          <p:cNvSpPr/>
          <p:nvPr/>
        </p:nvSpPr>
        <p:spPr>
          <a:xfrm>
            <a:off x="6532152" y="5212711"/>
            <a:ext cx="1702544" cy="878121"/>
          </a:xfrm>
          <a:prstGeom prst="wedgeEllipseCallout">
            <a:avLst>
              <a:gd name="adj1" fmla="val -60562"/>
              <a:gd name="adj2" fmla="val -1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Je réponds aux questions</a:t>
            </a:r>
            <a:endParaRPr lang="fr-CH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292363" y="5070770"/>
            <a:ext cx="124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dirty="0" smtClean="0"/>
              <a:t>Faire la </a:t>
            </a:r>
          </a:p>
          <a:p>
            <a:pPr algn="ctr"/>
            <a:r>
              <a:rPr lang="fr-CH" sz="1600" dirty="0" smtClean="0"/>
              <a:t>présentation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76427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Conséquences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>
            <a:normAutofit fontScale="92500" lnSpcReduction="10000"/>
          </a:bodyPr>
          <a:lstStyle/>
          <a:p>
            <a:r>
              <a:rPr lang="fr-CH" dirty="0" smtClean="0"/>
              <a:t>Réduction du couplage </a:t>
            </a:r>
          </a:p>
          <a:p>
            <a:pPr lvl="1"/>
            <a:r>
              <a:rPr lang="fr-CH" dirty="0" smtClean="0"/>
              <a:t>L’expéditeur ne sait pas quel objet va traiter la requête</a:t>
            </a:r>
          </a:p>
          <a:p>
            <a:pPr lvl="1"/>
            <a:r>
              <a:rPr lang="fr-CH" dirty="0" smtClean="0"/>
              <a:t>Un objet de la chaîne ne connaît pas la structure de la chaîne</a:t>
            </a:r>
          </a:p>
          <a:p>
            <a:r>
              <a:rPr lang="fr-CH" dirty="0" smtClean="0"/>
              <a:t>Simplification de l’interconnexion entre objets</a:t>
            </a:r>
          </a:p>
          <a:p>
            <a:pPr lvl="1"/>
            <a:r>
              <a:rPr lang="fr-CH" dirty="0" smtClean="0"/>
              <a:t>Nul besoin de maintenir des références dans tous les sens.</a:t>
            </a:r>
          </a:p>
          <a:p>
            <a:pPr lvl="1"/>
            <a:r>
              <a:rPr lang="fr-CH" dirty="0" smtClean="0"/>
              <a:t>1 seul référenceur au successeur.</a:t>
            </a:r>
          </a:p>
          <a:p>
            <a:r>
              <a:rPr lang="fr-CH" dirty="0" smtClean="0"/>
              <a:t>Flexibilité dans l’assignation de responsabilités</a:t>
            </a:r>
          </a:p>
          <a:p>
            <a:pPr lvl="1"/>
            <a:r>
              <a:rPr lang="fr-CH" dirty="0" smtClean="0"/>
              <a:t>La structure de la chaîne et la responsabilité donnée au membre de la chaîne peuvent être modifiées durant l’exécution.</a:t>
            </a:r>
          </a:p>
          <a:p>
            <a:r>
              <a:rPr lang="fr-CH" dirty="0" smtClean="0"/>
              <a:t>Le traitement n’est pas garanti</a:t>
            </a:r>
          </a:p>
          <a:p>
            <a:pPr lvl="1"/>
            <a:r>
              <a:rPr lang="fr-CH" dirty="0" smtClean="0"/>
              <a:t>Aucun objet peut traiter la requête</a:t>
            </a:r>
          </a:p>
          <a:p>
            <a:pPr lvl="1"/>
            <a:r>
              <a:rPr lang="fr-CH" dirty="0" smtClean="0"/>
              <a:t>La chaîne est mal configurée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60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utiliser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Lorsque plus d’un objet pourrait traiter la requête et que le récepteur n’est pas connu.</a:t>
            </a:r>
          </a:p>
          <a:p>
            <a:r>
              <a:rPr lang="fr-CH" dirty="0" smtClean="0"/>
              <a:t>Si l’on veut envoyer une requête à plusieurs objets sans spécifier le récepteur.</a:t>
            </a:r>
          </a:p>
          <a:p>
            <a:r>
              <a:rPr lang="fr-CH" dirty="0" smtClean="0"/>
              <a:t>Lorsque l’ensemble d’objets qui pourrait traiter la requête peut être spécifier dynamiquement.</a:t>
            </a:r>
          </a:p>
          <a:p>
            <a:r>
              <a:rPr lang="fr-CH" dirty="0"/>
              <a:t>Ne pas confondre délégation et chaine de </a:t>
            </a:r>
            <a:r>
              <a:rPr lang="fr-CH" dirty="0" smtClean="0"/>
              <a:t>responsabilité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24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 d’implémentation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Alors, c’est 3 nains qui vont à la mine…</a:t>
            </a:r>
            <a:endParaRPr lang="fr-CH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94" y="2955925"/>
            <a:ext cx="2339473" cy="23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Projet</a:t>
            </a:r>
            <a:endParaRPr lang="fr-CH" dirty="0"/>
          </a:p>
        </p:txBody>
      </p:sp>
      <p:pic>
        <p:nvPicPr>
          <p:cNvPr id="8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665288"/>
            <a:ext cx="8440847" cy="4351338"/>
          </a:xfrm>
        </p:spPr>
      </p:pic>
    </p:spTree>
    <p:extLst>
      <p:ext uri="{BB962C8B-B14F-4D97-AF65-F5344CB8AC3E}">
        <p14:creationId xmlns:p14="http://schemas.microsoft.com/office/powerpoint/2010/main" val="4829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490</Words>
  <Application>Microsoft Office PowerPoint</Application>
  <PresentationFormat>Grand écran</PresentationFormat>
  <Paragraphs>91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Chaine de responsabilité</vt:lpstr>
      <vt:lpstr>Rôle, Domaine et Intention</vt:lpstr>
      <vt:lpstr>Motivation</vt:lpstr>
      <vt:lpstr>Approche intuitive</vt:lpstr>
      <vt:lpstr>Exemple</vt:lpstr>
      <vt:lpstr>Conséquences</vt:lpstr>
      <vt:lpstr>A utiliser</vt:lpstr>
      <vt:lpstr>Exemple d’implémentation</vt:lpstr>
      <vt:lpstr>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palumbo</dc:creator>
  <cp:lastModifiedBy>daniel palumbo</cp:lastModifiedBy>
  <cp:revision>63</cp:revision>
  <dcterms:created xsi:type="dcterms:W3CDTF">2017-05-03T11:34:03Z</dcterms:created>
  <dcterms:modified xsi:type="dcterms:W3CDTF">2017-05-11T10:42:29Z</dcterms:modified>
</cp:coreProperties>
</file>