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ranienbaum"/>
      <p:regular r:id="rId23"/>
    </p:embeddedFont>
    <p:embeddedFont>
      <p:font typeface="Anaheim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naheim-regular.fntdata"/><Relationship Id="rId23" Type="http://schemas.openxmlformats.org/officeDocument/2006/relationships/font" Target="fonts/Oranienba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2b3de137c_0_19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e2b3de137c_0_19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2b3de137c_0_19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2b3de137c_0_19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e2b3de137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e2b3de137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2b3de137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2b3de137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e2b3de137c_0_19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e2b3de137c_0_19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ae7653a3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ae7653a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e2b3de137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e2b3de137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2b3de137c_0_19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2b3de137c_0_19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35c3613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35c3613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35c3613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35c3613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b3de13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2b3de13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2b3de13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2b3de13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35c3613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35c3613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ae7653a3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ae7653a3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2b3de137c_0_19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2b3de137c_0_19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2b3de137c_0_19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2b3de137c_0_19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5400000">
            <a:off x="3525284" y="29678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5400000">
            <a:off x="-98266" y="14799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3" type="subTitle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5" type="subTitle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6" type="subTitle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5" type="subTitle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5400000">
            <a:off x="-2207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10800000">
            <a:off x="73943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2" type="subTitle"/>
          </p:nvPr>
        </p:nvSpPr>
        <p:spPr>
          <a:xfrm>
            <a:off x="7199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3" type="subTitle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4" type="subTitle"/>
          </p:nvPr>
        </p:nvSpPr>
        <p:spPr>
          <a:xfrm>
            <a:off x="3386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5" type="subTitle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6" type="subTitle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720025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subTitle"/>
          </p:nvPr>
        </p:nvSpPr>
        <p:spPr>
          <a:xfrm>
            <a:off x="719988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9" name="Google Shape;159;p1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054000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6053963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720025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6" type="subTitle"/>
          </p:nvPr>
        </p:nvSpPr>
        <p:spPr>
          <a:xfrm>
            <a:off x="719988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7" type="subTitle"/>
          </p:nvPr>
        </p:nvSpPr>
        <p:spPr>
          <a:xfrm>
            <a:off x="6054000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8" type="subTitle"/>
          </p:nvPr>
        </p:nvSpPr>
        <p:spPr>
          <a:xfrm>
            <a:off x="6053963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2" type="subTitle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3" type="subTitle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7" type="subTitle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8" type="subTitle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9" type="subTitle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3" type="subTitle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4" type="subTitle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5" type="subTitle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2" name="Google Shape;192;p1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20025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998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6054021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6053975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5" type="subTitle"/>
          </p:nvPr>
        </p:nvSpPr>
        <p:spPr>
          <a:xfrm>
            <a:off x="720025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6" type="subTitle"/>
          </p:nvPr>
        </p:nvSpPr>
        <p:spPr>
          <a:xfrm>
            <a:off x="71998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7" type="subTitle"/>
          </p:nvPr>
        </p:nvSpPr>
        <p:spPr>
          <a:xfrm>
            <a:off x="3387017" y="3083763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8" type="subTitle"/>
          </p:nvPr>
        </p:nvSpPr>
        <p:spPr>
          <a:xfrm>
            <a:off x="3386975" y="2703538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9" type="subTitle"/>
          </p:nvPr>
        </p:nvSpPr>
        <p:spPr>
          <a:xfrm>
            <a:off x="6054021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3" type="subTitle"/>
          </p:nvPr>
        </p:nvSpPr>
        <p:spPr>
          <a:xfrm>
            <a:off x="6053975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2" type="subTitle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3" type="subTitle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4" type="subTitle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5" type="subTitle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hasCustomPrompt="1"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/>
          <p:nvPr>
            <p:ph hasCustomPrompt="1"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/>
          <p:nvPr>
            <p:ph hasCustomPrompt="1" idx="9" type="title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4" name="Google Shape;234;p21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2"/>
          <p:cNvSpPr txBox="1"/>
          <p:nvPr>
            <p:ph idx="1" type="subTitle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51465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01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24"/>
          <p:cNvSpPr txBox="1"/>
          <p:nvPr>
            <p:ph hasCustomPrompt="1"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133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flipH="1">
            <a:off x="4554352" y="10341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flipH="1" rot="10800000">
            <a:off x="6124477" y="-14008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1" type="subTitle"/>
          </p:nvPr>
        </p:nvSpPr>
        <p:spPr>
          <a:xfrm>
            <a:off x="1029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2" type="subTitle"/>
          </p:nvPr>
        </p:nvSpPr>
        <p:spPr>
          <a:xfrm>
            <a:off x="720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3" type="subTitle"/>
          </p:nvPr>
        </p:nvSpPr>
        <p:spPr>
          <a:xfrm>
            <a:off x="6054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4" type="subTitle"/>
          </p:nvPr>
        </p:nvSpPr>
        <p:spPr>
          <a:xfrm>
            <a:off x="6054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5" name="Google Shape;275;p2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6637212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57587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26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90" name="Google Shape;290;p26"/>
          <p:cNvSpPr txBox="1"/>
          <p:nvPr/>
        </p:nvSpPr>
        <p:spPr>
          <a:xfrm>
            <a:off x="2400000" y="370117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3598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1618413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/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 rot="5400000">
            <a:off x="10800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90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bertramdhooge@gmail.com" TargetMode="External"/><Relationship Id="rId4" Type="http://schemas.openxmlformats.org/officeDocument/2006/relationships/hyperlink" Target="https://ratings.fide.com/profile/246735" TargetMode="External"/><Relationship Id="rId5" Type="http://schemas.openxmlformats.org/officeDocument/2006/relationships/hyperlink" Target="https://www.linkedin.com/in/bertramdhooge/" TargetMode="External"/><Relationship Id="rId6" Type="http://schemas.openxmlformats.org/officeDocument/2006/relationships/hyperlink" Target="https://github.com/BertramDHooge" TargetMode="External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ctrTitle"/>
          </p:nvPr>
        </p:nvSpPr>
        <p:spPr>
          <a:xfrm>
            <a:off x="2178025" y="1028500"/>
            <a:ext cx="4788000" cy="22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AI</a:t>
            </a:r>
            <a:endParaRPr/>
          </a:p>
        </p:txBody>
      </p:sp>
      <p:sp>
        <p:nvSpPr>
          <p:cNvPr id="315" name="Google Shape;315;p30"/>
          <p:cNvSpPr txBox="1"/>
          <p:nvPr>
            <p:ph idx="1" type="subTitle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expect?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Possible Approaches</a:t>
            </a:r>
            <a:endParaRPr/>
          </a:p>
        </p:txBody>
      </p:sp>
      <p:sp>
        <p:nvSpPr>
          <p:cNvPr id="566" name="Google Shape;566;p39"/>
          <p:cNvSpPr txBox="1"/>
          <p:nvPr>
            <p:ph idx="2" type="subTitle"/>
          </p:nvPr>
        </p:nvSpPr>
        <p:spPr>
          <a:xfrm>
            <a:off x="5956425" y="2877475"/>
            <a:ext cx="30249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engine evaluation using boardstate</a:t>
            </a:r>
            <a:endParaRPr/>
          </a:p>
        </p:txBody>
      </p:sp>
      <p:sp>
        <p:nvSpPr>
          <p:cNvPr id="567" name="Google Shape;567;p39"/>
          <p:cNvSpPr txBox="1"/>
          <p:nvPr>
            <p:ph idx="4" type="subTitle"/>
          </p:nvPr>
        </p:nvSpPr>
        <p:spPr>
          <a:xfrm>
            <a:off x="377750" y="2877475"/>
            <a:ext cx="2712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Predicting the human move using previous moves</a:t>
            </a:r>
            <a:endParaRPr sz="2500"/>
          </a:p>
        </p:txBody>
      </p:sp>
      <p:grpSp>
        <p:nvGrpSpPr>
          <p:cNvPr id="568" name="Google Shape;568;p39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69" name="Google Shape;569;p39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4703602" y="2157025"/>
            <a:ext cx="1176900" cy="11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3252987" y="2157025"/>
            <a:ext cx="1176900" cy="11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9"/>
          <p:cNvGrpSpPr/>
          <p:nvPr/>
        </p:nvGrpSpPr>
        <p:grpSpPr>
          <a:xfrm>
            <a:off x="4974727" y="2358475"/>
            <a:ext cx="634656" cy="773979"/>
            <a:chOff x="1084650" y="1378499"/>
            <a:chExt cx="3224880" cy="3224911"/>
          </a:xfrm>
        </p:grpSpPr>
        <p:sp>
          <p:nvSpPr>
            <p:cNvPr id="574" name="Google Shape;574;p39"/>
            <p:cNvSpPr/>
            <p:nvPr/>
          </p:nvSpPr>
          <p:spPr>
            <a:xfrm>
              <a:off x="1084650" y="1378499"/>
              <a:ext cx="3224880" cy="3224911"/>
            </a:xfrm>
            <a:custGeom>
              <a:rect b="b" l="l" r="r" t="t"/>
              <a:pathLst>
                <a:path extrusionOk="0" h="104021" w="104020">
                  <a:moveTo>
                    <a:pt x="103066" y="0"/>
                  </a:moveTo>
                  <a:lnTo>
                    <a:pt x="0" y="954"/>
                  </a:lnTo>
                  <a:lnTo>
                    <a:pt x="967" y="104020"/>
                  </a:lnTo>
                  <a:lnTo>
                    <a:pt x="104020" y="103053"/>
                  </a:lnTo>
                  <a:lnTo>
                    <a:pt x="103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08880" y="1526323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577353" y="1522881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946260" y="1519471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314733" y="15160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683609" y="1512619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052082" y="1509178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420989" y="1505736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2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789462" y="1502326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580763" y="18917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1" y="11886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949701" y="1888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318143" y="188490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687019" y="1881495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055492" y="1878054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424399" y="1874643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792872" y="1871202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212321" y="189519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215731" y="2263671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584204" y="2260230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953111" y="2256819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321584" y="2253378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8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690461" y="2249967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058934" y="2246526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27841" y="2243085"/>
              <a:ext cx="371906" cy="372371"/>
            </a:xfrm>
            <a:custGeom>
              <a:rect b="b" l="l" r="r" t="t"/>
              <a:pathLst>
                <a:path extrusionOk="0" h="12011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1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796314" y="2239674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587646" y="2629136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956553" y="26257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324995" y="26222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693902" y="26188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062344" y="2615433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431251" y="2612022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799724" y="2608581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219173" y="263257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222583" y="3001050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591056" y="2997609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1959963" y="2994199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328436" y="2990757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97312" y="2987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3065785" y="2983905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899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434692" y="2980464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803165" y="2977054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8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1594497" y="33664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963404" y="33630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331878" y="33592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24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700754" y="335622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069196" y="3352781"/>
              <a:ext cx="372371" cy="371906"/>
            </a:xfrm>
            <a:custGeom>
              <a:rect b="b" l="l" r="r" t="t"/>
              <a:pathLst>
                <a:path extrusionOk="0" h="11996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1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438134" y="3349371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806576" y="334592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226024" y="33699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229435" y="3738399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2" y="12010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597908" y="37349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966815" y="3731547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35288" y="3728105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04164" y="3724664"/>
              <a:ext cx="371937" cy="371937"/>
            </a:xfrm>
            <a:custGeom>
              <a:rect b="b" l="l" r="r" t="t"/>
              <a:pathLst>
                <a:path extrusionOk="0" h="11997" w="11997">
                  <a:moveTo>
                    <a:pt x="11885" y="1"/>
                  </a:moveTo>
                  <a:lnTo>
                    <a:pt x="1" y="112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072637" y="3721254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885"/>
                  </a:lnTo>
                  <a:lnTo>
                    <a:pt x="11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441544" y="3717812"/>
              <a:ext cx="371906" cy="371937"/>
            </a:xfrm>
            <a:custGeom>
              <a:rect b="b" l="l" r="r" t="t"/>
              <a:pathLst>
                <a:path extrusionOk="0" h="11997" w="11996">
                  <a:moveTo>
                    <a:pt x="11885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810017" y="3714402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601349" y="4103864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970256" y="410045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338729" y="4096578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707605" y="409360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076078" y="4089726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44985" y="4086750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813428" y="408330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32876" y="4106871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25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9"/>
          <p:cNvSpPr/>
          <p:nvPr/>
        </p:nvSpPr>
        <p:spPr>
          <a:xfrm>
            <a:off x="3662868" y="2509508"/>
            <a:ext cx="357124" cy="471946"/>
          </a:xfrm>
          <a:custGeom>
            <a:rect b="b" l="l" r="r" t="t"/>
            <a:pathLst>
              <a:path extrusionOk="0" h="26096" w="19747">
                <a:moveTo>
                  <a:pt x="9648" y="1"/>
                </a:moveTo>
                <a:cubicBezTo>
                  <a:pt x="9625" y="1"/>
                  <a:pt x="9601" y="1"/>
                  <a:pt x="9578" y="1"/>
                </a:cubicBezTo>
                <a:cubicBezTo>
                  <a:pt x="6938" y="14"/>
                  <a:pt x="4686" y="1604"/>
                  <a:pt x="4285" y="4271"/>
                </a:cubicBezTo>
                <a:cubicBezTo>
                  <a:pt x="3940" y="6524"/>
                  <a:pt x="4990" y="8886"/>
                  <a:pt x="7229" y="9605"/>
                </a:cubicBezTo>
                <a:cubicBezTo>
                  <a:pt x="7656" y="11748"/>
                  <a:pt x="7131" y="14967"/>
                  <a:pt x="4948" y="15949"/>
                </a:cubicBezTo>
                <a:cubicBezTo>
                  <a:pt x="4796" y="16004"/>
                  <a:pt x="4782" y="16115"/>
                  <a:pt x="4796" y="16238"/>
                </a:cubicBezTo>
                <a:cubicBezTo>
                  <a:pt x="4769" y="17027"/>
                  <a:pt x="4520" y="17593"/>
                  <a:pt x="3829" y="18007"/>
                </a:cubicBezTo>
                <a:cubicBezTo>
                  <a:pt x="3276" y="18353"/>
                  <a:pt x="2654" y="18560"/>
                  <a:pt x="2129" y="18961"/>
                </a:cubicBezTo>
                <a:cubicBezTo>
                  <a:pt x="1548" y="19389"/>
                  <a:pt x="1148" y="20012"/>
                  <a:pt x="1134" y="20744"/>
                </a:cubicBezTo>
                <a:cubicBezTo>
                  <a:pt x="1120" y="21394"/>
                  <a:pt x="1590" y="21904"/>
                  <a:pt x="1769" y="22499"/>
                </a:cubicBezTo>
                <a:cubicBezTo>
                  <a:pt x="1747" y="22498"/>
                  <a:pt x="1725" y="22498"/>
                  <a:pt x="1703" y="22498"/>
                </a:cubicBezTo>
                <a:cubicBezTo>
                  <a:pt x="1338" y="22498"/>
                  <a:pt x="978" y="22610"/>
                  <a:pt x="691" y="22844"/>
                </a:cubicBezTo>
                <a:cubicBezTo>
                  <a:pt x="56" y="23328"/>
                  <a:pt x="0" y="24102"/>
                  <a:pt x="181" y="24834"/>
                </a:cubicBezTo>
                <a:cubicBezTo>
                  <a:pt x="387" y="25719"/>
                  <a:pt x="1839" y="25844"/>
                  <a:pt x="2558" y="25927"/>
                </a:cubicBezTo>
                <a:cubicBezTo>
                  <a:pt x="3535" y="26044"/>
                  <a:pt x="5694" y="26095"/>
                  <a:pt x="8080" y="26095"/>
                </a:cubicBezTo>
                <a:cubicBezTo>
                  <a:pt x="11600" y="26095"/>
                  <a:pt x="15613" y="25983"/>
                  <a:pt x="17054" y="25802"/>
                </a:cubicBezTo>
                <a:cubicBezTo>
                  <a:pt x="17787" y="25719"/>
                  <a:pt x="19127" y="25567"/>
                  <a:pt x="19403" y="24710"/>
                </a:cubicBezTo>
                <a:cubicBezTo>
                  <a:pt x="19747" y="23613"/>
                  <a:pt x="19041" y="22339"/>
                  <a:pt x="17939" y="22339"/>
                </a:cubicBezTo>
                <a:cubicBezTo>
                  <a:pt x="17889" y="22339"/>
                  <a:pt x="17838" y="22341"/>
                  <a:pt x="17787" y="22347"/>
                </a:cubicBezTo>
                <a:cubicBezTo>
                  <a:pt x="17938" y="21808"/>
                  <a:pt x="18340" y="21324"/>
                  <a:pt x="18380" y="20744"/>
                </a:cubicBezTo>
                <a:cubicBezTo>
                  <a:pt x="18422" y="19970"/>
                  <a:pt x="18008" y="19334"/>
                  <a:pt x="17427" y="18879"/>
                </a:cubicBezTo>
                <a:cubicBezTo>
                  <a:pt x="16916" y="18464"/>
                  <a:pt x="16307" y="18256"/>
                  <a:pt x="15741" y="17966"/>
                </a:cubicBezTo>
                <a:cubicBezTo>
                  <a:pt x="14995" y="17580"/>
                  <a:pt x="14677" y="16985"/>
                  <a:pt x="14649" y="16156"/>
                </a:cubicBezTo>
                <a:cubicBezTo>
                  <a:pt x="14636" y="16017"/>
                  <a:pt x="14636" y="15921"/>
                  <a:pt x="14483" y="15866"/>
                </a:cubicBezTo>
                <a:cubicBezTo>
                  <a:pt x="12287" y="14912"/>
                  <a:pt x="11706" y="11720"/>
                  <a:pt x="12093" y="9564"/>
                </a:cubicBezTo>
                <a:cubicBezTo>
                  <a:pt x="14360" y="8804"/>
                  <a:pt x="15285" y="6441"/>
                  <a:pt x="14953" y="4175"/>
                </a:cubicBezTo>
                <a:cubicBezTo>
                  <a:pt x="14570" y="1530"/>
                  <a:pt x="12258" y="1"/>
                  <a:pt x="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9"/>
          <p:cNvSpPr txBox="1"/>
          <p:nvPr/>
        </p:nvSpPr>
        <p:spPr>
          <a:xfrm>
            <a:off x="5874575" y="3647175"/>
            <a:ext cx="261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Slow to train and predict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Large amounts of preprocessing required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⇒ Very interesting, but not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  for now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41" name="Google Shape;641;p39"/>
          <p:cNvCxnSpPr/>
          <p:nvPr/>
        </p:nvCxnSpPr>
        <p:spPr>
          <a:xfrm>
            <a:off x="5757325" y="1823600"/>
            <a:ext cx="3269400" cy="1745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"/>
          <p:cNvSpPr txBox="1"/>
          <p:nvPr>
            <p:ph type="title"/>
          </p:nvPr>
        </p:nvSpPr>
        <p:spPr>
          <a:xfrm>
            <a:off x="1010350" y="27356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Move Prediction</a:t>
            </a:r>
            <a:endParaRPr/>
          </a:p>
        </p:txBody>
      </p:sp>
      <p:sp>
        <p:nvSpPr>
          <p:cNvPr id="647" name="Google Shape;647;p40"/>
          <p:cNvSpPr txBox="1"/>
          <p:nvPr>
            <p:ph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48" name="Google Shape;648;p40"/>
          <p:cNvGrpSpPr/>
          <p:nvPr/>
        </p:nvGrpSpPr>
        <p:grpSpPr>
          <a:xfrm>
            <a:off x="1386100" y="1779225"/>
            <a:ext cx="2433900" cy="179100"/>
            <a:chOff x="5196100" y="2297550"/>
            <a:chExt cx="2433900" cy="179100"/>
          </a:xfrm>
        </p:grpSpPr>
        <p:sp>
          <p:nvSpPr>
            <p:cNvPr id="649" name="Google Shape;649;p40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1"/>
          <p:cNvSpPr txBox="1"/>
          <p:nvPr>
            <p:ph type="title"/>
          </p:nvPr>
        </p:nvSpPr>
        <p:spPr>
          <a:xfrm>
            <a:off x="2549375" y="1188114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e5 Bc4 nc6 Qh5 nf6 Qxf7#</a:t>
            </a:r>
            <a:endParaRPr/>
          </a:p>
        </p:txBody>
      </p:sp>
      <p:sp>
        <p:nvSpPr>
          <p:cNvPr id="656" name="Google Shape;656;p41"/>
          <p:cNvSpPr/>
          <p:nvPr/>
        </p:nvSpPr>
        <p:spPr>
          <a:xfrm>
            <a:off x="6404700" y="1953850"/>
            <a:ext cx="768600" cy="22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1"/>
          <p:cNvSpPr txBox="1"/>
          <p:nvPr>
            <p:ph idx="1" type="subTitle"/>
          </p:nvPr>
        </p:nvSpPr>
        <p:spPr>
          <a:xfrm>
            <a:off x="2399050" y="1955800"/>
            <a:ext cx="482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e4    e5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e4  e5   Bc4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  e5 Bc4   nc6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e4  e5 Bc4 nc6   Qh5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e4  e5 Bc4 nc6 Qh5   nf6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e4  e5 Bc4 nc6 Qh5 nf6 Qxf7#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1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1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1"/>
          <p:cNvSpPr/>
          <p:nvPr/>
        </p:nvSpPr>
        <p:spPr>
          <a:xfrm>
            <a:off x="3888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4558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1"/>
          <p:cNvSpPr/>
          <p:nvPr/>
        </p:nvSpPr>
        <p:spPr>
          <a:xfrm>
            <a:off x="52288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1"/>
          <p:cNvSpPr txBox="1"/>
          <p:nvPr/>
        </p:nvSpPr>
        <p:spPr>
          <a:xfrm>
            <a:off x="1662900" y="1976150"/>
            <a:ext cx="474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41"/>
          <p:cNvSpPr txBox="1"/>
          <p:nvPr>
            <p:ph idx="1" type="subTitle"/>
          </p:nvPr>
        </p:nvSpPr>
        <p:spPr>
          <a:xfrm>
            <a:off x="2399050" y="1955813"/>
            <a:ext cx="482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3     6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3   6    18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3   6  18     7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3   6  18   7   111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3   6  18   7 111     4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6  18   7 111   4   348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671" name="Google Shape;671;p42"/>
          <p:cNvSpPr/>
          <p:nvPr/>
        </p:nvSpPr>
        <p:spPr>
          <a:xfrm>
            <a:off x="4884625" y="3243375"/>
            <a:ext cx="768600" cy="48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2"/>
          <p:cNvSpPr txBox="1"/>
          <p:nvPr>
            <p:ph idx="1" type="subTitle"/>
          </p:nvPr>
        </p:nvSpPr>
        <p:spPr>
          <a:xfrm>
            <a:off x="494975" y="1080025"/>
            <a:ext cx="84240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Model: "sequential"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Layer (type)                Output Shape              Param #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Embedding   (Embedding)     (None, 9, 100)            269400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Bidirectional   (Bidirectio  (None, 300)              301200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nal)                  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Dense   (Dense)             (None, 2694)              810894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Total params: 1,381,494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Trainable params: 1,381,494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Non-trainable params: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3" name="Google Shape;673;p42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674" name="Google Shape;674;p42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1080313" y="2603675"/>
            <a:ext cx="984000" cy="9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3"/>
          <p:cNvSpPr/>
          <p:nvPr/>
        </p:nvSpPr>
        <p:spPr>
          <a:xfrm>
            <a:off x="2788288" y="2603675"/>
            <a:ext cx="984000" cy="98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"/>
          <p:cNvSpPr txBox="1"/>
          <p:nvPr>
            <p:ph idx="4294967295" type="subTitle"/>
          </p:nvPr>
        </p:nvSpPr>
        <p:spPr>
          <a:xfrm>
            <a:off x="1153751" y="1025200"/>
            <a:ext cx="2493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Model Accuracy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84" name="Google Shape;684;p43"/>
          <p:cNvSpPr txBox="1"/>
          <p:nvPr>
            <p:ph idx="4294967295" type="subTitle"/>
          </p:nvPr>
        </p:nvSpPr>
        <p:spPr>
          <a:xfrm>
            <a:off x="2428008" y="398130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ĺater moves</a:t>
            </a:r>
            <a:endParaRPr/>
          </a:p>
        </p:txBody>
      </p:sp>
      <p:sp>
        <p:nvSpPr>
          <p:cNvPr id="685" name="Google Shape;685;p43"/>
          <p:cNvSpPr txBox="1"/>
          <p:nvPr>
            <p:ph idx="4294967295" type="subTitle"/>
          </p:nvPr>
        </p:nvSpPr>
        <p:spPr>
          <a:xfrm>
            <a:off x="2428000" y="194145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Late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86" name="Google Shape;686;p43"/>
          <p:cNvSpPr txBox="1"/>
          <p:nvPr>
            <p:ph idx="4294967295" type="subTitle"/>
          </p:nvPr>
        </p:nvSpPr>
        <p:spPr>
          <a:xfrm>
            <a:off x="720033" y="398130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only the first 10 moves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per side</a:t>
            </a:r>
            <a:endParaRPr/>
          </a:p>
        </p:txBody>
      </p:sp>
      <p:sp>
        <p:nvSpPr>
          <p:cNvPr id="687" name="Google Shape;687;p43"/>
          <p:cNvSpPr txBox="1"/>
          <p:nvPr>
            <p:ph idx="4294967295" type="subTitle"/>
          </p:nvPr>
        </p:nvSpPr>
        <p:spPr>
          <a:xfrm>
            <a:off x="720000" y="194145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Early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88" name="Google Shape;688;p43"/>
          <p:cNvSpPr txBox="1"/>
          <p:nvPr>
            <p:ph idx="4294967295" type="subTitle"/>
          </p:nvPr>
        </p:nvSpPr>
        <p:spPr>
          <a:xfrm>
            <a:off x="2428000" y="3670225"/>
            <a:ext cx="17046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ranienbaum"/>
                <a:ea typeface="Oranienbaum"/>
                <a:cs typeface="Oranienbaum"/>
                <a:sym typeface="Oranienbaum"/>
              </a:rPr>
              <a:t>19%</a:t>
            </a:r>
            <a:endParaRPr b="1" sz="1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89" name="Google Shape;689;p43"/>
          <p:cNvSpPr txBox="1"/>
          <p:nvPr>
            <p:ph idx="4294967295" type="subTitle"/>
          </p:nvPr>
        </p:nvSpPr>
        <p:spPr>
          <a:xfrm>
            <a:off x="720025" y="3691675"/>
            <a:ext cx="17046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ranienbaum"/>
                <a:ea typeface="Oranienbaum"/>
                <a:cs typeface="Oranienbaum"/>
                <a:sym typeface="Oranienbaum"/>
              </a:rPr>
              <a:t>43%</a:t>
            </a:r>
            <a:endParaRPr b="1" sz="1800">
              <a:latin typeface="Oranienbaum"/>
              <a:ea typeface="Oranienbaum"/>
              <a:cs typeface="Oranienbaum"/>
              <a:sym typeface="Oranienbaum"/>
            </a:endParaRPr>
          </a:p>
        </p:txBody>
      </p:sp>
      <p:grpSp>
        <p:nvGrpSpPr>
          <p:cNvPr id="690" name="Google Shape;690;p4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691" name="Google Shape;691;p4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43"/>
          <p:cNvSpPr/>
          <p:nvPr/>
        </p:nvSpPr>
        <p:spPr>
          <a:xfrm>
            <a:off x="1393756" y="2892933"/>
            <a:ext cx="357124" cy="471946"/>
          </a:xfrm>
          <a:custGeom>
            <a:rect b="b" l="l" r="r" t="t"/>
            <a:pathLst>
              <a:path extrusionOk="0" h="26096" w="19747">
                <a:moveTo>
                  <a:pt x="9648" y="1"/>
                </a:moveTo>
                <a:cubicBezTo>
                  <a:pt x="9625" y="1"/>
                  <a:pt x="9601" y="1"/>
                  <a:pt x="9578" y="1"/>
                </a:cubicBezTo>
                <a:cubicBezTo>
                  <a:pt x="6938" y="14"/>
                  <a:pt x="4686" y="1604"/>
                  <a:pt x="4285" y="4271"/>
                </a:cubicBezTo>
                <a:cubicBezTo>
                  <a:pt x="3940" y="6524"/>
                  <a:pt x="4990" y="8886"/>
                  <a:pt x="7229" y="9605"/>
                </a:cubicBezTo>
                <a:cubicBezTo>
                  <a:pt x="7656" y="11748"/>
                  <a:pt x="7131" y="14967"/>
                  <a:pt x="4948" y="15949"/>
                </a:cubicBezTo>
                <a:cubicBezTo>
                  <a:pt x="4796" y="16004"/>
                  <a:pt x="4782" y="16115"/>
                  <a:pt x="4796" y="16238"/>
                </a:cubicBezTo>
                <a:cubicBezTo>
                  <a:pt x="4769" y="17027"/>
                  <a:pt x="4520" y="17593"/>
                  <a:pt x="3829" y="18007"/>
                </a:cubicBezTo>
                <a:cubicBezTo>
                  <a:pt x="3276" y="18353"/>
                  <a:pt x="2654" y="18560"/>
                  <a:pt x="2129" y="18961"/>
                </a:cubicBezTo>
                <a:cubicBezTo>
                  <a:pt x="1548" y="19389"/>
                  <a:pt x="1148" y="20012"/>
                  <a:pt x="1134" y="20744"/>
                </a:cubicBezTo>
                <a:cubicBezTo>
                  <a:pt x="1120" y="21394"/>
                  <a:pt x="1590" y="21904"/>
                  <a:pt x="1769" y="22499"/>
                </a:cubicBezTo>
                <a:cubicBezTo>
                  <a:pt x="1747" y="22498"/>
                  <a:pt x="1725" y="22498"/>
                  <a:pt x="1703" y="22498"/>
                </a:cubicBezTo>
                <a:cubicBezTo>
                  <a:pt x="1338" y="22498"/>
                  <a:pt x="978" y="22610"/>
                  <a:pt x="691" y="22844"/>
                </a:cubicBezTo>
                <a:cubicBezTo>
                  <a:pt x="56" y="23328"/>
                  <a:pt x="0" y="24102"/>
                  <a:pt x="181" y="24834"/>
                </a:cubicBezTo>
                <a:cubicBezTo>
                  <a:pt x="387" y="25719"/>
                  <a:pt x="1839" y="25844"/>
                  <a:pt x="2558" y="25927"/>
                </a:cubicBezTo>
                <a:cubicBezTo>
                  <a:pt x="3535" y="26044"/>
                  <a:pt x="5694" y="26095"/>
                  <a:pt x="8080" y="26095"/>
                </a:cubicBezTo>
                <a:cubicBezTo>
                  <a:pt x="11600" y="26095"/>
                  <a:pt x="15613" y="25983"/>
                  <a:pt x="17054" y="25802"/>
                </a:cubicBezTo>
                <a:cubicBezTo>
                  <a:pt x="17787" y="25719"/>
                  <a:pt x="19127" y="25567"/>
                  <a:pt x="19403" y="24710"/>
                </a:cubicBezTo>
                <a:cubicBezTo>
                  <a:pt x="19747" y="23613"/>
                  <a:pt x="19041" y="22339"/>
                  <a:pt x="17939" y="22339"/>
                </a:cubicBezTo>
                <a:cubicBezTo>
                  <a:pt x="17889" y="22339"/>
                  <a:pt x="17838" y="22341"/>
                  <a:pt x="17787" y="22347"/>
                </a:cubicBezTo>
                <a:cubicBezTo>
                  <a:pt x="17938" y="21808"/>
                  <a:pt x="18340" y="21324"/>
                  <a:pt x="18380" y="20744"/>
                </a:cubicBezTo>
                <a:cubicBezTo>
                  <a:pt x="18422" y="19970"/>
                  <a:pt x="18008" y="19334"/>
                  <a:pt x="17427" y="18879"/>
                </a:cubicBezTo>
                <a:cubicBezTo>
                  <a:pt x="16916" y="18464"/>
                  <a:pt x="16307" y="18256"/>
                  <a:pt x="15741" y="17966"/>
                </a:cubicBezTo>
                <a:cubicBezTo>
                  <a:pt x="14995" y="17580"/>
                  <a:pt x="14677" y="16985"/>
                  <a:pt x="14649" y="16156"/>
                </a:cubicBezTo>
                <a:cubicBezTo>
                  <a:pt x="14636" y="16017"/>
                  <a:pt x="14636" y="15921"/>
                  <a:pt x="14483" y="15866"/>
                </a:cubicBezTo>
                <a:cubicBezTo>
                  <a:pt x="12287" y="14912"/>
                  <a:pt x="11706" y="11720"/>
                  <a:pt x="12093" y="9564"/>
                </a:cubicBezTo>
                <a:cubicBezTo>
                  <a:pt x="14360" y="8804"/>
                  <a:pt x="15285" y="6441"/>
                  <a:pt x="14953" y="4175"/>
                </a:cubicBezTo>
                <a:cubicBezTo>
                  <a:pt x="14570" y="1530"/>
                  <a:pt x="12258" y="1"/>
                  <a:pt x="96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3"/>
          <p:cNvSpPr/>
          <p:nvPr/>
        </p:nvSpPr>
        <p:spPr>
          <a:xfrm>
            <a:off x="3035537" y="2725637"/>
            <a:ext cx="489543" cy="740092"/>
          </a:xfrm>
          <a:custGeom>
            <a:rect b="b" l="l" r="r" t="t"/>
            <a:pathLst>
              <a:path extrusionOk="0" h="40923" w="27069">
                <a:moveTo>
                  <a:pt x="13157" y="0"/>
                </a:moveTo>
                <a:cubicBezTo>
                  <a:pt x="12315" y="14"/>
                  <a:pt x="11458" y="345"/>
                  <a:pt x="11250" y="1230"/>
                </a:cubicBezTo>
                <a:cubicBezTo>
                  <a:pt x="11112" y="1824"/>
                  <a:pt x="11320" y="2390"/>
                  <a:pt x="11692" y="2847"/>
                </a:cubicBezTo>
                <a:cubicBezTo>
                  <a:pt x="10725" y="3109"/>
                  <a:pt x="10076" y="3925"/>
                  <a:pt x="9938" y="4961"/>
                </a:cubicBezTo>
                <a:cubicBezTo>
                  <a:pt x="9453" y="5016"/>
                  <a:pt x="8984" y="5016"/>
                  <a:pt x="8500" y="5031"/>
                </a:cubicBezTo>
                <a:lnTo>
                  <a:pt x="8458" y="5031"/>
                </a:lnTo>
                <a:cubicBezTo>
                  <a:pt x="8320" y="5058"/>
                  <a:pt x="8252" y="5141"/>
                  <a:pt x="8210" y="5252"/>
                </a:cubicBezTo>
                <a:cubicBezTo>
                  <a:pt x="8169" y="5362"/>
                  <a:pt x="8196" y="5500"/>
                  <a:pt x="8307" y="5597"/>
                </a:cubicBezTo>
                <a:cubicBezTo>
                  <a:pt x="8320" y="5611"/>
                  <a:pt x="8348" y="5624"/>
                  <a:pt x="8362" y="5624"/>
                </a:cubicBezTo>
                <a:cubicBezTo>
                  <a:pt x="9205" y="6109"/>
                  <a:pt x="9730" y="7408"/>
                  <a:pt x="9827" y="8388"/>
                </a:cubicBezTo>
                <a:cubicBezTo>
                  <a:pt x="9026" y="8430"/>
                  <a:pt x="8293" y="8955"/>
                  <a:pt x="8210" y="9812"/>
                </a:cubicBezTo>
                <a:cubicBezTo>
                  <a:pt x="8169" y="10227"/>
                  <a:pt x="8252" y="10752"/>
                  <a:pt x="8639" y="11001"/>
                </a:cubicBezTo>
                <a:cubicBezTo>
                  <a:pt x="8666" y="11014"/>
                  <a:pt x="8707" y="11028"/>
                  <a:pt x="8735" y="11042"/>
                </a:cubicBezTo>
                <a:cubicBezTo>
                  <a:pt x="8431" y="11373"/>
                  <a:pt x="8307" y="11871"/>
                  <a:pt x="8458" y="12423"/>
                </a:cubicBezTo>
                <a:cubicBezTo>
                  <a:pt x="8641" y="13130"/>
                  <a:pt x="9237" y="13281"/>
                  <a:pt x="9856" y="13281"/>
                </a:cubicBezTo>
                <a:cubicBezTo>
                  <a:pt x="10036" y="13281"/>
                  <a:pt x="10219" y="13268"/>
                  <a:pt x="10393" y="13253"/>
                </a:cubicBezTo>
                <a:cubicBezTo>
                  <a:pt x="10670" y="14041"/>
                  <a:pt x="10601" y="15036"/>
                  <a:pt x="10614" y="15823"/>
                </a:cubicBezTo>
                <a:cubicBezTo>
                  <a:pt x="10642" y="17468"/>
                  <a:pt x="10546" y="19099"/>
                  <a:pt x="10366" y="20730"/>
                </a:cubicBezTo>
                <a:cubicBezTo>
                  <a:pt x="10172" y="22443"/>
                  <a:pt x="9868" y="24170"/>
                  <a:pt x="9330" y="25801"/>
                </a:cubicBezTo>
                <a:cubicBezTo>
                  <a:pt x="8956" y="26921"/>
                  <a:pt x="8390" y="28303"/>
                  <a:pt x="7257" y="28828"/>
                </a:cubicBezTo>
                <a:cubicBezTo>
                  <a:pt x="7146" y="28869"/>
                  <a:pt x="7021" y="29035"/>
                  <a:pt x="7104" y="29187"/>
                </a:cubicBezTo>
                <a:cubicBezTo>
                  <a:pt x="7491" y="30237"/>
                  <a:pt x="7201" y="30969"/>
                  <a:pt x="6247" y="31550"/>
                </a:cubicBezTo>
                <a:cubicBezTo>
                  <a:pt x="5488" y="32020"/>
                  <a:pt x="4631" y="32310"/>
                  <a:pt x="3940" y="32891"/>
                </a:cubicBezTo>
                <a:cubicBezTo>
                  <a:pt x="3443" y="33291"/>
                  <a:pt x="2875" y="33733"/>
                  <a:pt x="2641" y="34356"/>
                </a:cubicBezTo>
                <a:cubicBezTo>
                  <a:pt x="2530" y="34660"/>
                  <a:pt x="2475" y="34991"/>
                  <a:pt x="2530" y="35323"/>
                </a:cubicBezTo>
                <a:cubicBezTo>
                  <a:pt x="2586" y="35613"/>
                  <a:pt x="2710" y="35876"/>
                  <a:pt x="2807" y="36152"/>
                </a:cubicBezTo>
                <a:cubicBezTo>
                  <a:pt x="2697" y="36134"/>
                  <a:pt x="2590" y="36125"/>
                  <a:pt x="2486" y="36125"/>
                </a:cubicBezTo>
                <a:cubicBezTo>
                  <a:pt x="988" y="36125"/>
                  <a:pt x="1" y="37900"/>
                  <a:pt x="581" y="39386"/>
                </a:cubicBezTo>
                <a:cubicBezTo>
                  <a:pt x="1038" y="40575"/>
                  <a:pt x="3028" y="40671"/>
                  <a:pt x="4078" y="40781"/>
                </a:cubicBezTo>
                <a:cubicBezTo>
                  <a:pt x="5119" y="40883"/>
                  <a:pt x="7337" y="40923"/>
                  <a:pt x="9905" y="40923"/>
                </a:cubicBezTo>
                <a:cubicBezTo>
                  <a:pt x="15043" y="40923"/>
                  <a:pt x="21587" y="40763"/>
                  <a:pt x="22941" y="40615"/>
                </a:cubicBezTo>
                <a:cubicBezTo>
                  <a:pt x="23978" y="40505"/>
                  <a:pt x="25885" y="40353"/>
                  <a:pt x="26396" y="39233"/>
                </a:cubicBezTo>
                <a:cubicBezTo>
                  <a:pt x="27068" y="37734"/>
                  <a:pt x="25975" y="35932"/>
                  <a:pt x="24451" y="35932"/>
                </a:cubicBezTo>
                <a:cubicBezTo>
                  <a:pt x="24346" y="35932"/>
                  <a:pt x="24239" y="35941"/>
                  <a:pt x="24130" y="35959"/>
                </a:cubicBezTo>
                <a:cubicBezTo>
                  <a:pt x="24213" y="35751"/>
                  <a:pt x="24310" y="35544"/>
                  <a:pt x="24365" y="35323"/>
                </a:cubicBezTo>
                <a:cubicBezTo>
                  <a:pt x="24448" y="34991"/>
                  <a:pt x="24421" y="34632"/>
                  <a:pt x="24323" y="34314"/>
                </a:cubicBezTo>
                <a:cubicBezTo>
                  <a:pt x="24130" y="33623"/>
                  <a:pt x="23466" y="33140"/>
                  <a:pt x="22941" y="32725"/>
                </a:cubicBezTo>
                <a:cubicBezTo>
                  <a:pt x="22292" y="32200"/>
                  <a:pt x="21518" y="31909"/>
                  <a:pt x="20785" y="31522"/>
                </a:cubicBezTo>
                <a:cubicBezTo>
                  <a:pt x="19735" y="30984"/>
                  <a:pt x="19321" y="30210"/>
                  <a:pt x="19722" y="29077"/>
                </a:cubicBezTo>
                <a:cubicBezTo>
                  <a:pt x="19735" y="29035"/>
                  <a:pt x="19735" y="28994"/>
                  <a:pt x="19735" y="28952"/>
                </a:cubicBezTo>
                <a:lnTo>
                  <a:pt x="19735" y="28924"/>
                </a:lnTo>
                <a:cubicBezTo>
                  <a:pt x="19722" y="28841"/>
                  <a:pt x="19680" y="28773"/>
                  <a:pt x="19569" y="28717"/>
                </a:cubicBezTo>
                <a:cubicBezTo>
                  <a:pt x="18451" y="28220"/>
                  <a:pt x="17883" y="26921"/>
                  <a:pt x="17483" y="25843"/>
                </a:cubicBezTo>
                <a:cubicBezTo>
                  <a:pt x="16875" y="24240"/>
                  <a:pt x="16557" y="22512"/>
                  <a:pt x="16336" y="20813"/>
                </a:cubicBezTo>
                <a:cubicBezTo>
                  <a:pt x="16114" y="19182"/>
                  <a:pt x="15991" y="17537"/>
                  <a:pt x="15976" y="15893"/>
                </a:cubicBezTo>
                <a:cubicBezTo>
                  <a:pt x="15963" y="15064"/>
                  <a:pt x="15880" y="14013"/>
                  <a:pt x="16142" y="13212"/>
                </a:cubicBezTo>
                <a:cubicBezTo>
                  <a:pt x="16282" y="13219"/>
                  <a:pt x="16423" y="13225"/>
                  <a:pt x="16562" y="13225"/>
                </a:cubicBezTo>
                <a:cubicBezTo>
                  <a:pt x="17217" y="13225"/>
                  <a:pt x="17826" y="13093"/>
                  <a:pt x="18077" y="12341"/>
                </a:cubicBezTo>
                <a:cubicBezTo>
                  <a:pt x="18257" y="11788"/>
                  <a:pt x="18104" y="11290"/>
                  <a:pt x="17773" y="10973"/>
                </a:cubicBezTo>
                <a:cubicBezTo>
                  <a:pt x="17800" y="10945"/>
                  <a:pt x="17828" y="10931"/>
                  <a:pt x="17870" y="10918"/>
                </a:cubicBezTo>
                <a:cubicBezTo>
                  <a:pt x="18243" y="10669"/>
                  <a:pt x="18326" y="10144"/>
                  <a:pt x="18270" y="9729"/>
                </a:cubicBezTo>
                <a:cubicBezTo>
                  <a:pt x="18174" y="8872"/>
                  <a:pt x="17428" y="8361"/>
                  <a:pt x="16640" y="8333"/>
                </a:cubicBezTo>
                <a:cubicBezTo>
                  <a:pt x="16709" y="7338"/>
                  <a:pt x="17220" y="6039"/>
                  <a:pt x="18049" y="5541"/>
                </a:cubicBezTo>
                <a:cubicBezTo>
                  <a:pt x="18077" y="5528"/>
                  <a:pt x="18091" y="5514"/>
                  <a:pt x="18104" y="5500"/>
                </a:cubicBezTo>
                <a:cubicBezTo>
                  <a:pt x="18215" y="5418"/>
                  <a:pt x="18243" y="5279"/>
                  <a:pt x="18187" y="5154"/>
                </a:cubicBezTo>
                <a:cubicBezTo>
                  <a:pt x="18160" y="5058"/>
                  <a:pt x="18077" y="4961"/>
                  <a:pt x="17939" y="4948"/>
                </a:cubicBezTo>
                <a:lnTo>
                  <a:pt x="17898" y="4948"/>
                </a:lnTo>
                <a:cubicBezTo>
                  <a:pt x="17413" y="4948"/>
                  <a:pt x="16944" y="4948"/>
                  <a:pt x="16460" y="4906"/>
                </a:cubicBezTo>
                <a:cubicBezTo>
                  <a:pt x="16308" y="3883"/>
                  <a:pt x="15645" y="3068"/>
                  <a:pt x="14677" y="2819"/>
                </a:cubicBezTo>
                <a:cubicBezTo>
                  <a:pt x="15023" y="2363"/>
                  <a:pt x="15189" y="1810"/>
                  <a:pt x="15079" y="1189"/>
                </a:cubicBezTo>
                <a:cubicBezTo>
                  <a:pt x="14926" y="304"/>
                  <a:pt x="14001" y="0"/>
                  <a:pt x="131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58" y="1781225"/>
            <a:ext cx="4381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4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701" name="Google Shape;701;p44"/>
          <p:cNvSpPr txBox="1"/>
          <p:nvPr>
            <p:ph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02" name="Google Shape;702;p44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703" name="Google Shape;703;p44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Goals</a:t>
            </a:r>
            <a:endParaRPr/>
          </a:p>
        </p:txBody>
      </p:sp>
      <p:sp>
        <p:nvSpPr>
          <p:cNvPr id="710" name="Google Shape;710;p45"/>
          <p:cNvSpPr txBox="1"/>
          <p:nvPr>
            <p:ph idx="1" type="subTitle"/>
          </p:nvPr>
        </p:nvSpPr>
        <p:spPr>
          <a:xfrm>
            <a:off x="720025" y="36617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Expand early game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Split games by rating</a:t>
            </a:r>
            <a:endParaRPr/>
          </a:p>
        </p:txBody>
      </p:sp>
      <p:sp>
        <p:nvSpPr>
          <p:cNvPr id="711" name="Google Shape;711;p45"/>
          <p:cNvSpPr txBox="1"/>
          <p:nvPr>
            <p:ph idx="2" type="subTitle"/>
          </p:nvPr>
        </p:nvSpPr>
        <p:spPr>
          <a:xfrm>
            <a:off x="481950" y="3127125"/>
            <a:ext cx="29052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Splitting the data</a:t>
            </a:r>
            <a:endParaRPr/>
          </a:p>
        </p:txBody>
      </p:sp>
      <p:sp>
        <p:nvSpPr>
          <p:cNvPr id="712" name="Google Shape;712;p45"/>
          <p:cNvSpPr txBox="1"/>
          <p:nvPr>
            <p:ph idx="4" type="subTitle"/>
          </p:nvPr>
        </p:nvSpPr>
        <p:spPr>
          <a:xfrm>
            <a:off x="3387006" y="3966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Evaluation</a:t>
            </a:r>
            <a:endParaRPr/>
          </a:p>
        </p:txBody>
      </p:sp>
      <p:sp>
        <p:nvSpPr>
          <p:cNvPr id="713" name="Google Shape;713;p45"/>
          <p:cNvSpPr txBox="1"/>
          <p:nvPr>
            <p:ph idx="6" type="subTitle"/>
          </p:nvPr>
        </p:nvSpPr>
        <p:spPr>
          <a:xfrm>
            <a:off x="6053975" y="31271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grpSp>
        <p:nvGrpSpPr>
          <p:cNvPr id="714" name="Google Shape;714;p45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715" name="Google Shape;715;p45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45"/>
          <p:cNvSpPr txBox="1"/>
          <p:nvPr>
            <p:ph idx="4" type="subTitle"/>
          </p:nvPr>
        </p:nvSpPr>
        <p:spPr>
          <a:xfrm>
            <a:off x="2292526" y="1802825"/>
            <a:ext cx="43245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pplication/Front End to play against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6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723" name="Google Shape;723;p46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bertramdhooge@gmail.com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https://ratings.fide.com/profile/246735</a:t>
            </a:r>
            <a:endParaRPr/>
          </a:p>
        </p:txBody>
      </p:sp>
      <p:sp>
        <p:nvSpPr>
          <p:cNvPr id="724" name="Google Shape;724;p46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1917138" y="1137288"/>
            <a:ext cx="897350" cy="179100"/>
            <a:chOff x="1456300" y="2782838"/>
            <a:chExt cx="897350" cy="179100"/>
          </a:xfrm>
        </p:grpSpPr>
        <p:sp>
          <p:nvSpPr>
            <p:cNvPr id="726" name="Google Shape;726;p4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6"/>
          <p:cNvGrpSpPr/>
          <p:nvPr/>
        </p:nvGrpSpPr>
        <p:grpSpPr>
          <a:xfrm>
            <a:off x="6329513" y="1137288"/>
            <a:ext cx="897350" cy="179100"/>
            <a:chOff x="1456300" y="2782838"/>
            <a:chExt cx="897350" cy="179100"/>
          </a:xfrm>
        </p:grpSpPr>
        <p:sp>
          <p:nvSpPr>
            <p:cNvPr id="730" name="Google Shape;730;p4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46"/>
          <p:cNvSpPr txBox="1"/>
          <p:nvPr/>
        </p:nvSpPr>
        <p:spPr>
          <a:xfrm>
            <a:off x="3072025" y="424563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 b="1"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4" name="Google Shape;734;p46"/>
          <p:cNvSpPr/>
          <p:nvPr/>
        </p:nvSpPr>
        <p:spPr>
          <a:xfrm>
            <a:off x="3978521" y="3220101"/>
            <a:ext cx="522000" cy="52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6">
            <a:hlinkClick r:id="rId5"/>
          </p:cNvPr>
          <p:cNvSpPr/>
          <p:nvPr/>
        </p:nvSpPr>
        <p:spPr>
          <a:xfrm>
            <a:off x="4643730" y="3220101"/>
            <a:ext cx="522000" cy="52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6"/>
          <p:cNvGrpSpPr/>
          <p:nvPr/>
        </p:nvGrpSpPr>
        <p:grpSpPr>
          <a:xfrm>
            <a:off x="4744722" y="3321240"/>
            <a:ext cx="320020" cy="320020"/>
            <a:chOff x="1379798" y="1723250"/>
            <a:chExt cx="397887" cy="397887"/>
          </a:xfrm>
        </p:grpSpPr>
        <p:sp>
          <p:nvSpPr>
            <p:cNvPr id="737" name="Google Shape;737;p46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1" name="Google Shape;741;p4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9513" y="3321238"/>
            <a:ext cx="320026" cy="3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7" name="Google Shape;327;p31"/>
          <p:cNvSpPr txBox="1"/>
          <p:nvPr>
            <p:ph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8" name="Google Shape;328;p31"/>
          <p:cNvSpPr txBox="1"/>
          <p:nvPr>
            <p:ph idx="3" type="subTitle"/>
          </p:nvPr>
        </p:nvSpPr>
        <p:spPr>
          <a:xfrm>
            <a:off x="1852063" y="20371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329" name="Google Shape;329;p31"/>
          <p:cNvSpPr txBox="1"/>
          <p:nvPr>
            <p:ph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0" name="Google Shape;330;p31"/>
          <p:cNvSpPr txBox="1"/>
          <p:nvPr>
            <p:ph idx="6" type="subTitle"/>
          </p:nvPr>
        </p:nvSpPr>
        <p:spPr>
          <a:xfrm>
            <a:off x="5873513" y="20371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Move Prediction</a:t>
            </a:r>
            <a:endParaRPr/>
          </a:p>
        </p:txBody>
      </p:sp>
      <p:sp>
        <p:nvSpPr>
          <p:cNvPr id="331" name="Google Shape;331;p31"/>
          <p:cNvSpPr txBox="1"/>
          <p:nvPr>
            <p:ph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" name="Google Shape;332;p31"/>
          <p:cNvSpPr txBox="1"/>
          <p:nvPr>
            <p:ph idx="9" type="subTitle"/>
          </p:nvPr>
        </p:nvSpPr>
        <p:spPr>
          <a:xfrm>
            <a:off x="1932788" y="351330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333" name="Google Shape;333;p31"/>
          <p:cNvSpPr txBox="1"/>
          <p:nvPr>
            <p:ph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4" name="Google Shape;334;p31"/>
          <p:cNvSpPr txBox="1"/>
          <p:nvPr>
            <p:ph idx="15" type="subTitle"/>
          </p:nvPr>
        </p:nvSpPr>
        <p:spPr>
          <a:xfrm>
            <a:off x="5933688" y="351330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342" name="Google Shape;342;p32"/>
          <p:cNvSpPr txBox="1"/>
          <p:nvPr>
            <p:ph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43" name="Google Shape;343;p32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44" name="Google Shape;344;p32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52" name="Google Shape;352;p3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25" y="1196287"/>
            <a:ext cx="7269728" cy="364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73" y="1170125"/>
            <a:ext cx="3572752" cy="369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526800" y="23103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</a:t>
            </a:r>
            <a:endParaRPr/>
          </a:p>
        </p:txBody>
      </p:sp>
      <p:sp>
        <p:nvSpPr>
          <p:cNvPr id="361" name="Google Shape;361;p34"/>
          <p:cNvSpPr txBox="1"/>
          <p:nvPr>
            <p:ph idx="1" type="subTitle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chess AI!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hard can it be?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 txBox="1"/>
          <p:nvPr/>
        </p:nvSpPr>
        <p:spPr>
          <a:xfrm rot="-1593575">
            <a:off x="2329476" y="4037511"/>
            <a:ext cx="1404295" cy="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Pretty hard…</a:t>
            </a:r>
            <a:endParaRPr sz="1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337038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5853550" y="1616575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Data Forms</a:t>
            </a:r>
            <a:endParaRPr/>
          </a:p>
        </p:txBody>
      </p:sp>
      <p:sp>
        <p:nvSpPr>
          <p:cNvPr id="372" name="Google Shape;372;p35"/>
          <p:cNvSpPr txBox="1"/>
          <p:nvPr>
            <p:ph idx="1" type="subTitle"/>
          </p:nvPr>
        </p:nvSpPr>
        <p:spPr>
          <a:xfrm>
            <a:off x="1359850" y="3433125"/>
            <a:ext cx="30168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8x8x14 matrix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6 pieces per side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En Passant + Castling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 txBox="1"/>
          <p:nvPr>
            <p:ph idx="2" type="subTitle"/>
          </p:nvPr>
        </p:nvSpPr>
        <p:spPr>
          <a:xfrm>
            <a:off x="1588251" y="2898525"/>
            <a:ext cx="24717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</p:txBody>
      </p:sp>
      <p:sp>
        <p:nvSpPr>
          <p:cNvPr id="374" name="Google Shape;374;p35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+- 40 moves/game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20 per side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Tokenize/one-hot encode every move</a:t>
            </a:r>
            <a:endParaRPr/>
          </a:p>
        </p:txBody>
      </p:sp>
      <p:sp>
        <p:nvSpPr>
          <p:cNvPr id="375" name="Google Shape;375;p35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</a:t>
            </a:r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2486127" y="1702650"/>
            <a:ext cx="634656" cy="773979"/>
            <a:chOff x="1084650" y="1378499"/>
            <a:chExt cx="3224880" cy="3224911"/>
          </a:xfrm>
        </p:grpSpPr>
        <p:sp>
          <p:nvSpPr>
            <p:cNvPr id="377" name="Google Shape;377;p35"/>
            <p:cNvSpPr/>
            <p:nvPr/>
          </p:nvSpPr>
          <p:spPr>
            <a:xfrm>
              <a:off x="1084650" y="1378499"/>
              <a:ext cx="3224880" cy="3224911"/>
            </a:xfrm>
            <a:custGeom>
              <a:rect b="b" l="l" r="r" t="t"/>
              <a:pathLst>
                <a:path extrusionOk="0" h="104021" w="104020">
                  <a:moveTo>
                    <a:pt x="103066" y="0"/>
                  </a:moveTo>
                  <a:lnTo>
                    <a:pt x="0" y="954"/>
                  </a:lnTo>
                  <a:lnTo>
                    <a:pt x="967" y="104020"/>
                  </a:lnTo>
                  <a:lnTo>
                    <a:pt x="104020" y="103053"/>
                  </a:lnTo>
                  <a:lnTo>
                    <a:pt x="103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208880" y="1526323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577353" y="1522881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946260" y="1519471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14733" y="15160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683609" y="1512619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052082" y="1509178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420989" y="1505736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2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789462" y="1502326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580763" y="18917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1" y="11886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949701" y="1888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18143" y="188490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687019" y="1881495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055492" y="1878054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424399" y="1874643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3792872" y="1871202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212321" y="189519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215731" y="2263671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584204" y="2260230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953111" y="2256819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321584" y="2253378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8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690461" y="2249967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3058934" y="2246526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3427841" y="2243085"/>
              <a:ext cx="371906" cy="372371"/>
            </a:xfrm>
            <a:custGeom>
              <a:rect b="b" l="l" r="r" t="t"/>
              <a:pathLst>
                <a:path extrusionOk="0" h="12011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1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3796314" y="2239674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587646" y="2629136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956553" y="26257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324995" y="26222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693902" y="26188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3062344" y="2615433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3431251" y="2612022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799724" y="2608581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219173" y="263257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222583" y="3001050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591056" y="2997609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959963" y="2994199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328436" y="2990757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697312" y="2987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3065785" y="2983905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899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3434692" y="2980464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3803165" y="2977054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8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594497" y="33664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963404" y="33630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331878" y="33592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24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700754" y="335622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3069196" y="3352781"/>
              <a:ext cx="372371" cy="371906"/>
            </a:xfrm>
            <a:custGeom>
              <a:rect b="b" l="l" r="r" t="t"/>
              <a:pathLst>
                <a:path extrusionOk="0" h="11996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1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3438134" y="3349371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3806576" y="334592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226024" y="33699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1229435" y="3738399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2" y="12010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597908" y="37349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66815" y="3731547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2335288" y="3728105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2704164" y="3724664"/>
              <a:ext cx="371937" cy="371937"/>
            </a:xfrm>
            <a:custGeom>
              <a:rect b="b" l="l" r="r" t="t"/>
              <a:pathLst>
                <a:path extrusionOk="0" h="11997" w="11997">
                  <a:moveTo>
                    <a:pt x="11885" y="1"/>
                  </a:moveTo>
                  <a:lnTo>
                    <a:pt x="1" y="112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3072637" y="3721254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885"/>
                  </a:lnTo>
                  <a:lnTo>
                    <a:pt x="11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3441544" y="3717812"/>
              <a:ext cx="371906" cy="371937"/>
            </a:xfrm>
            <a:custGeom>
              <a:rect b="b" l="l" r="r" t="t"/>
              <a:pathLst>
                <a:path extrusionOk="0" h="11997" w="11996">
                  <a:moveTo>
                    <a:pt x="11885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3810017" y="3714402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1601349" y="4103864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970256" y="410045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338729" y="4096578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707605" y="409360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3076078" y="4089726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3444985" y="4086750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3813428" y="408330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232876" y="4106871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25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5"/>
          <p:cNvSpPr/>
          <p:nvPr/>
        </p:nvSpPr>
        <p:spPr>
          <a:xfrm>
            <a:off x="6162081" y="1867658"/>
            <a:ext cx="357124" cy="471946"/>
          </a:xfrm>
          <a:custGeom>
            <a:rect b="b" l="l" r="r" t="t"/>
            <a:pathLst>
              <a:path extrusionOk="0" h="26096" w="19747">
                <a:moveTo>
                  <a:pt x="9648" y="1"/>
                </a:moveTo>
                <a:cubicBezTo>
                  <a:pt x="9625" y="1"/>
                  <a:pt x="9601" y="1"/>
                  <a:pt x="9578" y="1"/>
                </a:cubicBezTo>
                <a:cubicBezTo>
                  <a:pt x="6938" y="14"/>
                  <a:pt x="4686" y="1604"/>
                  <a:pt x="4285" y="4271"/>
                </a:cubicBezTo>
                <a:cubicBezTo>
                  <a:pt x="3940" y="6524"/>
                  <a:pt x="4990" y="8886"/>
                  <a:pt x="7229" y="9605"/>
                </a:cubicBezTo>
                <a:cubicBezTo>
                  <a:pt x="7656" y="11748"/>
                  <a:pt x="7131" y="14967"/>
                  <a:pt x="4948" y="15949"/>
                </a:cubicBezTo>
                <a:cubicBezTo>
                  <a:pt x="4796" y="16004"/>
                  <a:pt x="4782" y="16115"/>
                  <a:pt x="4796" y="16238"/>
                </a:cubicBezTo>
                <a:cubicBezTo>
                  <a:pt x="4769" y="17027"/>
                  <a:pt x="4520" y="17593"/>
                  <a:pt x="3829" y="18007"/>
                </a:cubicBezTo>
                <a:cubicBezTo>
                  <a:pt x="3276" y="18353"/>
                  <a:pt x="2654" y="18560"/>
                  <a:pt x="2129" y="18961"/>
                </a:cubicBezTo>
                <a:cubicBezTo>
                  <a:pt x="1548" y="19389"/>
                  <a:pt x="1148" y="20012"/>
                  <a:pt x="1134" y="20744"/>
                </a:cubicBezTo>
                <a:cubicBezTo>
                  <a:pt x="1120" y="21394"/>
                  <a:pt x="1590" y="21904"/>
                  <a:pt x="1769" y="22499"/>
                </a:cubicBezTo>
                <a:cubicBezTo>
                  <a:pt x="1747" y="22498"/>
                  <a:pt x="1725" y="22498"/>
                  <a:pt x="1703" y="22498"/>
                </a:cubicBezTo>
                <a:cubicBezTo>
                  <a:pt x="1338" y="22498"/>
                  <a:pt x="978" y="22610"/>
                  <a:pt x="691" y="22844"/>
                </a:cubicBezTo>
                <a:cubicBezTo>
                  <a:pt x="56" y="23328"/>
                  <a:pt x="0" y="24102"/>
                  <a:pt x="181" y="24834"/>
                </a:cubicBezTo>
                <a:cubicBezTo>
                  <a:pt x="387" y="25719"/>
                  <a:pt x="1839" y="25844"/>
                  <a:pt x="2558" y="25927"/>
                </a:cubicBezTo>
                <a:cubicBezTo>
                  <a:pt x="3535" y="26044"/>
                  <a:pt x="5694" y="26095"/>
                  <a:pt x="8080" y="26095"/>
                </a:cubicBezTo>
                <a:cubicBezTo>
                  <a:pt x="11600" y="26095"/>
                  <a:pt x="15613" y="25983"/>
                  <a:pt x="17054" y="25802"/>
                </a:cubicBezTo>
                <a:cubicBezTo>
                  <a:pt x="17787" y="25719"/>
                  <a:pt x="19127" y="25567"/>
                  <a:pt x="19403" y="24710"/>
                </a:cubicBezTo>
                <a:cubicBezTo>
                  <a:pt x="19747" y="23613"/>
                  <a:pt x="19041" y="22339"/>
                  <a:pt x="17939" y="22339"/>
                </a:cubicBezTo>
                <a:cubicBezTo>
                  <a:pt x="17889" y="22339"/>
                  <a:pt x="17838" y="22341"/>
                  <a:pt x="17787" y="22347"/>
                </a:cubicBezTo>
                <a:cubicBezTo>
                  <a:pt x="17938" y="21808"/>
                  <a:pt x="18340" y="21324"/>
                  <a:pt x="18380" y="20744"/>
                </a:cubicBezTo>
                <a:cubicBezTo>
                  <a:pt x="18422" y="19970"/>
                  <a:pt x="18008" y="19334"/>
                  <a:pt x="17427" y="18879"/>
                </a:cubicBezTo>
                <a:cubicBezTo>
                  <a:pt x="16916" y="18464"/>
                  <a:pt x="16307" y="18256"/>
                  <a:pt x="15741" y="17966"/>
                </a:cubicBezTo>
                <a:cubicBezTo>
                  <a:pt x="14995" y="17580"/>
                  <a:pt x="14677" y="16985"/>
                  <a:pt x="14649" y="16156"/>
                </a:cubicBezTo>
                <a:cubicBezTo>
                  <a:pt x="14636" y="16017"/>
                  <a:pt x="14636" y="15921"/>
                  <a:pt x="14483" y="15866"/>
                </a:cubicBezTo>
                <a:cubicBezTo>
                  <a:pt x="12287" y="14912"/>
                  <a:pt x="11706" y="11720"/>
                  <a:pt x="12093" y="9564"/>
                </a:cubicBezTo>
                <a:cubicBezTo>
                  <a:pt x="14360" y="8804"/>
                  <a:pt x="15285" y="6441"/>
                  <a:pt x="14953" y="4175"/>
                </a:cubicBezTo>
                <a:cubicBezTo>
                  <a:pt x="14570" y="1530"/>
                  <a:pt x="12258" y="1"/>
                  <a:pt x="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Possible Approaches</a:t>
            </a:r>
            <a:endParaRPr/>
          </a:p>
        </p:txBody>
      </p:sp>
      <p:sp>
        <p:nvSpPr>
          <p:cNvPr id="448" name="Google Shape;448;p36"/>
          <p:cNvSpPr txBox="1"/>
          <p:nvPr>
            <p:ph idx="2" type="subTitle"/>
          </p:nvPr>
        </p:nvSpPr>
        <p:spPr>
          <a:xfrm>
            <a:off x="5956425" y="2877475"/>
            <a:ext cx="30249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engine evaluation using boardstate</a:t>
            </a:r>
            <a:endParaRPr/>
          </a:p>
        </p:txBody>
      </p:sp>
      <p:sp>
        <p:nvSpPr>
          <p:cNvPr id="449" name="Google Shape;449;p36"/>
          <p:cNvSpPr txBox="1"/>
          <p:nvPr>
            <p:ph idx="4" type="subTitle"/>
          </p:nvPr>
        </p:nvSpPr>
        <p:spPr>
          <a:xfrm>
            <a:off x="247475" y="2877475"/>
            <a:ext cx="28425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Predicting the human move using previous moves</a:t>
            </a:r>
            <a:endParaRPr sz="2600"/>
          </a:p>
        </p:txBody>
      </p:sp>
      <p:grpSp>
        <p:nvGrpSpPr>
          <p:cNvPr id="450" name="Google Shape;450;p3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51" name="Google Shape;451;p3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6"/>
          <p:cNvSpPr/>
          <p:nvPr/>
        </p:nvSpPr>
        <p:spPr>
          <a:xfrm>
            <a:off x="4703602" y="2157025"/>
            <a:ext cx="1176900" cy="11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3252987" y="2157025"/>
            <a:ext cx="1176900" cy="11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36"/>
          <p:cNvGrpSpPr/>
          <p:nvPr/>
        </p:nvGrpSpPr>
        <p:grpSpPr>
          <a:xfrm>
            <a:off x="4974727" y="2358475"/>
            <a:ext cx="634656" cy="773979"/>
            <a:chOff x="1084650" y="1378499"/>
            <a:chExt cx="3224880" cy="3224911"/>
          </a:xfrm>
        </p:grpSpPr>
        <p:sp>
          <p:nvSpPr>
            <p:cNvPr id="456" name="Google Shape;456;p36"/>
            <p:cNvSpPr/>
            <p:nvPr/>
          </p:nvSpPr>
          <p:spPr>
            <a:xfrm>
              <a:off x="1084650" y="1378499"/>
              <a:ext cx="3224880" cy="3224911"/>
            </a:xfrm>
            <a:custGeom>
              <a:rect b="b" l="l" r="r" t="t"/>
              <a:pathLst>
                <a:path extrusionOk="0" h="104021" w="104020">
                  <a:moveTo>
                    <a:pt x="103066" y="0"/>
                  </a:moveTo>
                  <a:lnTo>
                    <a:pt x="0" y="954"/>
                  </a:lnTo>
                  <a:lnTo>
                    <a:pt x="967" y="104020"/>
                  </a:lnTo>
                  <a:lnTo>
                    <a:pt x="104020" y="103053"/>
                  </a:lnTo>
                  <a:lnTo>
                    <a:pt x="103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08880" y="1526323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577353" y="1522881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946260" y="1519471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314733" y="15160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683609" y="1512619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052082" y="1509178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3420989" y="1505736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2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789462" y="1502326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580763" y="18917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1" y="11886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949701" y="1888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318143" y="188490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687019" y="1881495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3055492" y="1878054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3424399" y="1874643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3792872" y="1871202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212321" y="189519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215731" y="2263671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84204" y="2260230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953111" y="2256819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321584" y="2253378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8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2690461" y="2249967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3058934" y="2246526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3427841" y="2243085"/>
              <a:ext cx="371906" cy="372371"/>
            </a:xfrm>
            <a:custGeom>
              <a:rect b="b" l="l" r="r" t="t"/>
              <a:pathLst>
                <a:path extrusionOk="0" h="12011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1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3796314" y="2239674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587646" y="2629136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956553" y="26257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324995" y="26222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693902" y="26188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3062344" y="2615433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3431251" y="2612022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3799724" y="2608581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219173" y="263257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222583" y="3001050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1591056" y="2997609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1959963" y="2994199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328436" y="2990757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697312" y="2987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3065785" y="2983905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899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434692" y="2980464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803165" y="2977054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8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594497" y="33664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963404" y="33630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331878" y="33592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24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700754" y="335622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3069196" y="3352781"/>
              <a:ext cx="372371" cy="371906"/>
            </a:xfrm>
            <a:custGeom>
              <a:rect b="b" l="l" r="r" t="t"/>
              <a:pathLst>
                <a:path extrusionOk="0" h="11996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1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3438134" y="3349371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3806576" y="334592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226024" y="33699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229435" y="3738399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2" y="12010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597908" y="37349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966815" y="3731547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2335288" y="3728105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2704164" y="3724664"/>
              <a:ext cx="371937" cy="371937"/>
            </a:xfrm>
            <a:custGeom>
              <a:rect b="b" l="l" r="r" t="t"/>
              <a:pathLst>
                <a:path extrusionOk="0" h="11997" w="11997">
                  <a:moveTo>
                    <a:pt x="11885" y="1"/>
                  </a:moveTo>
                  <a:lnTo>
                    <a:pt x="1" y="112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072637" y="3721254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885"/>
                  </a:lnTo>
                  <a:lnTo>
                    <a:pt x="11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3441544" y="3717812"/>
              <a:ext cx="371906" cy="371937"/>
            </a:xfrm>
            <a:custGeom>
              <a:rect b="b" l="l" r="r" t="t"/>
              <a:pathLst>
                <a:path extrusionOk="0" h="11997" w="11996">
                  <a:moveTo>
                    <a:pt x="11885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3810017" y="3714402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601349" y="4103864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970256" y="410045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338729" y="4096578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707605" y="409360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3076078" y="4089726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44985" y="4086750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813428" y="408330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232876" y="4106871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25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6"/>
          <p:cNvSpPr/>
          <p:nvPr/>
        </p:nvSpPr>
        <p:spPr>
          <a:xfrm>
            <a:off x="3662868" y="2509508"/>
            <a:ext cx="357124" cy="471946"/>
          </a:xfrm>
          <a:custGeom>
            <a:rect b="b" l="l" r="r" t="t"/>
            <a:pathLst>
              <a:path extrusionOk="0" h="26096" w="19747">
                <a:moveTo>
                  <a:pt x="9648" y="1"/>
                </a:moveTo>
                <a:cubicBezTo>
                  <a:pt x="9625" y="1"/>
                  <a:pt x="9601" y="1"/>
                  <a:pt x="9578" y="1"/>
                </a:cubicBezTo>
                <a:cubicBezTo>
                  <a:pt x="6938" y="14"/>
                  <a:pt x="4686" y="1604"/>
                  <a:pt x="4285" y="4271"/>
                </a:cubicBezTo>
                <a:cubicBezTo>
                  <a:pt x="3940" y="6524"/>
                  <a:pt x="4990" y="8886"/>
                  <a:pt x="7229" y="9605"/>
                </a:cubicBezTo>
                <a:cubicBezTo>
                  <a:pt x="7656" y="11748"/>
                  <a:pt x="7131" y="14967"/>
                  <a:pt x="4948" y="15949"/>
                </a:cubicBezTo>
                <a:cubicBezTo>
                  <a:pt x="4796" y="16004"/>
                  <a:pt x="4782" y="16115"/>
                  <a:pt x="4796" y="16238"/>
                </a:cubicBezTo>
                <a:cubicBezTo>
                  <a:pt x="4769" y="17027"/>
                  <a:pt x="4520" y="17593"/>
                  <a:pt x="3829" y="18007"/>
                </a:cubicBezTo>
                <a:cubicBezTo>
                  <a:pt x="3276" y="18353"/>
                  <a:pt x="2654" y="18560"/>
                  <a:pt x="2129" y="18961"/>
                </a:cubicBezTo>
                <a:cubicBezTo>
                  <a:pt x="1548" y="19389"/>
                  <a:pt x="1148" y="20012"/>
                  <a:pt x="1134" y="20744"/>
                </a:cubicBezTo>
                <a:cubicBezTo>
                  <a:pt x="1120" y="21394"/>
                  <a:pt x="1590" y="21904"/>
                  <a:pt x="1769" y="22499"/>
                </a:cubicBezTo>
                <a:cubicBezTo>
                  <a:pt x="1747" y="22498"/>
                  <a:pt x="1725" y="22498"/>
                  <a:pt x="1703" y="22498"/>
                </a:cubicBezTo>
                <a:cubicBezTo>
                  <a:pt x="1338" y="22498"/>
                  <a:pt x="978" y="22610"/>
                  <a:pt x="691" y="22844"/>
                </a:cubicBezTo>
                <a:cubicBezTo>
                  <a:pt x="56" y="23328"/>
                  <a:pt x="0" y="24102"/>
                  <a:pt x="181" y="24834"/>
                </a:cubicBezTo>
                <a:cubicBezTo>
                  <a:pt x="387" y="25719"/>
                  <a:pt x="1839" y="25844"/>
                  <a:pt x="2558" y="25927"/>
                </a:cubicBezTo>
                <a:cubicBezTo>
                  <a:pt x="3535" y="26044"/>
                  <a:pt x="5694" y="26095"/>
                  <a:pt x="8080" y="26095"/>
                </a:cubicBezTo>
                <a:cubicBezTo>
                  <a:pt x="11600" y="26095"/>
                  <a:pt x="15613" y="25983"/>
                  <a:pt x="17054" y="25802"/>
                </a:cubicBezTo>
                <a:cubicBezTo>
                  <a:pt x="17787" y="25719"/>
                  <a:pt x="19127" y="25567"/>
                  <a:pt x="19403" y="24710"/>
                </a:cubicBezTo>
                <a:cubicBezTo>
                  <a:pt x="19747" y="23613"/>
                  <a:pt x="19041" y="22339"/>
                  <a:pt x="17939" y="22339"/>
                </a:cubicBezTo>
                <a:cubicBezTo>
                  <a:pt x="17889" y="22339"/>
                  <a:pt x="17838" y="22341"/>
                  <a:pt x="17787" y="22347"/>
                </a:cubicBezTo>
                <a:cubicBezTo>
                  <a:pt x="17938" y="21808"/>
                  <a:pt x="18340" y="21324"/>
                  <a:pt x="18380" y="20744"/>
                </a:cubicBezTo>
                <a:cubicBezTo>
                  <a:pt x="18422" y="19970"/>
                  <a:pt x="18008" y="19334"/>
                  <a:pt x="17427" y="18879"/>
                </a:cubicBezTo>
                <a:cubicBezTo>
                  <a:pt x="16916" y="18464"/>
                  <a:pt x="16307" y="18256"/>
                  <a:pt x="15741" y="17966"/>
                </a:cubicBezTo>
                <a:cubicBezTo>
                  <a:pt x="14995" y="17580"/>
                  <a:pt x="14677" y="16985"/>
                  <a:pt x="14649" y="16156"/>
                </a:cubicBezTo>
                <a:cubicBezTo>
                  <a:pt x="14636" y="16017"/>
                  <a:pt x="14636" y="15921"/>
                  <a:pt x="14483" y="15866"/>
                </a:cubicBezTo>
                <a:cubicBezTo>
                  <a:pt x="12287" y="14912"/>
                  <a:pt x="11706" y="11720"/>
                  <a:pt x="12093" y="9564"/>
                </a:cubicBezTo>
                <a:cubicBezTo>
                  <a:pt x="14360" y="8804"/>
                  <a:pt x="15285" y="6441"/>
                  <a:pt x="14953" y="4175"/>
                </a:cubicBezTo>
                <a:cubicBezTo>
                  <a:pt x="14570" y="1530"/>
                  <a:pt x="12258" y="1"/>
                  <a:pt x="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Games</a:t>
            </a:r>
            <a:endParaRPr/>
          </a:p>
        </p:txBody>
      </p:sp>
      <p:sp>
        <p:nvSpPr>
          <p:cNvPr id="527" name="Google Shape;527;p37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pawn moves + 4 knight moves</a:t>
            </a:r>
            <a:endParaRPr/>
          </a:p>
        </p:txBody>
      </p:sp>
      <p:sp>
        <p:nvSpPr>
          <p:cNvPr id="528" name="Google Shape;528;p37"/>
          <p:cNvSpPr txBox="1"/>
          <p:nvPr>
            <p:ph idx="2" type="subTitle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move each</a:t>
            </a:r>
            <a:endParaRPr/>
          </a:p>
        </p:txBody>
      </p:sp>
      <p:sp>
        <p:nvSpPr>
          <p:cNvPr id="529" name="Google Shape;529;p37"/>
          <p:cNvSpPr txBox="1"/>
          <p:nvPr>
            <p:ph idx="4" type="subTitle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moves each</a:t>
            </a:r>
            <a:endParaRPr/>
          </a:p>
        </p:txBody>
      </p:sp>
      <p:sp>
        <p:nvSpPr>
          <p:cNvPr id="530" name="Google Shape;530;p37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moves each</a:t>
            </a:r>
            <a:endParaRPr/>
          </a:p>
        </p:txBody>
      </p:sp>
      <p:sp>
        <p:nvSpPr>
          <p:cNvPr id="531" name="Google Shape;531;p37"/>
          <p:cNvSpPr txBox="1"/>
          <p:nvPr>
            <p:ph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</a:t>
            </a:r>
            <a:endParaRPr/>
          </a:p>
        </p:txBody>
      </p:sp>
      <p:sp>
        <p:nvSpPr>
          <p:cNvPr id="532" name="Google Shape;532;p37"/>
          <p:cNvSpPr txBox="1"/>
          <p:nvPr>
            <p:ph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72 084</a:t>
            </a:r>
            <a:endParaRPr/>
          </a:p>
        </p:txBody>
      </p:sp>
      <p:sp>
        <p:nvSpPr>
          <p:cNvPr id="533" name="Google Shape;533;p37"/>
          <p:cNvSpPr txBox="1"/>
          <p:nvPr>
            <p:ph idx="9" type="title"/>
          </p:nvPr>
        </p:nvSpPr>
        <p:spPr>
          <a:xfrm>
            <a:off x="6187175" y="1707275"/>
            <a:ext cx="32433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million</a:t>
            </a:r>
            <a:endParaRPr sz="5300"/>
          </a:p>
        </p:txBody>
      </p:sp>
      <p:grpSp>
        <p:nvGrpSpPr>
          <p:cNvPr id="534" name="Google Shape;534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35" name="Google Shape;535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7"/>
          <p:cNvGrpSpPr/>
          <p:nvPr/>
        </p:nvGrpSpPr>
        <p:grpSpPr>
          <a:xfrm>
            <a:off x="1456313" y="2782838"/>
            <a:ext cx="897350" cy="179100"/>
            <a:chOff x="1456300" y="2782838"/>
            <a:chExt cx="897350" cy="179100"/>
          </a:xfrm>
        </p:grpSpPr>
        <p:sp>
          <p:nvSpPr>
            <p:cNvPr id="538" name="Google Shape;538;p37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4125752" y="2782838"/>
            <a:ext cx="897350" cy="179100"/>
            <a:chOff x="1456300" y="2782838"/>
            <a:chExt cx="897350" cy="179100"/>
          </a:xfrm>
        </p:grpSpPr>
        <p:sp>
          <p:nvSpPr>
            <p:cNvPr id="542" name="Google Shape;542;p37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7"/>
          <p:cNvGrpSpPr/>
          <p:nvPr/>
        </p:nvGrpSpPr>
        <p:grpSpPr>
          <a:xfrm>
            <a:off x="6790294" y="2782838"/>
            <a:ext cx="897350" cy="179100"/>
            <a:chOff x="1456300" y="2782838"/>
            <a:chExt cx="897350" cy="179100"/>
          </a:xfrm>
        </p:grpSpPr>
        <p:sp>
          <p:nvSpPr>
            <p:cNvPr id="546" name="Google Shape;546;p37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7"/>
          <p:cNvSpPr txBox="1"/>
          <p:nvPr>
            <p:ph idx="7" type="title"/>
          </p:nvPr>
        </p:nvSpPr>
        <p:spPr>
          <a:xfrm>
            <a:off x="537013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/>
          <p:nvPr>
            <p:ph type="title"/>
          </p:nvPr>
        </p:nvSpPr>
        <p:spPr>
          <a:xfrm>
            <a:off x="2878675" y="870475"/>
            <a:ext cx="5545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69 352 859 712 417</a:t>
            </a:r>
            <a:endParaRPr sz="4500"/>
          </a:p>
        </p:txBody>
      </p:sp>
      <p:sp>
        <p:nvSpPr>
          <p:cNvPr id="555" name="Google Shape;555;p38"/>
          <p:cNvSpPr txBox="1"/>
          <p:nvPr>
            <p:ph idx="1" type="subTitle"/>
          </p:nvPr>
        </p:nvSpPr>
        <p:spPr>
          <a:xfrm>
            <a:off x="5236300" y="2765800"/>
            <a:ext cx="32397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games after 5 moves each</a:t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564502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648515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732527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816540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>
            <a:off x="5236300" y="3165700"/>
            <a:ext cx="32397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+- 20 moves each per game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