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0"/>
  </p:notesMasterIdLst>
  <p:sldIdLst>
    <p:sldId id="258" r:id="rId4"/>
    <p:sldId id="259" r:id="rId5"/>
    <p:sldId id="301" r:id="rId6"/>
    <p:sldId id="302" r:id="rId7"/>
    <p:sldId id="303" r:id="rId8"/>
    <p:sldId id="304" r:id="rId9"/>
    <p:sldId id="305" r:id="rId10"/>
    <p:sldId id="306" r:id="rId11"/>
    <p:sldId id="307" r:id="rId12"/>
    <p:sldId id="308" r:id="rId13"/>
    <p:sldId id="309" r:id="rId14"/>
    <p:sldId id="310" r:id="rId15"/>
    <p:sldId id="311" r:id="rId16"/>
    <p:sldId id="313" r:id="rId17"/>
    <p:sldId id="314" r:id="rId18"/>
    <p:sldId id="315" r:id="rId19"/>
    <p:sldId id="318" r:id="rId20"/>
    <p:sldId id="317" r:id="rId21"/>
    <p:sldId id="319" r:id="rId22"/>
    <p:sldId id="320" r:id="rId23"/>
    <p:sldId id="321" r:id="rId24"/>
    <p:sldId id="322" r:id="rId25"/>
    <p:sldId id="323" r:id="rId26"/>
    <p:sldId id="326" r:id="rId27"/>
    <p:sldId id="324" r:id="rId28"/>
    <p:sldId id="3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31" autoAdjust="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传感器动态性能测量</a:t>
            </a:r>
          </a:p>
        </c:rich>
      </c:tx>
      <c:layout>
        <c:manualLayout>
          <c:xMode val="edge"/>
          <c:yMode val="edge"/>
          <c:x val="0.39795225072378254"/>
          <c:y val="1.7068267470054934E-2"/>
        </c:manualLayout>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19164555693001692"/>
          <c:y val="0.10822715131287904"/>
          <c:w val="0.6513250368767215"/>
          <c:h val="0.72008937321155575"/>
        </c:manualLayout>
      </c:layout>
      <c:scatterChart>
        <c:scatterStyle val="lineMarker"/>
        <c:varyColors val="0"/>
        <c:ser>
          <c:idx val="1"/>
          <c:order val="0"/>
          <c:tx>
            <c:v>第一次测量</c:v>
          </c:tx>
          <c:spPr>
            <a:ln w="25400" cap="rnd">
              <a:noFill/>
              <a:round/>
            </a:ln>
            <a:effectLst/>
          </c:spPr>
          <c:marker>
            <c:symbol val="circle"/>
            <c:size val="5"/>
            <c:spPr>
              <a:solidFill>
                <a:schemeClr val="accent2"/>
              </a:solidFill>
              <a:ln w="9525">
                <a:solidFill>
                  <a:schemeClr val="accent2"/>
                </a:solidFill>
              </a:ln>
              <a:effectLst/>
            </c:spPr>
          </c:marker>
          <c:xVal>
            <c:numRef>
              <c:f>Sheet1!$R$37:$R$59</c:f>
              <c:numCache>
                <c:formatCode>0.00</c:formatCode>
                <c:ptCount val="23"/>
                <c:pt idx="1">
                  <c:v>41.480446593068919</c:v>
                </c:pt>
                <c:pt idx="2">
                  <c:v>41.399386628942388</c:v>
                </c:pt>
                <c:pt idx="3">
                  <c:v>40.665706679325019</c:v>
                </c:pt>
                <c:pt idx="4">
                  <c:v>40.800758974070561</c:v>
                </c:pt>
                <c:pt idx="5">
                  <c:v>40.174183912362579</c:v>
                </c:pt>
                <c:pt idx="6">
                  <c:v>39.681164600522656</c:v>
                </c:pt>
                <c:pt idx="7">
                  <c:v>39.735069316335647</c:v>
                </c:pt>
                <c:pt idx="8">
                  <c:v>39.101333092027978</c:v>
                </c:pt>
                <c:pt idx="9">
                  <c:v>39.092835649050301</c:v>
                </c:pt>
                <c:pt idx="10">
                  <c:v>38.956431088632741</c:v>
                </c:pt>
                <c:pt idx="11">
                  <c:v>38.46530300714165</c:v>
                </c:pt>
                <c:pt idx="12">
                  <c:v>37.894494515046837</c:v>
                </c:pt>
                <c:pt idx="13">
                  <c:v>37.289245816720424</c:v>
                </c:pt>
                <c:pt idx="14">
                  <c:v>37.114193855904489</c:v>
                </c:pt>
                <c:pt idx="15">
                  <c:v>36.724869893818301</c:v>
                </c:pt>
                <c:pt idx="16">
                  <c:v>36.52385016826355</c:v>
                </c:pt>
                <c:pt idx="17">
                  <c:v>36.197785092020702</c:v>
                </c:pt>
                <c:pt idx="18">
                  <c:v>35.896366383073179</c:v>
                </c:pt>
                <c:pt idx="19">
                  <c:v>35.918478305012044</c:v>
                </c:pt>
                <c:pt idx="20">
                  <c:v>35.956810399777481</c:v>
                </c:pt>
                <c:pt idx="21">
                  <c:v>35.989842382095297</c:v>
                </c:pt>
                <c:pt idx="22">
                  <c:v>35.300577522451604</c:v>
                </c:pt>
              </c:numCache>
            </c:numRef>
          </c:xVal>
          <c:yVal>
            <c:numRef>
              <c:f>Sheet1!$S$37:$S$59</c:f>
              <c:numCache>
                <c:formatCode>General</c:formatCode>
                <c:ptCount val="23"/>
                <c:pt idx="1">
                  <c:v>41.75</c:v>
                </c:pt>
                <c:pt idx="2">
                  <c:v>41.35</c:v>
                </c:pt>
                <c:pt idx="3">
                  <c:v>40.799999999999997</c:v>
                </c:pt>
                <c:pt idx="4">
                  <c:v>40.450000000000003</c:v>
                </c:pt>
                <c:pt idx="5">
                  <c:v>40.1</c:v>
                </c:pt>
                <c:pt idx="6">
                  <c:v>39.700000000000003</c:v>
                </c:pt>
                <c:pt idx="7">
                  <c:v>39.549999999999997</c:v>
                </c:pt>
                <c:pt idx="8">
                  <c:v>39.200000000000003</c:v>
                </c:pt>
                <c:pt idx="9">
                  <c:v>39</c:v>
                </c:pt>
                <c:pt idx="10">
                  <c:v>38.85</c:v>
                </c:pt>
                <c:pt idx="11">
                  <c:v>38.299999999999997</c:v>
                </c:pt>
                <c:pt idx="12">
                  <c:v>37.9</c:v>
                </c:pt>
                <c:pt idx="13">
                  <c:v>37.549999999999997</c:v>
                </c:pt>
                <c:pt idx="14">
                  <c:v>37.049999999999997</c:v>
                </c:pt>
                <c:pt idx="15">
                  <c:v>36.799999999999997</c:v>
                </c:pt>
                <c:pt idx="16">
                  <c:v>36.5</c:v>
                </c:pt>
                <c:pt idx="17">
                  <c:v>36.25</c:v>
                </c:pt>
                <c:pt idx="18">
                  <c:v>36</c:v>
                </c:pt>
                <c:pt idx="19">
                  <c:v>35.950000000000003</c:v>
                </c:pt>
                <c:pt idx="20">
                  <c:v>35.700000000000003</c:v>
                </c:pt>
                <c:pt idx="21">
                  <c:v>35.65</c:v>
                </c:pt>
                <c:pt idx="22">
                  <c:v>35.4</c:v>
                </c:pt>
              </c:numCache>
            </c:numRef>
          </c:yVal>
          <c:smooth val="0"/>
          <c:extLst>
            <c:ext xmlns:c16="http://schemas.microsoft.com/office/drawing/2014/chart" uri="{C3380CC4-5D6E-409C-BE32-E72D297353CC}">
              <c16:uniqueId val="{00000000-F91C-48D6-8ED1-128268A03AAF}"/>
            </c:ext>
          </c:extLst>
        </c:ser>
        <c:ser>
          <c:idx val="2"/>
          <c:order val="1"/>
          <c:tx>
            <c:v>第二次测量</c:v>
          </c:tx>
          <c:spPr>
            <a:ln w="25400" cap="rnd">
              <a:noFill/>
              <a:round/>
            </a:ln>
            <a:effectLst/>
          </c:spPr>
          <c:marker>
            <c:symbol val="circle"/>
            <c:size val="5"/>
            <c:spPr>
              <a:solidFill>
                <a:schemeClr val="accent3"/>
              </a:solidFill>
              <a:ln w="9525">
                <a:solidFill>
                  <a:schemeClr val="accent3"/>
                </a:solidFill>
              </a:ln>
              <a:effectLst/>
            </c:spPr>
          </c:marker>
          <c:xVal>
            <c:numRef>
              <c:f>Sheet1!$T$38:$T$57</c:f>
              <c:numCache>
                <c:formatCode>0.00</c:formatCode>
                <c:ptCount val="20"/>
                <c:pt idx="0">
                  <c:v>42.162174169113051</c:v>
                </c:pt>
                <c:pt idx="1">
                  <c:v>41.197814112592575</c:v>
                </c:pt>
                <c:pt idx="2">
                  <c:v>41.013164978791522</c:v>
                </c:pt>
                <c:pt idx="3">
                  <c:v>40.839407877664591</c:v>
                </c:pt>
                <c:pt idx="4">
                  <c:v>40.31177241628501</c:v>
                </c:pt>
                <c:pt idx="5">
                  <c:v>40.146790064925462</c:v>
                </c:pt>
                <c:pt idx="6">
                  <c:v>39.82764533884847</c:v>
                </c:pt>
                <c:pt idx="7">
                  <c:v>39.498987624077074</c:v>
                </c:pt>
                <c:pt idx="8">
                  <c:v>39.117601648535917</c:v>
                </c:pt>
                <c:pt idx="9">
                  <c:v>38.669086604741146</c:v>
                </c:pt>
                <c:pt idx="10">
                  <c:v>38.606273377256912</c:v>
                </c:pt>
                <c:pt idx="11">
                  <c:v>38.329819778484961</c:v>
                </c:pt>
                <c:pt idx="12">
                  <c:v>38.063352061437023</c:v>
                </c:pt>
                <c:pt idx="13">
                  <c:v>37.6578996968572</c:v>
                </c:pt>
                <c:pt idx="14">
                  <c:v>37.031700588317719</c:v>
                </c:pt>
                <c:pt idx="15">
                  <c:v>36.865130622442194</c:v>
                </c:pt>
                <c:pt idx="16">
                  <c:v>36.748257746964036</c:v>
                </c:pt>
                <c:pt idx="17">
                  <c:v>36.04289660851861</c:v>
                </c:pt>
                <c:pt idx="18">
                  <c:v>35.286985569718837</c:v>
                </c:pt>
                <c:pt idx="19">
                  <c:v>35.364363773688993</c:v>
                </c:pt>
              </c:numCache>
            </c:numRef>
          </c:xVal>
          <c:yVal>
            <c:numRef>
              <c:f>Sheet1!$U$38:$U$57</c:f>
              <c:numCache>
                <c:formatCode>General</c:formatCode>
                <c:ptCount val="20"/>
                <c:pt idx="0">
                  <c:v>41.8</c:v>
                </c:pt>
                <c:pt idx="1">
                  <c:v>41.25</c:v>
                </c:pt>
                <c:pt idx="2">
                  <c:v>40.950000000000003</c:v>
                </c:pt>
                <c:pt idx="3">
                  <c:v>40.650000000000006</c:v>
                </c:pt>
                <c:pt idx="4">
                  <c:v>40.350000000000009</c:v>
                </c:pt>
                <c:pt idx="5">
                  <c:v>40.20000000000001</c:v>
                </c:pt>
                <c:pt idx="6">
                  <c:v>39.800000000000011</c:v>
                </c:pt>
                <c:pt idx="7">
                  <c:v>39.600000000000009</c:v>
                </c:pt>
                <c:pt idx="8">
                  <c:v>39.150000000000006</c:v>
                </c:pt>
                <c:pt idx="9">
                  <c:v>38.750000000000007</c:v>
                </c:pt>
                <c:pt idx="10">
                  <c:v>38.500000000000007</c:v>
                </c:pt>
                <c:pt idx="11">
                  <c:v>38.300000000000004</c:v>
                </c:pt>
                <c:pt idx="12">
                  <c:v>37.900000000000006</c:v>
                </c:pt>
                <c:pt idx="13">
                  <c:v>37.600000000000009</c:v>
                </c:pt>
                <c:pt idx="14">
                  <c:v>37.050000000000011</c:v>
                </c:pt>
                <c:pt idx="15">
                  <c:v>36.95000000000001</c:v>
                </c:pt>
                <c:pt idx="16">
                  <c:v>36.550000000000011</c:v>
                </c:pt>
                <c:pt idx="17">
                  <c:v>36.100000000000009</c:v>
                </c:pt>
                <c:pt idx="18">
                  <c:v>35.550000000000011</c:v>
                </c:pt>
                <c:pt idx="19">
                  <c:v>35.200000000000003</c:v>
                </c:pt>
              </c:numCache>
            </c:numRef>
          </c:yVal>
          <c:smooth val="0"/>
          <c:extLst>
            <c:ext xmlns:c16="http://schemas.microsoft.com/office/drawing/2014/chart" uri="{C3380CC4-5D6E-409C-BE32-E72D297353CC}">
              <c16:uniqueId val="{00000001-F91C-48D6-8ED1-128268A03AAF}"/>
            </c:ext>
          </c:extLst>
        </c:ser>
        <c:dLbls>
          <c:showLegendKey val="0"/>
          <c:showVal val="0"/>
          <c:showCatName val="0"/>
          <c:showSerName val="0"/>
          <c:showPercent val="0"/>
          <c:showBubbleSize val="0"/>
        </c:dLbls>
        <c:axId val="575895400"/>
        <c:axId val="575898352"/>
      </c:scatterChart>
      <c:valAx>
        <c:axId val="575895400"/>
        <c:scaling>
          <c:orientation val="minMax"/>
          <c:min val="3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传感器温度示数</a:t>
                </a:r>
                <a:r>
                  <a:rPr lang="en-US"/>
                  <a:t>/</a:t>
                </a:r>
                <a:r>
                  <a:rPr lang="zh-CN"/>
                  <a:t>℃</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575898352"/>
        <c:crosses val="autoZero"/>
        <c:crossBetween val="midCat"/>
      </c:valAx>
      <c:valAx>
        <c:axId val="575898352"/>
        <c:scaling>
          <c:orientation val="minMax"/>
          <c:max val="42"/>
          <c:min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水银温度计示数</a:t>
                </a:r>
                <a:r>
                  <a:rPr lang="en-US"/>
                  <a:t>/</a:t>
                </a:r>
                <a:r>
                  <a:rPr lang="zh-CN"/>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575895400"/>
        <c:crosses val="autoZero"/>
        <c:crossBetween val="midCat"/>
      </c:valAx>
      <c:spPr>
        <a:noFill/>
        <a:ln>
          <a:noFill/>
        </a:ln>
        <a:effectLst/>
      </c:spPr>
    </c:plotArea>
    <c:legend>
      <c:legendPos val="r"/>
      <c:layout>
        <c:manualLayout>
          <c:xMode val="edge"/>
          <c:yMode val="edge"/>
          <c:x val="0.62522512306790301"/>
          <c:y val="0.49532448187616557"/>
          <c:w val="0.27244110660390414"/>
          <c:h val="0.1749799806246045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2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传感器温度校准曲线</a:t>
            </a:r>
          </a:p>
        </c:rich>
      </c:tx>
      <c:overlay val="0"/>
      <c:spPr>
        <a:noFill/>
        <a:ln>
          <a:noFill/>
        </a:ln>
        <a:effectLst/>
      </c:spPr>
      <c:txPr>
        <a:bodyPr rot="0" spcFirstLastPara="1" vertOverflow="ellipsis" vert="horz" wrap="square" anchor="ctr" anchorCtr="1"/>
        <a:lstStyle/>
        <a:p>
          <a:pPr>
            <a:defRPr lang="zh-CN" sz="192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6.9444444444444406E-2"/>
                  <c:y val="0.33796296296296302"/>
                </c:manualLayout>
              </c:layout>
              <c:tx>
                <c:rich>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t>y = 0.9273x + 1.4974</a:t>
                    </a:r>
                    <a:br>
                      <a:rPr lang="en-US"/>
                    </a:br>
                    <a:r>
                      <a:rPr lang="en-US"/>
                      <a:t>R2 = 0.9948</a:t>
                    </a:r>
                  </a:p>
                </c:rich>
              </c:tx>
              <c:numFmt formatCode="General" sourceLinked="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rendlineLbl>
          </c:trendline>
          <c:xVal>
            <c:numRef>
              <c:f>Sheet1!$E$20:$E$42</c:f>
              <c:numCache>
                <c:formatCode>General</c:formatCode>
                <c:ptCount val="23"/>
                <c:pt idx="0">
                  <c:v>42.71</c:v>
                </c:pt>
                <c:pt idx="1">
                  <c:v>42.48</c:v>
                </c:pt>
                <c:pt idx="2">
                  <c:v>41.75</c:v>
                </c:pt>
                <c:pt idx="3">
                  <c:v>41.67</c:v>
                </c:pt>
                <c:pt idx="4" formatCode="0.00_ ">
                  <c:v>41.2</c:v>
                </c:pt>
                <c:pt idx="5" formatCode="0.00_ ">
                  <c:v>41.1</c:v>
                </c:pt>
                <c:pt idx="6">
                  <c:v>40.28</c:v>
                </c:pt>
                <c:pt idx="7">
                  <c:v>39.58</c:v>
                </c:pt>
                <c:pt idx="8">
                  <c:v>39.47</c:v>
                </c:pt>
                <c:pt idx="9">
                  <c:v>39.24</c:v>
                </c:pt>
                <c:pt idx="10">
                  <c:v>38.76</c:v>
                </c:pt>
                <c:pt idx="11">
                  <c:v>38.47</c:v>
                </c:pt>
                <c:pt idx="12">
                  <c:v>38.35</c:v>
                </c:pt>
                <c:pt idx="13" formatCode="0.00_ ">
                  <c:v>38.1</c:v>
                </c:pt>
                <c:pt idx="14">
                  <c:v>37.75</c:v>
                </c:pt>
                <c:pt idx="15">
                  <c:v>37.520000000000003</c:v>
                </c:pt>
                <c:pt idx="16">
                  <c:v>37.49</c:v>
                </c:pt>
                <c:pt idx="17">
                  <c:v>37.32</c:v>
                </c:pt>
                <c:pt idx="18">
                  <c:v>37.21</c:v>
                </c:pt>
                <c:pt idx="19" formatCode="0.00_ ">
                  <c:v>37</c:v>
                </c:pt>
                <c:pt idx="20">
                  <c:v>36.979999999999997</c:v>
                </c:pt>
                <c:pt idx="21">
                  <c:v>36.659999999999997</c:v>
                </c:pt>
                <c:pt idx="22">
                  <c:v>36.33</c:v>
                </c:pt>
              </c:numCache>
            </c:numRef>
          </c:xVal>
          <c:yVal>
            <c:numRef>
              <c:f>Sheet1!$F$20:$F$42</c:f>
              <c:numCache>
                <c:formatCode>General</c:formatCode>
                <c:ptCount val="23"/>
                <c:pt idx="0">
                  <c:v>41.35</c:v>
                </c:pt>
                <c:pt idx="1">
                  <c:v>41</c:v>
                </c:pt>
                <c:pt idx="2">
                  <c:v>40.15</c:v>
                </c:pt>
                <c:pt idx="3">
                  <c:v>39.950000000000003</c:v>
                </c:pt>
                <c:pt idx="4">
                  <c:v>39.75</c:v>
                </c:pt>
                <c:pt idx="5">
                  <c:v>39.5</c:v>
                </c:pt>
                <c:pt idx="6">
                  <c:v>38.950000000000003</c:v>
                </c:pt>
                <c:pt idx="7">
                  <c:v>38.35</c:v>
                </c:pt>
                <c:pt idx="8">
                  <c:v>37.950000000000003</c:v>
                </c:pt>
                <c:pt idx="9">
                  <c:v>37.75</c:v>
                </c:pt>
                <c:pt idx="10">
                  <c:v>37.299999999999997</c:v>
                </c:pt>
                <c:pt idx="11">
                  <c:v>37.15</c:v>
                </c:pt>
                <c:pt idx="12">
                  <c:v>36.85</c:v>
                </c:pt>
                <c:pt idx="13">
                  <c:v>36.700000000000003</c:v>
                </c:pt>
                <c:pt idx="14">
                  <c:v>36.549999999999997</c:v>
                </c:pt>
                <c:pt idx="15">
                  <c:v>36.5</c:v>
                </c:pt>
                <c:pt idx="16">
                  <c:v>36.25</c:v>
                </c:pt>
                <c:pt idx="17">
                  <c:v>36</c:v>
                </c:pt>
                <c:pt idx="18">
                  <c:v>36</c:v>
                </c:pt>
                <c:pt idx="19">
                  <c:v>35.950000000000003</c:v>
                </c:pt>
                <c:pt idx="20">
                  <c:v>35.75</c:v>
                </c:pt>
                <c:pt idx="21">
                  <c:v>35.65</c:v>
                </c:pt>
                <c:pt idx="22">
                  <c:v>35.25</c:v>
                </c:pt>
              </c:numCache>
            </c:numRef>
          </c:yVal>
          <c:smooth val="0"/>
          <c:extLst>
            <c:ext xmlns:c16="http://schemas.microsoft.com/office/drawing/2014/chart" uri="{C3380CC4-5D6E-409C-BE32-E72D297353CC}">
              <c16:uniqueId val="{00000002-09B9-4D99-8DCD-0793D6EBBD7E}"/>
            </c:ext>
          </c:extLst>
        </c:ser>
        <c:dLbls>
          <c:showLegendKey val="0"/>
          <c:showVal val="0"/>
          <c:showCatName val="0"/>
          <c:showSerName val="0"/>
          <c:showPercent val="0"/>
          <c:showBubbleSize val="0"/>
        </c:dLbls>
        <c:axId val="540366258"/>
        <c:axId val="603034430"/>
      </c:scatterChart>
      <c:valAx>
        <c:axId val="54036625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传感器温度示数</a:t>
                </a:r>
                <a:r>
                  <a:rPr lang="en-US"/>
                  <a:t>/</a:t>
                </a:r>
                <a:r>
                  <a:rPr lang="zh-CN"/>
                  <a:t>℃</a:t>
                </a:r>
              </a:p>
            </c:rich>
          </c:tx>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603034430"/>
        <c:crosses val="autoZero"/>
        <c:crossBetween val="midCat"/>
      </c:valAx>
      <c:valAx>
        <c:axId val="60303443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水银温度计示数</a:t>
                </a:r>
                <a:r>
                  <a:rPr lang="en-US"/>
                  <a:t>/</a:t>
                </a:r>
                <a:r>
                  <a:rPr lang="zh-CN"/>
                  <a:t>℃</a:t>
                </a:r>
              </a:p>
            </c:rich>
          </c:tx>
          <c:overlay val="0"/>
          <c:spPr>
            <a:noFill/>
            <a:ln>
              <a:noFill/>
            </a:ln>
            <a:effectLst/>
          </c:spPr>
          <c:txPr>
            <a:bodyPr rot="-540000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540366258"/>
        <c:crosses val="autoZero"/>
        <c:crossBetween val="midCat"/>
      </c:valAx>
      <c:spPr>
        <a:noFill/>
        <a:ln>
          <a:noFill/>
        </a:ln>
        <a:effectLst/>
      </c:spPr>
    </c:plotArea>
    <c:plotVisOnly val="1"/>
    <c:dispBlanksAs val="gap"/>
    <c:showDLblsOverMax val="0"/>
  </c:chart>
  <c:spPr>
    <a:noFill/>
    <a:ln>
      <a:noFill/>
    </a:ln>
    <a:effectLst/>
  </c:spPr>
  <c:txPr>
    <a:bodyPr/>
    <a:lstStyle/>
    <a:p>
      <a:pPr>
        <a:defRPr lang="zh-CN" sz="16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73AB4-F2F1-4422-8730-F7F35F00769D}"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91A9D-D620-493D-B9F9-A63E015E517B}" type="slidenum">
              <a:rPr lang="zh-CN" altLang="en-US" smtClean="0"/>
              <a:t>‹#›</a:t>
            </a:fld>
            <a:endParaRPr lang="zh-CN" altLang="en-US"/>
          </a:p>
        </p:txBody>
      </p:sp>
    </p:spTree>
    <p:extLst>
      <p:ext uri="{BB962C8B-B14F-4D97-AF65-F5344CB8AC3E}">
        <p14:creationId xmlns:p14="http://schemas.microsoft.com/office/powerpoint/2010/main" val="325539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S-P(t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1</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：心脏快速射血期的时间；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S-C(t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2</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：左心室射血期的时间；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C-end(t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3</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：左心室舒张期时值；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S-end(t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4</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：单个脉搏波的传递时间；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1</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：快速射血期时值与整个左室射血期时值的比；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2</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/t</a:t>
            </a:r>
            <a:r>
              <a:rPr lang="en-US" altLang="zh-CN" sz="1800" kern="100" baseline="-25000" dirty="0">
                <a:effectLst/>
                <a:latin typeface="宋体"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：左室射血期时值与舒张期时值的比；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1A91A9D-D620-493D-B9F9-A63E015E517B}" type="slidenum">
              <a:rPr lang="zh-CN" altLang="en-US" smtClean="0"/>
              <a:t>5</a:t>
            </a:fld>
            <a:endParaRPr lang="zh-CN" altLang="en-US"/>
          </a:p>
        </p:txBody>
      </p:sp>
    </p:spTree>
    <p:extLst>
      <p:ext uri="{BB962C8B-B14F-4D97-AF65-F5344CB8AC3E}">
        <p14:creationId xmlns:p14="http://schemas.microsoft.com/office/powerpoint/2010/main" val="293872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7051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8028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4673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27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1737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709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6586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72955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90D08D0-FB39-40AD-B2A6-E09399D5986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001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1031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4711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3128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761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0956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3109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91A9D-D620-493D-B9F9-A63E015E517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42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03023-7B58-459F-8149-604292129F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4118C4-2288-46A1-AD45-647B2F2C50B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8FAAD3-6899-4130-B18E-0A3657906367}"/>
              </a:ext>
            </a:extLst>
          </p:cNvPr>
          <p:cNvSpPr>
            <a:spLocks noGrp="1"/>
          </p:cNvSpPr>
          <p:nvPr>
            <p:ph type="dt" sz="half" idx="10"/>
          </p:nvPr>
        </p:nvSpPr>
        <p:spPr/>
        <p:txBody>
          <a:bodyPr/>
          <a:lstStyle/>
          <a:p>
            <a:fld id="{EF18137D-D7F1-4C51-A785-D759D156BDBF}" type="datetime1">
              <a:rPr lang="zh-CN" altLang="en-US" smtClean="0"/>
              <a:t>2020/10/29</a:t>
            </a:fld>
            <a:endParaRPr lang="zh-CN" altLang="en-US"/>
          </a:p>
        </p:txBody>
      </p:sp>
      <p:sp>
        <p:nvSpPr>
          <p:cNvPr id="5" name="页脚占位符 4">
            <a:extLst>
              <a:ext uri="{FF2B5EF4-FFF2-40B4-BE49-F238E27FC236}">
                <a16:creationId xmlns:a16="http://schemas.microsoft.com/office/drawing/2014/main" id="{E26E5DA5-9722-4608-84AB-452E0798F7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F394EA-9322-47C9-8E41-A52D5EB8AA6C}"/>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42532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19C4A-2ADE-4985-AE7A-BC53AC259B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9548AF-622D-4A1D-A8B9-2FE94A8C45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06389D-DF8F-43CE-9F29-869969FB39BA}"/>
              </a:ext>
            </a:extLst>
          </p:cNvPr>
          <p:cNvSpPr>
            <a:spLocks noGrp="1"/>
          </p:cNvSpPr>
          <p:nvPr>
            <p:ph type="dt" sz="half" idx="10"/>
          </p:nvPr>
        </p:nvSpPr>
        <p:spPr/>
        <p:txBody>
          <a:bodyPr/>
          <a:lstStyle/>
          <a:p>
            <a:fld id="{567B4CAD-F6DC-48E6-8B45-38734B013051}" type="datetime1">
              <a:rPr lang="zh-CN" altLang="en-US" smtClean="0"/>
              <a:t>2020/10/29</a:t>
            </a:fld>
            <a:endParaRPr lang="zh-CN" altLang="en-US"/>
          </a:p>
        </p:txBody>
      </p:sp>
      <p:sp>
        <p:nvSpPr>
          <p:cNvPr id="5" name="页脚占位符 4">
            <a:extLst>
              <a:ext uri="{FF2B5EF4-FFF2-40B4-BE49-F238E27FC236}">
                <a16:creationId xmlns:a16="http://schemas.microsoft.com/office/drawing/2014/main" id="{3884FA78-E32A-41AC-B8F4-E7F67D3CBE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A76F4F-691E-4BF5-8C6E-B1B7C3E1A830}"/>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10447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A5CAB4-86E2-4EAE-BA41-43DA0C1098F9}"/>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2F3E1E-8C26-40BF-83B6-D9A52A4648FF}"/>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CB9BFA-D6A0-47EF-AF1B-4C6F2A33738E}"/>
              </a:ext>
            </a:extLst>
          </p:cNvPr>
          <p:cNvSpPr>
            <a:spLocks noGrp="1"/>
          </p:cNvSpPr>
          <p:nvPr>
            <p:ph type="dt" sz="half" idx="10"/>
          </p:nvPr>
        </p:nvSpPr>
        <p:spPr/>
        <p:txBody>
          <a:bodyPr/>
          <a:lstStyle/>
          <a:p>
            <a:fld id="{627A925E-BCAF-4957-B35C-7B0E349C99A1}" type="datetime1">
              <a:rPr lang="zh-CN" altLang="en-US" smtClean="0"/>
              <a:t>2020/10/29</a:t>
            </a:fld>
            <a:endParaRPr lang="zh-CN" altLang="en-US"/>
          </a:p>
        </p:txBody>
      </p:sp>
      <p:sp>
        <p:nvSpPr>
          <p:cNvPr id="5" name="页脚占位符 4">
            <a:extLst>
              <a:ext uri="{FF2B5EF4-FFF2-40B4-BE49-F238E27FC236}">
                <a16:creationId xmlns:a16="http://schemas.microsoft.com/office/drawing/2014/main" id="{9C1CDB9C-15AD-406F-8381-225193D84A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FBD3CD-315C-4F4B-BADD-CAE5C1A780D7}"/>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243191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E4A6C67-46A4-4E11-84F8-4E8520114B7C}"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104518231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2468E3-A776-4762-9716-19F402AFC2B1}"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142576932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7DED033-C0B2-42EC-BFB4-0BC7345CA78B}"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2324231209"/>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279E4B1-EE28-419A-A6CF-DC0EA4CCD4DF}"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1885596345"/>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43ABA90-8072-4F02-973D-5834A5BE049E}"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977107363"/>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4E5759-3FBD-4BE4-A63F-40F58BD61597}"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2589380063"/>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26D7D-BBC5-416A-89FE-20A44E8604AC}"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2510592687"/>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ABFE61A-F4EE-4A25-9B52-C3001409FEC5}"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1075760508"/>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301FA-B6A4-44C3-8455-48F902851C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270B9E-EF43-4F54-A934-6AACC2EF03C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69A282-098F-4C3D-9820-C81A5409BFE6}"/>
              </a:ext>
            </a:extLst>
          </p:cNvPr>
          <p:cNvSpPr>
            <a:spLocks noGrp="1"/>
          </p:cNvSpPr>
          <p:nvPr>
            <p:ph type="dt" sz="half" idx="10"/>
          </p:nvPr>
        </p:nvSpPr>
        <p:spPr/>
        <p:txBody>
          <a:bodyPr/>
          <a:lstStyle/>
          <a:p>
            <a:fld id="{89DC8CB4-BA8D-49D4-BAE8-E91ED80D73BF}" type="datetime1">
              <a:rPr lang="zh-CN" altLang="en-US" smtClean="0"/>
              <a:t>2020/10/29</a:t>
            </a:fld>
            <a:endParaRPr lang="zh-CN" altLang="en-US"/>
          </a:p>
        </p:txBody>
      </p:sp>
      <p:sp>
        <p:nvSpPr>
          <p:cNvPr id="5" name="页脚占位符 4">
            <a:extLst>
              <a:ext uri="{FF2B5EF4-FFF2-40B4-BE49-F238E27FC236}">
                <a16:creationId xmlns:a16="http://schemas.microsoft.com/office/drawing/2014/main" id="{2E9673E5-919D-4CFD-AD78-9683B607C7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90820E-08E8-499E-B94B-782D2999D80B}"/>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3701248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154F40-C3F8-48DF-B045-20A16DDE5BA0}"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1575696914"/>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E8055D7-81FA-4C93-B2DA-3FE0F88EED32}"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1470235120"/>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797536-F957-4ED7-9DC7-22DC9C0F789E}"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3756568676"/>
      </p:ext>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矩形 3"/>
          <p:cNvSpPr/>
          <p:nvPr userDrawn="1"/>
        </p:nvSpPr>
        <p:spPr>
          <a:xfrm>
            <a:off x="0" y="107951"/>
            <a:ext cx="12192000" cy="722313"/>
          </a:xfrm>
          <a:prstGeom prst="rect">
            <a:avLst/>
          </a:prstGeom>
          <a:solidFill>
            <a:srgbClr val="7C2E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5" name="椭圆 4"/>
          <p:cNvSpPr/>
          <p:nvPr userDrawn="1"/>
        </p:nvSpPr>
        <p:spPr>
          <a:xfrm>
            <a:off x="543985" y="14289"/>
            <a:ext cx="1212849" cy="909637"/>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pic>
        <p:nvPicPr>
          <p:cNvPr id="6" name="图片 8"/>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268" y="34926"/>
            <a:ext cx="115781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43500" y="1154545"/>
            <a:ext cx="11162599" cy="5384800"/>
          </a:xfrm>
          <a:prstGeom prst="rect">
            <a:avLst/>
          </a:prstGeo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994458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矩形 5"/>
          <p:cNvSpPr/>
          <p:nvPr userDrawn="1"/>
        </p:nvSpPr>
        <p:spPr>
          <a:xfrm>
            <a:off x="0" y="107951"/>
            <a:ext cx="12192000" cy="722313"/>
          </a:xfrm>
          <a:prstGeom prst="rect">
            <a:avLst/>
          </a:prstGeom>
          <a:solidFill>
            <a:srgbClr val="7C2E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椭圆 6"/>
          <p:cNvSpPr/>
          <p:nvPr userDrawn="1"/>
        </p:nvSpPr>
        <p:spPr>
          <a:xfrm>
            <a:off x="543985" y="14289"/>
            <a:ext cx="1212849" cy="909637"/>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pic>
        <p:nvPicPr>
          <p:cNvPr id="8" name="图片 8"/>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268" y="34926"/>
            <a:ext cx="115781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306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a:defRPr/>
            </a:lvl1pPr>
          </a:lstStyle>
          <a:p>
            <a:pPr>
              <a:defRPr/>
            </a:pPr>
            <a:fld id="{23E30AAE-3AB5-4752-915C-C881E682A101}" type="datetimeFigureOut">
              <a:rPr lang="zh-CN" altLang="en-US"/>
              <a:t>2020/10/29</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3511E7AC-63C5-4098-93F9-53711A034EE1}" type="slidenum">
              <a:rPr lang="zh-CN" altLang="en-US"/>
              <a:t>‹#›</a:t>
            </a:fld>
            <a:endParaRPr lang="zh-CN" altLang="en-US"/>
          </a:p>
        </p:txBody>
      </p:sp>
    </p:spTree>
    <p:extLst>
      <p:ext uri="{BB962C8B-B14F-4D97-AF65-F5344CB8AC3E}">
        <p14:creationId xmlns:p14="http://schemas.microsoft.com/office/powerpoint/2010/main" val="29831763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lvl1pPr>
              <a:defRPr/>
            </a:lvl1pPr>
          </a:lstStyle>
          <a:p>
            <a:pPr>
              <a:defRPr/>
            </a:pPr>
            <a:fld id="{7F0D2848-14D5-4C5B-A943-D8B44D7BEB64}" type="datetimeFigureOut">
              <a:rPr lang="zh-CN" altLang="en-US"/>
              <a:t>2020/10/29</a:t>
            </a:fld>
            <a:endParaRPr lang="zh-CN"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F7274B30-DAB5-4B1D-A6A9-3AA9D6443DB0}" type="slidenum">
              <a:rPr lang="zh-CN" altLang="en-US"/>
              <a:t>‹#›</a:t>
            </a:fld>
            <a:endParaRPr lang="zh-CN" altLang="en-US"/>
          </a:p>
        </p:txBody>
      </p:sp>
    </p:spTree>
    <p:extLst>
      <p:ext uri="{BB962C8B-B14F-4D97-AF65-F5344CB8AC3E}">
        <p14:creationId xmlns:p14="http://schemas.microsoft.com/office/powerpoint/2010/main" val="3732265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a:lstStyle>
            <a:lvl1pPr>
              <a:defRPr/>
            </a:lvl1pPr>
          </a:lstStyle>
          <a:p>
            <a:pPr>
              <a:defRPr/>
            </a:pPr>
            <a:fld id="{DD248906-FB6F-452F-88D0-228A90E7B464}" type="datetimeFigureOut">
              <a:rPr lang="zh-CN" altLang="en-US"/>
              <a:t>2020/10/29</a:t>
            </a:fld>
            <a:endParaRPr lang="zh-CN" alt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65AEEB95-4830-435C-AC10-9121D2F32B5E}" type="slidenum">
              <a:rPr lang="zh-CN" altLang="en-US"/>
              <a:t>‹#›</a:t>
            </a:fld>
            <a:endParaRPr lang="zh-CN" altLang="en-US"/>
          </a:p>
        </p:txBody>
      </p:sp>
    </p:spTree>
    <p:extLst>
      <p:ext uri="{BB962C8B-B14F-4D97-AF65-F5344CB8AC3E}">
        <p14:creationId xmlns:p14="http://schemas.microsoft.com/office/powerpoint/2010/main" val="1298519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1"/>
            <a:ext cx="2743200" cy="365125"/>
          </a:xfrm>
          <a:prstGeom prst="rect">
            <a:avLst/>
          </a:prstGeom>
        </p:spPr>
        <p:txBody>
          <a:bodyPr/>
          <a:lstStyle>
            <a:lvl1pPr>
              <a:defRPr/>
            </a:lvl1pPr>
          </a:lstStyle>
          <a:p>
            <a:pPr>
              <a:defRPr/>
            </a:pPr>
            <a:fld id="{26F072FC-4E24-4075-96E7-0A5AFCC787F7}" type="datetimeFigureOut">
              <a:rPr lang="zh-CN" altLang="en-US"/>
              <a:t>2020/10/29</a:t>
            </a:fld>
            <a:endParaRPr lang="zh-CN" alt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B4033C2F-9776-4513-A4FC-A628B31A6396}" type="slidenum">
              <a:rPr lang="zh-CN" altLang="en-US"/>
              <a:t>‹#›</a:t>
            </a:fld>
            <a:endParaRPr lang="zh-CN" altLang="en-US"/>
          </a:p>
        </p:txBody>
      </p:sp>
    </p:spTree>
    <p:extLst>
      <p:ext uri="{BB962C8B-B14F-4D97-AF65-F5344CB8AC3E}">
        <p14:creationId xmlns:p14="http://schemas.microsoft.com/office/powerpoint/2010/main" val="1477909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D749FDEB-CA09-4CDB-9C31-782FB465F91D}" type="datetimeFigureOut">
              <a:rPr lang="zh-CN" altLang="en-US"/>
              <a:t>2020/10/29</a:t>
            </a:fld>
            <a:endParaRPr lang="zh-CN" alt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46653F12-94FE-493B-8A56-BC3D8C09192F}" type="slidenum">
              <a:rPr lang="zh-CN" altLang="en-US"/>
              <a:t>‹#›</a:t>
            </a:fld>
            <a:endParaRPr lang="zh-CN" altLang="en-US"/>
          </a:p>
        </p:txBody>
      </p:sp>
    </p:spTree>
    <p:extLst>
      <p:ext uri="{BB962C8B-B14F-4D97-AF65-F5344CB8AC3E}">
        <p14:creationId xmlns:p14="http://schemas.microsoft.com/office/powerpoint/2010/main" val="67184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A018E-78C2-40D4-9ACA-74BFD83F3960}"/>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66E73F-F349-419C-A697-D5CECC548A04}"/>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56B453-1CEA-4089-8EFA-DE93EDF09816}"/>
              </a:ext>
            </a:extLst>
          </p:cNvPr>
          <p:cNvSpPr>
            <a:spLocks noGrp="1"/>
          </p:cNvSpPr>
          <p:nvPr>
            <p:ph type="dt" sz="half" idx="10"/>
          </p:nvPr>
        </p:nvSpPr>
        <p:spPr/>
        <p:txBody>
          <a:bodyPr/>
          <a:lstStyle/>
          <a:p>
            <a:fld id="{3B458098-062E-4648-B080-9519FDDB5DDC}" type="datetime1">
              <a:rPr lang="zh-CN" altLang="en-US" smtClean="0"/>
              <a:t>2020/10/29</a:t>
            </a:fld>
            <a:endParaRPr lang="zh-CN" altLang="en-US"/>
          </a:p>
        </p:txBody>
      </p:sp>
      <p:sp>
        <p:nvSpPr>
          <p:cNvPr id="5" name="页脚占位符 4">
            <a:extLst>
              <a:ext uri="{FF2B5EF4-FFF2-40B4-BE49-F238E27FC236}">
                <a16:creationId xmlns:a16="http://schemas.microsoft.com/office/drawing/2014/main" id="{354EFFED-A683-4864-A564-BF7F53FE84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3FAB39-7822-49CF-A7C9-1E5E6561B637}"/>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4220418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1"/>
            <a:ext cx="2743200" cy="365125"/>
          </a:xfrm>
          <a:prstGeom prst="rect">
            <a:avLst/>
          </a:prstGeom>
        </p:spPr>
        <p:txBody>
          <a:bodyPr/>
          <a:lstStyle>
            <a:lvl1pPr>
              <a:defRPr/>
            </a:lvl1pPr>
          </a:lstStyle>
          <a:p>
            <a:pPr>
              <a:defRPr/>
            </a:pPr>
            <a:fld id="{67404BE0-DD9E-49EB-B1BD-3DCB14E1E4E4}" type="datetimeFigureOut">
              <a:rPr lang="zh-CN" altLang="en-US"/>
              <a:t>2020/10/29</a:t>
            </a:fld>
            <a:endParaRPr lang="zh-CN"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0F187B61-3C2A-4A98-9E1B-D0A18C1860C6}" type="slidenum">
              <a:rPr lang="zh-CN" altLang="en-US"/>
              <a:t>‹#›</a:t>
            </a:fld>
            <a:endParaRPr lang="zh-CN" altLang="en-US"/>
          </a:p>
        </p:txBody>
      </p:sp>
    </p:spTree>
    <p:extLst>
      <p:ext uri="{BB962C8B-B14F-4D97-AF65-F5344CB8AC3E}">
        <p14:creationId xmlns:p14="http://schemas.microsoft.com/office/powerpoint/2010/main" val="19742557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1"/>
            <a:ext cx="2743200" cy="365125"/>
          </a:xfrm>
          <a:prstGeom prst="rect">
            <a:avLst/>
          </a:prstGeom>
        </p:spPr>
        <p:txBody>
          <a:bodyPr/>
          <a:lstStyle>
            <a:lvl1pPr>
              <a:defRPr/>
            </a:lvl1pPr>
          </a:lstStyle>
          <a:p>
            <a:pPr>
              <a:defRPr/>
            </a:pPr>
            <a:fld id="{3E33FDCF-8248-433B-91A9-08D4435454B6}" type="datetimeFigureOut">
              <a:rPr lang="zh-CN" altLang="en-US"/>
              <a:t>2020/10/29</a:t>
            </a:fld>
            <a:endParaRPr lang="zh-CN"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517413AE-F358-4C2B-A154-DB512533C4EE}" type="slidenum">
              <a:rPr lang="zh-CN" altLang="en-US"/>
              <a:t>‹#›</a:t>
            </a:fld>
            <a:endParaRPr lang="zh-CN" altLang="en-US"/>
          </a:p>
        </p:txBody>
      </p:sp>
    </p:spTree>
    <p:extLst>
      <p:ext uri="{BB962C8B-B14F-4D97-AF65-F5344CB8AC3E}">
        <p14:creationId xmlns:p14="http://schemas.microsoft.com/office/powerpoint/2010/main" val="30908809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a:defRPr/>
            </a:lvl1pPr>
          </a:lstStyle>
          <a:p>
            <a:pPr>
              <a:defRPr/>
            </a:pPr>
            <a:fld id="{EF17CBDC-14E3-4C79-B7A7-40CCEBDB06BD}" type="datetimeFigureOut">
              <a:rPr lang="zh-CN" altLang="en-US"/>
              <a:t>2020/10/29</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A709E0AC-E6E9-42D3-8395-DFB76B5090CD}" type="slidenum">
              <a:rPr lang="zh-CN" altLang="en-US"/>
              <a:t>‹#›</a:t>
            </a:fld>
            <a:endParaRPr lang="zh-CN" altLang="en-US"/>
          </a:p>
        </p:txBody>
      </p:sp>
    </p:spTree>
    <p:extLst>
      <p:ext uri="{BB962C8B-B14F-4D97-AF65-F5344CB8AC3E}">
        <p14:creationId xmlns:p14="http://schemas.microsoft.com/office/powerpoint/2010/main" val="1109173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a:defRPr/>
            </a:lvl1pPr>
          </a:lstStyle>
          <a:p>
            <a:pPr>
              <a:defRPr/>
            </a:pPr>
            <a:fld id="{0DFF1FAA-9A7F-41B2-B203-EB0EB095AC30}" type="datetimeFigureOut">
              <a:rPr lang="zh-CN" altLang="en-US"/>
              <a:t>2020/10/29</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6ADCFBF9-5460-4CF2-A3D6-9846AC2CEEF6}" type="slidenum">
              <a:rPr lang="zh-CN" altLang="en-US"/>
              <a:t>‹#›</a:t>
            </a:fld>
            <a:endParaRPr lang="zh-CN" altLang="en-US"/>
          </a:p>
        </p:txBody>
      </p:sp>
    </p:spTree>
    <p:extLst>
      <p:ext uri="{BB962C8B-B14F-4D97-AF65-F5344CB8AC3E}">
        <p14:creationId xmlns:p14="http://schemas.microsoft.com/office/powerpoint/2010/main" val="3427581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矩形 3"/>
          <p:cNvSpPr/>
          <p:nvPr userDrawn="1"/>
        </p:nvSpPr>
        <p:spPr>
          <a:xfrm>
            <a:off x="0" y="107951"/>
            <a:ext cx="12192000" cy="722313"/>
          </a:xfrm>
          <a:prstGeom prst="rect">
            <a:avLst/>
          </a:prstGeom>
          <a:solidFill>
            <a:srgbClr val="7C2E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5" name="椭圆 4"/>
          <p:cNvSpPr/>
          <p:nvPr userDrawn="1"/>
        </p:nvSpPr>
        <p:spPr>
          <a:xfrm>
            <a:off x="543985" y="14289"/>
            <a:ext cx="1212849" cy="909637"/>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pic>
        <p:nvPicPr>
          <p:cNvPr id="6" name="图片 8"/>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268" y="34926"/>
            <a:ext cx="115781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43500" y="1154545"/>
            <a:ext cx="11162599" cy="5384800"/>
          </a:xfrm>
          <a:prstGeom prst="rect">
            <a:avLst/>
          </a:prstGeo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占位符 1"/>
          <p:cNvSpPr>
            <a:spLocks noGrp="1"/>
          </p:cNvSpPr>
          <p:nvPr>
            <p:ph type="title" hasCustomPrompt="1"/>
          </p:nvPr>
        </p:nvSpPr>
        <p:spPr>
          <a:xfrm>
            <a:off x="1844975" y="157345"/>
            <a:ext cx="8742988" cy="680578"/>
          </a:xfrm>
          <a:prstGeom prst="rect">
            <a:avLst/>
          </a:prstGeom>
        </p:spPr>
        <p:txBody>
          <a:bodyPr rtlCol="0">
            <a:normAutofit/>
          </a:bodyPr>
          <a:lstStyle/>
          <a:p>
            <a:r>
              <a:rPr lang="zh-CN" altLang="en-US" dirty="0"/>
              <a:t>标题</a:t>
            </a:r>
            <a:r>
              <a:rPr lang="en-US" altLang="zh-CN" dirty="0"/>
              <a:t>1</a:t>
            </a:r>
            <a:r>
              <a:rPr lang="zh-CN" altLang="en-US" dirty="0"/>
              <a:t>：副标题</a:t>
            </a:r>
          </a:p>
        </p:txBody>
      </p:sp>
    </p:spTree>
    <p:extLst>
      <p:ext uri="{BB962C8B-B14F-4D97-AF65-F5344CB8AC3E}">
        <p14:creationId xmlns:p14="http://schemas.microsoft.com/office/powerpoint/2010/main" val="3726621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4FDD682D-AD10-46F1-896E-DCB2E6992752}" type="datetimeFigureOut">
              <a:rPr lang="zh-CN" altLang="en-US"/>
              <a:t>2020/10/29</a:t>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B9A58DE5-0419-4B6D-9E31-7549880B79F0}" type="slidenum">
              <a:rPr lang="zh-CN" altLang="en-US"/>
              <a:t>‹#›</a:t>
            </a:fld>
            <a:endParaRPr lang="zh-CN" altLang="en-US"/>
          </a:p>
        </p:txBody>
      </p:sp>
    </p:spTree>
    <p:extLst>
      <p:ext uri="{BB962C8B-B14F-4D97-AF65-F5344CB8AC3E}">
        <p14:creationId xmlns:p14="http://schemas.microsoft.com/office/powerpoint/2010/main" val="58132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408B4-8CA6-4A50-8FFB-7936385129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239E97-1102-413B-A5BC-72FD55F78C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97B92D-2DEA-4239-A209-04A3C1D80F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CEDFB1-56D4-4959-92E5-5B1A421AAA24}"/>
              </a:ext>
            </a:extLst>
          </p:cNvPr>
          <p:cNvSpPr>
            <a:spLocks noGrp="1"/>
          </p:cNvSpPr>
          <p:nvPr>
            <p:ph type="dt" sz="half" idx="10"/>
          </p:nvPr>
        </p:nvSpPr>
        <p:spPr/>
        <p:txBody>
          <a:bodyPr/>
          <a:lstStyle/>
          <a:p>
            <a:fld id="{34E80BBB-A4BA-48AC-9D7D-D5D6FD6F8334}" type="datetime1">
              <a:rPr lang="zh-CN" altLang="en-US" smtClean="0"/>
              <a:t>2020/10/29</a:t>
            </a:fld>
            <a:endParaRPr lang="zh-CN" altLang="en-US"/>
          </a:p>
        </p:txBody>
      </p:sp>
      <p:sp>
        <p:nvSpPr>
          <p:cNvPr id="6" name="页脚占位符 5">
            <a:extLst>
              <a:ext uri="{FF2B5EF4-FFF2-40B4-BE49-F238E27FC236}">
                <a16:creationId xmlns:a16="http://schemas.microsoft.com/office/drawing/2014/main" id="{00AAD6AD-F33E-4CC1-A68E-668158508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1436D8-0EDC-4568-9C93-B8606C19C7A6}"/>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390350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B7C19-607E-485E-8B1F-3D66D46991D8}"/>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E86E2B-12BC-4A0A-B8DE-A9AEFBBA2CA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4BD087-C7F5-43C0-B888-BDB0EF3E8DF8}"/>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87D7A2-1B0B-4AAF-BAD4-1CFA3A420DB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B6615F-C837-43A1-A021-3B7B17D10ACA}"/>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1A81D5-1B96-45DC-99E1-BDC57F718A3C}"/>
              </a:ext>
            </a:extLst>
          </p:cNvPr>
          <p:cNvSpPr>
            <a:spLocks noGrp="1"/>
          </p:cNvSpPr>
          <p:nvPr>
            <p:ph type="dt" sz="half" idx="10"/>
          </p:nvPr>
        </p:nvSpPr>
        <p:spPr/>
        <p:txBody>
          <a:bodyPr/>
          <a:lstStyle/>
          <a:p>
            <a:fld id="{B1487746-233A-4254-BAF7-FAE18DFCBC01}" type="datetime1">
              <a:rPr lang="zh-CN" altLang="en-US" smtClean="0"/>
              <a:t>2020/10/29</a:t>
            </a:fld>
            <a:endParaRPr lang="zh-CN" altLang="en-US"/>
          </a:p>
        </p:txBody>
      </p:sp>
      <p:sp>
        <p:nvSpPr>
          <p:cNvPr id="8" name="页脚占位符 7">
            <a:extLst>
              <a:ext uri="{FF2B5EF4-FFF2-40B4-BE49-F238E27FC236}">
                <a16:creationId xmlns:a16="http://schemas.microsoft.com/office/drawing/2014/main" id="{2CA922B5-B54C-4FC4-876F-92D3446DF1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2DE518-1C7C-458D-94CC-D146BD048254}"/>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101905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AD1D4-9E99-4696-84B5-1ADA1C22EC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4612ED-9804-4B95-A89D-80DE1FBAE5C2}"/>
              </a:ext>
            </a:extLst>
          </p:cNvPr>
          <p:cNvSpPr>
            <a:spLocks noGrp="1"/>
          </p:cNvSpPr>
          <p:nvPr>
            <p:ph type="dt" sz="half" idx="10"/>
          </p:nvPr>
        </p:nvSpPr>
        <p:spPr/>
        <p:txBody>
          <a:bodyPr/>
          <a:lstStyle/>
          <a:p>
            <a:fld id="{24A67D2F-CCDD-42CF-9425-F562A1D77E68}" type="datetime1">
              <a:rPr lang="zh-CN" altLang="en-US" smtClean="0"/>
              <a:t>2020/10/29</a:t>
            </a:fld>
            <a:endParaRPr lang="zh-CN" altLang="en-US"/>
          </a:p>
        </p:txBody>
      </p:sp>
      <p:sp>
        <p:nvSpPr>
          <p:cNvPr id="4" name="页脚占位符 3">
            <a:extLst>
              <a:ext uri="{FF2B5EF4-FFF2-40B4-BE49-F238E27FC236}">
                <a16:creationId xmlns:a16="http://schemas.microsoft.com/office/drawing/2014/main" id="{92C72AF0-80C0-4C5C-A317-320E795953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A84A03-9348-4B5B-AE7A-579B3C26B262}"/>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387427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1DB27F-D6BF-43AC-9203-E5220C3AB365}"/>
              </a:ext>
            </a:extLst>
          </p:cNvPr>
          <p:cNvSpPr>
            <a:spLocks noGrp="1"/>
          </p:cNvSpPr>
          <p:nvPr>
            <p:ph type="dt" sz="half" idx="10"/>
          </p:nvPr>
        </p:nvSpPr>
        <p:spPr/>
        <p:txBody>
          <a:bodyPr/>
          <a:lstStyle/>
          <a:p>
            <a:fld id="{F3DF4688-2DBD-40CA-B481-2ED4C361B482}" type="datetime1">
              <a:rPr lang="zh-CN" altLang="en-US" smtClean="0"/>
              <a:t>2020/10/29</a:t>
            </a:fld>
            <a:endParaRPr lang="zh-CN" altLang="en-US"/>
          </a:p>
        </p:txBody>
      </p:sp>
      <p:sp>
        <p:nvSpPr>
          <p:cNvPr id="3" name="页脚占位符 2">
            <a:extLst>
              <a:ext uri="{FF2B5EF4-FFF2-40B4-BE49-F238E27FC236}">
                <a16:creationId xmlns:a16="http://schemas.microsoft.com/office/drawing/2014/main" id="{A8775374-10C9-410B-83D8-D4C3709ACA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B48E94C-D5EF-4639-91BA-C61FDFCCB1CB}"/>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404910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990A2-0F26-4D05-BF79-8242A612E2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5092AF8-515A-4854-8159-A4B22017277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6EE3E4-70B1-4D92-A8E7-55111FC4646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742775-519B-4AE2-BD70-0859B657BC40}"/>
              </a:ext>
            </a:extLst>
          </p:cNvPr>
          <p:cNvSpPr>
            <a:spLocks noGrp="1"/>
          </p:cNvSpPr>
          <p:nvPr>
            <p:ph type="dt" sz="half" idx="10"/>
          </p:nvPr>
        </p:nvSpPr>
        <p:spPr/>
        <p:txBody>
          <a:bodyPr/>
          <a:lstStyle/>
          <a:p>
            <a:fld id="{3A5DD336-0450-48AD-A8A4-65724902B095}" type="datetime1">
              <a:rPr lang="zh-CN" altLang="en-US" smtClean="0"/>
              <a:t>2020/10/29</a:t>
            </a:fld>
            <a:endParaRPr lang="zh-CN" altLang="en-US"/>
          </a:p>
        </p:txBody>
      </p:sp>
      <p:sp>
        <p:nvSpPr>
          <p:cNvPr id="6" name="页脚占位符 5">
            <a:extLst>
              <a:ext uri="{FF2B5EF4-FFF2-40B4-BE49-F238E27FC236}">
                <a16:creationId xmlns:a16="http://schemas.microsoft.com/office/drawing/2014/main" id="{CEA30754-4E65-4577-88C6-56070A6C5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421F57-81E9-4C51-B0E6-180267022E84}"/>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81268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29DDF-766E-498C-960C-8C325330E7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BE9604-2EA7-4471-A9A6-CD1E2A88640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4179A1E7-3875-4BDB-815B-D075206A062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AE11A4-0476-4D76-88EB-D398FD7EB515}"/>
              </a:ext>
            </a:extLst>
          </p:cNvPr>
          <p:cNvSpPr>
            <a:spLocks noGrp="1"/>
          </p:cNvSpPr>
          <p:nvPr>
            <p:ph type="dt" sz="half" idx="10"/>
          </p:nvPr>
        </p:nvSpPr>
        <p:spPr/>
        <p:txBody>
          <a:bodyPr/>
          <a:lstStyle/>
          <a:p>
            <a:fld id="{D709E5A6-2314-44E6-930D-ECEC64F1F3CB}" type="datetime1">
              <a:rPr lang="zh-CN" altLang="en-US" smtClean="0"/>
              <a:t>2020/10/29</a:t>
            </a:fld>
            <a:endParaRPr lang="zh-CN" altLang="en-US"/>
          </a:p>
        </p:txBody>
      </p:sp>
      <p:sp>
        <p:nvSpPr>
          <p:cNvPr id="6" name="页脚占位符 5">
            <a:extLst>
              <a:ext uri="{FF2B5EF4-FFF2-40B4-BE49-F238E27FC236}">
                <a16:creationId xmlns:a16="http://schemas.microsoft.com/office/drawing/2014/main" id="{E1B2A333-FC7A-48A8-8753-4FAA8D5DF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9C50C0-BEC3-4518-8F79-215147D48CA4}"/>
              </a:ext>
            </a:extLst>
          </p:cNvPr>
          <p:cNvSpPr>
            <a:spLocks noGrp="1"/>
          </p:cNvSpPr>
          <p:nvPr>
            <p:ph type="sldNum" sz="quarter" idx="12"/>
          </p:nvPr>
        </p:nvSpPr>
        <p:spPr/>
        <p:txBody>
          <a:body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1469538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4ED47E-B3A6-452D-904E-6ABC4A5CD39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3E6C5E-9EF0-454D-A14A-B33E90735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F1CC0A-39A0-4363-9985-3BE8509B039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14092-86BA-40AC-A1A5-BE94DD366AAD}" type="datetime1">
              <a:rPr lang="zh-CN" altLang="en-US" smtClean="0"/>
              <a:t>2020/10/29</a:t>
            </a:fld>
            <a:endParaRPr lang="zh-CN" altLang="en-US"/>
          </a:p>
        </p:txBody>
      </p:sp>
      <p:sp>
        <p:nvSpPr>
          <p:cNvPr id="5" name="页脚占位符 4">
            <a:extLst>
              <a:ext uri="{FF2B5EF4-FFF2-40B4-BE49-F238E27FC236}">
                <a16:creationId xmlns:a16="http://schemas.microsoft.com/office/drawing/2014/main" id="{BDAB99B2-9656-4BDB-A306-D1AF50C11CE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0648B2-3682-49F1-A106-984B92584D3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DEF90-BC94-4AB3-9D47-712B3366AFEE}" type="slidenum">
              <a:rPr lang="zh-CN" altLang="en-US" smtClean="0"/>
              <a:t>‹#›</a:t>
            </a:fld>
            <a:endParaRPr lang="zh-CN" altLang="en-US"/>
          </a:p>
        </p:txBody>
      </p:sp>
    </p:spTree>
    <p:extLst>
      <p:ext uri="{BB962C8B-B14F-4D97-AF65-F5344CB8AC3E}">
        <p14:creationId xmlns:p14="http://schemas.microsoft.com/office/powerpoint/2010/main" val="3173476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5FE46-69A9-4FE5-8D95-6DB8537CA36B}" type="datetime1">
              <a:rPr lang="zh-HK" altLang="en-US" smtClean="0">
                <a:solidFill>
                  <a:prstClr val="black">
                    <a:tint val="75000"/>
                  </a:prstClr>
                </a:solidFill>
              </a:rPr>
              <a:t>29/10/2020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extLst>
      <p:ext uri="{BB962C8B-B14F-4D97-AF65-F5344CB8AC3E}">
        <p14:creationId xmlns:p14="http://schemas.microsoft.com/office/powerpoint/2010/main" val="3544967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9797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github.com/BertramRay/TsingDetec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3.png"/><Relationship Id="rId7"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sohu.com/a/329185736_384549" TargetMode="External"/><Relationship Id="rId3" Type="http://schemas.openxmlformats.org/officeDocument/2006/relationships/image" Target="../media/image3.png"/><Relationship Id="rId7" Type="http://schemas.openxmlformats.org/officeDocument/2006/relationships/hyperlink" Target="https://zh.wikipedia.org/w/index.php?title=%E5%BF%83%E7%8E%87&amp;oldid=6235310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bioscan.com/dtr_pwv.htm" TargetMode="External"/><Relationship Id="rId5" Type="http://schemas.openxmlformats.org/officeDocument/2006/relationships/hyperlink" Target="https://baike.baidu.com/item/%E8%84%89%E6%90%8F%E6%B3%A2/6993668?fr=aladdin" TargetMode="External"/><Relationship Id="rId4" Type="http://schemas.openxmlformats.org/officeDocument/2006/relationships/hyperlink" Target="https://www.omicsonline.org/scholarly/biomedical-sensor-journals-articles-ppts-list.php" TargetMode="External"/><Relationship Id="rId9" Type="http://schemas.openxmlformats.org/officeDocument/2006/relationships/hyperlink" Target="https://blog.csdn.net/kh766200466/article/details/53898291/?utm_medium=distribute.pc_relevant.none-task-blog-title-3&amp;spm=1001.2101.3001.424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omicsonline.org/scholarly/biomedical-sensor-journals-articles-ppts-list.php"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hyperlink" Target="https://www.omicsonline.org/scholarly/biomedical-sensor-journals-articles-ppts-list.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zh.wikipedia.org/w/index.php?title=%E5%BF%83%E7%8E%87&amp;oldid=62353104" TargetMode="External"/><Relationship Id="rId4" Type="http://schemas.openxmlformats.org/officeDocument/2006/relationships/hyperlink" Target="https://www.omicsonline.org/scholarly/biomedical-sensor-journals-articles-ppts-list.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DCB63-6732-43F7-BFD4-759DA4D687B7}"/>
              </a:ext>
            </a:extLst>
          </p:cNvPr>
          <p:cNvSpPr>
            <a:spLocks noGrp="1"/>
          </p:cNvSpPr>
          <p:nvPr>
            <p:ph type="ctrTitle"/>
          </p:nvPr>
        </p:nvSpPr>
        <p:spPr>
          <a:xfrm>
            <a:off x="0" y="1824833"/>
            <a:ext cx="12192000" cy="951707"/>
          </a:xfrm>
        </p:spPr>
        <p:txBody>
          <a:bodyPr>
            <a:noAutofit/>
          </a:bodyPr>
          <a:lstStyle/>
          <a:p>
            <a:pPr>
              <a:lnSpc>
                <a:spcPct val="150000"/>
              </a:lnSpc>
            </a:pPr>
            <a:r>
              <a:rPr lang="zh-CN" altLang="en-US" sz="4800" b="1" dirty="0">
                <a:latin typeface="微软雅黑" panose="020B0503020204020204" pitchFamily="34" charset="-122"/>
                <a:ea typeface="微软雅黑" panose="020B0503020204020204" pitchFamily="34" charset="-122"/>
              </a:rPr>
              <a:t>设计实验报告：</a:t>
            </a:r>
            <a:br>
              <a:rPr lang="zh-CN" altLang="en-US" sz="4800" b="1" dirty="0">
                <a:latin typeface="微软雅黑" panose="020B0503020204020204" pitchFamily="34" charset="-122"/>
                <a:ea typeface="微软雅黑" panose="020B0503020204020204" pitchFamily="34" charset="-122"/>
              </a:rPr>
            </a:br>
            <a:r>
              <a:rPr lang="zh-CN" altLang="en-US" sz="4800" b="1" dirty="0">
                <a:latin typeface="微软雅黑" panose="020B0503020204020204" pitchFamily="34" charset="-122"/>
                <a:ea typeface="微软雅黑" panose="020B0503020204020204" pitchFamily="34" charset="-122"/>
              </a:rPr>
              <a:t>清测康居家心率体温检测设备</a:t>
            </a:r>
            <a:endParaRPr lang="zh-CN" altLang="en-US" sz="4800" dirty="0"/>
          </a:p>
        </p:txBody>
      </p:sp>
      <p:cxnSp>
        <p:nvCxnSpPr>
          <p:cNvPr id="4" name="直接连接符 3">
            <a:extLst>
              <a:ext uri="{FF2B5EF4-FFF2-40B4-BE49-F238E27FC236}">
                <a16:creationId xmlns:a16="http://schemas.microsoft.com/office/drawing/2014/main" id="{95FA6C3C-D28A-45B6-9F6F-01A4DA5CC671}"/>
              </a:ext>
            </a:extLst>
          </p:cNvPr>
          <p:cNvCxnSpPr>
            <a:cxnSpLocks/>
          </p:cNvCxnSpPr>
          <p:nvPr/>
        </p:nvCxnSpPr>
        <p:spPr>
          <a:xfrm>
            <a:off x="-1" y="3178514"/>
            <a:ext cx="1219200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副标题 2">
            <a:extLst>
              <a:ext uri="{FF2B5EF4-FFF2-40B4-BE49-F238E27FC236}">
                <a16:creationId xmlns:a16="http://schemas.microsoft.com/office/drawing/2014/main" id="{EFA877C1-6492-44CE-9706-FFD17A36B6E1}"/>
              </a:ext>
            </a:extLst>
          </p:cNvPr>
          <p:cNvSpPr txBox="1">
            <a:spLocks/>
          </p:cNvSpPr>
          <p:nvPr/>
        </p:nvSpPr>
        <p:spPr>
          <a:xfrm>
            <a:off x="2504715" y="3414093"/>
            <a:ext cx="7182571" cy="2706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小组成员：</a:t>
            </a:r>
            <a:endPar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雷梓阳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82</a:t>
            </a: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李子涵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82</a:t>
            </a: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张宇翔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82</a:t>
            </a: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李梓瑜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71</a:t>
            </a:r>
          </a:p>
          <a:p>
            <a:pPr defTabSz="914377">
              <a:lnSpc>
                <a:spcPct val="130000"/>
              </a:lnSpc>
              <a:spcBef>
                <a:spcPts val="600"/>
              </a:spcBef>
              <a:defRPr/>
            </a:pPr>
            <a:r>
              <a:rPr lang="en-US" altLang="zh-CN" dirty="0">
                <a:solidFill>
                  <a:prstClr val="black"/>
                </a:solidFill>
                <a:latin typeface="Arial" panose="020B0604020202020204" pitchFamily="34" charset="0"/>
                <a:ea typeface="等线 Light" panose="02010600030101010101" pitchFamily="2" charset="-122"/>
                <a:cs typeface="Arial" panose="020B0604020202020204" pitchFamily="34" charset="0"/>
              </a:rPr>
              <a:t>2020.10.30</a:t>
            </a:r>
          </a:p>
        </p:txBody>
      </p:sp>
      <p:sp>
        <p:nvSpPr>
          <p:cNvPr id="3" name="灯片编号占位符 2">
            <a:extLst>
              <a:ext uri="{FF2B5EF4-FFF2-40B4-BE49-F238E27FC236}">
                <a16:creationId xmlns:a16="http://schemas.microsoft.com/office/drawing/2014/main" id="{707848C7-287A-4D4A-B3F3-A2ADAB3B9753}"/>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a:t>
            </a:fld>
            <a:endParaRPr lang="zh-CN" altLang="en-US">
              <a:solidFill>
                <a:prstClr val="black">
                  <a:tint val="75000"/>
                </a:prstClr>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204854166"/>
      </p:ext>
    </p:extLst>
  </p:cSld>
  <p:clrMapOvr>
    <a:masterClrMapping/>
  </p:clrMapOvr>
  <mc:AlternateContent xmlns:mc="http://schemas.openxmlformats.org/markup-compatibility/2006" xmlns:p14="http://schemas.microsoft.com/office/powerpoint/2010/main">
    <mc:Choice Requires="p14">
      <p:transition spd="slow" p14:dur="2000" advTm="18540"/>
    </mc:Choice>
    <mc:Fallback xmlns="">
      <p:transition spd="slow" advTm="185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755477" y="299191"/>
            <a:ext cx="10436527"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检测原理：</a:t>
            </a:r>
            <a:r>
              <a:rPr lang="en-US" altLang="zh-CN" sz="3600" b="1" spc="300" dirty="0">
                <a:solidFill>
                  <a:prstClr val="white"/>
                </a:solidFill>
                <a:latin typeface="微软雅黑" panose="020B0503020204020204" pitchFamily="34" charset="-122"/>
                <a:ea typeface="微软雅黑" panose="020B0503020204020204" pitchFamily="34" charset="-122"/>
              </a:rPr>
              <a:t>MAX30102</a:t>
            </a:r>
            <a:r>
              <a:rPr lang="zh-CN" altLang="en-US" sz="3600" b="1" spc="300" dirty="0">
                <a:solidFill>
                  <a:prstClr val="white"/>
                </a:solidFill>
                <a:latin typeface="微软雅黑" panose="020B0503020204020204" pitchFamily="34" charset="-122"/>
                <a:ea typeface="微软雅黑" panose="020B0503020204020204" pitchFamily="34" charset="-122"/>
              </a:rPr>
              <a:t>脉搏波血氧检测模块</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10</a:t>
            </a:fld>
            <a:endParaRPr lang="zh-CN" altLang="en-US">
              <a:solidFill>
                <a:prstClr val="black">
                  <a:tint val="75000"/>
                </a:prstClr>
              </a:solidFill>
              <a:latin typeface="等线" panose="020F0502020204030204"/>
              <a:ea typeface="等线" panose="02010600030101010101" pitchFamily="2" charset="-122"/>
            </a:endParaRPr>
          </a:p>
        </p:txBody>
      </p:sp>
      <p:sp>
        <p:nvSpPr>
          <p:cNvPr id="20" name="文本框 19">
            <a:extLst>
              <a:ext uri="{FF2B5EF4-FFF2-40B4-BE49-F238E27FC236}">
                <a16:creationId xmlns:a16="http://schemas.microsoft.com/office/drawing/2014/main" id="{4D3E93C1-2B96-4675-8B23-2B94188807AA}"/>
              </a:ext>
            </a:extLst>
          </p:cNvPr>
          <p:cNvSpPr txBox="1"/>
          <p:nvPr/>
        </p:nvSpPr>
        <p:spPr>
          <a:xfrm>
            <a:off x="7971207" y="1608542"/>
            <a:ext cx="4143023" cy="4459041"/>
          </a:xfrm>
          <a:prstGeom prst="rect">
            <a:avLst/>
          </a:prstGeom>
          <a:noFill/>
        </p:spPr>
        <p:txBody>
          <a:bodyPr wrap="square">
            <a:spAutoFit/>
          </a:bodyPr>
          <a:lstStyle/>
          <a:p>
            <a:pPr algn="just" defTabSz="914377">
              <a:lnSpc>
                <a:spcPct val="150000"/>
              </a:lnSpc>
              <a:defRPr/>
            </a:pPr>
            <a:r>
              <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MAX30102</a:t>
            </a:r>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采用红光和红外光源照射指尖，由光敏传感器接收反射光，之后经过模数转换和滤波处理，最终输出接收到的反射光强度。在</a:t>
            </a:r>
            <a:r>
              <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Arduino Uno</a:t>
            </a:r>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单片机中经过峰值检测函数，便可计数出一段时间内的脉搏次数。</a:t>
            </a:r>
            <a:endParaRPr lang="zh-CN" altLang="en-US" sz="2400" dirty="0">
              <a:solidFill>
                <a:prstClr val="black"/>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0F7CFB15-2115-4B1F-836F-1A47371CEAB2}"/>
              </a:ext>
            </a:extLst>
          </p:cNvPr>
          <p:cNvGrpSpPr/>
          <p:nvPr/>
        </p:nvGrpSpPr>
        <p:grpSpPr>
          <a:xfrm>
            <a:off x="134224" y="1632011"/>
            <a:ext cx="7836981" cy="4485603"/>
            <a:chOff x="0" y="0"/>
            <a:chExt cx="5274310" cy="3018825"/>
          </a:xfrm>
        </p:grpSpPr>
        <p:pic>
          <p:nvPicPr>
            <p:cNvPr id="13" name="图片 12">
              <a:extLst>
                <a:ext uri="{FF2B5EF4-FFF2-40B4-BE49-F238E27FC236}">
                  <a16:creationId xmlns:a16="http://schemas.microsoft.com/office/drawing/2014/main" id="{9F7D394F-7DA7-4995-AC2F-6A58E59A3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274310" cy="2766060"/>
            </a:xfrm>
            <a:prstGeom prst="rect">
              <a:avLst/>
            </a:prstGeom>
          </p:spPr>
        </p:pic>
        <p:sp>
          <p:nvSpPr>
            <p:cNvPr id="14" name="文本框 2">
              <a:extLst>
                <a:ext uri="{FF2B5EF4-FFF2-40B4-BE49-F238E27FC236}">
                  <a16:creationId xmlns:a16="http://schemas.microsoft.com/office/drawing/2014/main" id="{7976E90E-10C8-4014-93E1-46786F7DE49A}"/>
                </a:ext>
              </a:extLst>
            </p:cNvPr>
            <p:cNvSpPr txBox="1">
              <a:spLocks noChangeArrowheads="1"/>
            </p:cNvSpPr>
            <p:nvPr/>
          </p:nvSpPr>
          <p:spPr bwMode="auto">
            <a:xfrm>
              <a:off x="1774813" y="2749550"/>
              <a:ext cx="1846181" cy="2692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2000" kern="100" dirty="0">
                  <a:latin typeface="等线" panose="02010600030101010101" pitchFamily="2" charset="-122"/>
                  <a:ea typeface="宋体" panose="02010600030101010101" pitchFamily="2" charset="-122"/>
                  <a:cs typeface="Times New Roman" panose="02020603050405020304" pitchFamily="18" charset="0"/>
                </a:rPr>
                <a:t> </a:t>
              </a:r>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MAX30102</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模块图表</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687711781"/>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14" name="组合 13"/>
          <p:cNvGrpSpPr/>
          <p:nvPr/>
        </p:nvGrpSpPr>
        <p:grpSpPr>
          <a:xfrm>
            <a:off x="1225429" y="2489422"/>
            <a:ext cx="10128371" cy="1879158"/>
            <a:chOff x="1184275" y="2717410"/>
            <a:chExt cx="7703733" cy="1879157"/>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defRPr/>
                </a:pPr>
                <a:endParaRPr lang="zh-HK" altLang="en-US">
                  <a:solidFill>
                    <a:prstClr val="black"/>
                  </a:solidFill>
                  <a:latin typeface="Calibri" panose="020F0502020204030204"/>
                  <a:ea typeface="PMingLiU" panose="02020500000000000000" pitchFamily="18" charset="-120"/>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defRPr/>
                </a:pPr>
                <a:endParaRPr lang="zh-HK" altLang="en-US">
                  <a:solidFill>
                    <a:prstClr val="black"/>
                  </a:solidFill>
                  <a:latin typeface="Calibri" panose="020F0502020204030204"/>
                  <a:ea typeface="PMingLiU" panose="02020500000000000000" pitchFamily="18" charset="-120"/>
                </a:endParaRPr>
              </a:p>
            </p:txBody>
          </p:sp>
        </p:grpSp>
        <p:sp>
          <p:nvSpPr>
            <p:cNvPr id="13" name="文本框 12"/>
            <p:cNvSpPr txBox="1"/>
            <p:nvPr/>
          </p:nvSpPr>
          <p:spPr>
            <a:xfrm>
              <a:off x="3095844" y="2842242"/>
              <a:ext cx="5792164" cy="1754325"/>
            </a:xfrm>
            <a:prstGeom prst="rect">
              <a:avLst/>
            </a:prstGeom>
            <a:noFill/>
          </p:spPr>
          <p:txBody>
            <a:bodyPr wrap="square" rtlCol="0">
              <a:spAutoFit/>
            </a:bodyPr>
            <a:lstStyle/>
            <a:p>
              <a:pPr defTabSz="914377">
                <a:defRPr/>
              </a:pPr>
              <a:r>
                <a:rPr lang="zh-CN" altLang="en-US" sz="5400" b="1" spc="300" dirty="0">
                  <a:solidFill>
                    <a:prstClr val="white"/>
                  </a:solidFill>
                  <a:latin typeface="微软雅黑" panose="020B0503020204020204" pitchFamily="34" charset="-122"/>
                  <a:ea typeface="微软雅黑" panose="020B0503020204020204" pitchFamily="34" charset="-122"/>
                </a:rPr>
                <a:t>组装、调试与最终成果功能介绍</a:t>
              </a:r>
            </a:p>
          </p:txBody>
        </p:sp>
      </p:grpSp>
      <p:sp>
        <p:nvSpPr>
          <p:cNvPr id="2" name="灯片编号占位符 1"/>
          <p:cNvSpPr>
            <a:spLocks noGrp="1"/>
          </p:cNvSpPr>
          <p:nvPr>
            <p:ph type="sldNum" sz="quarter" idx="12"/>
          </p:nvPr>
        </p:nvSpPr>
        <p:spPr/>
        <p:txBody>
          <a:bodyPr/>
          <a:lstStyle/>
          <a:p>
            <a:pPr defTabSz="914377">
              <a:defRPr/>
            </a:pPr>
            <a:fld id="{8592E714-8771-4256-B120-A1444CD7D5F3}" type="slidenum">
              <a:rPr lang="zh-HK" altLang="en-US">
                <a:solidFill>
                  <a:prstClr val="black">
                    <a:tint val="75000"/>
                  </a:prstClr>
                </a:solidFill>
                <a:latin typeface="Calibri" panose="020F0502020204030204"/>
                <a:ea typeface="PMingLiU" panose="02020500000000000000" pitchFamily="18" charset="-120"/>
              </a:rPr>
              <a:pPr defTabSz="914377">
                <a:defRPr/>
              </a:pPr>
              <a:t>11</a:t>
            </a:fld>
            <a:endParaRPr lang="zh-HK" altLang="en-US">
              <a:solidFill>
                <a:prstClr val="black">
                  <a:tint val="75000"/>
                </a:prstClr>
              </a:solidFill>
              <a:latin typeface="Calibri" panose="020F0502020204030204"/>
              <a:ea typeface="PMingLiU" panose="02020500000000000000" pitchFamily="18" charset="-120"/>
            </a:endParaRPr>
          </a:p>
        </p:txBody>
      </p:sp>
    </p:spTree>
    <p:extLst>
      <p:ext uri="{BB962C8B-B14F-4D97-AF65-F5344CB8AC3E}">
        <p14:creationId xmlns:p14="http://schemas.microsoft.com/office/powerpoint/2010/main" val="3800104532"/>
      </p:ext>
    </p:extLst>
  </p:cSld>
  <p:clrMapOvr>
    <a:masterClrMapping/>
  </p:clrMapOvr>
  <p:transition advTm="2431">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7625593"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硬件适应性修改：</a:t>
            </a:r>
            <a:r>
              <a:rPr lang="en-US" altLang="zh-CN" sz="3600" b="1" spc="300" dirty="0">
                <a:solidFill>
                  <a:prstClr val="white"/>
                </a:solidFill>
                <a:latin typeface="微软雅黑" panose="020B0503020204020204" pitchFamily="34" charset="-122"/>
                <a:ea typeface="微软雅黑" panose="020B0503020204020204" pitchFamily="34" charset="-122"/>
              </a:rPr>
              <a:t>MLX90614</a:t>
            </a:r>
            <a:endParaRPr lang="zh-CN" altLang="en-US" sz="3600" b="1" spc="3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12</a:t>
            </a:fld>
            <a:endParaRPr lang="zh-CN" altLang="en-US">
              <a:solidFill>
                <a:prstClr val="black">
                  <a:tint val="75000"/>
                </a:prstClr>
              </a:solidFill>
              <a:latin typeface="等线" panose="020F0502020204030204"/>
              <a:ea typeface="等线" panose="02010600030101010101" pitchFamily="2" charset="-122"/>
            </a:endParaRPr>
          </a:p>
        </p:txBody>
      </p:sp>
      <p:sp>
        <p:nvSpPr>
          <p:cNvPr id="10" name="文本框 9">
            <a:extLst>
              <a:ext uri="{FF2B5EF4-FFF2-40B4-BE49-F238E27FC236}">
                <a16:creationId xmlns:a16="http://schemas.microsoft.com/office/drawing/2014/main" id="{8DEA74EC-F329-4844-BB7E-FDE1D2A7EC79}"/>
              </a:ext>
            </a:extLst>
          </p:cNvPr>
          <p:cNvSpPr txBox="1"/>
          <p:nvPr/>
        </p:nvSpPr>
        <p:spPr>
          <a:xfrm>
            <a:off x="630474" y="5240135"/>
            <a:ext cx="11153423" cy="1135054"/>
          </a:xfrm>
          <a:prstGeom prst="rect">
            <a:avLst/>
          </a:prstGeom>
          <a:noFill/>
        </p:spPr>
        <p:txBody>
          <a:bodyPr wrap="square">
            <a:spAutoFit/>
          </a:bodyPr>
          <a:lstStyle/>
          <a:p>
            <a:pPr>
              <a:lnSpc>
                <a:spcPct val="150000"/>
              </a:lnSpc>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在传感器探头处外加一圈高</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5mm</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圆柱状纸壳，使传感器、纸壳、手指组成一个密闭腔从而使这个腔中实现热平衡状态，从而稳定示数</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BF5C4345-97B3-4F1E-BE19-E0643F07EAA9}"/>
              </a:ext>
            </a:extLst>
          </p:cNvPr>
          <p:cNvGrpSpPr/>
          <p:nvPr/>
        </p:nvGrpSpPr>
        <p:grpSpPr>
          <a:xfrm>
            <a:off x="2647304" y="1585348"/>
            <a:ext cx="6067709" cy="3635953"/>
            <a:chOff x="76988" y="0"/>
            <a:chExt cx="2884017" cy="1815851"/>
          </a:xfrm>
        </p:grpSpPr>
        <p:grpSp>
          <p:nvGrpSpPr>
            <p:cNvPr id="16" name="组合 15">
              <a:extLst>
                <a:ext uri="{FF2B5EF4-FFF2-40B4-BE49-F238E27FC236}">
                  <a16:creationId xmlns:a16="http://schemas.microsoft.com/office/drawing/2014/main" id="{DA7426CA-61C4-4EA4-879D-BD8B0014D171}"/>
                </a:ext>
              </a:extLst>
            </p:cNvPr>
            <p:cNvGrpSpPr/>
            <p:nvPr/>
          </p:nvGrpSpPr>
          <p:grpSpPr>
            <a:xfrm>
              <a:off x="76988" y="0"/>
              <a:ext cx="2884017" cy="1480185"/>
              <a:chOff x="76988" y="0"/>
              <a:chExt cx="2884017" cy="1480185"/>
            </a:xfrm>
          </p:grpSpPr>
          <p:pic>
            <p:nvPicPr>
              <p:cNvPr id="19" name="图片 18">
                <a:extLst>
                  <a:ext uri="{FF2B5EF4-FFF2-40B4-BE49-F238E27FC236}">
                    <a16:creationId xmlns:a16="http://schemas.microsoft.com/office/drawing/2014/main" id="{51474596-F208-46D6-9707-ACEF5DE7FC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502" r="28870" b="37576"/>
              <a:stretch/>
            </p:blipFill>
            <p:spPr bwMode="auto">
              <a:xfrm>
                <a:off x="977900" y="0"/>
                <a:ext cx="1983105" cy="1480185"/>
              </a:xfrm>
              <a:prstGeom prst="rect">
                <a:avLst/>
              </a:prstGeom>
              <a:noFill/>
              <a:ln>
                <a:noFill/>
              </a:ln>
              <a:extLst>
                <a:ext uri="{53640926-AAD7-44D8-BBD7-CCE9431645EC}">
                  <a14:shadowObscured xmlns:a14="http://schemas.microsoft.com/office/drawing/2010/main"/>
                </a:ext>
              </a:extLst>
            </p:spPr>
          </p:pic>
          <p:grpSp>
            <p:nvGrpSpPr>
              <p:cNvPr id="20" name="组合 19">
                <a:extLst>
                  <a:ext uri="{FF2B5EF4-FFF2-40B4-BE49-F238E27FC236}">
                    <a16:creationId xmlns:a16="http://schemas.microsoft.com/office/drawing/2014/main" id="{A001C330-6889-4C54-9CD2-0366A64EA86D}"/>
                  </a:ext>
                </a:extLst>
              </p:cNvPr>
              <p:cNvGrpSpPr/>
              <p:nvPr/>
            </p:nvGrpSpPr>
            <p:grpSpPr>
              <a:xfrm>
                <a:off x="76988" y="516496"/>
                <a:ext cx="1842046" cy="689664"/>
                <a:chOff x="76988" y="33896"/>
                <a:chExt cx="1842046" cy="689664"/>
              </a:xfrm>
            </p:grpSpPr>
            <p:sp>
              <p:nvSpPr>
                <p:cNvPr id="21" name="文本框 222">
                  <a:extLst>
                    <a:ext uri="{FF2B5EF4-FFF2-40B4-BE49-F238E27FC236}">
                      <a16:creationId xmlns:a16="http://schemas.microsoft.com/office/drawing/2014/main" id="{F6C41C85-965A-4D0E-A531-4593D88AE06F}"/>
                    </a:ext>
                  </a:extLst>
                </p:cNvPr>
                <p:cNvSpPr txBox="1"/>
                <p:nvPr/>
              </p:nvSpPr>
              <p:spPr>
                <a:xfrm>
                  <a:off x="411450" y="469559"/>
                  <a:ext cx="381000" cy="2540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纸壳</a:t>
                  </a:r>
                </a:p>
              </p:txBody>
            </p:sp>
            <p:cxnSp>
              <p:nvCxnSpPr>
                <p:cNvPr id="22" name="直接连接符 21">
                  <a:extLst>
                    <a:ext uri="{FF2B5EF4-FFF2-40B4-BE49-F238E27FC236}">
                      <a16:creationId xmlns:a16="http://schemas.microsoft.com/office/drawing/2014/main" id="{F8D9A4C1-A4F8-4DBF-87E4-14C12FC39A2E}"/>
                    </a:ext>
                  </a:extLst>
                </p:cNvPr>
                <p:cNvCxnSpPr/>
                <p:nvPr/>
              </p:nvCxnSpPr>
              <p:spPr>
                <a:xfrm flipH="1" flipV="1">
                  <a:off x="755650" y="565150"/>
                  <a:ext cx="1013369"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850E5EEF-6BE5-4544-89B1-E9A94D70C284}"/>
                    </a:ext>
                  </a:extLst>
                </p:cNvPr>
                <p:cNvCxnSpPr/>
                <p:nvPr/>
              </p:nvCxnSpPr>
              <p:spPr>
                <a:xfrm flipH="1" flipV="1">
                  <a:off x="755650" y="374650"/>
                  <a:ext cx="1057470"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24" name="文本框 225">
                  <a:extLst>
                    <a:ext uri="{FF2B5EF4-FFF2-40B4-BE49-F238E27FC236}">
                      <a16:creationId xmlns:a16="http://schemas.microsoft.com/office/drawing/2014/main" id="{AB7619D0-5CD6-4E98-B2C2-00525C8F5209}"/>
                    </a:ext>
                  </a:extLst>
                </p:cNvPr>
                <p:cNvSpPr txBox="1"/>
                <p:nvPr/>
              </p:nvSpPr>
              <p:spPr>
                <a:xfrm>
                  <a:off x="303649" y="265654"/>
                  <a:ext cx="596602"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密闭腔</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a:extLst>
                    <a:ext uri="{FF2B5EF4-FFF2-40B4-BE49-F238E27FC236}">
                      <a16:creationId xmlns:a16="http://schemas.microsoft.com/office/drawing/2014/main" id="{09470BF9-B2FA-4F35-A73B-61499F6207C4}"/>
                    </a:ext>
                  </a:extLst>
                </p:cNvPr>
                <p:cNvCxnSpPr/>
                <p:nvPr/>
              </p:nvCxnSpPr>
              <p:spPr>
                <a:xfrm flipH="1" flipV="1">
                  <a:off x="755650" y="158750"/>
                  <a:ext cx="908180"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B0EFE8EA-547A-40B4-8483-DE256A5C96A0}"/>
                    </a:ext>
                  </a:extLst>
                </p:cNvPr>
                <p:cNvCxnSpPr/>
                <p:nvPr/>
              </p:nvCxnSpPr>
              <p:spPr>
                <a:xfrm flipH="1" flipV="1">
                  <a:off x="1663700" y="152400"/>
                  <a:ext cx="255334" cy="217935"/>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27" name="文本框 228">
                  <a:extLst>
                    <a:ext uri="{FF2B5EF4-FFF2-40B4-BE49-F238E27FC236}">
                      <a16:creationId xmlns:a16="http://schemas.microsoft.com/office/drawing/2014/main" id="{FA0677E8-CE93-46A2-BA4F-A1D020446FAC}"/>
                    </a:ext>
                  </a:extLst>
                </p:cNvPr>
                <p:cNvSpPr txBox="1"/>
                <p:nvPr/>
              </p:nvSpPr>
              <p:spPr>
                <a:xfrm>
                  <a:off x="76988" y="33896"/>
                  <a:ext cx="745613" cy="20424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传感器探头</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sp>
          <p:nvSpPr>
            <p:cNvPr id="17" name="文本框 2">
              <a:extLst>
                <a:ext uri="{FF2B5EF4-FFF2-40B4-BE49-F238E27FC236}">
                  <a16:creationId xmlns:a16="http://schemas.microsoft.com/office/drawing/2014/main" id="{927C6C1A-CDCA-449F-9189-71EEB8DF0766}"/>
                </a:ext>
              </a:extLst>
            </p:cNvPr>
            <p:cNvSpPr txBox="1">
              <a:spLocks noChangeArrowheads="1"/>
            </p:cNvSpPr>
            <p:nvPr/>
          </p:nvSpPr>
          <p:spPr bwMode="auto">
            <a:xfrm>
              <a:off x="939800" y="1543050"/>
              <a:ext cx="1413510" cy="27280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密闭腔构造示意图</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79973503"/>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7625593"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硬件适应性修改：</a:t>
            </a:r>
            <a:r>
              <a:rPr lang="en-US" altLang="zh-CN" sz="3600" b="1" spc="300" dirty="0">
                <a:solidFill>
                  <a:prstClr val="white"/>
                </a:solidFill>
                <a:latin typeface="微软雅黑" panose="020B0503020204020204" pitchFamily="34" charset="-122"/>
                <a:ea typeface="微软雅黑" panose="020B0503020204020204" pitchFamily="34" charset="-122"/>
              </a:rPr>
              <a:t>MAX30102</a:t>
            </a:r>
            <a:endParaRPr lang="zh-CN" altLang="en-US" sz="3600" b="1" spc="3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13</a:t>
            </a:fld>
            <a:endParaRPr lang="zh-CN" altLang="en-US">
              <a:solidFill>
                <a:prstClr val="black">
                  <a:tint val="75000"/>
                </a:prstClr>
              </a:solidFill>
              <a:latin typeface="等线" panose="020F0502020204030204"/>
              <a:ea typeface="等线" panose="02010600030101010101" pitchFamily="2" charset="-122"/>
            </a:endParaRPr>
          </a:p>
        </p:txBody>
      </p:sp>
      <p:sp>
        <p:nvSpPr>
          <p:cNvPr id="10" name="文本框 9">
            <a:extLst>
              <a:ext uri="{FF2B5EF4-FFF2-40B4-BE49-F238E27FC236}">
                <a16:creationId xmlns:a16="http://schemas.microsoft.com/office/drawing/2014/main" id="{8DEA74EC-F329-4844-BB7E-FDE1D2A7EC79}"/>
              </a:ext>
            </a:extLst>
          </p:cNvPr>
          <p:cNvSpPr txBox="1"/>
          <p:nvPr/>
        </p:nvSpPr>
        <p:spPr>
          <a:xfrm>
            <a:off x="239377" y="1546177"/>
            <a:ext cx="5029200" cy="4459041"/>
          </a:xfrm>
          <a:prstGeom prst="rect">
            <a:avLst/>
          </a:prstGeom>
          <a:noFill/>
        </p:spPr>
        <p:txBody>
          <a:bodyPr wrap="square">
            <a:spAutoFit/>
          </a:bodyPr>
          <a:lstStyle/>
          <a:p>
            <a:pPr marL="285744" indent="-285744" algn="just">
              <a:lnSpc>
                <a:spcPct val="150000"/>
              </a:lnSpc>
              <a:buFont typeface="Arial" panose="020B0604020202020204" pitchFamily="34" charset="0"/>
              <a:buChar char="•"/>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使用松紧带设计来固定手指，保证手指能够与传感器均匀贴合，测试过程中发现传感器有比较好的波形显示。</a:t>
            </a:r>
          </a:p>
          <a:p>
            <a:pPr marL="285744" indent="-285744" algn="just">
              <a:lnSpc>
                <a:spcPct val="150000"/>
              </a:lnSpc>
              <a:buFont typeface="Arial" panose="020B0604020202020204" pitchFamily="34" charset="0"/>
              <a:buChar char="•"/>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在传感器电路板元器件上铺盖一层无色、透明的薄塑料保鲜膜，由于其绝缘特性，可以有效避免短路现象发生。</a:t>
            </a:r>
          </a:p>
        </p:txBody>
      </p:sp>
      <p:grpSp>
        <p:nvGrpSpPr>
          <p:cNvPr id="28" name="组合 27">
            <a:extLst>
              <a:ext uri="{FF2B5EF4-FFF2-40B4-BE49-F238E27FC236}">
                <a16:creationId xmlns:a16="http://schemas.microsoft.com/office/drawing/2014/main" id="{74A5757A-3348-4C47-8061-BA1E40B4D507}"/>
              </a:ext>
            </a:extLst>
          </p:cNvPr>
          <p:cNvGrpSpPr/>
          <p:nvPr/>
        </p:nvGrpSpPr>
        <p:grpSpPr>
          <a:xfrm>
            <a:off x="5222428" y="2081970"/>
            <a:ext cx="6776344" cy="3929747"/>
            <a:chOff x="147582" y="0"/>
            <a:chExt cx="3169658" cy="1838153"/>
          </a:xfrm>
        </p:grpSpPr>
        <p:pic>
          <p:nvPicPr>
            <p:cNvPr id="29" name="图片 28">
              <a:extLst>
                <a:ext uri="{FF2B5EF4-FFF2-40B4-BE49-F238E27FC236}">
                  <a16:creationId xmlns:a16="http://schemas.microsoft.com/office/drawing/2014/main" id="{3F54B021-A22C-4478-95F6-AD4E4A88BB09}"/>
                </a:ext>
              </a:extLst>
            </p:cNvPr>
            <p:cNvPicPr>
              <a:picLocks noChangeAspect="1"/>
            </p:cNvPicPr>
            <p:nvPr/>
          </p:nvPicPr>
          <p:blipFill rotWithShape="1">
            <a:blip r:embed="rId4">
              <a:extLst>
                <a:ext uri="{28A0092B-C50C-407E-A947-70E740481C1C}">
                  <a14:useLocalDpi xmlns:a14="http://schemas.microsoft.com/office/drawing/2010/main" val="0"/>
                </a:ext>
              </a:extLst>
            </a:blip>
            <a:srcRect l="32318" t="23349" r="37250" b="28924"/>
            <a:stretch/>
          </p:blipFill>
          <p:spPr bwMode="auto">
            <a:xfrm>
              <a:off x="1003300" y="0"/>
              <a:ext cx="2313940" cy="1631950"/>
            </a:xfrm>
            <a:prstGeom prst="rect">
              <a:avLst/>
            </a:prstGeom>
            <a:noFill/>
            <a:ln>
              <a:noFill/>
            </a:ln>
            <a:extLst>
              <a:ext uri="{53640926-AAD7-44D8-BBD7-CCE9431645EC}">
                <a14:shadowObscured xmlns:a14="http://schemas.microsoft.com/office/drawing/2010/main"/>
              </a:ext>
            </a:extLst>
          </p:spPr>
        </p:pic>
        <p:sp>
          <p:nvSpPr>
            <p:cNvPr id="30" name="文本框 2">
              <a:extLst>
                <a:ext uri="{FF2B5EF4-FFF2-40B4-BE49-F238E27FC236}">
                  <a16:creationId xmlns:a16="http://schemas.microsoft.com/office/drawing/2014/main" id="{C1D9C0A1-6142-40EC-B5B1-9FBE7F878EA7}"/>
                </a:ext>
              </a:extLst>
            </p:cNvPr>
            <p:cNvSpPr txBox="1">
              <a:spLocks noChangeArrowheads="1"/>
            </p:cNvSpPr>
            <p:nvPr/>
          </p:nvSpPr>
          <p:spPr bwMode="auto">
            <a:xfrm>
              <a:off x="1320800" y="1651000"/>
              <a:ext cx="1676400" cy="187153"/>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心率传感器修饰示意图</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1" name="组合 30">
              <a:extLst>
                <a:ext uri="{FF2B5EF4-FFF2-40B4-BE49-F238E27FC236}">
                  <a16:creationId xmlns:a16="http://schemas.microsoft.com/office/drawing/2014/main" id="{33D9DC18-F460-43C8-91FA-CBB518DBB41D}"/>
                </a:ext>
              </a:extLst>
            </p:cNvPr>
            <p:cNvGrpSpPr/>
            <p:nvPr/>
          </p:nvGrpSpPr>
          <p:grpSpPr>
            <a:xfrm>
              <a:off x="147582" y="266419"/>
              <a:ext cx="2153956" cy="790931"/>
              <a:chOff x="147582" y="75919"/>
              <a:chExt cx="2153956" cy="790931"/>
            </a:xfrm>
          </p:grpSpPr>
          <p:cxnSp>
            <p:nvCxnSpPr>
              <p:cNvPr id="32" name="直接连接符 31">
                <a:extLst>
                  <a:ext uri="{FF2B5EF4-FFF2-40B4-BE49-F238E27FC236}">
                    <a16:creationId xmlns:a16="http://schemas.microsoft.com/office/drawing/2014/main" id="{609A11B3-BDDD-477B-90F0-ED9894BF3441}"/>
                  </a:ext>
                </a:extLst>
              </p:cNvPr>
              <p:cNvCxnSpPr/>
              <p:nvPr/>
            </p:nvCxnSpPr>
            <p:spPr>
              <a:xfrm flipH="1" flipV="1">
                <a:off x="806450" y="793750"/>
                <a:ext cx="1296268"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33" name="文本框 235">
                <a:extLst>
                  <a:ext uri="{FF2B5EF4-FFF2-40B4-BE49-F238E27FC236}">
                    <a16:creationId xmlns:a16="http://schemas.microsoft.com/office/drawing/2014/main" id="{A169BD01-5611-438F-A015-FE369FBBB4FF}"/>
                  </a:ext>
                </a:extLst>
              </p:cNvPr>
              <p:cNvSpPr txBox="1"/>
              <p:nvPr/>
            </p:nvSpPr>
            <p:spPr>
              <a:xfrm>
                <a:off x="373039" y="701600"/>
                <a:ext cx="464491" cy="1652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保鲜膜</a:t>
                </a:r>
              </a:p>
            </p:txBody>
          </p:sp>
          <p:cxnSp>
            <p:nvCxnSpPr>
              <p:cNvPr id="34" name="直接连接符 33">
                <a:extLst>
                  <a:ext uri="{FF2B5EF4-FFF2-40B4-BE49-F238E27FC236}">
                    <a16:creationId xmlns:a16="http://schemas.microsoft.com/office/drawing/2014/main" id="{8E0848B8-EB71-4669-8056-05E1E9B8FD0B}"/>
                  </a:ext>
                </a:extLst>
              </p:cNvPr>
              <p:cNvCxnSpPr/>
              <p:nvPr/>
            </p:nvCxnSpPr>
            <p:spPr>
              <a:xfrm flipH="1" flipV="1">
                <a:off x="806450" y="482600"/>
                <a:ext cx="1495088" cy="3110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35" name="文本框 237">
                <a:extLst>
                  <a:ext uri="{FF2B5EF4-FFF2-40B4-BE49-F238E27FC236}">
                    <a16:creationId xmlns:a16="http://schemas.microsoft.com/office/drawing/2014/main" id="{1E688180-D714-4CC1-85E8-45F2BEE0B135}"/>
                  </a:ext>
                </a:extLst>
              </p:cNvPr>
              <p:cNvSpPr txBox="1"/>
              <p:nvPr/>
            </p:nvSpPr>
            <p:spPr>
              <a:xfrm>
                <a:off x="153898" y="380567"/>
                <a:ext cx="683632" cy="16525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传感器探头</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6" name="直接连接符 35">
                <a:extLst>
                  <a:ext uri="{FF2B5EF4-FFF2-40B4-BE49-F238E27FC236}">
                    <a16:creationId xmlns:a16="http://schemas.microsoft.com/office/drawing/2014/main" id="{D6B4E3B4-23D1-4EB6-A17B-7B74480AAB7E}"/>
                  </a:ext>
                </a:extLst>
              </p:cNvPr>
              <p:cNvCxnSpPr/>
              <p:nvPr/>
            </p:nvCxnSpPr>
            <p:spPr>
              <a:xfrm flipH="1" flipV="1">
                <a:off x="806450" y="158750"/>
                <a:ext cx="1495088" cy="3110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37" name="文本框 239">
                <a:extLst>
                  <a:ext uri="{FF2B5EF4-FFF2-40B4-BE49-F238E27FC236}">
                    <a16:creationId xmlns:a16="http://schemas.microsoft.com/office/drawing/2014/main" id="{1751B747-D45D-45A4-8377-2F35FA19A498}"/>
                  </a:ext>
                </a:extLst>
              </p:cNvPr>
              <p:cNvSpPr txBox="1"/>
              <p:nvPr/>
            </p:nvSpPr>
            <p:spPr>
              <a:xfrm>
                <a:off x="147582" y="75919"/>
                <a:ext cx="683632" cy="18985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伸缩带设计</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spTree>
    <p:extLst>
      <p:ext uri="{BB962C8B-B14F-4D97-AF65-F5344CB8AC3E}">
        <p14:creationId xmlns:p14="http://schemas.microsoft.com/office/powerpoint/2010/main" val="1062615908"/>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4227639"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软件代码编写调试</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14</a:t>
            </a:fld>
            <a:endParaRPr lang="zh-CN" altLang="en-US">
              <a:solidFill>
                <a:prstClr val="black">
                  <a:tint val="75000"/>
                </a:prstClr>
              </a:solidFill>
              <a:latin typeface="等线" panose="020F0502020204030204"/>
              <a:ea typeface="等线" panose="02010600030101010101" pitchFamily="2" charset="-122"/>
            </a:endParaRPr>
          </a:p>
        </p:txBody>
      </p:sp>
      <p:sp>
        <p:nvSpPr>
          <p:cNvPr id="10" name="文本框 9">
            <a:extLst>
              <a:ext uri="{FF2B5EF4-FFF2-40B4-BE49-F238E27FC236}">
                <a16:creationId xmlns:a16="http://schemas.microsoft.com/office/drawing/2014/main" id="{8DEA74EC-F329-4844-BB7E-FDE1D2A7EC79}"/>
              </a:ext>
            </a:extLst>
          </p:cNvPr>
          <p:cNvSpPr txBox="1"/>
          <p:nvPr/>
        </p:nvSpPr>
        <p:spPr>
          <a:xfrm>
            <a:off x="1332091" y="3429000"/>
            <a:ext cx="6886223" cy="3003515"/>
          </a:xfrm>
          <a:prstGeom prst="rect">
            <a:avLst/>
          </a:prstGeom>
          <a:noFill/>
        </p:spPr>
        <p:txBody>
          <a:bodyPr wrap="square">
            <a:spAutoFit/>
          </a:bodyPr>
          <a:lstStyle/>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1.0.0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MLX90614</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测温模块温度数据的串口打印</a:t>
            </a:r>
          </a:p>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1.1.0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添加蓝牙</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HC05</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模块，实现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MLX90614</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测温模块温度数据的远程显示</a:t>
            </a:r>
          </a:p>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1.2.0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MAX30102</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心率模块的脉搏波测定和心率测定数据的远程显示</a:t>
            </a:r>
          </a:p>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1.2.1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添加温度校准曲线修正数据，优化平均心率计算方法 </a:t>
            </a:r>
          </a:p>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1.3.0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添加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APP</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远程按键控制功能，实现远程功能切换</a:t>
            </a:r>
          </a:p>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1.4.0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添加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LED/</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蜂鸣器模块，实现心率有光</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有声显示</a:t>
            </a:r>
          </a:p>
          <a:p>
            <a:pPr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2.0.0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优化硬件连线，增加用户友好性操作提示</a:t>
            </a: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2.1.0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增加代码注释，优化变量名，程序规范化处理，上传</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Github</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A12CA3F2-D939-462F-84CE-16E9B9B5D86B}"/>
              </a:ext>
            </a:extLst>
          </p:cNvPr>
          <p:cNvSpPr txBox="1"/>
          <p:nvPr/>
        </p:nvSpPr>
        <p:spPr>
          <a:xfrm>
            <a:off x="112889" y="6488669"/>
            <a:ext cx="6096000"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项</a:t>
            </a:r>
            <a:r>
              <a:rPr lang="zh-CN" altLang="zh-CN" dirty="0">
                <a:ea typeface="宋体" panose="02010600030101010101" pitchFamily="2" charset="-122"/>
                <a:cs typeface="Times New Roman" panose="02020603050405020304" pitchFamily="18" charset="0"/>
              </a:rPr>
              <a:t>目地址：</a:t>
            </a:r>
            <a:r>
              <a:rPr lang="en-US" altLang="zh-CN" u="sng" dirty="0">
                <a:solidFill>
                  <a:srgbClr val="0000FF"/>
                </a:solidFill>
                <a:latin typeface="Times New Roman" panose="02020603050405020304" pitchFamily="18" charset="0"/>
                <a:ea typeface="宋体" panose="02010600030101010101" pitchFamily="2" charset="-122"/>
                <a:hlinkClick r:id="rId4"/>
              </a:rPr>
              <a:t>https://github.com/BertramRay/TsingDetect</a:t>
            </a:r>
            <a:endParaRPr lang="zh-CN" altLang="en-US" dirty="0"/>
          </a:p>
        </p:txBody>
      </p:sp>
      <p:pic>
        <p:nvPicPr>
          <p:cNvPr id="5" name="图片 4">
            <a:extLst>
              <a:ext uri="{FF2B5EF4-FFF2-40B4-BE49-F238E27FC236}">
                <a16:creationId xmlns:a16="http://schemas.microsoft.com/office/drawing/2014/main" id="{C9A4114F-7E5E-471D-AB4F-F34E4B6F0F3D}"/>
              </a:ext>
            </a:extLst>
          </p:cNvPr>
          <p:cNvPicPr>
            <a:picLocks noChangeAspect="1"/>
          </p:cNvPicPr>
          <p:nvPr/>
        </p:nvPicPr>
        <p:blipFill>
          <a:blip r:embed="rId5"/>
          <a:stretch>
            <a:fillRect/>
          </a:stretch>
        </p:blipFill>
        <p:spPr>
          <a:xfrm>
            <a:off x="-1" y="1066999"/>
            <a:ext cx="12192000" cy="2362001"/>
          </a:xfrm>
          <a:prstGeom prst="rect">
            <a:avLst/>
          </a:prstGeom>
        </p:spPr>
      </p:pic>
    </p:spTree>
    <p:extLst>
      <p:ext uri="{BB962C8B-B14F-4D97-AF65-F5344CB8AC3E}">
        <p14:creationId xmlns:p14="http://schemas.microsoft.com/office/powerpoint/2010/main" val="1388353888"/>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7625593"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最后成品展示：硬件部分</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15</a:t>
            </a:fld>
            <a:endParaRPr lang="zh-CN" altLang="en-US">
              <a:solidFill>
                <a:prstClr val="black">
                  <a:tint val="75000"/>
                </a:prstClr>
              </a:solidFill>
              <a:latin typeface="等线" panose="020F0502020204030204"/>
              <a:ea typeface="等线" panose="02010600030101010101" pitchFamily="2" charset="-122"/>
            </a:endParaRPr>
          </a:p>
        </p:txBody>
      </p:sp>
      <p:grpSp>
        <p:nvGrpSpPr>
          <p:cNvPr id="28" name="组合 27">
            <a:extLst>
              <a:ext uri="{FF2B5EF4-FFF2-40B4-BE49-F238E27FC236}">
                <a16:creationId xmlns:a16="http://schemas.microsoft.com/office/drawing/2014/main" id="{DE14FA2D-4921-44AE-AA48-0C57A06D7D05}"/>
              </a:ext>
            </a:extLst>
          </p:cNvPr>
          <p:cNvGrpSpPr/>
          <p:nvPr/>
        </p:nvGrpSpPr>
        <p:grpSpPr>
          <a:xfrm>
            <a:off x="2283204" y="1154476"/>
            <a:ext cx="7625592" cy="5703525"/>
            <a:chOff x="0" y="0"/>
            <a:chExt cx="4673600" cy="3495675"/>
          </a:xfrm>
        </p:grpSpPr>
        <p:pic>
          <p:nvPicPr>
            <p:cNvPr id="43" name="图片 42" descr="e16f9a70cb52f3943c7ea880527b8ad">
              <a:extLst>
                <a:ext uri="{FF2B5EF4-FFF2-40B4-BE49-F238E27FC236}">
                  <a16:creationId xmlns:a16="http://schemas.microsoft.com/office/drawing/2014/main" id="{55D38858-6099-4A97-89BB-EAA6068875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673600" cy="3495675"/>
            </a:xfrm>
            <a:prstGeom prst="rect">
              <a:avLst/>
            </a:prstGeom>
          </p:spPr>
        </p:pic>
        <p:grpSp>
          <p:nvGrpSpPr>
            <p:cNvPr id="30" name="组合 29">
              <a:extLst>
                <a:ext uri="{FF2B5EF4-FFF2-40B4-BE49-F238E27FC236}">
                  <a16:creationId xmlns:a16="http://schemas.microsoft.com/office/drawing/2014/main" id="{288FFFDC-1B8B-47B1-BBF3-EEC8BE0B1653}"/>
                </a:ext>
              </a:extLst>
            </p:cNvPr>
            <p:cNvGrpSpPr/>
            <p:nvPr/>
          </p:nvGrpSpPr>
          <p:grpSpPr>
            <a:xfrm>
              <a:off x="203410" y="263525"/>
              <a:ext cx="3785884" cy="1895475"/>
              <a:chOff x="3599" y="9856"/>
              <a:chExt cx="6365" cy="2985"/>
            </a:xfrm>
          </p:grpSpPr>
          <p:sp>
            <p:nvSpPr>
              <p:cNvPr id="31" name="下箭头 11">
                <a:extLst>
                  <a:ext uri="{FF2B5EF4-FFF2-40B4-BE49-F238E27FC236}">
                    <a16:creationId xmlns:a16="http://schemas.microsoft.com/office/drawing/2014/main" id="{8749061B-BF1A-4921-86FC-DCAE4E3AF85F}"/>
                  </a:ext>
                </a:extLst>
              </p:cNvPr>
              <p:cNvSpPr/>
              <p:nvPr/>
            </p:nvSpPr>
            <p:spPr>
              <a:xfrm>
                <a:off x="6320" y="10321"/>
                <a:ext cx="310" cy="4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2" name="下箭头 12">
                <a:extLst>
                  <a:ext uri="{FF2B5EF4-FFF2-40B4-BE49-F238E27FC236}">
                    <a16:creationId xmlns:a16="http://schemas.microsoft.com/office/drawing/2014/main" id="{C73F97D0-F5CE-44FF-827D-A091824473D7}"/>
                  </a:ext>
                </a:extLst>
              </p:cNvPr>
              <p:cNvSpPr/>
              <p:nvPr/>
            </p:nvSpPr>
            <p:spPr>
              <a:xfrm>
                <a:off x="7050" y="10531"/>
                <a:ext cx="310" cy="4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3" name="下箭头 13">
                <a:extLst>
                  <a:ext uri="{FF2B5EF4-FFF2-40B4-BE49-F238E27FC236}">
                    <a16:creationId xmlns:a16="http://schemas.microsoft.com/office/drawing/2014/main" id="{1061CE25-DE92-4CA1-82D7-F3949E5BF698}"/>
                  </a:ext>
                </a:extLst>
              </p:cNvPr>
              <p:cNvSpPr/>
              <p:nvPr/>
            </p:nvSpPr>
            <p:spPr>
              <a:xfrm>
                <a:off x="4110" y="11601"/>
                <a:ext cx="310" cy="4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4" name="下箭头 14">
                <a:extLst>
                  <a:ext uri="{FF2B5EF4-FFF2-40B4-BE49-F238E27FC236}">
                    <a16:creationId xmlns:a16="http://schemas.microsoft.com/office/drawing/2014/main" id="{21F522E6-F3B3-4C0D-80AE-123F6C4A1C15}"/>
                  </a:ext>
                </a:extLst>
              </p:cNvPr>
              <p:cNvSpPr/>
              <p:nvPr/>
            </p:nvSpPr>
            <p:spPr>
              <a:xfrm>
                <a:off x="5380" y="11861"/>
                <a:ext cx="310" cy="4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5" name="下箭头 15">
                <a:extLst>
                  <a:ext uri="{FF2B5EF4-FFF2-40B4-BE49-F238E27FC236}">
                    <a16:creationId xmlns:a16="http://schemas.microsoft.com/office/drawing/2014/main" id="{B28336F9-5C8C-4EF6-8C84-611351837C3F}"/>
                  </a:ext>
                </a:extLst>
              </p:cNvPr>
              <p:cNvSpPr/>
              <p:nvPr/>
            </p:nvSpPr>
            <p:spPr>
              <a:xfrm>
                <a:off x="7340" y="12351"/>
                <a:ext cx="310" cy="4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6" name="下箭头 16">
                <a:extLst>
                  <a:ext uri="{FF2B5EF4-FFF2-40B4-BE49-F238E27FC236}">
                    <a16:creationId xmlns:a16="http://schemas.microsoft.com/office/drawing/2014/main" id="{49CA2105-5484-4010-A6A1-C824F5C29A3E}"/>
                  </a:ext>
                </a:extLst>
              </p:cNvPr>
              <p:cNvSpPr/>
              <p:nvPr/>
            </p:nvSpPr>
            <p:spPr>
              <a:xfrm>
                <a:off x="8720" y="10881"/>
                <a:ext cx="310" cy="4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7" name="文本框 17">
                <a:extLst>
                  <a:ext uri="{FF2B5EF4-FFF2-40B4-BE49-F238E27FC236}">
                    <a16:creationId xmlns:a16="http://schemas.microsoft.com/office/drawing/2014/main" id="{04B37B5E-8D36-4495-9801-292E543B1BFC}"/>
                  </a:ext>
                </a:extLst>
              </p:cNvPr>
              <p:cNvSpPr txBox="1"/>
              <p:nvPr/>
            </p:nvSpPr>
            <p:spPr>
              <a:xfrm>
                <a:off x="3599" y="11244"/>
                <a:ext cx="1460" cy="4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r>
                  <a:rPr lang="zh-CN" altLang="en-US" sz="2000" kern="100" dirty="0">
                    <a:ln w="6350" cap="flat" cmpd="sng" algn="ctr">
                      <a:solidFill>
                        <a:srgbClr val="FFFFFF"/>
                      </a:solidFill>
                      <a:prstDash val="solid"/>
                      <a:round/>
                    </a:ln>
                    <a:solidFill>
                      <a:srgbClr val="000000">
                        <a:alpha val="46000"/>
                      </a:srgbClr>
                    </a:solidFill>
                    <a:ea typeface="等线" panose="02010600030101010101" pitchFamily="2" charset="-122"/>
                    <a:cs typeface="Times New Roman" panose="02020603050405020304" pitchFamily="18" charset="0"/>
                  </a:rPr>
                  <a:t>心率模块</a:t>
                </a:r>
                <a:endParaRPr lang="zh-CN" altLang="en-US" sz="2000" kern="100" dirty="0">
                  <a:ea typeface="等线" panose="02010600030101010101" pitchFamily="2" charset="-122"/>
                  <a:cs typeface="Times New Roman" panose="02020603050405020304" pitchFamily="18" charset="0"/>
                </a:endParaRPr>
              </a:p>
            </p:txBody>
          </p:sp>
          <p:sp>
            <p:nvSpPr>
              <p:cNvPr id="38" name="文本框 18">
                <a:extLst>
                  <a:ext uri="{FF2B5EF4-FFF2-40B4-BE49-F238E27FC236}">
                    <a16:creationId xmlns:a16="http://schemas.microsoft.com/office/drawing/2014/main" id="{FBFB0C10-550D-4888-AFA2-72515B413CF8}"/>
                  </a:ext>
                </a:extLst>
              </p:cNvPr>
              <p:cNvSpPr txBox="1"/>
              <p:nvPr/>
            </p:nvSpPr>
            <p:spPr>
              <a:xfrm>
                <a:off x="5268" y="11505"/>
                <a:ext cx="713" cy="429"/>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r>
                  <a:rPr lang="en-US" sz="2000" kern="100" dirty="0">
                    <a:ln w="6350" cap="flat" cmpd="sng" algn="ctr">
                      <a:solidFill>
                        <a:srgbClr val="FFFFFF"/>
                      </a:solidFill>
                      <a:prstDash val="solid"/>
                      <a:round/>
                    </a:ln>
                    <a:solidFill>
                      <a:srgbClr val="000000">
                        <a:alpha val="46000"/>
                      </a:srgbClr>
                    </a:solidFill>
                    <a:ea typeface="等线" panose="02010600030101010101" pitchFamily="2" charset="-122"/>
                    <a:cs typeface="Times New Roman" panose="02020603050405020304" pitchFamily="18" charset="0"/>
                  </a:rPr>
                  <a:t>LED</a:t>
                </a:r>
                <a:endParaRPr lang="zh-CN" altLang="en-US" sz="2000" kern="100" dirty="0">
                  <a:ea typeface="等线" panose="02010600030101010101" pitchFamily="2" charset="-122"/>
                  <a:cs typeface="Times New Roman" panose="02020603050405020304" pitchFamily="18" charset="0"/>
                </a:endParaRPr>
              </a:p>
            </p:txBody>
          </p:sp>
          <p:sp>
            <p:nvSpPr>
              <p:cNvPr id="39" name="文本框 19">
                <a:extLst>
                  <a:ext uri="{FF2B5EF4-FFF2-40B4-BE49-F238E27FC236}">
                    <a16:creationId xmlns:a16="http://schemas.microsoft.com/office/drawing/2014/main" id="{567C53F9-9511-4368-80BB-57D0DD81743D}"/>
                  </a:ext>
                </a:extLst>
              </p:cNvPr>
              <p:cNvSpPr txBox="1"/>
              <p:nvPr/>
            </p:nvSpPr>
            <p:spPr>
              <a:xfrm>
                <a:off x="5750" y="9856"/>
                <a:ext cx="1610" cy="429"/>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r>
                  <a:rPr lang="en-US" sz="2000" kern="100" dirty="0">
                    <a:ln w="6350" cap="flat" cmpd="sng" algn="ctr">
                      <a:solidFill>
                        <a:srgbClr val="FFFFFF"/>
                      </a:solidFill>
                      <a:prstDash val="solid"/>
                      <a:round/>
                    </a:ln>
                    <a:solidFill>
                      <a:srgbClr val="000000">
                        <a:alpha val="46000"/>
                      </a:srgbClr>
                    </a:solidFill>
                    <a:latin typeface="微软雅黑" panose="020B0503020204020204" pitchFamily="34" charset="-122"/>
                    <a:ea typeface="微软雅黑" panose="020B0503020204020204" pitchFamily="34" charset="-122"/>
                    <a:cs typeface="Times New Roman" panose="02020603050405020304" pitchFamily="18" charset="0"/>
                  </a:rPr>
                  <a:t>HC05</a:t>
                </a:r>
                <a:r>
                  <a:rPr lang="zh-CN" altLang="en-US" sz="2000" kern="100" dirty="0">
                    <a:ln w="6350" cap="flat" cmpd="sng" algn="ctr">
                      <a:solidFill>
                        <a:srgbClr val="FFFFFF"/>
                      </a:solidFill>
                      <a:prstDash val="solid"/>
                      <a:round/>
                    </a:ln>
                    <a:solidFill>
                      <a:srgbClr val="000000">
                        <a:alpha val="46000"/>
                      </a:srgbClr>
                    </a:solidFill>
                    <a:latin typeface="微软雅黑" panose="020B0503020204020204" pitchFamily="34" charset="-122"/>
                    <a:ea typeface="微软雅黑" panose="020B0503020204020204" pitchFamily="34" charset="-122"/>
                    <a:cs typeface="Times New Roman" panose="02020603050405020304" pitchFamily="18" charset="0"/>
                  </a:rPr>
                  <a:t>蓝牙</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文本框 21">
                <a:extLst>
                  <a:ext uri="{FF2B5EF4-FFF2-40B4-BE49-F238E27FC236}">
                    <a16:creationId xmlns:a16="http://schemas.microsoft.com/office/drawing/2014/main" id="{27BF2D84-7638-4D3C-B45D-C7EFE36917F3}"/>
                  </a:ext>
                </a:extLst>
              </p:cNvPr>
              <p:cNvSpPr txBox="1"/>
              <p:nvPr/>
            </p:nvSpPr>
            <p:spPr>
              <a:xfrm>
                <a:off x="8002" y="10484"/>
                <a:ext cx="1962" cy="39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r>
                  <a:rPr lang="en-US" sz="2000" kern="100" dirty="0">
                    <a:ln w="6350" cap="flat" cmpd="sng" algn="ctr">
                      <a:solidFill>
                        <a:srgbClr val="FFFFFF"/>
                      </a:solidFill>
                      <a:prstDash val="solid"/>
                      <a:round/>
                    </a:ln>
                    <a:solidFill>
                      <a:srgbClr val="000000">
                        <a:alpha val="46000"/>
                      </a:srgbClr>
                    </a:solidFill>
                    <a:ea typeface="等线" panose="02010600030101010101" pitchFamily="2" charset="-122"/>
                    <a:cs typeface="Times New Roman" panose="02020603050405020304" pitchFamily="18" charset="0"/>
                  </a:rPr>
                  <a:t>Arduino UNO</a:t>
                </a:r>
                <a:endParaRPr lang="zh-CN" altLang="en-US" sz="2000" kern="100" dirty="0">
                  <a:ea typeface="等线" panose="02010600030101010101" pitchFamily="2" charset="-122"/>
                  <a:cs typeface="Times New Roman" panose="02020603050405020304" pitchFamily="18" charset="0"/>
                </a:endParaRPr>
              </a:p>
            </p:txBody>
          </p:sp>
          <p:sp>
            <p:nvSpPr>
              <p:cNvPr id="41" name="文本框 22">
                <a:extLst>
                  <a:ext uri="{FF2B5EF4-FFF2-40B4-BE49-F238E27FC236}">
                    <a16:creationId xmlns:a16="http://schemas.microsoft.com/office/drawing/2014/main" id="{C4F345AA-935B-4D48-A2CB-CF58C9D8F541}"/>
                  </a:ext>
                </a:extLst>
              </p:cNvPr>
              <p:cNvSpPr txBox="1"/>
              <p:nvPr/>
            </p:nvSpPr>
            <p:spPr>
              <a:xfrm>
                <a:off x="6920" y="11934"/>
                <a:ext cx="1460" cy="34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r>
                  <a:rPr lang="zh-CN" altLang="en-US" sz="2000" kern="100" dirty="0">
                    <a:ln w="6350" cap="flat" cmpd="sng" algn="ctr">
                      <a:solidFill>
                        <a:srgbClr val="FFFFFF"/>
                      </a:solidFill>
                      <a:prstDash val="solid"/>
                      <a:round/>
                    </a:ln>
                    <a:solidFill>
                      <a:schemeClr val="tx1"/>
                    </a:solidFill>
                    <a:ea typeface="等线" panose="02010600030101010101" pitchFamily="2" charset="-122"/>
                    <a:cs typeface="Times New Roman" panose="02020603050405020304" pitchFamily="18" charset="0"/>
                  </a:rPr>
                  <a:t>温度模块</a:t>
                </a:r>
                <a:endParaRPr lang="zh-CN" altLang="en-US" sz="2000" kern="100" dirty="0">
                  <a:solidFill>
                    <a:schemeClr val="tx1"/>
                  </a:solidFill>
                  <a:ea typeface="等线" panose="02010600030101010101" pitchFamily="2" charset="-122"/>
                  <a:cs typeface="Times New Roman" panose="02020603050405020304" pitchFamily="18" charset="0"/>
                </a:endParaRPr>
              </a:p>
            </p:txBody>
          </p:sp>
          <p:sp>
            <p:nvSpPr>
              <p:cNvPr id="42" name="文本框 20">
                <a:extLst>
                  <a:ext uri="{FF2B5EF4-FFF2-40B4-BE49-F238E27FC236}">
                    <a16:creationId xmlns:a16="http://schemas.microsoft.com/office/drawing/2014/main" id="{563D7D6E-865E-464A-B82F-C4A0B38BD273}"/>
                  </a:ext>
                </a:extLst>
              </p:cNvPr>
              <p:cNvSpPr txBox="1"/>
              <p:nvPr/>
            </p:nvSpPr>
            <p:spPr>
              <a:xfrm>
                <a:off x="6716" y="10196"/>
                <a:ext cx="1460" cy="429"/>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r>
                  <a:rPr lang="zh-CN" altLang="en-US" sz="2000" kern="100" dirty="0">
                    <a:ln w="6350" cap="flat" cmpd="sng" algn="ctr">
                      <a:solidFill>
                        <a:srgbClr val="FFFFFF"/>
                      </a:solidFill>
                      <a:prstDash val="solid"/>
                      <a:round/>
                    </a:ln>
                    <a:solidFill>
                      <a:srgbClr val="000000">
                        <a:alpha val="46000"/>
                      </a:srgbClr>
                    </a:solidFill>
                    <a:ea typeface="等线" panose="02010600030101010101" pitchFamily="2" charset="-122"/>
                    <a:cs typeface="Times New Roman" panose="02020603050405020304" pitchFamily="18" charset="0"/>
                  </a:rPr>
                  <a:t>蜂鸣器</a:t>
                </a:r>
                <a:endParaRPr lang="zh-CN" altLang="en-US" sz="2000" kern="100" dirty="0">
                  <a:ea typeface="等线"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2035226558"/>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7625593"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最后成品展示：软件界面</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16</a:t>
            </a:fld>
            <a:endParaRPr lang="zh-CN" altLang="en-US">
              <a:solidFill>
                <a:prstClr val="black">
                  <a:tint val="75000"/>
                </a:prstClr>
              </a:solidFill>
              <a:latin typeface="等线" panose="020F0502020204030204"/>
              <a:ea typeface="等线" panose="02010600030101010101" pitchFamily="2" charset="-122"/>
            </a:endParaRPr>
          </a:p>
        </p:txBody>
      </p:sp>
      <p:pic>
        <p:nvPicPr>
          <p:cNvPr id="45" name="图片 44" descr="24c90f73327384492730295e04f2d2e">
            <a:extLst>
              <a:ext uri="{FF2B5EF4-FFF2-40B4-BE49-F238E27FC236}">
                <a16:creationId xmlns:a16="http://schemas.microsoft.com/office/drawing/2014/main" id="{AAEA5AF4-183F-40B1-B7C0-70348459F3BA}"/>
              </a:ext>
            </a:extLst>
          </p:cNvPr>
          <p:cNvPicPr/>
          <p:nvPr/>
        </p:nvPicPr>
        <p:blipFill>
          <a:blip r:embed="rId4" cstate="print">
            <a:extLst>
              <a:ext uri="{28A0092B-C50C-407E-A947-70E740481C1C}">
                <a14:useLocalDpi xmlns:a14="http://schemas.microsoft.com/office/drawing/2010/main" val="0"/>
              </a:ext>
            </a:extLst>
          </a:blip>
          <a:srcRect t="64758" b="17942"/>
          <a:stretch>
            <a:fillRect/>
          </a:stretch>
        </p:blipFill>
        <p:spPr>
          <a:xfrm>
            <a:off x="5681162" y="2817653"/>
            <a:ext cx="6158997" cy="2366968"/>
          </a:xfrm>
          <a:prstGeom prst="rect">
            <a:avLst/>
          </a:prstGeom>
        </p:spPr>
      </p:pic>
      <p:pic>
        <p:nvPicPr>
          <p:cNvPr id="5" name="图片 4">
            <a:extLst>
              <a:ext uri="{FF2B5EF4-FFF2-40B4-BE49-F238E27FC236}">
                <a16:creationId xmlns:a16="http://schemas.microsoft.com/office/drawing/2014/main" id="{E8AA3B21-9BBB-4825-959F-5514EA6D5B12}"/>
              </a:ext>
            </a:extLst>
          </p:cNvPr>
          <p:cNvPicPr>
            <a:picLocks noChangeAspect="1"/>
          </p:cNvPicPr>
          <p:nvPr/>
        </p:nvPicPr>
        <p:blipFill>
          <a:blip r:embed="rId5"/>
          <a:stretch>
            <a:fillRect/>
          </a:stretch>
        </p:blipFill>
        <p:spPr>
          <a:xfrm>
            <a:off x="1595451" y="1117559"/>
            <a:ext cx="3704948" cy="5774087"/>
          </a:xfrm>
          <a:prstGeom prst="rect">
            <a:avLst/>
          </a:prstGeom>
        </p:spPr>
      </p:pic>
      <p:pic>
        <p:nvPicPr>
          <p:cNvPr id="21" name="图片 20" descr="7f6d774ffbe0c4c4d7c45a7c25bbd4f">
            <a:extLst>
              <a:ext uri="{FF2B5EF4-FFF2-40B4-BE49-F238E27FC236}">
                <a16:creationId xmlns:a16="http://schemas.microsoft.com/office/drawing/2014/main" id="{63EA84FD-F850-4AC9-8A14-1637EDEFFF36}"/>
              </a:ext>
            </a:extLst>
          </p:cNvPr>
          <p:cNvPicPr/>
          <p:nvPr/>
        </p:nvPicPr>
        <p:blipFill>
          <a:blip r:embed="rId6">
            <a:extLst>
              <a:ext uri="{28A0092B-C50C-407E-A947-70E740481C1C}">
                <a14:useLocalDpi xmlns:a14="http://schemas.microsoft.com/office/drawing/2010/main" val="0"/>
              </a:ext>
            </a:extLst>
          </a:blip>
          <a:srcRect t="26104" b="17827"/>
          <a:stretch>
            <a:fillRect/>
          </a:stretch>
        </p:blipFill>
        <p:spPr>
          <a:xfrm>
            <a:off x="6103860" y="1185628"/>
            <a:ext cx="4599008" cy="5731452"/>
          </a:xfrm>
          <a:prstGeom prst="rect">
            <a:avLst/>
          </a:prstGeom>
        </p:spPr>
      </p:pic>
      <p:grpSp>
        <p:nvGrpSpPr>
          <p:cNvPr id="8" name="组合 7">
            <a:extLst>
              <a:ext uri="{FF2B5EF4-FFF2-40B4-BE49-F238E27FC236}">
                <a16:creationId xmlns:a16="http://schemas.microsoft.com/office/drawing/2014/main" id="{7BF0C61E-8D3E-404F-89EA-FD68CD58D198}"/>
              </a:ext>
            </a:extLst>
          </p:cNvPr>
          <p:cNvGrpSpPr/>
          <p:nvPr/>
        </p:nvGrpSpPr>
        <p:grpSpPr>
          <a:xfrm>
            <a:off x="3106471" y="1117559"/>
            <a:ext cx="6523666" cy="5767156"/>
            <a:chOff x="3106471" y="1117559"/>
            <a:chExt cx="6523666" cy="5767156"/>
          </a:xfrm>
        </p:grpSpPr>
        <p:sp>
          <p:nvSpPr>
            <p:cNvPr id="7" name="箭头: 下 6">
              <a:extLst>
                <a:ext uri="{FF2B5EF4-FFF2-40B4-BE49-F238E27FC236}">
                  <a16:creationId xmlns:a16="http://schemas.microsoft.com/office/drawing/2014/main" id="{C60F470F-942A-45A9-BF18-8FD05962DDB8}"/>
                </a:ext>
              </a:extLst>
            </p:cNvPr>
            <p:cNvSpPr/>
            <p:nvPr/>
          </p:nvSpPr>
          <p:spPr>
            <a:xfrm>
              <a:off x="3106471" y="2030936"/>
              <a:ext cx="682907" cy="662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8e58c84d300c947c38db2fdfb41ffdc">
              <a:extLst>
                <a:ext uri="{FF2B5EF4-FFF2-40B4-BE49-F238E27FC236}">
                  <a16:creationId xmlns:a16="http://schemas.microsoft.com/office/drawing/2014/main" id="{5DC5358B-B035-444C-90F1-7E1828C07C85}"/>
                </a:ext>
              </a:extLst>
            </p:cNvPr>
            <p:cNvPicPr>
              <a:picLocks noChangeAspect="1"/>
            </p:cNvPicPr>
            <p:nvPr/>
          </p:nvPicPr>
          <p:blipFill>
            <a:blip r:embed="rId7" cstate="print">
              <a:extLst>
                <a:ext uri="{28A0092B-C50C-407E-A947-70E740481C1C}">
                  <a14:useLocalDpi xmlns:a14="http://schemas.microsoft.com/office/drawing/2010/main" val="0"/>
                </a:ext>
              </a:extLst>
            </a:blip>
            <a:srcRect t="9046" b="17548"/>
            <a:stretch>
              <a:fillRect/>
            </a:stretch>
          </p:blipFill>
          <p:spPr>
            <a:xfrm>
              <a:off x="6096000" y="1117559"/>
              <a:ext cx="3534137" cy="5767156"/>
            </a:xfrm>
            <a:prstGeom prst="rect">
              <a:avLst/>
            </a:prstGeom>
          </p:spPr>
        </p:pic>
      </p:grpSp>
      <p:grpSp>
        <p:nvGrpSpPr>
          <p:cNvPr id="9" name="组合 8">
            <a:extLst>
              <a:ext uri="{FF2B5EF4-FFF2-40B4-BE49-F238E27FC236}">
                <a16:creationId xmlns:a16="http://schemas.microsoft.com/office/drawing/2014/main" id="{989BFA25-0135-48F9-9E58-3A29D5E4ED42}"/>
              </a:ext>
            </a:extLst>
          </p:cNvPr>
          <p:cNvGrpSpPr/>
          <p:nvPr/>
        </p:nvGrpSpPr>
        <p:grpSpPr>
          <a:xfrm>
            <a:off x="1857743" y="1114913"/>
            <a:ext cx="7769636" cy="5743086"/>
            <a:chOff x="1868361" y="1114913"/>
            <a:chExt cx="7769636" cy="5743086"/>
          </a:xfrm>
        </p:grpSpPr>
        <p:sp>
          <p:nvSpPr>
            <p:cNvPr id="6" name="箭头: 下 5">
              <a:extLst>
                <a:ext uri="{FF2B5EF4-FFF2-40B4-BE49-F238E27FC236}">
                  <a16:creationId xmlns:a16="http://schemas.microsoft.com/office/drawing/2014/main" id="{7F258337-528C-4F78-9924-88781A96EDE9}"/>
                </a:ext>
              </a:extLst>
            </p:cNvPr>
            <p:cNvSpPr/>
            <p:nvPr/>
          </p:nvSpPr>
          <p:spPr>
            <a:xfrm>
              <a:off x="1868361" y="2030937"/>
              <a:ext cx="682907" cy="662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4f92022f4bed7a95503144372e7d168">
              <a:extLst>
                <a:ext uri="{FF2B5EF4-FFF2-40B4-BE49-F238E27FC236}">
                  <a16:creationId xmlns:a16="http://schemas.microsoft.com/office/drawing/2014/main" id="{4F9C87CC-0271-4451-AE4F-6FDB249F6B28}"/>
                </a:ext>
              </a:extLst>
            </p:cNvPr>
            <p:cNvPicPr/>
            <p:nvPr/>
          </p:nvPicPr>
          <p:blipFill>
            <a:blip r:embed="rId8">
              <a:extLst>
                <a:ext uri="{28A0092B-C50C-407E-A947-70E740481C1C}">
                  <a14:useLocalDpi xmlns:a14="http://schemas.microsoft.com/office/drawing/2010/main" val="0"/>
                </a:ext>
              </a:extLst>
            </a:blip>
            <a:srcRect t="8959" b="17917"/>
            <a:stretch>
              <a:fillRect/>
            </a:stretch>
          </p:blipFill>
          <p:spPr>
            <a:xfrm>
              <a:off x="6103860" y="1114913"/>
              <a:ext cx="3534137" cy="5743086"/>
            </a:xfrm>
            <a:prstGeom prst="rect">
              <a:avLst/>
            </a:prstGeom>
          </p:spPr>
        </p:pic>
      </p:grpSp>
      <p:grpSp>
        <p:nvGrpSpPr>
          <p:cNvPr id="11" name="组合 10">
            <a:extLst>
              <a:ext uri="{FF2B5EF4-FFF2-40B4-BE49-F238E27FC236}">
                <a16:creationId xmlns:a16="http://schemas.microsoft.com/office/drawing/2014/main" id="{254BD9A8-9650-4ACF-8DAE-35F2C76B5EA6}"/>
              </a:ext>
            </a:extLst>
          </p:cNvPr>
          <p:cNvGrpSpPr/>
          <p:nvPr/>
        </p:nvGrpSpPr>
        <p:grpSpPr>
          <a:xfrm>
            <a:off x="4337604" y="2030936"/>
            <a:ext cx="6175972" cy="4024061"/>
            <a:chOff x="4337604" y="2030936"/>
            <a:chExt cx="6175972" cy="4024061"/>
          </a:xfrm>
        </p:grpSpPr>
        <p:grpSp>
          <p:nvGrpSpPr>
            <p:cNvPr id="26" name="组合 25">
              <a:extLst>
                <a:ext uri="{FF2B5EF4-FFF2-40B4-BE49-F238E27FC236}">
                  <a16:creationId xmlns:a16="http://schemas.microsoft.com/office/drawing/2014/main" id="{397C2189-BA7C-4A5D-A189-05F6818F460A}"/>
                </a:ext>
              </a:extLst>
            </p:cNvPr>
            <p:cNvGrpSpPr/>
            <p:nvPr/>
          </p:nvGrpSpPr>
          <p:grpSpPr>
            <a:xfrm>
              <a:off x="6088141" y="2235472"/>
              <a:ext cx="4425435" cy="3819525"/>
              <a:chOff x="127031" y="-6350"/>
              <a:chExt cx="2529174" cy="2182472"/>
            </a:xfrm>
          </p:grpSpPr>
          <p:pic>
            <p:nvPicPr>
              <p:cNvPr id="27" name="图片 26" descr="b60f9e47b0c1efe19cf0641e5ccd72a">
                <a:extLst>
                  <a:ext uri="{FF2B5EF4-FFF2-40B4-BE49-F238E27FC236}">
                    <a16:creationId xmlns:a16="http://schemas.microsoft.com/office/drawing/2014/main" id="{15B71192-5C97-4005-8402-DF23F590EDF3}"/>
                  </a:ext>
                </a:extLst>
              </p:cNvPr>
              <p:cNvPicPr>
                <a:picLocks noChangeAspect="1"/>
              </p:cNvPicPr>
              <p:nvPr/>
            </p:nvPicPr>
            <p:blipFill>
              <a:blip r:embed="rId9">
                <a:extLst>
                  <a:ext uri="{28A0092B-C50C-407E-A947-70E740481C1C}">
                    <a14:useLocalDpi xmlns:a14="http://schemas.microsoft.com/office/drawing/2010/main" val="0"/>
                  </a:ext>
                </a:extLst>
              </a:blip>
              <a:srcRect t="59814" b="25549"/>
              <a:stretch>
                <a:fillRect/>
              </a:stretch>
            </p:blipFill>
            <p:spPr>
              <a:xfrm>
                <a:off x="152400" y="-6350"/>
                <a:ext cx="2503805" cy="814705"/>
              </a:xfrm>
              <a:prstGeom prst="rect">
                <a:avLst/>
              </a:prstGeom>
            </p:spPr>
          </p:pic>
          <p:pic>
            <p:nvPicPr>
              <p:cNvPr id="29" name="图片 28">
                <a:extLst>
                  <a:ext uri="{FF2B5EF4-FFF2-40B4-BE49-F238E27FC236}">
                    <a16:creationId xmlns:a16="http://schemas.microsoft.com/office/drawing/2014/main" id="{DFB9F66E-64AF-47E8-B188-88BE0F95A2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7031" y="819151"/>
                <a:ext cx="2514600" cy="1356971"/>
              </a:xfrm>
              <a:prstGeom prst="rect">
                <a:avLst/>
              </a:prstGeom>
              <a:noFill/>
              <a:ln>
                <a:noFill/>
              </a:ln>
            </p:spPr>
          </p:pic>
        </p:grpSp>
        <p:sp>
          <p:nvSpPr>
            <p:cNvPr id="10" name="箭头: 下 9">
              <a:extLst>
                <a:ext uri="{FF2B5EF4-FFF2-40B4-BE49-F238E27FC236}">
                  <a16:creationId xmlns:a16="http://schemas.microsoft.com/office/drawing/2014/main" id="{252DD3D9-9F77-4DFC-A804-D1D2E49E2EF8}"/>
                </a:ext>
              </a:extLst>
            </p:cNvPr>
            <p:cNvSpPr/>
            <p:nvPr/>
          </p:nvSpPr>
          <p:spPr>
            <a:xfrm>
              <a:off x="4337604" y="2030936"/>
              <a:ext cx="682907" cy="662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13218930"/>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14" name="组合 13"/>
          <p:cNvGrpSpPr/>
          <p:nvPr/>
        </p:nvGrpSpPr>
        <p:grpSpPr>
          <a:xfrm>
            <a:off x="1225429" y="2489422"/>
            <a:ext cx="10128371" cy="1720987"/>
            <a:chOff x="1184275" y="2717410"/>
            <a:chExt cx="770373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PMingLiU" panose="02020500000000000000" pitchFamily="18" charset="-120"/>
                  <a:cs typeface="+mn-cs"/>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PMingLiU" panose="02020500000000000000" pitchFamily="18" charset="-120"/>
                  <a:cs typeface="+mn-cs"/>
                </a:endParaRPr>
              </a:p>
            </p:txBody>
          </p:sp>
        </p:grpSp>
        <p:sp>
          <p:nvSpPr>
            <p:cNvPr id="13" name="文本框 12"/>
            <p:cNvSpPr txBox="1"/>
            <p:nvPr/>
          </p:nvSpPr>
          <p:spPr>
            <a:xfrm>
              <a:off x="3095844" y="2985929"/>
              <a:ext cx="5792164" cy="92333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传感器标定与参数分析</a:t>
              </a:r>
            </a:p>
          </p:txBody>
        </p:sp>
      </p:grpSp>
      <p:sp>
        <p:nvSpPr>
          <p:cNvPr id="2" name="灯片编号占位符 1"/>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592E714-8771-4256-B120-A1444CD7D5F3}" type="slidenum">
              <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PMingLiU" panose="02020500000000000000" pitchFamily="18" charset="-120"/>
                <a:cs typeface="+mn-cs"/>
              </a:rPr>
              <a:pPr marL="0" marR="0" lvl="0" indent="0" algn="r" defTabSz="914377" rtl="0" eaLnBrk="1" fontAlgn="auto" latinLnBrk="0" hangingPunct="1">
                <a:lnSpc>
                  <a:spcPct val="100000"/>
                </a:lnSpc>
                <a:spcBef>
                  <a:spcPts val="0"/>
                </a:spcBef>
                <a:spcAft>
                  <a:spcPts val="0"/>
                </a:spcAft>
                <a:buClrTx/>
                <a:buSzTx/>
                <a:buFontTx/>
                <a:buNone/>
                <a:tabLst/>
                <a:defRPr/>
              </a:pPr>
              <a:t>17</a:t>
            </a:fld>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PMingLiU" panose="02020500000000000000" pitchFamily="18" charset="-120"/>
              <a:cs typeface="+mn-cs"/>
            </a:endParaRPr>
          </a:p>
        </p:txBody>
      </p:sp>
    </p:spTree>
    <p:extLst>
      <p:ext uri="{BB962C8B-B14F-4D97-AF65-F5344CB8AC3E}">
        <p14:creationId xmlns:p14="http://schemas.microsoft.com/office/powerpoint/2010/main" val="61573190"/>
      </p:ext>
    </p:extLst>
  </p:cSld>
  <p:clrMapOvr>
    <a:masterClrMapping/>
  </p:clrMapOvr>
  <p:transition advTm="2431">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7625593"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传感器标定设计：</a:t>
            </a:r>
            <a:r>
              <a:rPr lang="en-US" altLang="zh-CN" sz="3600" b="1" spc="300" dirty="0">
                <a:solidFill>
                  <a:prstClr val="white"/>
                </a:solidFill>
                <a:latin typeface="微软雅黑" panose="020B0503020204020204" pitchFamily="34" charset="-122"/>
                <a:ea typeface="微软雅黑" panose="020B0503020204020204" pitchFamily="34" charset="-122"/>
              </a:rPr>
              <a:t>MLX90614</a:t>
            </a:r>
            <a:endParaRPr lang="zh-CN" altLang="en-US" sz="3600" b="1" spc="300"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4F4F90D8-DD8F-462D-ADCA-2305D679E3AC}"/>
              </a:ext>
            </a:extLst>
          </p:cNvPr>
          <p:cNvGrpSpPr/>
          <p:nvPr/>
        </p:nvGrpSpPr>
        <p:grpSpPr>
          <a:xfrm>
            <a:off x="5192897" y="1541729"/>
            <a:ext cx="6160903" cy="4814623"/>
            <a:chOff x="5384800" y="1291419"/>
            <a:chExt cx="6110876" cy="4775528"/>
          </a:xfrm>
        </p:grpSpPr>
        <p:grpSp>
          <p:nvGrpSpPr>
            <p:cNvPr id="16" name="组合 15">
              <a:extLst>
                <a:ext uri="{FF2B5EF4-FFF2-40B4-BE49-F238E27FC236}">
                  <a16:creationId xmlns:a16="http://schemas.microsoft.com/office/drawing/2014/main" id="{A339EB8B-7C24-4D19-BF95-7FCF62AD7F8E}"/>
                </a:ext>
              </a:extLst>
            </p:cNvPr>
            <p:cNvGrpSpPr/>
            <p:nvPr/>
          </p:nvGrpSpPr>
          <p:grpSpPr>
            <a:xfrm>
              <a:off x="5384800" y="1291419"/>
              <a:ext cx="6110876" cy="4275162"/>
              <a:chOff x="6190704" y="1839160"/>
              <a:chExt cx="4116252" cy="2879725"/>
            </a:xfrm>
          </p:grpSpPr>
          <p:pic>
            <p:nvPicPr>
              <p:cNvPr id="17" name="图片 2">
                <a:extLst>
                  <a:ext uri="{FF2B5EF4-FFF2-40B4-BE49-F238E27FC236}">
                    <a16:creationId xmlns:a16="http://schemas.microsoft.com/office/drawing/2014/main" id="{997A8258-3B2F-4640-A61B-DD7D3F0E7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5294" t="26102" b="32922"/>
              <a:stretch>
                <a:fillRect/>
              </a:stretch>
            </p:blipFill>
            <p:spPr bwMode="auto">
              <a:xfrm>
                <a:off x="7427231" y="1839160"/>
                <a:ext cx="2879725" cy="287972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连接符 18">
                <a:extLst>
                  <a:ext uri="{FF2B5EF4-FFF2-40B4-BE49-F238E27FC236}">
                    <a16:creationId xmlns:a16="http://schemas.microsoft.com/office/drawing/2014/main" id="{6B726EC2-D915-4D56-88B4-17C3E83AEEA6}"/>
                  </a:ext>
                </a:extLst>
              </p:cNvPr>
              <p:cNvCxnSpPr/>
              <p:nvPr/>
            </p:nvCxnSpPr>
            <p:spPr>
              <a:xfrm flipH="1">
                <a:off x="6960144" y="3524257"/>
                <a:ext cx="11626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20" name="文本框 4">
                <a:extLst>
                  <a:ext uri="{FF2B5EF4-FFF2-40B4-BE49-F238E27FC236}">
                    <a16:creationId xmlns:a16="http://schemas.microsoft.com/office/drawing/2014/main" id="{5A24A0B6-50FA-44DA-BB58-026E9FC26C14}"/>
                  </a:ext>
                </a:extLst>
              </p:cNvPr>
              <p:cNvSpPr txBox="1">
                <a:spLocks noChangeArrowheads="1"/>
              </p:cNvSpPr>
              <p:nvPr/>
            </p:nvSpPr>
            <p:spPr bwMode="auto">
              <a:xfrm>
                <a:off x="6375627" y="3391388"/>
                <a:ext cx="5826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传感器</a:t>
                </a:r>
                <a:endParaRPr kumimoji="0" lang="zh-CN" altLang="zh-CN" sz="3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5A67D85C-018F-4FB9-BE2E-B122DD0ADA31}"/>
                  </a:ext>
                </a:extLst>
              </p:cNvPr>
              <p:cNvCxnSpPr/>
              <p:nvPr/>
            </p:nvCxnSpPr>
            <p:spPr>
              <a:xfrm flipH="1">
                <a:off x="6960144" y="3710947"/>
                <a:ext cx="14674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22" name="文本框 6">
                <a:extLst>
                  <a:ext uri="{FF2B5EF4-FFF2-40B4-BE49-F238E27FC236}">
                    <a16:creationId xmlns:a16="http://schemas.microsoft.com/office/drawing/2014/main" id="{B46558BD-E0B3-479E-9EB2-5791BA0B76CB}"/>
                  </a:ext>
                </a:extLst>
              </p:cNvPr>
              <p:cNvSpPr txBox="1">
                <a:spLocks noChangeArrowheads="1"/>
              </p:cNvSpPr>
              <p:nvPr/>
            </p:nvSpPr>
            <p:spPr bwMode="auto">
              <a:xfrm>
                <a:off x="6190704" y="3592528"/>
                <a:ext cx="849313" cy="22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水银体温针</a:t>
                </a:r>
                <a:endParaRPr kumimoji="0" lang="zh-CN" altLang="zh-CN" sz="3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10AE2EF4-DB74-4552-AE8C-BC62F8735D3D}"/>
                  </a:ext>
                </a:extLst>
              </p:cNvPr>
              <p:cNvCxnSpPr/>
              <p:nvPr/>
            </p:nvCxnSpPr>
            <p:spPr>
              <a:xfrm flipH="1">
                <a:off x="6958239" y="3303912"/>
                <a:ext cx="11626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24" name="文本框 8">
                <a:extLst>
                  <a:ext uri="{FF2B5EF4-FFF2-40B4-BE49-F238E27FC236}">
                    <a16:creationId xmlns:a16="http://schemas.microsoft.com/office/drawing/2014/main" id="{B1AD6AC9-6B0E-4423-989A-F9A0D9F710C6}"/>
                  </a:ext>
                </a:extLst>
              </p:cNvPr>
              <p:cNvSpPr txBox="1">
                <a:spLocks noChangeArrowheads="1"/>
              </p:cNvSpPr>
              <p:nvPr/>
            </p:nvSpPr>
            <p:spPr bwMode="auto">
              <a:xfrm>
                <a:off x="6413408" y="3175643"/>
                <a:ext cx="5826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塑料袋</a:t>
                </a:r>
                <a:endParaRPr kumimoji="0" lang="zh-CN" altLang="zh-CN" sz="3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文本框 9">
                <a:extLst>
                  <a:ext uri="{FF2B5EF4-FFF2-40B4-BE49-F238E27FC236}">
                    <a16:creationId xmlns:a16="http://schemas.microsoft.com/office/drawing/2014/main" id="{54AC6B46-FF83-48B2-9687-D68381222F47}"/>
                  </a:ext>
                </a:extLst>
              </p:cNvPr>
              <p:cNvSpPr txBox="1">
                <a:spLocks noChangeArrowheads="1"/>
              </p:cNvSpPr>
              <p:nvPr/>
            </p:nvSpPr>
            <p:spPr bwMode="auto">
              <a:xfrm>
                <a:off x="6537732" y="3914154"/>
                <a:ext cx="4492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水杯</a:t>
                </a:r>
                <a:endPar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B5F610D1-FACA-4986-AA59-126C5ABD091C}"/>
                  </a:ext>
                </a:extLst>
              </p:cNvPr>
              <p:cNvCxnSpPr/>
              <p:nvPr/>
            </p:nvCxnSpPr>
            <p:spPr>
              <a:xfrm flipH="1" flipV="1">
                <a:off x="6960144" y="4046862"/>
                <a:ext cx="60007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grpSp>
        <p:sp>
          <p:nvSpPr>
            <p:cNvPr id="27" name="文本框 2">
              <a:extLst>
                <a:ext uri="{FF2B5EF4-FFF2-40B4-BE49-F238E27FC236}">
                  <a16:creationId xmlns:a16="http://schemas.microsoft.com/office/drawing/2014/main" id="{E06D6BB3-B793-4C31-B90C-5D09A2DEE910}"/>
                </a:ext>
              </a:extLst>
            </p:cNvPr>
            <p:cNvSpPr txBox="1">
              <a:spLocks noChangeArrowheads="1"/>
            </p:cNvSpPr>
            <p:nvPr/>
          </p:nvSpPr>
          <p:spPr bwMode="auto">
            <a:xfrm>
              <a:off x="7653483" y="5697615"/>
              <a:ext cx="2104390"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zh-CN" kern="100" dirty="0">
                  <a:effectLst/>
                  <a:latin typeface="微软雅黑" panose="020B0503020204020204" pitchFamily="34" charset="-122"/>
                  <a:ea typeface="微软雅黑" panose="020B0503020204020204" pitchFamily="34" charset="-122"/>
                  <a:cs typeface="Times New Roman" panose="02020603050405020304" pitchFamily="18" charset="0"/>
                </a:rPr>
                <a:t>温度标定过程装置</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1" name="文本框 40">
            <a:extLst>
              <a:ext uri="{FF2B5EF4-FFF2-40B4-BE49-F238E27FC236}">
                <a16:creationId xmlns:a16="http://schemas.microsoft.com/office/drawing/2014/main" id="{6957499D-F225-4CB2-8C32-1BAD1FF784DB}"/>
              </a:ext>
            </a:extLst>
          </p:cNvPr>
          <p:cNvSpPr txBox="1"/>
          <p:nvPr/>
        </p:nvSpPr>
        <p:spPr>
          <a:xfrm>
            <a:off x="311849" y="1543531"/>
            <a:ext cx="4898257" cy="4308359"/>
          </a:xfrm>
          <a:prstGeom prst="rect">
            <a:avLst/>
          </a:prstGeom>
          <a:noFill/>
        </p:spPr>
        <p:txBody>
          <a:bodyPr wrap="square">
            <a:spAutoFit/>
          </a:bodyPr>
          <a:lstStyle/>
          <a:p>
            <a:pPr algn="just">
              <a:lnSpc>
                <a:spcPct val="200000"/>
              </a:lnSpc>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①无色、透明的薄塑料包装袋来包裹水。</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200000"/>
              </a:lnSpc>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②在塑料包装袋之外又置一个大杯，杯中水温与塑料包装带中水温接近，从而实现保温效果。塑料包装袋两侧均置恒温液体的方案可以有效防止经包装袋温度骤变的情况。</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200000"/>
              </a:lnSpc>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③将温度计尽量靠近传感器接触点。</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88493767"/>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971403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传感器标定结果：</a:t>
            </a:r>
            <a:r>
              <a:rPr kumimoji="0" lang="en-US" altLang="zh-CN"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MLX90614</a:t>
            </a:r>
            <a:endPar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28" name="图表 27">
            <a:extLst>
              <a:ext uri="{FF2B5EF4-FFF2-40B4-BE49-F238E27FC236}">
                <a16:creationId xmlns:a16="http://schemas.microsoft.com/office/drawing/2014/main" id="{8C77A82F-8DB8-4409-9133-FEA7F71D72A2}"/>
              </a:ext>
            </a:extLst>
          </p:cNvPr>
          <p:cNvGraphicFramePr/>
          <p:nvPr>
            <p:extLst>
              <p:ext uri="{D42A27DB-BD31-4B8C-83A1-F6EECF244321}">
                <p14:modId xmlns:p14="http://schemas.microsoft.com/office/powerpoint/2010/main" val="1261301930"/>
              </p:ext>
            </p:extLst>
          </p:nvPr>
        </p:nvGraphicFramePr>
        <p:xfrm>
          <a:off x="5887085" y="1126072"/>
          <a:ext cx="6035114" cy="50578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a:extLst>
              <a:ext uri="{FF2B5EF4-FFF2-40B4-BE49-F238E27FC236}">
                <a16:creationId xmlns:a16="http://schemas.microsoft.com/office/drawing/2014/main" id="{3742B6DB-1000-4ED3-995A-5131AE15A064}"/>
              </a:ext>
            </a:extLst>
          </p:cNvPr>
          <p:cNvGraphicFramePr/>
          <p:nvPr>
            <p:extLst>
              <p:ext uri="{D42A27DB-BD31-4B8C-83A1-F6EECF244321}">
                <p14:modId xmlns:p14="http://schemas.microsoft.com/office/powerpoint/2010/main" val="2515172704"/>
              </p:ext>
            </p:extLst>
          </p:nvPr>
        </p:nvGraphicFramePr>
        <p:xfrm>
          <a:off x="0" y="1106035"/>
          <a:ext cx="6207760" cy="50979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46487401"/>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2"/>
          <a:stretch>
            <a:fillRect/>
          </a:stretch>
        </p:blipFill>
        <p:spPr>
          <a:xfrm>
            <a:off x="0" y="1"/>
            <a:ext cx="12192000" cy="1244707"/>
          </a:xfrm>
          <a:prstGeom prst="rect">
            <a:avLst/>
          </a:prstGeom>
        </p:spPr>
      </p:pic>
      <p:grpSp>
        <p:nvGrpSpPr>
          <p:cNvPr id="25" name="组合 24">
            <a:extLst>
              <a:ext uri="{FF2B5EF4-FFF2-40B4-BE49-F238E27FC236}">
                <a16:creationId xmlns:a16="http://schemas.microsoft.com/office/drawing/2014/main" id="{9D5B5A29-D454-435A-BA5A-16C53E7A97A0}"/>
              </a:ext>
            </a:extLst>
          </p:cNvPr>
          <p:cNvGrpSpPr/>
          <p:nvPr/>
        </p:nvGrpSpPr>
        <p:grpSpPr>
          <a:xfrm>
            <a:off x="970000" y="2215311"/>
            <a:ext cx="1947861" cy="2774244"/>
            <a:chOff x="1635922" y="2197036"/>
            <a:chExt cx="1947861" cy="2774244"/>
          </a:xfrm>
        </p:grpSpPr>
        <p:sp>
          <p:nvSpPr>
            <p:cNvPr id="5" name="标题 2">
              <a:extLst>
                <a:ext uri="{FF2B5EF4-FFF2-40B4-BE49-F238E27FC236}">
                  <a16:creationId xmlns:a16="http://schemas.microsoft.com/office/drawing/2014/main" id="{4037E6EE-ECB6-4B97-A086-CEE9C29802D0}"/>
                </a:ext>
              </a:extLst>
            </p:cNvPr>
            <p:cNvSpPr txBox="1">
              <a:spLocks/>
            </p:cNvSpPr>
            <p:nvPr/>
          </p:nvSpPr>
          <p:spPr>
            <a:xfrm>
              <a:off x="1635922" y="4290243"/>
              <a:ext cx="194785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783">
                <a:defRPr/>
              </a:pPr>
              <a:r>
                <a:rPr lang="zh-CN" altLang="en-US" b="1" dirty="0">
                  <a:solidFill>
                    <a:srgbClr val="7030A0"/>
                  </a:solidFill>
                  <a:latin typeface="Microsoft YaHei" charset="-122"/>
                  <a:ea typeface="Microsoft YaHei" charset="-122"/>
                  <a:cs typeface="Microsoft YaHei" charset="-122"/>
                </a:rPr>
                <a:t>目  录</a:t>
              </a:r>
            </a:p>
          </p:txBody>
        </p:sp>
        <p:grpSp>
          <p:nvGrpSpPr>
            <p:cNvPr id="6" name="组合 5">
              <a:extLst>
                <a:ext uri="{FF2B5EF4-FFF2-40B4-BE49-F238E27FC236}">
                  <a16:creationId xmlns:a16="http://schemas.microsoft.com/office/drawing/2014/main" id="{435196A5-A2B0-4F21-9FF6-071661E1AA90}"/>
                </a:ext>
              </a:extLst>
            </p:cNvPr>
            <p:cNvGrpSpPr/>
            <p:nvPr/>
          </p:nvGrpSpPr>
          <p:grpSpPr>
            <a:xfrm>
              <a:off x="1635922" y="2197036"/>
              <a:ext cx="1947861" cy="1940713"/>
              <a:chOff x="1709739" y="2636838"/>
              <a:chExt cx="1590160" cy="1584325"/>
            </a:xfrm>
            <a:solidFill>
              <a:srgbClr val="7030A0"/>
            </a:solidFill>
            <a:effectLst/>
          </p:grpSpPr>
          <p:sp>
            <p:nvSpPr>
              <p:cNvPr id="7" name="Freeform 6">
                <a:extLst>
                  <a:ext uri="{FF2B5EF4-FFF2-40B4-BE49-F238E27FC236}">
                    <a16:creationId xmlns:a16="http://schemas.microsoft.com/office/drawing/2014/main" id="{8FEFCF6A-535E-4212-AFE7-2E7673AE9079}"/>
                  </a:ext>
                </a:extLst>
              </p:cNvPr>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8" name="Freeform 7">
                <a:extLst>
                  <a:ext uri="{FF2B5EF4-FFF2-40B4-BE49-F238E27FC236}">
                    <a16:creationId xmlns:a16="http://schemas.microsoft.com/office/drawing/2014/main" id="{31FE19E0-2426-407E-AA55-E94F463E4132}"/>
                  </a:ext>
                </a:extLst>
              </p:cNvPr>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9" name="Freeform 8">
                <a:extLst>
                  <a:ext uri="{FF2B5EF4-FFF2-40B4-BE49-F238E27FC236}">
                    <a16:creationId xmlns:a16="http://schemas.microsoft.com/office/drawing/2014/main" id="{D09A2380-B352-4068-89EC-458531562039}"/>
                  </a:ext>
                </a:extLst>
              </p:cNvPr>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10" name="Freeform 9">
                <a:extLst>
                  <a:ext uri="{FF2B5EF4-FFF2-40B4-BE49-F238E27FC236}">
                    <a16:creationId xmlns:a16="http://schemas.microsoft.com/office/drawing/2014/main" id="{CE1C94FF-AF10-465F-B5B5-58D79D825CD2}"/>
                  </a:ext>
                </a:extLst>
              </p:cNvPr>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11" name="Freeform 10">
                <a:extLst>
                  <a:ext uri="{FF2B5EF4-FFF2-40B4-BE49-F238E27FC236}">
                    <a16:creationId xmlns:a16="http://schemas.microsoft.com/office/drawing/2014/main" id="{E10ED57B-6964-4D9B-87A8-B17DF8361F27}"/>
                  </a:ext>
                </a:extLst>
              </p:cNvPr>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12" name="Freeform 11">
                <a:extLst>
                  <a:ext uri="{FF2B5EF4-FFF2-40B4-BE49-F238E27FC236}">
                    <a16:creationId xmlns:a16="http://schemas.microsoft.com/office/drawing/2014/main" id="{33F7F844-739F-4305-9BBE-88B0AC31A850}"/>
                  </a:ext>
                </a:extLst>
              </p:cNvPr>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13" name="Freeform 12">
                <a:extLst>
                  <a:ext uri="{FF2B5EF4-FFF2-40B4-BE49-F238E27FC236}">
                    <a16:creationId xmlns:a16="http://schemas.microsoft.com/office/drawing/2014/main" id="{E509D8CF-F13E-4370-A9F4-4DB2900876AF}"/>
                  </a:ext>
                </a:extLst>
              </p:cNvPr>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14" name="Freeform 13">
                <a:extLst>
                  <a:ext uri="{FF2B5EF4-FFF2-40B4-BE49-F238E27FC236}">
                    <a16:creationId xmlns:a16="http://schemas.microsoft.com/office/drawing/2014/main" id="{00C8B3E9-854F-436B-BB92-CA7DD3CAFB85}"/>
                  </a:ext>
                </a:extLst>
              </p:cNvPr>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sp>
            <p:nvSpPr>
              <p:cNvPr id="15" name="Freeform 14">
                <a:extLst>
                  <a:ext uri="{FF2B5EF4-FFF2-40B4-BE49-F238E27FC236}">
                    <a16:creationId xmlns:a16="http://schemas.microsoft.com/office/drawing/2014/main" id="{C82AEA4F-C5C4-4A7D-B1FE-E7DD9AD68307}"/>
                  </a:ext>
                </a:extLst>
              </p:cNvPr>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377">
                  <a:defRPr/>
                </a:pPr>
                <a:endParaRPr lang="zh-HK" altLang="en-US" b="1">
                  <a:solidFill>
                    <a:prstClr val="black"/>
                  </a:solidFill>
                  <a:latin typeface="Calibri"/>
                  <a:ea typeface="新細明體" panose="02020500000000000000" pitchFamily="18" charset="-120"/>
                </a:endParaRPr>
              </a:p>
            </p:txBody>
          </p:sp>
        </p:grpSp>
      </p:grpSp>
      <p:cxnSp>
        <p:nvCxnSpPr>
          <p:cNvPr id="16" name="直接连接符 15">
            <a:extLst>
              <a:ext uri="{FF2B5EF4-FFF2-40B4-BE49-F238E27FC236}">
                <a16:creationId xmlns:a16="http://schemas.microsoft.com/office/drawing/2014/main" id="{954AA7FA-8679-42E8-9D16-1629A3750DC0}"/>
              </a:ext>
            </a:extLst>
          </p:cNvPr>
          <p:cNvCxnSpPr>
            <a:cxnSpLocks/>
          </p:cNvCxnSpPr>
          <p:nvPr/>
        </p:nvCxnSpPr>
        <p:spPr>
          <a:xfrm>
            <a:off x="3279913" y="1333766"/>
            <a:ext cx="0" cy="4530324"/>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288EE1F-3323-4DC4-B467-6FBFBF815D04}"/>
              </a:ext>
            </a:extLst>
          </p:cNvPr>
          <p:cNvSpPr txBox="1"/>
          <p:nvPr/>
        </p:nvSpPr>
        <p:spPr>
          <a:xfrm>
            <a:off x="3279915" y="2448523"/>
            <a:ext cx="8912087" cy="523220"/>
          </a:xfrm>
          <a:prstGeom prst="rect">
            <a:avLst/>
          </a:prstGeom>
          <a:noFill/>
        </p:spPr>
        <p:txBody>
          <a:bodyPr wrap="square" rtlCol="0">
            <a:spAutoFit/>
          </a:bodyPr>
          <a:lstStyle/>
          <a:p>
            <a:pPr defTabSz="914377">
              <a:defRPr/>
            </a:pPr>
            <a:r>
              <a:rPr lang="zh-CN" altLang="en-US" sz="2800" b="1" spc="300" dirty="0">
                <a:solidFill>
                  <a:prstClr val="black">
                    <a:lumMod val="65000"/>
                    <a:lumOff val="35000"/>
                  </a:prstClr>
                </a:solidFill>
                <a:latin typeface="微软雅黑" panose="020B0503020204020204" pitchFamily="34" charset="-122"/>
                <a:ea typeface="微软雅黑" panose="020B0503020204020204" pitchFamily="34" charset="-122"/>
              </a:rPr>
              <a:t>传感器模块及检测原理</a:t>
            </a:r>
          </a:p>
        </p:txBody>
      </p:sp>
      <p:sp>
        <p:nvSpPr>
          <p:cNvPr id="18" name="文本框 17">
            <a:extLst>
              <a:ext uri="{FF2B5EF4-FFF2-40B4-BE49-F238E27FC236}">
                <a16:creationId xmlns:a16="http://schemas.microsoft.com/office/drawing/2014/main" id="{2B471750-4751-4A00-846D-E26C4997B6A0}"/>
              </a:ext>
            </a:extLst>
          </p:cNvPr>
          <p:cNvSpPr txBox="1"/>
          <p:nvPr/>
        </p:nvSpPr>
        <p:spPr>
          <a:xfrm>
            <a:off x="3279913" y="1702311"/>
            <a:ext cx="7496275" cy="523220"/>
          </a:xfrm>
          <a:prstGeom prst="rect">
            <a:avLst/>
          </a:prstGeom>
          <a:noFill/>
        </p:spPr>
        <p:txBody>
          <a:bodyPr wrap="square" rtlCol="0">
            <a:spAutoFit/>
          </a:bodyPr>
          <a:lstStyle/>
          <a:p>
            <a:pPr defTabSz="914377">
              <a:defRPr/>
            </a:pPr>
            <a:r>
              <a:rPr lang="zh-CN" altLang="en-US" sz="2800" b="1" spc="300" dirty="0">
                <a:solidFill>
                  <a:srgbClr val="666666"/>
                </a:solidFill>
                <a:latin typeface="微软雅黑" panose="020B0503020204020204" pitchFamily="34" charset="-122"/>
                <a:ea typeface="微软雅黑" panose="020B0503020204020204" pitchFamily="34" charset="-122"/>
              </a:rPr>
              <a:t>背景、需求分析与基本原理介绍</a:t>
            </a:r>
          </a:p>
        </p:txBody>
      </p:sp>
      <p:sp>
        <p:nvSpPr>
          <p:cNvPr id="20" name="文本框 19">
            <a:extLst>
              <a:ext uri="{FF2B5EF4-FFF2-40B4-BE49-F238E27FC236}">
                <a16:creationId xmlns:a16="http://schemas.microsoft.com/office/drawing/2014/main" id="{4C0873AF-CE50-49EE-880F-D6DA582CB132}"/>
              </a:ext>
            </a:extLst>
          </p:cNvPr>
          <p:cNvSpPr txBox="1"/>
          <p:nvPr/>
        </p:nvSpPr>
        <p:spPr>
          <a:xfrm>
            <a:off x="3279917" y="4012463"/>
            <a:ext cx="7337287" cy="523220"/>
          </a:xfrm>
          <a:prstGeom prst="rect">
            <a:avLst/>
          </a:prstGeom>
          <a:noFill/>
        </p:spPr>
        <p:txBody>
          <a:bodyPr wrap="square" rtlCol="0">
            <a:spAutoFit/>
          </a:bodyPr>
          <a:lstStyle/>
          <a:p>
            <a:pPr defTabSz="914377">
              <a:defRPr/>
            </a:pPr>
            <a:r>
              <a:rPr lang="zh-CN" altLang="en-US" sz="2800" b="1" spc="300" dirty="0">
                <a:solidFill>
                  <a:prstClr val="black">
                    <a:lumMod val="65000"/>
                    <a:lumOff val="35000"/>
                  </a:prstClr>
                </a:solidFill>
                <a:latin typeface="微软雅黑" panose="020B0503020204020204" pitchFamily="34" charset="-122"/>
                <a:ea typeface="微软雅黑" panose="020B0503020204020204" pitchFamily="34" charset="-122"/>
              </a:rPr>
              <a:t>传感器标定与参数分析</a:t>
            </a:r>
          </a:p>
        </p:txBody>
      </p:sp>
      <p:sp>
        <p:nvSpPr>
          <p:cNvPr id="21" name="文本框 20">
            <a:extLst>
              <a:ext uri="{FF2B5EF4-FFF2-40B4-BE49-F238E27FC236}">
                <a16:creationId xmlns:a16="http://schemas.microsoft.com/office/drawing/2014/main" id="{709594C6-A214-45B3-A4D0-D22042277495}"/>
              </a:ext>
            </a:extLst>
          </p:cNvPr>
          <p:cNvSpPr txBox="1"/>
          <p:nvPr/>
        </p:nvSpPr>
        <p:spPr>
          <a:xfrm>
            <a:off x="3279913" y="3226657"/>
            <a:ext cx="8668243" cy="523220"/>
          </a:xfrm>
          <a:prstGeom prst="rect">
            <a:avLst/>
          </a:prstGeom>
          <a:noFill/>
        </p:spPr>
        <p:txBody>
          <a:bodyPr wrap="square" rtlCol="0">
            <a:spAutoFit/>
          </a:bodyPr>
          <a:lstStyle/>
          <a:p>
            <a:pPr defTabSz="914377">
              <a:defRPr/>
            </a:pPr>
            <a:r>
              <a:rPr lang="zh-CN" altLang="en-US" sz="2800" b="1" spc="300" dirty="0">
                <a:solidFill>
                  <a:srgbClr val="666666"/>
                </a:solidFill>
                <a:latin typeface="微软雅黑" panose="020B0503020204020204" pitchFamily="34" charset="-122"/>
                <a:ea typeface="微软雅黑" panose="020B0503020204020204" pitchFamily="34" charset="-122"/>
              </a:rPr>
              <a:t>组装、调试与最终成果功能介绍</a:t>
            </a:r>
          </a:p>
        </p:txBody>
      </p:sp>
      <p:sp>
        <p:nvSpPr>
          <p:cNvPr id="22" name="文本框 21">
            <a:extLst>
              <a:ext uri="{FF2B5EF4-FFF2-40B4-BE49-F238E27FC236}">
                <a16:creationId xmlns:a16="http://schemas.microsoft.com/office/drawing/2014/main" id="{3DF82F1E-7775-4982-BDEC-F625FED11C14}"/>
              </a:ext>
            </a:extLst>
          </p:cNvPr>
          <p:cNvSpPr txBox="1"/>
          <p:nvPr/>
        </p:nvSpPr>
        <p:spPr>
          <a:xfrm>
            <a:off x="3279917" y="4798270"/>
            <a:ext cx="7337287" cy="523220"/>
          </a:xfrm>
          <a:prstGeom prst="rect">
            <a:avLst/>
          </a:prstGeom>
          <a:noFill/>
        </p:spPr>
        <p:txBody>
          <a:bodyPr wrap="square" rtlCol="0">
            <a:spAutoFit/>
          </a:bodyPr>
          <a:lstStyle/>
          <a:p>
            <a:pPr defTabSz="914377">
              <a:defRPr/>
            </a:pPr>
            <a:r>
              <a:rPr lang="zh-CN" altLang="en-US" sz="2800" b="1" spc="300" dirty="0">
                <a:solidFill>
                  <a:prstClr val="black">
                    <a:lumMod val="65000"/>
                    <a:lumOff val="35000"/>
                  </a:prstClr>
                </a:solidFill>
                <a:latin typeface="微软雅黑" panose="020B0503020204020204" pitchFamily="34" charset="-122"/>
                <a:ea typeface="微软雅黑" panose="020B0503020204020204" pitchFamily="34" charset="-122"/>
              </a:rPr>
              <a:t>未来改进、小组分工、参考文献与致谢</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2</a:t>
            </a:fld>
            <a:endParaRPr lang="zh-CN" altLang="en-US">
              <a:solidFill>
                <a:prstClr val="black">
                  <a:tint val="75000"/>
                </a:prstClr>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7592177"/>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971403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传感器参数：</a:t>
            </a:r>
            <a:r>
              <a:rPr kumimoji="0" lang="en-US" altLang="zh-CN"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MLX90614</a:t>
            </a:r>
            <a:endPar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4057A65-BBBA-406F-BB53-22660820E4B4}"/>
                  </a:ext>
                </a:extLst>
              </p:cNvPr>
              <p:cNvSpPr txBox="1"/>
              <p:nvPr/>
            </p:nvSpPr>
            <p:spPr>
              <a:xfrm>
                <a:off x="144780" y="2118452"/>
                <a:ext cx="11902440" cy="418383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准确度：传感器测量值与真值差距最大</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=0.36</m:t>
                    </m:r>
                    <m:r>
                      <m:rPr>
                        <m:nor/>
                      </m:rP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m:t>℃</m:t>
                    </m:r>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num>
                      <m:den>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𝐹𝑆</m:t>
                            </m:r>
                          </m:sub>
                        </m:sSub>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=5.14%</m:t>
                    </m:r>
                  </m:oMath>
                </a14:m>
                <a:endParaRPr lang="en-US"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重复性：控制两个行程在同一温度较为困难，可以看到在温度较高时（</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41.8</m:t>
                    </m:r>
                    <m:r>
                      <m:rPr>
                        <m:nor/>
                      </m:rP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m:t>℃</m:t>
                    </m:r>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左右），传感器两次测量的温度变化较大，大约有</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0.6</m:t>
                    </m:r>
                    <m:r>
                      <m:rPr>
                        <m:nor/>
                      </m:rP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m:t>℃</m:t>
                    </m:r>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的温差，</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𝐴</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num>
                      <m:den>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𝐹𝑆</m:t>
                            </m:r>
                          </m:sub>
                        </m:sSub>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=8.57%</m:t>
                    </m:r>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线性度：经过校准后，认为拟合曲线就为</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，故线性度与准确度相同。</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44057A65-BBBA-406F-BB53-22660820E4B4}"/>
                  </a:ext>
                </a:extLst>
              </p:cNvPr>
              <p:cNvSpPr txBox="1">
                <a:spLocks noRot="1" noChangeAspect="1" noMove="1" noResize="1" noEditPoints="1" noAdjustHandles="1" noChangeArrowheads="1" noChangeShapeType="1" noTextEdit="1"/>
              </p:cNvSpPr>
              <p:nvPr/>
            </p:nvSpPr>
            <p:spPr>
              <a:xfrm>
                <a:off x="144780" y="2118452"/>
                <a:ext cx="11902440" cy="4183838"/>
              </a:xfrm>
              <a:prstGeom prst="rect">
                <a:avLst/>
              </a:prstGeom>
              <a:blipFill>
                <a:blip r:embed="rId4"/>
                <a:stretch>
                  <a:fillRect l="-717" r="-3330" b="-247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BC9D87EF-7ABF-4F26-8299-19E829D854DD}"/>
              </a:ext>
            </a:extLst>
          </p:cNvPr>
          <p:cNvSpPr txBox="1"/>
          <p:nvPr/>
        </p:nvSpPr>
        <p:spPr>
          <a:xfrm>
            <a:off x="144780" y="1240374"/>
            <a:ext cx="9509760" cy="5810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灵敏度：</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0.93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分辨率：</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~0.0107℃   </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测量范围：</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35.0℃~42.0℃</a:t>
            </a:r>
            <a:endParaRPr lang="zh-CN" altLang="zh-CN" sz="3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75614781"/>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971403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传感器误差：</a:t>
            </a:r>
            <a:r>
              <a:rPr lang="en-US" altLang="zh-CN" sz="3600" b="1" spc="300" dirty="0">
                <a:solidFill>
                  <a:prstClr val="white"/>
                </a:solidFill>
                <a:latin typeface="微软雅黑" panose="020B0503020204020204" pitchFamily="34" charset="-122"/>
                <a:ea typeface="微软雅黑" panose="020B0503020204020204" pitchFamily="34" charset="-122"/>
              </a:rPr>
              <a:t> MAX30102</a:t>
            </a:r>
            <a:endPar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50CB328A-DE10-44E5-8D48-4E8D490E12D4}"/>
                  </a:ext>
                </a:extLst>
              </p:cNvPr>
              <p:cNvGraphicFramePr>
                <a:graphicFrameLocks noGrp="1"/>
              </p:cNvGraphicFramePr>
              <p:nvPr>
                <p:extLst>
                  <p:ext uri="{D42A27DB-BD31-4B8C-83A1-F6EECF244321}">
                    <p14:modId xmlns:p14="http://schemas.microsoft.com/office/powerpoint/2010/main" val="773891455"/>
                  </p:ext>
                </p:extLst>
              </p:nvPr>
            </p:nvGraphicFramePr>
            <p:xfrm>
              <a:off x="227792" y="1453733"/>
              <a:ext cx="11736414" cy="3548432"/>
            </p:xfrm>
            <a:graphic>
              <a:graphicData uri="http://schemas.openxmlformats.org/drawingml/2006/table">
                <a:tbl>
                  <a:tblPr firstRow="1" firstCol="1" bandRow="1">
                    <a:tableStyleId>{5C22544A-7EE6-4342-B048-85BDC9FD1C3A}</a:tableStyleId>
                  </a:tblPr>
                  <a:tblGrid>
                    <a:gridCol w="1890701">
                      <a:extLst>
                        <a:ext uri="{9D8B030D-6E8A-4147-A177-3AD203B41FA5}">
                          <a16:colId xmlns:a16="http://schemas.microsoft.com/office/drawing/2014/main" val="981459312"/>
                        </a:ext>
                      </a:extLst>
                    </a:gridCol>
                    <a:gridCol w="3749614">
                      <a:extLst>
                        <a:ext uri="{9D8B030D-6E8A-4147-A177-3AD203B41FA5}">
                          <a16:colId xmlns:a16="http://schemas.microsoft.com/office/drawing/2014/main" val="2287228181"/>
                        </a:ext>
                      </a:extLst>
                    </a:gridCol>
                    <a:gridCol w="3202314">
                      <a:extLst>
                        <a:ext uri="{9D8B030D-6E8A-4147-A177-3AD203B41FA5}">
                          <a16:colId xmlns:a16="http://schemas.microsoft.com/office/drawing/2014/main" val="4063970863"/>
                        </a:ext>
                      </a:extLst>
                    </a:gridCol>
                    <a:gridCol w="2893785">
                      <a:extLst>
                        <a:ext uri="{9D8B030D-6E8A-4147-A177-3AD203B41FA5}">
                          <a16:colId xmlns:a16="http://schemas.microsoft.com/office/drawing/2014/main" val="1122067415"/>
                        </a:ext>
                      </a:extLst>
                    </a:gridCol>
                  </a:tblGrid>
                  <a:tr h="1061292">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实验编号</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颈动脉脉搏计算得到</a:t>
                          </a:r>
                          <a:r>
                            <a:rPr lang="en-US" sz="2400" kern="100" dirty="0">
                              <a:effectLst/>
                              <a:latin typeface="微软雅黑" panose="020B0503020204020204" pitchFamily="34" charset="-122"/>
                              <a:ea typeface="微软雅黑" panose="020B0503020204020204" pitchFamily="34" charset="-122"/>
                            </a:rPr>
                            <a:t>BPM</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指脉传感器得到</a:t>
                          </a:r>
                          <a:r>
                            <a:rPr lang="en-US" sz="2400" kern="100" dirty="0">
                              <a:effectLst/>
                              <a:latin typeface="微软雅黑" panose="020B0503020204020204" pitchFamily="34" charset="-122"/>
                              <a:ea typeface="微软雅黑" panose="020B0503020204020204" pitchFamily="34" charset="-122"/>
                            </a:rPr>
                            <a:t>BPM</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相对误差</a:t>
                          </a:r>
                          <a:r>
                            <a:rPr lang="en-US" sz="2400" kern="100" dirty="0">
                              <a:effectLst/>
                              <a:latin typeface="微软雅黑" panose="020B0503020204020204" pitchFamily="34" charset="-122"/>
                              <a:ea typeface="微软雅黑" panose="020B0503020204020204" pitchFamily="34" charset="-122"/>
                            </a:rPr>
                            <a:t>(</a:t>
                          </a:r>
                          <a14:m>
                            <m:oMath xmlns:m="http://schemas.openxmlformats.org/officeDocument/2006/math">
                              <m:f>
                                <m:fPr>
                                  <m:ctrlPr>
                                    <a:rPr lang="zh-CN" sz="2000" kern="100">
                                      <a:effectLst/>
                                    </a:rPr>
                                  </m:ctrlPr>
                                </m:fPr>
                                <m:num>
                                  <m:d>
                                    <m:dPr>
                                      <m:begChr m:val="|"/>
                                      <m:endChr m:val="|"/>
                                      <m:ctrlPr>
                                        <a:rPr lang="zh-CN" sz="2000" kern="100">
                                          <a:effectLst/>
                                        </a:rPr>
                                      </m:ctrlPr>
                                    </m:dPr>
                                    <m:e>
                                      <m:r>
                                        <a:rPr lang="en-US" sz="2000" kern="100">
                                          <a:effectLst/>
                                        </a:rPr>
                                        <m:t>𝛥</m:t>
                                      </m:r>
                                      <m:r>
                                        <a:rPr lang="en-US" sz="2000" kern="100">
                                          <a:effectLst/>
                                        </a:rPr>
                                        <m:t>𝐵𝑃𝑀</m:t>
                                      </m:r>
                                    </m:e>
                                  </m:d>
                                </m:num>
                                <m:den>
                                  <m:sSub>
                                    <m:sSubPr>
                                      <m:ctrlPr>
                                        <a:rPr lang="zh-CN" sz="2000" kern="100">
                                          <a:effectLst/>
                                        </a:rPr>
                                      </m:ctrlPr>
                                    </m:sSubPr>
                                    <m:e>
                                      <m:r>
                                        <a:rPr lang="en-US" sz="2000" kern="100">
                                          <a:effectLst/>
                                        </a:rPr>
                                        <m:t>𝐵𝑃𝑀</m:t>
                                      </m:r>
                                    </m:e>
                                    <m:sub>
                                      <m:r>
                                        <a:rPr lang="zh-CN" sz="2000" kern="100">
                                          <a:effectLst/>
                                        </a:rPr>
                                        <m:t>颈脉</m:t>
                                      </m:r>
                                    </m:sub>
                                  </m:sSub>
                                </m:den>
                              </m:f>
                            </m:oMath>
                          </a14:m>
                          <a:r>
                            <a:rPr lang="en-US" sz="2400" kern="100" dirty="0">
                              <a:effectLst/>
                              <a:latin typeface="微软雅黑" panose="020B0503020204020204" pitchFamily="34" charset="-122"/>
                              <a:ea typeface="微软雅黑" panose="020B0503020204020204" pitchFamily="34" charset="-122"/>
                            </a:rPr>
                            <a:t>)</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2800472181"/>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64</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68</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6.25%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949854938"/>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2</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70</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64</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8.57%</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3711885085"/>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3</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115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110</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4.35%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238321587"/>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4</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52</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53</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1.92%</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4189132549"/>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109</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100</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8.25%</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2422263719"/>
                      </a:ext>
                    </a:extLst>
                  </a:tr>
                </a:tbl>
              </a:graphicData>
            </a:graphic>
          </p:graphicFrame>
        </mc:Choice>
        <mc:Fallback>
          <p:graphicFrame>
            <p:nvGraphicFramePr>
              <p:cNvPr id="3" name="表格 2">
                <a:extLst>
                  <a:ext uri="{FF2B5EF4-FFF2-40B4-BE49-F238E27FC236}">
                    <a16:creationId xmlns:a16="http://schemas.microsoft.com/office/drawing/2014/main" id="{50CB328A-DE10-44E5-8D48-4E8D490E12D4}"/>
                  </a:ext>
                </a:extLst>
              </p:cNvPr>
              <p:cNvGraphicFramePr>
                <a:graphicFrameLocks noGrp="1"/>
              </p:cNvGraphicFramePr>
              <p:nvPr>
                <p:extLst>
                  <p:ext uri="{D42A27DB-BD31-4B8C-83A1-F6EECF244321}">
                    <p14:modId xmlns:p14="http://schemas.microsoft.com/office/powerpoint/2010/main" val="773891455"/>
                  </p:ext>
                </p:extLst>
              </p:nvPr>
            </p:nvGraphicFramePr>
            <p:xfrm>
              <a:off x="227792" y="1453733"/>
              <a:ext cx="11736414" cy="3548432"/>
            </p:xfrm>
            <a:graphic>
              <a:graphicData uri="http://schemas.openxmlformats.org/drawingml/2006/table">
                <a:tbl>
                  <a:tblPr firstRow="1" firstCol="1" bandRow="1">
                    <a:tableStyleId>{5C22544A-7EE6-4342-B048-85BDC9FD1C3A}</a:tableStyleId>
                  </a:tblPr>
                  <a:tblGrid>
                    <a:gridCol w="1890701">
                      <a:extLst>
                        <a:ext uri="{9D8B030D-6E8A-4147-A177-3AD203B41FA5}">
                          <a16:colId xmlns:a16="http://schemas.microsoft.com/office/drawing/2014/main" val="981459312"/>
                        </a:ext>
                      </a:extLst>
                    </a:gridCol>
                    <a:gridCol w="3749614">
                      <a:extLst>
                        <a:ext uri="{9D8B030D-6E8A-4147-A177-3AD203B41FA5}">
                          <a16:colId xmlns:a16="http://schemas.microsoft.com/office/drawing/2014/main" val="2287228181"/>
                        </a:ext>
                      </a:extLst>
                    </a:gridCol>
                    <a:gridCol w="3202314">
                      <a:extLst>
                        <a:ext uri="{9D8B030D-6E8A-4147-A177-3AD203B41FA5}">
                          <a16:colId xmlns:a16="http://schemas.microsoft.com/office/drawing/2014/main" val="4063970863"/>
                        </a:ext>
                      </a:extLst>
                    </a:gridCol>
                    <a:gridCol w="2893785">
                      <a:extLst>
                        <a:ext uri="{9D8B030D-6E8A-4147-A177-3AD203B41FA5}">
                          <a16:colId xmlns:a16="http://schemas.microsoft.com/office/drawing/2014/main" val="1122067415"/>
                        </a:ext>
                      </a:extLst>
                    </a:gridCol>
                  </a:tblGrid>
                  <a:tr h="1061292">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实验编号</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颈动脉脉搏计算得到</a:t>
                          </a:r>
                          <a:r>
                            <a:rPr lang="en-US" sz="2400" kern="100" dirty="0">
                              <a:effectLst/>
                              <a:latin typeface="微软雅黑" panose="020B0503020204020204" pitchFamily="34" charset="-122"/>
                              <a:ea typeface="微软雅黑" panose="020B0503020204020204" pitchFamily="34" charset="-122"/>
                            </a:rPr>
                            <a:t>BPM</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zh-CN" sz="2400" kern="100" dirty="0">
                              <a:effectLst/>
                              <a:latin typeface="微软雅黑" panose="020B0503020204020204" pitchFamily="34" charset="-122"/>
                              <a:ea typeface="微软雅黑" panose="020B0503020204020204" pitchFamily="34" charset="-122"/>
                            </a:rPr>
                            <a:t>指脉传感器得到</a:t>
                          </a:r>
                          <a:r>
                            <a:rPr lang="en-US" sz="2400" kern="100" dirty="0">
                              <a:effectLst/>
                              <a:latin typeface="微软雅黑" panose="020B0503020204020204" pitchFamily="34" charset="-122"/>
                              <a:ea typeface="微软雅黑" panose="020B0503020204020204" pitchFamily="34" charset="-122"/>
                            </a:rPr>
                            <a:t>BPM</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endParaRPr lang="zh-CN"/>
                        </a:p>
                      </a:txBody>
                      <a:tcPr marL="116118" marR="116118" marT="0" marB="0" anchor="ctr" anchorCtr="1">
                        <a:blipFill>
                          <a:blip r:embed="rId4"/>
                          <a:stretch>
                            <a:fillRect l="-305684" t="-575" r="-842" b="-252299"/>
                          </a:stretch>
                        </a:blipFill>
                      </a:tcPr>
                    </a:tc>
                    <a:extLst>
                      <a:ext uri="{0D108BD9-81ED-4DB2-BD59-A6C34878D82A}">
                        <a16:rowId xmlns:a16="http://schemas.microsoft.com/office/drawing/2014/main" val="2800472181"/>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64</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68</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6.25%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949854938"/>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2</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70</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64</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8.57%</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3711885085"/>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3</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115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110</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4.35%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238321587"/>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4</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52</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53</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1.92%</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4189132549"/>
                      </a:ext>
                    </a:extLst>
                  </a:tr>
                  <a:tr h="497428">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5</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109</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a:effectLst/>
                              <a:latin typeface="微软雅黑" panose="020B0503020204020204" pitchFamily="34" charset="-122"/>
                              <a:ea typeface="微软雅黑" panose="020B0503020204020204" pitchFamily="34" charset="-122"/>
                            </a:rPr>
                            <a:t>100</a:t>
                          </a:r>
                          <a:endParaRPr lang="zh-CN" sz="2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tc>
                      <a:txBody>
                        <a:bodyPr/>
                        <a:lstStyle/>
                        <a:p>
                          <a:pPr algn="ctr">
                            <a:lnSpc>
                              <a:spcPct val="150000"/>
                            </a:lnSpc>
                          </a:pPr>
                          <a:r>
                            <a:rPr lang="en-US" sz="2400" kern="100" dirty="0">
                              <a:effectLst/>
                              <a:latin typeface="微软雅黑" panose="020B0503020204020204" pitchFamily="34" charset="-122"/>
                              <a:ea typeface="微软雅黑" panose="020B0503020204020204" pitchFamily="34" charset="-122"/>
                            </a:rPr>
                            <a:t>8.25%</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6118" marR="116118" marT="0" marB="0" anchor="ctr" anchorCtr="1"/>
                    </a:tc>
                    <a:extLst>
                      <a:ext uri="{0D108BD9-81ED-4DB2-BD59-A6C34878D82A}">
                        <a16:rowId xmlns:a16="http://schemas.microsoft.com/office/drawing/2014/main" val="2422263719"/>
                      </a:ext>
                    </a:extLst>
                  </a:tr>
                </a:tbl>
              </a:graphicData>
            </a:graphic>
          </p:graphicFrame>
        </mc:Fallback>
      </mc:AlternateContent>
      <p:sp>
        <p:nvSpPr>
          <p:cNvPr id="8" name="文本框 7">
            <a:extLst>
              <a:ext uri="{FF2B5EF4-FFF2-40B4-BE49-F238E27FC236}">
                <a16:creationId xmlns:a16="http://schemas.microsoft.com/office/drawing/2014/main" id="{4ADD0EBA-0BF5-4FC1-8BA1-7305668A7B02}"/>
              </a:ext>
            </a:extLst>
          </p:cNvPr>
          <p:cNvSpPr txBox="1"/>
          <p:nvPr/>
        </p:nvSpPr>
        <p:spPr>
          <a:xfrm>
            <a:off x="342496" y="5316271"/>
            <a:ext cx="11507007" cy="954107"/>
          </a:xfrm>
          <a:prstGeom prst="rect">
            <a:avLst/>
          </a:prstGeom>
          <a:noFill/>
        </p:spPr>
        <p:txBody>
          <a:bodyPr wrap="square">
            <a:spAutoFit/>
          </a:bodyPr>
          <a:lstStyle/>
          <a:p>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误差稍偏大，这主要是由于手指与光电容积传感器接触时会有一定抖动，使脉搏波波形发生一定基线漂移</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1439058"/>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14" name="组合 13"/>
          <p:cNvGrpSpPr/>
          <p:nvPr/>
        </p:nvGrpSpPr>
        <p:grpSpPr>
          <a:xfrm>
            <a:off x="1225429" y="2489422"/>
            <a:ext cx="10209652" cy="1816741"/>
            <a:chOff x="1184275" y="2717410"/>
            <a:chExt cx="7765556" cy="1816740"/>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PMingLiU" panose="02020500000000000000" pitchFamily="18" charset="-120"/>
                  <a:cs typeface="+mn-cs"/>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black"/>
                  </a:solidFill>
                  <a:effectLst/>
                  <a:uLnTx/>
                  <a:uFillTx/>
                  <a:latin typeface="Calibri" panose="020F0502020204030204"/>
                  <a:ea typeface="PMingLiU" panose="02020500000000000000" pitchFamily="18" charset="-120"/>
                  <a:cs typeface="+mn-cs"/>
                </a:endParaRPr>
              </a:p>
            </p:txBody>
          </p:sp>
        </p:grpSp>
        <p:sp>
          <p:nvSpPr>
            <p:cNvPr id="13" name="文本框 12"/>
            <p:cNvSpPr txBox="1"/>
            <p:nvPr/>
          </p:nvSpPr>
          <p:spPr>
            <a:xfrm>
              <a:off x="3157667" y="2779825"/>
              <a:ext cx="5792164" cy="175432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未来改进、小组分工、与参考资料</a:t>
              </a:r>
            </a:p>
          </p:txBody>
        </p:sp>
      </p:grpSp>
      <p:sp>
        <p:nvSpPr>
          <p:cNvPr id="2" name="灯片编号占位符 1"/>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592E714-8771-4256-B120-A1444CD7D5F3}" type="slidenum">
              <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PMingLiU" panose="02020500000000000000" pitchFamily="18" charset="-120"/>
                <a:cs typeface="+mn-cs"/>
              </a:rPr>
              <a:pPr marL="0" marR="0" lvl="0" indent="0" algn="r" defTabSz="914377" rtl="0" eaLnBrk="1" fontAlgn="auto" latinLnBrk="0" hangingPunct="1">
                <a:lnSpc>
                  <a:spcPct val="100000"/>
                </a:lnSpc>
                <a:spcBef>
                  <a:spcPts val="0"/>
                </a:spcBef>
                <a:spcAft>
                  <a:spcPts val="0"/>
                </a:spcAft>
                <a:buClrTx/>
                <a:buSzTx/>
                <a:buFontTx/>
                <a:buNone/>
                <a:tabLst/>
                <a:defRPr/>
              </a:pPr>
              <a:t>22</a:t>
            </a:fld>
            <a:endParaRPr kumimoji="0" lang="zh-HK" altLang="en-US" sz="1200" b="0" i="0" u="none" strike="noStrike" kern="1200" cap="none" spc="0" normalizeH="0" baseline="0" noProof="0">
              <a:ln>
                <a:noFill/>
              </a:ln>
              <a:solidFill>
                <a:prstClr val="black">
                  <a:tint val="75000"/>
                </a:prstClr>
              </a:solidFill>
              <a:effectLst/>
              <a:uLnTx/>
              <a:uFillTx/>
              <a:latin typeface="Calibri" panose="020F0502020204030204"/>
              <a:ea typeface="PMingLiU" panose="02020500000000000000" pitchFamily="18" charset="-120"/>
              <a:cs typeface="+mn-cs"/>
            </a:endParaRPr>
          </a:p>
        </p:txBody>
      </p:sp>
    </p:spTree>
    <p:extLst>
      <p:ext uri="{BB962C8B-B14F-4D97-AF65-F5344CB8AC3E}">
        <p14:creationId xmlns:p14="http://schemas.microsoft.com/office/powerpoint/2010/main" val="680895394"/>
      </p:ext>
    </p:extLst>
  </p:cSld>
  <p:clrMapOvr>
    <a:masterClrMapping/>
  </p:clrMapOvr>
  <p:transition advTm="2431">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971403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未来改进</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44057A65-BBBA-406F-BB53-22660820E4B4}"/>
              </a:ext>
            </a:extLst>
          </p:cNvPr>
          <p:cNvSpPr txBox="1"/>
          <p:nvPr/>
        </p:nvSpPr>
        <p:spPr>
          <a:xfrm>
            <a:off x="64616" y="1591894"/>
            <a:ext cx="6936740" cy="367421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提高传感器的精度</a:t>
            </a:r>
            <a:r>
              <a:rPr lang="zh-CN" altLang="en-US" sz="2400" dirty="0">
                <a:latin typeface="微软雅黑" panose="020B0503020204020204" pitchFamily="34" charset="-122"/>
                <a:ea typeface="微软雅黑" panose="020B0503020204020204" pitchFamily="34" charset="-122"/>
              </a:rPr>
              <a:t>：选用精度更高的体温传感器</a:t>
            </a:r>
            <a:endParaRPr lang="zh-CN" altLang="zh-CN" sz="24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改进从脉搏波计算心率的软件算法</a:t>
            </a:r>
            <a:r>
              <a:rPr lang="zh-CN" altLang="en-US" sz="2400" dirty="0">
                <a:latin typeface="微软雅黑" panose="020B0503020204020204" pitchFamily="34" charset="-122"/>
                <a:ea typeface="微软雅黑" panose="020B0503020204020204" pitchFamily="34" charset="-122"/>
              </a:rPr>
              <a:t>：减小基线漂移的影响</a:t>
            </a:r>
            <a:endParaRPr lang="zh-CN" altLang="zh-CN" sz="24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增加实验次数，提高结果的可靠性</a:t>
            </a:r>
          </a:p>
          <a:p>
            <a:pPr marL="285750" indent="-285750">
              <a:lnSpc>
                <a:spcPct val="20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对产品进行更好的封装，考虑增加更多功能</a:t>
            </a:r>
          </a:p>
        </p:txBody>
      </p:sp>
      <p:grpSp>
        <p:nvGrpSpPr>
          <p:cNvPr id="7" name="组合 6">
            <a:extLst>
              <a:ext uri="{FF2B5EF4-FFF2-40B4-BE49-F238E27FC236}">
                <a16:creationId xmlns:a16="http://schemas.microsoft.com/office/drawing/2014/main" id="{D9CAAB84-1916-469D-A795-624A9497ACB1}"/>
              </a:ext>
            </a:extLst>
          </p:cNvPr>
          <p:cNvGrpSpPr/>
          <p:nvPr/>
        </p:nvGrpSpPr>
        <p:grpSpPr>
          <a:xfrm>
            <a:off x="7548880" y="1166460"/>
            <a:ext cx="3788563" cy="2768516"/>
            <a:chOff x="0" y="0"/>
            <a:chExt cx="4260850" cy="3114197"/>
          </a:xfrm>
        </p:grpSpPr>
        <p:sp>
          <p:nvSpPr>
            <p:cNvPr id="8" name="文本框 2">
              <a:extLst>
                <a:ext uri="{FF2B5EF4-FFF2-40B4-BE49-F238E27FC236}">
                  <a16:creationId xmlns:a16="http://schemas.microsoft.com/office/drawing/2014/main" id="{44CAD8CC-0034-4FA9-9FC0-BF0B25F50259}"/>
                </a:ext>
              </a:extLst>
            </p:cNvPr>
            <p:cNvSpPr txBox="1">
              <a:spLocks noChangeArrowheads="1"/>
            </p:cNvSpPr>
            <p:nvPr/>
          </p:nvSpPr>
          <p:spPr bwMode="auto">
            <a:xfrm>
              <a:off x="276939" y="2698750"/>
              <a:ext cx="3774275" cy="415447"/>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MLX90614</a:t>
              </a:r>
              <a:r>
                <a:rPr lang="zh-CN" kern="100" dirty="0">
                  <a:effectLst/>
                  <a:latin typeface="微软雅黑" panose="020B0503020204020204" pitchFamily="34" charset="-122"/>
                  <a:ea typeface="微软雅黑" panose="020B0503020204020204" pitchFamily="34" charset="-122"/>
                  <a:cs typeface="Times New Roman" panose="02020603050405020304" pitchFamily="18" charset="0"/>
                </a:rPr>
                <a:t>视场对测温的影响</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0DBB442F-2C8C-462E-85C3-2833FF36BF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260850" cy="2698750"/>
            </a:xfrm>
            <a:prstGeom prst="rect">
              <a:avLst/>
            </a:prstGeom>
            <a:noFill/>
            <a:ln>
              <a:noFill/>
            </a:ln>
          </p:spPr>
        </p:pic>
      </p:grpSp>
      <p:grpSp>
        <p:nvGrpSpPr>
          <p:cNvPr id="5" name="组合 4">
            <a:extLst>
              <a:ext uri="{FF2B5EF4-FFF2-40B4-BE49-F238E27FC236}">
                <a16:creationId xmlns:a16="http://schemas.microsoft.com/office/drawing/2014/main" id="{8C1E434F-D76B-41CF-8189-949AECE59597}"/>
              </a:ext>
            </a:extLst>
          </p:cNvPr>
          <p:cNvGrpSpPr/>
          <p:nvPr/>
        </p:nvGrpSpPr>
        <p:grpSpPr>
          <a:xfrm>
            <a:off x="7548880" y="4057561"/>
            <a:ext cx="4033520" cy="2545538"/>
            <a:chOff x="7671358" y="4068354"/>
            <a:chExt cx="4033520" cy="2545538"/>
          </a:xfrm>
        </p:grpSpPr>
        <p:pic>
          <p:nvPicPr>
            <p:cNvPr id="11" name="图片 10">
              <a:extLst>
                <a:ext uri="{FF2B5EF4-FFF2-40B4-BE49-F238E27FC236}">
                  <a16:creationId xmlns:a16="http://schemas.microsoft.com/office/drawing/2014/main" id="{9EE0BCB8-0335-4976-B121-D628F20E39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671358" y="4068354"/>
              <a:ext cx="4033520" cy="2176206"/>
            </a:xfrm>
            <a:prstGeom prst="rect">
              <a:avLst/>
            </a:prstGeom>
            <a:noFill/>
            <a:ln>
              <a:noFill/>
            </a:ln>
          </p:spPr>
        </p:pic>
        <p:sp>
          <p:nvSpPr>
            <p:cNvPr id="3" name="文本框 2">
              <a:extLst>
                <a:ext uri="{FF2B5EF4-FFF2-40B4-BE49-F238E27FC236}">
                  <a16:creationId xmlns:a16="http://schemas.microsoft.com/office/drawing/2014/main" id="{BF7DB733-BFBD-4428-AE25-74E0E7AC4721}"/>
                </a:ext>
              </a:extLst>
            </p:cNvPr>
            <p:cNvSpPr txBox="1">
              <a:spLocks noChangeArrowheads="1"/>
            </p:cNvSpPr>
            <p:nvPr/>
          </p:nvSpPr>
          <p:spPr bwMode="auto">
            <a:xfrm>
              <a:off x="8610600" y="6244560"/>
              <a:ext cx="2323121"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脉搏波基线漂移示意</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240613104"/>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971403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3600" b="1" spc="300" dirty="0">
                <a:solidFill>
                  <a:prstClr val="white"/>
                </a:solidFill>
                <a:latin typeface="微软雅黑" panose="020B0503020204020204" pitchFamily="34" charset="-122"/>
                <a:ea typeface="微软雅黑" panose="020B0503020204020204" pitchFamily="34" charset="-122"/>
              </a:rPr>
              <a:t>小组分工</a:t>
            </a:r>
            <a:endPar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44057A65-BBBA-406F-BB53-22660820E4B4}"/>
              </a:ext>
            </a:extLst>
          </p:cNvPr>
          <p:cNvSpPr txBox="1"/>
          <p:nvPr/>
        </p:nvSpPr>
        <p:spPr>
          <a:xfrm>
            <a:off x="0" y="2128227"/>
            <a:ext cx="12192000" cy="2601546"/>
          </a:xfrm>
          <a:prstGeom prst="rect">
            <a:avLst/>
          </a:prstGeom>
          <a:noFill/>
        </p:spPr>
        <p:txBody>
          <a:bodyPr wrap="square">
            <a:spAutoFit/>
          </a:bodyPr>
          <a:lstStyle/>
          <a:p>
            <a:pPr algn="just">
              <a:lnSpc>
                <a:spcPct val="150000"/>
              </a:lnSpc>
            </a:pP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雷梓阳：硬件组装与软件调试（主要），标定实验，报告撰写，结题展示；</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李子涵：软硬件调试，标定实验设计与进行（主要），报告撰写，结题展示；</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张宇翔：软硬件调试，标定实验</a:t>
            </a:r>
            <a:r>
              <a:rPr lang="zh-CN" altLang="en-US" sz="2800" kern="100" dirty="0">
                <a:effectLst/>
                <a:latin typeface="微软雅黑" panose="020B0503020204020204" pitchFamily="34" charset="-122"/>
                <a:ea typeface="微软雅黑" panose="020B0503020204020204" pitchFamily="34" charset="-122"/>
                <a:cs typeface="Times New Roman" panose="02020603050405020304" pitchFamily="18" charset="0"/>
              </a:rPr>
              <a:t>与</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参数计算（主要），报告撰写，结题展示；</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李梓瑜：软硬件调试，</a:t>
            </a:r>
            <a:r>
              <a:rPr lang="en-US"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PPT</a:t>
            </a:r>
            <a:r>
              <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制作，报告撰写与整理（主要），结题展示。</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86733699"/>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6" y="297022"/>
            <a:ext cx="971403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3600" b="1" spc="300" dirty="0">
                <a:solidFill>
                  <a:prstClr val="white"/>
                </a:solidFill>
                <a:latin typeface="微软雅黑" panose="020B0503020204020204" pitchFamily="34" charset="-122"/>
                <a:ea typeface="微软雅黑" panose="020B0503020204020204" pitchFamily="34" charset="-122"/>
              </a:rPr>
              <a:t>参考资料</a:t>
            </a:r>
            <a:endParaRPr kumimoji="0" lang="zh-CN" altLang="en-US" sz="36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4DEF90-BC94-4AB3-9D47-712B3366AFEE}" type="slidenum">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44057A65-BBBA-406F-BB53-22660820E4B4}"/>
              </a:ext>
            </a:extLst>
          </p:cNvPr>
          <p:cNvSpPr txBox="1"/>
          <p:nvPr/>
        </p:nvSpPr>
        <p:spPr>
          <a:xfrm>
            <a:off x="897736" y="1701237"/>
            <a:ext cx="9912504" cy="4198585"/>
          </a:xfrm>
          <a:prstGeom prst="rect">
            <a:avLst/>
          </a:prstGeom>
          <a:noFill/>
        </p:spPr>
        <p:txBody>
          <a:bodyPr wrap="square">
            <a:spAutoFit/>
          </a:bodyPr>
          <a:lstStyle/>
          <a:p>
            <a:pP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4"/>
              </a:rPr>
              <a:t>https://www.omicsonline.org/scholarly/biomedical-sensor-journals-articles-ppts-list.php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0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[2] </a:t>
            </a:r>
            <a:r>
              <a:rPr lang="zh-CN" altLang="zh-CN" sz="2000" u="sng"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百度百科：脉搏波</a:t>
            </a:r>
            <a:r>
              <a:rPr lang="en-US" altLang="zh-CN" sz="20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5"/>
              </a:rPr>
              <a:t>https://baike.baidu.com/item/%E8%84%89%E6%90%8F%E6%B3%A2/6993668?fr=aladdin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[3] </a:t>
            </a:r>
            <a:r>
              <a:rPr lang="en-US" altLang="zh-CN" sz="20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6"/>
              </a:rPr>
              <a:t>https://www.bioscan.com/dtr_pwv.htm</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[4]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维基百科编者</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心率</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[G/OL].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维基百科</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2020(20201012)[2020-10-12]. </a:t>
            </a:r>
            <a:r>
              <a:rPr lang="en-US" altLang="zh-CN" sz="2000" u="sng"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hlinkClick r:id="rId7"/>
              </a:rPr>
              <a:t>https://zh.wikipedia.org/w/index.php?title=%E5%BF%83%E7%8E%87&amp;oldid=62353104</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[5]</a:t>
            </a:r>
            <a:r>
              <a:rPr lang="en-US" altLang="zh-CN" sz="20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8"/>
              </a:rPr>
              <a:t>https://www.sohu.com/a/329185736_384549</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[6]</a:t>
            </a:r>
            <a:r>
              <a:rPr lang="en-US" altLang="zh-CN" sz="2000" u="sng" kern="100"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hlinkClick r:id="rId9"/>
              </a:rPr>
              <a:t>https://blog.csdn.net/kh766200466/article/details/53898291/?utm_medium=distribute.pc_relevant.none-task-blog-title-3&amp;spm=1001.2101.3001.4242</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8361886"/>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矩形 5"/>
          <p:cNvSpPr>
            <a:spLocks noChangeArrowheads="1"/>
          </p:cNvSpPr>
          <p:nvPr/>
        </p:nvSpPr>
        <p:spPr bwMode="auto">
          <a:xfrm>
            <a:off x="1798320" y="1601178"/>
            <a:ext cx="9144000"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0" fontAlgn="base" hangingPunct="0">
              <a:lnSpc>
                <a:spcPct val="150000"/>
              </a:lnSpc>
              <a:spcBef>
                <a:spcPct val="0"/>
              </a:spcBef>
              <a:spcAft>
                <a:spcPct val="0"/>
              </a:spcAft>
            </a:pPr>
            <a:r>
              <a:rPr lang="zh-CN" altLang="en-US" sz="6000" b="1" dirty="0">
                <a:solidFill>
                  <a:prstClr val="black"/>
                </a:solidFill>
                <a:latin typeface="Arial" panose="020B0604020202020204" pitchFamily="34" charset="0"/>
                <a:cs typeface="Arial" panose="020B0604020202020204" pitchFamily="34" charset="0"/>
              </a:rPr>
              <a:t>敬请批评指正！</a:t>
            </a:r>
          </a:p>
        </p:txBody>
      </p:sp>
      <p:cxnSp>
        <p:nvCxnSpPr>
          <p:cNvPr id="4" name="直接连接符 3"/>
          <p:cNvCxnSpPr>
            <a:cxnSpLocks/>
          </p:cNvCxnSpPr>
          <p:nvPr/>
        </p:nvCxnSpPr>
        <p:spPr>
          <a:xfrm>
            <a:off x="0" y="3178810"/>
            <a:ext cx="1219200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副标题 2">
            <a:extLst>
              <a:ext uri="{FF2B5EF4-FFF2-40B4-BE49-F238E27FC236}">
                <a16:creationId xmlns:a16="http://schemas.microsoft.com/office/drawing/2014/main" id="{F7CF4A74-9916-4D7A-96EC-229BD45EFAE3}"/>
              </a:ext>
            </a:extLst>
          </p:cNvPr>
          <p:cNvSpPr txBox="1">
            <a:spLocks/>
          </p:cNvSpPr>
          <p:nvPr/>
        </p:nvSpPr>
        <p:spPr>
          <a:xfrm>
            <a:off x="2504714" y="3571802"/>
            <a:ext cx="7182571" cy="2706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小组成员：</a:t>
            </a:r>
            <a:endPar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雷梓阳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82</a:t>
            </a: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李子涵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82</a:t>
            </a: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张宇翔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82</a:t>
            </a:r>
          </a:p>
          <a:p>
            <a:pPr defTabSz="914377">
              <a:lnSpc>
                <a:spcPct val="130000"/>
              </a:lnSpc>
              <a:spcBef>
                <a:spcPts val="600"/>
              </a:spcBef>
              <a:defRPr/>
            </a:pPr>
            <a:r>
              <a:rPr lang="zh-CN" altLang="en-US"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李梓瑜 生医</a:t>
            </a:r>
            <a:r>
              <a:rPr lang="en-US" altLang="zh-CN"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71</a:t>
            </a:r>
          </a:p>
          <a:p>
            <a:pPr defTabSz="914377">
              <a:lnSpc>
                <a:spcPct val="130000"/>
              </a:lnSpc>
              <a:spcBef>
                <a:spcPts val="600"/>
              </a:spcBef>
              <a:defRPr/>
            </a:pPr>
            <a:r>
              <a:rPr lang="en-US" altLang="zh-CN" dirty="0">
                <a:solidFill>
                  <a:prstClr val="black"/>
                </a:solidFill>
                <a:latin typeface="Arial" panose="020B0604020202020204" pitchFamily="34" charset="0"/>
                <a:ea typeface="等线 Light" panose="02010600030101010101" pitchFamily="2" charset="-122"/>
                <a:cs typeface="Arial" panose="020B0604020202020204" pitchFamily="34" charset="0"/>
              </a:rPr>
              <a:t>2020.10.30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14" name="组合 13"/>
          <p:cNvGrpSpPr/>
          <p:nvPr/>
        </p:nvGrpSpPr>
        <p:grpSpPr>
          <a:xfrm>
            <a:off x="2196030" y="2551837"/>
            <a:ext cx="8093451" cy="1754326"/>
            <a:chOff x="1184275" y="2684071"/>
            <a:chExt cx="6155954" cy="1754325"/>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HK" altLang="en-US">
                  <a:solidFill>
                    <a:prstClr val="black"/>
                  </a:solidFill>
                  <a:latin typeface="Calibri" panose="020F0502020204030204"/>
                  <a:ea typeface="PMingLiU" panose="02020500000000000000" pitchFamily="18" charset="-120"/>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HK" altLang="en-US">
                  <a:solidFill>
                    <a:prstClr val="black"/>
                  </a:solidFill>
                  <a:latin typeface="Calibri" panose="020F0502020204030204"/>
                  <a:ea typeface="PMingLiU" panose="02020500000000000000" pitchFamily="18" charset="-120"/>
                </a:endParaRPr>
              </a:p>
            </p:txBody>
          </p:sp>
        </p:grpSp>
        <p:sp>
          <p:nvSpPr>
            <p:cNvPr id="13" name="文本框 12"/>
            <p:cNvSpPr txBox="1"/>
            <p:nvPr/>
          </p:nvSpPr>
          <p:spPr>
            <a:xfrm>
              <a:off x="3319091" y="2684071"/>
              <a:ext cx="4021138" cy="1754325"/>
            </a:xfrm>
            <a:prstGeom prst="rect">
              <a:avLst/>
            </a:prstGeom>
            <a:noFill/>
          </p:spPr>
          <p:txBody>
            <a:bodyPr wrap="square" rtlCol="0">
              <a:spAutoFit/>
            </a:bodyPr>
            <a:lstStyle/>
            <a:p>
              <a:pPr>
                <a:defRPr/>
              </a:pPr>
              <a:r>
                <a:rPr lang="zh-CN" altLang="en-US" sz="5400" b="1" spc="300" dirty="0">
                  <a:solidFill>
                    <a:prstClr val="white"/>
                  </a:solidFill>
                  <a:latin typeface="微软雅黑" panose="020B0503020204020204" pitchFamily="34" charset="-122"/>
                  <a:ea typeface="微软雅黑" panose="020B0503020204020204" pitchFamily="34" charset="-122"/>
                </a:rPr>
                <a:t>背景、需求分析与基本原理介绍</a:t>
              </a:r>
            </a:p>
          </p:txBody>
        </p:sp>
      </p:grpSp>
      <p:sp>
        <p:nvSpPr>
          <p:cNvPr id="2" name="灯片编号占位符 1"/>
          <p:cNvSpPr>
            <a:spLocks noGrp="1"/>
          </p:cNvSpPr>
          <p:nvPr>
            <p:ph type="sldNum" sz="quarter" idx="12"/>
          </p:nvPr>
        </p:nvSpPr>
        <p:spPr/>
        <p:txBody>
          <a:bodyPr/>
          <a:lstStyle/>
          <a:p>
            <a:pPr>
              <a:defRPr/>
            </a:pPr>
            <a:fld id="{8592E714-8771-4256-B120-A1444CD7D5F3}" type="slidenum">
              <a:rPr lang="zh-HK" altLang="en-US">
                <a:solidFill>
                  <a:prstClr val="black">
                    <a:tint val="75000"/>
                  </a:prstClr>
                </a:solidFill>
                <a:latin typeface="Calibri" panose="020F0502020204030204"/>
                <a:ea typeface="PMingLiU" panose="02020500000000000000" pitchFamily="18" charset="-120"/>
              </a:rPr>
              <a:pPr>
                <a:defRPr/>
              </a:pPr>
              <a:t>3</a:t>
            </a:fld>
            <a:endParaRPr lang="zh-HK" altLang="en-US">
              <a:solidFill>
                <a:prstClr val="black">
                  <a:tint val="75000"/>
                </a:prstClr>
              </a:solidFill>
              <a:latin typeface="Calibri" panose="020F0502020204030204"/>
              <a:ea typeface="PMingLiU" panose="02020500000000000000" pitchFamily="18" charset="-120"/>
            </a:endParaRPr>
          </a:p>
        </p:txBody>
      </p:sp>
    </p:spTree>
  </p:cSld>
  <p:clrMapOvr>
    <a:masterClrMapping/>
  </p:clrMapOvr>
  <p:transition advTm="2431">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2"/>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4" y="297022"/>
            <a:ext cx="3777835" cy="646331"/>
          </a:xfrm>
          <a:prstGeom prst="rect">
            <a:avLst/>
          </a:prstGeom>
          <a:noFill/>
        </p:spPr>
        <p:txBody>
          <a:bodyPr wrap="square" rtlCol="0">
            <a:spAutoFit/>
          </a:bodyPr>
          <a:lstStyle/>
          <a:p>
            <a:pPr defTabSz="914377">
              <a:defRPr/>
            </a:pPr>
            <a:r>
              <a:rPr lang="zh-CN" altLang="en-US" sz="3600" b="1" spc="300" dirty="0">
                <a:solidFill>
                  <a:schemeClr val="bg1"/>
                </a:solidFill>
                <a:latin typeface="微软雅黑" panose="020B0503020204020204" pitchFamily="34" charset="-122"/>
                <a:ea typeface="微软雅黑" panose="020B0503020204020204" pitchFamily="34" charset="-122"/>
              </a:rPr>
              <a:t>背景与需求分析</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4</a:t>
            </a:fld>
            <a:endParaRPr lang="zh-CN" altLang="en-US">
              <a:solidFill>
                <a:prstClr val="black">
                  <a:tint val="75000"/>
                </a:prstClr>
              </a:solidFill>
              <a:latin typeface="等线" panose="020F0502020204030204"/>
              <a:ea typeface="等线" panose="02010600030101010101" pitchFamily="2" charset="-122"/>
            </a:endParaRPr>
          </a:p>
        </p:txBody>
      </p:sp>
      <p:sp>
        <p:nvSpPr>
          <p:cNvPr id="26" name="文本框 25">
            <a:extLst>
              <a:ext uri="{FF2B5EF4-FFF2-40B4-BE49-F238E27FC236}">
                <a16:creationId xmlns:a16="http://schemas.microsoft.com/office/drawing/2014/main" id="{F8BE0EB2-A035-4334-9FC2-5B124AF54E9C}"/>
              </a:ext>
            </a:extLst>
          </p:cNvPr>
          <p:cNvSpPr txBox="1"/>
          <p:nvPr/>
        </p:nvSpPr>
        <p:spPr>
          <a:xfrm>
            <a:off x="159805" y="6376317"/>
            <a:ext cx="9328951" cy="369332"/>
          </a:xfrm>
          <a:prstGeom prst="rect">
            <a:avLst/>
          </a:prstGeom>
          <a:noFill/>
        </p:spPr>
        <p:txBody>
          <a:bodyPr wrap="square">
            <a:spAutoFit/>
          </a:bodyPr>
          <a:lstStyle/>
          <a:p>
            <a:r>
              <a:rPr lang="en-US" altLang="zh-CN" u="sng" kern="100" dirty="0">
                <a:latin typeface="Times New Roman" panose="02020603050405020304" pitchFamily="18" charset="0"/>
                <a:ea typeface="等线"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[1]</a:t>
            </a:r>
            <a:r>
              <a:rPr lang="en-US" altLang="zh-CN" u="sng" kern="100" dirty="0">
                <a:solidFill>
                  <a:srgbClr val="0563C1"/>
                </a:solidFill>
                <a:latin typeface="Times New Roman" panose="02020603050405020304" pitchFamily="18" charset="0"/>
                <a:ea typeface="等线"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https://www.omicsonline.org/scholarly/biomedical-sensor-journals-articles-ppts-list.php</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985E847-AA54-4741-A8D9-C38112D08DE0}"/>
              </a:ext>
            </a:extLst>
          </p:cNvPr>
          <p:cNvSpPr txBox="1"/>
          <p:nvPr/>
        </p:nvSpPr>
        <p:spPr>
          <a:xfrm>
            <a:off x="225414" y="1513711"/>
            <a:ext cx="5254100" cy="4459041"/>
          </a:xfrm>
          <a:prstGeom prst="rect">
            <a:avLst/>
          </a:prstGeom>
          <a:noFill/>
        </p:spPr>
        <p:txBody>
          <a:bodyPr wrap="square">
            <a:spAutoFit/>
          </a:bodyPr>
          <a:lstStyle/>
          <a:p>
            <a:pPr indent="266693" algn="just">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生物医学传感器在临床数据采集、健康状况监测等领域有着广泛的应用，用更小、更集成的传感器实现更准确、更快速的检测</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，并与移动端通信与显示</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是传感器设计者的目标之一</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。本实验旨在通过集成并改进已有的传感模块，实现对多个生理参数更稳定、更准确的测量。</a:t>
            </a:r>
          </a:p>
        </p:txBody>
      </p:sp>
      <p:sp>
        <p:nvSpPr>
          <p:cNvPr id="28" name="AutoShape 2" descr="e-Health Sensor Platform V2.0 for Arduino and Raspberry Pi [Biometric /  Medical Applications]">
            <a:extLst>
              <a:ext uri="{FF2B5EF4-FFF2-40B4-BE49-F238E27FC236}">
                <a16:creationId xmlns:a16="http://schemas.microsoft.com/office/drawing/2014/main" id="{D3E9E06A-6E7A-47A3-9104-4471B1B249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 name="图片 28">
            <a:extLst>
              <a:ext uri="{FF2B5EF4-FFF2-40B4-BE49-F238E27FC236}">
                <a16:creationId xmlns:a16="http://schemas.microsoft.com/office/drawing/2014/main" id="{EFF26649-8678-45B1-A6CE-C0C1FFB26530}"/>
              </a:ext>
            </a:extLst>
          </p:cNvPr>
          <p:cNvPicPr>
            <a:picLocks noChangeAspect="1"/>
          </p:cNvPicPr>
          <p:nvPr/>
        </p:nvPicPr>
        <p:blipFill>
          <a:blip r:embed="rId4"/>
          <a:stretch>
            <a:fillRect/>
          </a:stretch>
        </p:blipFill>
        <p:spPr>
          <a:xfrm>
            <a:off x="5479511" y="1633850"/>
            <a:ext cx="6262179" cy="4441109"/>
          </a:xfrm>
          <a:prstGeom prst="rect">
            <a:avLst/>
          </a:prstGeom>
        </p:spPr>
      </p:pic>
      <p:sp>
        <p:nvSpPr>
          <p:cNvPr id="31" name="文本框 25">
            <a:extLst>
              <a:ext uri="{FF2B5EF4-FFF2-40B4-BE49-F238E27FC236}">
                <a16:creationId xmlns:a16="http://schemas.microsoft.com/office/drawing/2014/main" id="{61E6ED6C-392F-437F-8C42-0F0669FBEDFF}"/>
              </a:ext>
            </a:extLst>
          </p:cNvPr>
          <p:cNvSpPr txBox="1"/>
          <p:nvPr/>
        </p:nvSpPr>
        <p:spPr>
          <a:xfrm>
            <a:off x="7066479" y="6058558"/>
            <a:ext cx="3088247" cy="307777"/>
          </a:xfrm>
          <a:prstGeom prst="rect">
            <a:avLst/>
          </a:prstGeom>
          <a:solidFill>
            <a:prstClr val="white"/>
          </a:solidFill>
          <a:ln>
            <a:noFill/>
          </a:ln>
        </p:spPr>
        <p:txBody>
          <a:bodyPr rot="0" spcFirstLastPara="0" vert="horz" wrap="square" lIns="0" tIns="0" rIns="0" bIns="0" numCol="1" spcCol="0" rtlCol="0" fromWordArt="0" anchor="t" anchorCtr="0" forceAA="0" compatLnSpc="1">
            <a:spAutoFit/>
          </a:bodyPr>
          <a:lstStyle/>
          <a:p>
            <a:pPr algn="ct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高集成度传感器示意</a:t>
            </a:r>
          </a:p>
        </p:txBody>
      </p:sp>
    </p:spTree>
    <p:extLst>
      <p:ext uri="{BB962C8B-B14F-4D97-AF65-F5344CB8AC3E}">
        <p14:creationId xmlns:p14="http://schemas.microsoft.com/office/powerpoint/2010/main" val="2599070016"/>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4" y="297022"/>
            <a:ext cx="5659901" cy="646331"/>
          </a:xfrm>
          <a:prstGeom prst="rect">
            <a:avLst/>
          </a:prstGeom>
          <a:noFill/>
        </p:spPr>
        <p:txBody>
          <a:bodyPr wrap="square" rtlCol="0">
            <a:spAutoFit/>
          </a:bodyPr>
          <a:lstStyle/>
          <a:p>
            <a:pPr defTabSz="914377">
              <a:defRPr/>
            </a:pPr>
            <a:r>
              <a:rPr lang="zh-CN" altLang="en-US" sz="3600" b="1" spc="300" dirty="0">
                <a:solidFill>
                  <a:schemeClr val="bg1"/>
                </a:solidFill>
                <a:latin typeface="微软雅黑" panose="020B0503020204020204" pitchFamily="34" charset="-122"/>
                <a:ea typeface="微软雅黑" panose="020B0503020204020204" pitchFamily="34" charset="-122"/>
              </a:rPr>
              <a:t>基本原理介绍：脉搏波</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5</a:t>
            </a:fld>
            <a:endParaRPr lang="zh-CN" altLang="en-US">
              <a:solidFill>
                <a:prstClr val="black">
                  <a:tint val="75000"/>
                </a:prstClr>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D6BF739A-532B-4742-81DA-A9006CE528CA}"/>
              </a:ext>
            </a:extLst>
          </p:cNvPr>
          <p:cNvSpPr txBox="1"/>
          <p:nvPr/>
        </p:nvSpPr>
        <p:spPr>
          <a:xfrm>
            <a:off x="327324" y="2178866"/>
            <a:ext cx="6537747" cy="2935547"/>
          </a:xfrm>
          <a:prstGeom prst="rect">
            <a:avLst/>
          </a:prstGeom>
          <a:noFill/>
        </p:spPr>
        <p:txBody>
          <a:bodyPr wrap="square">
            <a:spAutoFit/>
          </a:bodyPr>
          <a:lstStyle/>
          <a:p>
            <a:pPr marL="342891" indent="-342891" algn="just">
              <a:lnSpc>
                <a:spcPct val="20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脉搏波是因心脏的搏动而在人体动脉血管和外周血管中形成的与心脏搏动相对应的搏动</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891" indent="-342891" algn="just">
              <a:lnSpc>
                <a:spcPct val="20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脉搏波的测量是一种简单有效的测量人体心脏功能的方式。</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F8BE0EB2-A035-4334-9FC2-5B124AF54E9C}"/>
              </a:ext>
            </a:extLst>
          </p:cNvPr>
          <p:cNvSpPr txBox="1"/>
          <p:nvPr/>
        </p:nvSpPr>
        <p:spPr>
          <a:xfrm>
            <a:off x="159805" y="6376317"/>
            <a:ext cx="9328951" cy="369332"/>
          </a:xfrm>
          <a:prstGeom prst="rect">
            <a:avLst/>
          </a:prstGeom>
          <a:noFill/>
        </p:spPr>
        <p:txBody>
          <a:bodyPr wrap="square">
            <a:spAutoFit/>
          </a:bodyPr>
          <a:lstStyle/>
          <a:p>
            <a:r>
              <a:rPr lang="en-US" altLang="zh-CN" u="sng" kern="100" dirty="0">
                <a:latin typeface="Times New Roman" panose="02020603050405020304" pitchFamily="18" charset="0"/>
                <a:ea typeface="等线"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[1]</a:t>
            </a:r>
            <a:r>
              <a:rPr lang="en-US" altLang="zh-CN" u="sng" kern="100" dirty="0">
                <a:solidFill>
                  <a:srgbClr val="0563C1"/>
                </a:solidFill>
                <a:latin typeface="Times New Roman" panose="02020603050405020304" pitchFamily="18" charset="0"/>
                <a:ea typeface="等线"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https://www.omicsonline.org/scholarly/biomedical-sensor-journals-articles-ppts-list.php</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EC5497D1-DC4E-44FB-8629-0F3CF2A58E2E}"/>
              </a:ext>
            </a:extLst>
          </p:cNvPr>
          <p:cNvGrpSpPr/>
          <p:nvPr/>
        </p:nvGrpSpPr>
        <p:grpSpPr>
          <a:xfrm>
            <a:off x="7370221" y="2028980"/>
            <a:ext cx="4518459" cy="3771367"/>
            <a:chOff x="0" y="0"/>
            <a:chExt cx="2266950" cy="1665471"/>
          </a:xfrm>
        </p:grpSpPr>
        <p:sp>
          <p:nvSpPr>
            <p:cNvPr id="8" name="文本框 25">
              <a:extLst>
                <a:ext uri="{FF2B5EF4-FFF2-40B4-BE49-F238E27FC236}">
                  <a16:creationId xmlns:a16="http://schemas.microsoft.com/office/drawing/2014/main" id="{53734ADA-EB0D-44C8-80A0-6D61665FADE7}"/>
                </a:ext>
              </a:extLst>
            </p:cNvPr>
            <p:cNvSpPr txBox="1"/>
            <p:nvPr/>
          </p:nvSpPr>
          <p:spPr>
            <a:xfrm>
              <a:off x="288185" y="1529554"/>
              <a:ext cx="1549400" cy="135917"/>
            </a:xfrm>
            <a:prstGeom prst="rect">
              <a:avLst/>
            </a:prstGeom>
            <a:solidFill>
              <a:prstClr val="white"/>
            </a:solidFill>
            <a:ln>
              <a:noFill/>
            </a:ln>
          </p:spPr>
          <p:txBody>
            <a:bodyPr rot="0" spcFirstLastPara="0" vert="horz" wrap="square" lIns="0" tIns="0" rIns="0" bIns="0" numCol="1" spcCol="0" rtlCol="0" fromWordArt="0" anchor="t" anchorCtr="0" forceAA="0" compatLnSpc="1">
              <a:spAutoFit/>
            </a:bodyPr>
            <a:lstStyle/>
            <a:p>
              <a:pPr algn="ct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指尖脉搏波的波形</a:t>
              </a:r>
            </a:p>
          </p:txBody>
        </p:sp>
        <p:pic>
          <p:nvPicPr>
            <p:cNvPr id="9" name="图片 8">
              <a:extLst>
                <a:ext uri="{FF2B5EF4-FFF2-40B4-BE49-F238E27FC236}">
                  <a16:creationId xmlns:a16="http://schemas.microsoft.com/office/drawing/2014/main" id="{7EFA16EA-5503-4562-BC3B-7F52406CF4A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66950" cy="1428750"/>
            </a:xfrm>
            <a:prstGeom prst="rect">
              <a:avLst/>
            </a:prstGeom>
            <a:noFill/>
            <a:ln>
              <a:noFill/>
            </a:ln>
          </p:spPr>
        </p:pic>
      </p:grpSp>
    </p:spTree>
    <p:extLst>
      <p:ext uri="{BB962C8B-B14F-4D97-AF65-F5344CB8AC3E}">
        <p14:creationId xmlns:p14="http://schemas.microsoft.com/office/powerpoint/2010/main" val="1427774217"/>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3" y="297022"/>
            <a:ext cx="6537747"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基本原理介绍：心率和体温</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6</a:t>
            </a:fld>
            <a:endParaRPr lang="zh-CN" altLang="en-US">
              <a:solidFill>
                <a:prstClr val="black">
                  <a:tint val="75000"/>
                </a:prstClr>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D6BF739A-532B-4742-81DA-A9006CE528CA}"/>
              </a:ext>
            </a:extLst>
          </p:cNvPr>
          <p:cNvSpPr txBox="1"/>
          <p:nvPr/>
        </p:nvSpPr>
        <p:spPr>
          <a:xfrm>
            <a:off x="0" y="986423"/>
            <a:ext cx="12192000" cy="5151538"/>
          </a:xfrm>
          <a:prstGeom prst="rect">
            <a:avLst/>
          </a:prstGeom>
          <a:noFill/>
        </p:spPr>
        <p:txBody>
          <a:bodyPr wrap="square">
            <a:spAutoFit/>
          </a:bodyPr>
          <a:lstStyle/>
          <a:p>
            <a:pPr marL="342891" indent="-342891" algn="just" defTabSz="914377">
              <a:lnSpc>
                <a:spcPct val="200000"/>
              </a:lnSpc>
              <a:buFont typeface="Arial" panose="020B0604020202020204" pitchFamily="34" charset="0"/>
              <a:buChar char="•"/>
              <a:defRPr/>
            </a:pPr>
            <a:r>
              <a:rPr lang="zh-CN" altLang="en-US"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心率是指心脏收缩跳动的频率和每分钟跳动的次数，正常人平静时每分钟</a:t>
            </a:r>
            <a:r>
              <a:rPr lang="en-US"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60</a:t>
            </a:r>
            <a:r>
              <a:rPr lang="zh-CN" altLang="en-US"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a:t>
            </a:r>
          </a:p>
          <a:p>
            <a:pPr marL="342891" indent="-342891" algn="just" defTabSz="914377">
              <a:lnSpc>
                <a:spcPct val="200000"/>
              </a:lnSpc>
              <a:buFont typeface="Arial" panose="020B0604020202020204" pitchFamily="34" charset="0"/>
              <a:buChar char="•"/>
              <a:defRPr/>
            </a:pPr>
            <a:r>
              <a:rPr lang="zh-CN" altLang="en-US"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希望通过明确、清晰的显示直接反应心跳的情况，从而使传感器除了单纯判断心跳过速与过缓外还能判断是否存在心率不齐等问题。</a:t>
            </a:r>
            <a:endParaRPr lang="en-US"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891" indent="-342891" algn="just" defTabSz="914377">
              <a:lnSpc>
                <a:spcPct val="200000"/>
              </a:lnSpc>
              <a:buFont typeface="Arial" panose="020B0604020202020204" pitchFamily="34" charset="0"/>
              <a:buChar char="•"/>
              <a:defRPr/>
            </a:pPr>
            <a:endParaRPr lang="en-US"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891" indent="-342891" algn="just" defTabSz="914377">
              <a:lnSpc>
                <a:spcPct val="200000"/>
              </a:lnSpc>
              <a:buFont typeface="Arial" panose="020B0604020202020204" pitchFamily="34" charset="0"/>
              <a:buChar char="•"/>
              <a:defRPr/>
            </a:pPr>
            <a:r>
              <a:rPr lang="zh-CN" altLang="en-US"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通过检测指尖温度反映体温。</a:t>
            </a:r>
            <a:endParaRPr lang="en-US"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891" indent="-342891" algn="just" defTabSz="914377">
              <a:lnSpc>
                <a:spcPct val="200000"/>
              </a:lnSpc>
              <a:buFont typeface="Arial" panose="020B0604020202020204" pitchFamily="34" charset="0"/>
              <a:buChar char="•"/>
              <a:defRPr/>
            </a:pPr>
            <a:r>
              <a:rPr lang="zh-CN" altLang="en-US"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目标是用户用指尖即检测出脉搏波、心率和体温等一系列参数，以较好的用户体验，快速、准确地获得各个生理参数。</a:t>
            </a:r>
            <a:endParaRPr lang="zh-CN" altLang="zh-CN" sz="2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F8BE0EB2-A035-4334-9FC2-5B124AF54E9C}"/>
              </a:ext>
            </a:extLst>
          </p:cNvPr>
          <p:cNvSpPr txBox="1"/>
          <p:nvPr/>
        </p:nvSpPr>
        <p:spPr>
          <a:xfrm>
            <a:off x="0" y="6215749"/>
            <a:ext cx="12032200" cy="646331"/>
          </a:xfrm>
          <a:prstGeom prst="rect">
            <a:avLst/>
          </a:prstGeom>
          <a:noFill/>
        </p:spPr>
        <p:txBody>
          <a:bodyPr wrap="square">
            <a:spAutoFit/>
          </a:bodyPr>
          <a:lstStyle/>
          <a:p>
            <a:pPr defTabSz="914377">
              <a:defRPr/>
            </a:pPr>
            <a:r>
              <a:rPr lang="en-US" altLang="zh-CN" u="sng"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维基百科编者</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心率</a:t>
            </a:r>
            <a:r>
              <a:rPr lang="en-US" altLang="zh-CN" dirty="0">
                <a:latin typeface="Times New Roman" panose="02020603050405020304" pitchFamily="18" charset="0"/>
                <a:ea typeface="宋体" panose="02010600030101010101" pitchFamily="2" charset="-122"/>
              </a:rPr>
              <a:t>[G/OL].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维基百科</a:t>
            </a:r>
            <a:r>
              <a:rPr lang="en-US" altLang="zh-CN" dirty="0">
                <a:latin typeface="Times New Roman" panose="02020603050405020304" pitchFamily="18" charset="0"/>
                <a:ea typeface="宋体" panose="02010600030101010101" pitchFamily="2" charset="-122"/>
              </a:rPr>
              <a:t>, 2020(20201012)[2020-10-12]. </a:t>
            </a:r>
            <a:r>
              <a:rPr lang="en-US" altLang="zh-CN" u="sng" dirty="0">
                <a:solidFill>
                  <a:srgbClr val="0000FF"/>
                </a:solidFill>
                <a:latin typeface="Times New Roman" panose="02020603050405020304" pitchFamily="18" charset="0"/>
                <a:ea typeface="宋体" panose="02010600030101010101" pitchFamily="2" charset="-122"/>
                <a:cs typeface="Times New Roman" panose="02020603050405020304" pitchFamily="18" charset="0"/>
                <a:hlinkClick r:id="rId5"/>
              </a:rPr>
              <a:t>https://zh.wikipedia.org/w/index.php?title=%E5%BF%83%E7%8E%87&amp;oldid=62353104</a:t>
            </a:r>
            <a:r>
              <a:rPr lang="en-US" altLang="zh-CN" dirty="0">
                <a:latin typeface="Times New Roman" panose="02020603050405020304" pitchFamily="18" charset="0"/>
                <a:ea typeface="宋体" panose="02010600030101010101" pitchFamily="2" charset="-122"/>
              </a:rPr>
              <a:t>.</a:t>
            </a:r>
            <a:endPar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8823047"/>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14" name="组合 13"/>
          <p:cNvGrpSpPr/>
          <p:nvPr/>
        </p:nvGrpSpPr>
        <p:grpSpPr>
          <a:xfrm>
            <a:off x="1171813" y="2568509"/>
            <a:ext cx="9848383" cy="1720987"/>
            <a:chOff x="1184275" y="2717410"/>
            <a:chExt cx="7490772"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defRPr/>
                </a:pPr>
                <a:endParaRPr lang="zh-HK" altLang="en-US">
                  <a:solidFill>
                    <a:prstClr val="black"/>
                  </a:solidFill>
                  <a:latin typeface="Calibri" panose="020F0502020204030204"/>
                  <a:ea typeface="PMingLiU" panose="02020500000000000000" pitchFamily="18" charset="-120"/>
                </a:endParaRPr>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defRPr/>
                </a:pPr>
                <a:endParaRPr lang="zh-HK" altLang="en-US">
                  <a:solidFill>
                    <a:prstClr val="black"/>
                  </a:solidFill>
                  <a:latin typeface="Calibri" panose="020F0502020204030204"/>
                  <a:ea typeface="PMingLiU" panose="02020500000000000000" pitchFamily="18" charset="-120"/>
                </a:endParaRPr>
              </a:p>
            </p:txBody>
          </p:sp>
        </p:grpSp>
        <p:sp>
          <p:nvSpPr>
            <p:cNvPr id="13" name="文本框 12"/>
            <p:cNvSpPr txBox="1"/>
            <p:nvPr/>
          </p:nvSpPr>
          <p:spPr>
            <a:xfrm>
              <a:off x="2992806" y="3067885"/>
              <a:ext cx="5682241" cy="923330"/>
            </a:xfrm>
            <a:prstGeom prst="rect">
              <a:avLst/>
            </a:prstGeom>
            <a:noFill/>
          </p:spPr>
          <p:txBody>
            <a:bodyPr wrap="square" rtlCol="0">
              <a:spAutoFit/>
            </a:bodyPr>
            <a:lstStyle/>
            <a:p>
              <a:pPr defTabSz="914377">
                <a:defRPr/>
              </a:pPr>
              <a:r>
                <a:rPr lang="zh-CN" altLang="en-US" sz="5400" b="1" spc="300" dirty="0">
                  <a:solidFill>
                    <a:prstClr val="white"/>
                  </a:solidFill>
                  <a:latin typeface="微软雅黑" panose="020B0503020204020204" pitchFamily="34" charset="-122"/>
                  <a:ea typeface="微软雅黑" panose="020B0503020204020204" pitchFamily="34" charset="-122"/>
                </a:rPr>
                <a:t>传感器模块及检测原理</a:t>
              </a:r>
            </a:p>
          </p:txBody>
        </p:sp>
      </p:grpSp>
      <p:sp>
        <p:nvSpPr>
          <p:cNvPr id="2" name="灯片编号占位符 1"/>
          <p:cNvSpPr>
            <a:spLocks noGrp="1"/>
          </p:cNvSpPr>
          <p:nvPr>
            <p:ph type="sldNum" sz="quarter" idx="12"/>
          </p:nvPr>
        </p:nvSpPr>
        <p:spPr/>
        <p:txBody>
          <a:bodyPr/>
          <a:lstStyle/>
          <a:p>
            <a:pPr defTabSz="914377">
              <a:defRPr/>
            </a:pPr>
            <a:fld id="{8592E714-8771-4256-B120-A1444CD7D5F3}" type="slidenum">
              <a:rPr lang="zh-HK" altLang="en-US">
                <a:solidFill>
                  <a:prstClr val="black">
                    <a:tint val="75000"/>
                  </a:prstClr>
                </a:solidFill>
                <a:latin typeface="Calibri" panose="020F0502020204030204"/>
                <a:ea typeface="PMingLiU" panose="02020500000000000000" pitchFamily="18" charset="-120"/>
              </a:rPr>
              <a:pPr defTabSz="914377">
                <a:defRPr/>
              </a:pPr>
              <a:t>7</a:t>
            </a:fld>
            <a:endParaRPr lang="zh-HK" altLang="en-US">
              <a:solidFill>
                <a:prstClr val="black">
                  <a:tint val="75000"/>
                </a:prstClr>
              </a:solidFill>
              <a:latin typeface="Calibri" panose="020F0502020204030204"/>
              <a:ea typeface="PMingLiU" panose="02020500000000000000" pitchFamily="18" charset="-120"/>
            </a:endParaRPr>
          </a:p>
        </p:txBody>
      </p:sp>
    </p:spTree>
    <p:extLst>
      <p:ext uri="{BB962C8B-B14F-4D97-AF65-F5344CB8AC3E}">
        <p14:creationId xmlns:p14="http://schemas.microsoft.com/office/powerpoint/2010/main" val="1346803329"/>
      </p:ext>
    </p:extLst>
  </p:cSld>
  <p:clrMapOvr>
    <a:masterClrMapping/>
  </p:clrMapOvr>
  <p:transition advTm="2431">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868363" y="297022"/>
            <a:ext cx="6537747"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模块介绍</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8</a:t>
            </a:fld>
            <a:endParaRPr lang="zh-CN" altLang="en-US">
              <a:solidFill>
                <a:prstClr val="black">
                  <a:tint val="75000"/>
                </a:prstClr>
              </a:solidFill>
              <a:latin typeface="等线" panose="020F0502020204030204"/>
              <a:ea typeface="等线" panose="02010600030101010101" pitchFamily="2" charset="-122"/>
            </a:endParaRPr>
          </a:p>
        </p:txBody>
      </p:sp>
      <p:grpSp>
        <p:nvGrpSpPr>
          <p:cNvPr id="13" name="组合 12">
            <a:extLst>
              <a:ext uri="{FF2B5EF4-FFF2-40B4-BE49-F238E27FC236}">
                <a16:creationId xmlns:a16="http://schemas.microsoft.com/office/drawing/2014/main" id="{98960928-7296-46E6-BA13-F665A6CCDC36}"/>
              </a:ext>
            </a:extLst>
          </p:cNvPr>
          <p:cNvGrpSpPr/>
          <p:nvPr/>
        </p:nvGrpSpPr>
        <p:grpSpPr>
          <a:xfrm>
            <a:off x="7722733" y="1997822"/>
            <a:ext cx="4469271" cy="3843303"/>
            <a:chOff x="0" y="0"/>
            <a:chExt cx="3585210" cy="3089483"/>
          </a:xfrm>
        </p:grpSpPr>
        <p:sp>
          <p:nvSpPr>
            <p:cNvPr id="14" name="文本框 2">
              <a:extLst>
                <a:ext uri="{FF2B5EF4-FFF2-40B4-BE49-F238E27FC236}">
                  <a16:creationId xmlns:a16="http://schemas.microsoft.com/office/drawing/2014/main" id="{EA8B1B27-7260-460D-85E2-540EBD5DC627}"/>
                </a:ext>
              </a:extLst>
            </p:cNvPr>
            <p:cNvSpPr txBox="1">
              <a:spLocks noChangeArrowheads="1"/>
            </p:cNvSpPr>
            <p:nvPr/>
          </p:nvSpPr>
          <p:spPr bwMode="auto">
            <a:xfrm>
              <a:off x="736600" y="2660651"/>
              <a:ext cx="2104390" cy="42883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50000"/>
                </a:lnSpc>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清测康系统模块框图</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sz="12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sz="12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747BF731-24E1-48ED-95B5-7BFE0201D8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585210" cy="2727325"/>
            </a:xfrm>
            <a:prstGeom prst="rect">
              <a:avLst/>
            </a:prstGeom>
            <a:noFill/>
            <a:ln>
              <a:noFill/>
            </a:ln>
          </p:spPr>
        </p:pic>
      </p:grpSp>
      <p:sp>
        <p:nvSpPr>
          <p:cNvPr id="11" name="文本框 10">
            <a:extLst>
              <a:ext uri="{FF2B5EF4-FFF2-40B4-BE49-F238E27FC236}">
                <a16:creationId xmlns:a16="http://schemas.microsoft.com/office/drawing/2014/main" id="{0EF036EB-3C2E-4087-A34A-3A0021678161}"/>
              </a:ext>
            </a:extLst>
          </p:cNvPr>
          <p:cNvSpPr txBox="1"/>
          <p:nvPr/>
        </p:nvSpPr>
        <p:spPr>
          <a:xfrm>
            <a:off x="3" y="1541726"/>
            <a:ext cx="7586132" cy="4308359"/>
          </a:xfrm>
          <a:prstGeom prst="rect">
            <a:avLst/>
          </a:prstGeom>
          <a:noFill/>
        </p:spPr>
        <p:txBody>
          <a:bodyPr wrap="square" rtlCol="0">
            <a:spAutoFit/>
          </a:bodyPr>
          <a:lstStyle/>
          <a:p>
            <a:pPr marL="342891" indent="-342891" algn="just">
              <a:lnSpc>
                <a:spcPct val="200000"/>
              </a:lnSpc>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蓝牙</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HC05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模块：负责</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Arduino uno</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与智能机之间的通信工作。</a:t>
            </a:r>
          </a:p>
          <a:p>
            <a:pPr marL="342891" indent="-342891" algn="just">
              <a:lnSpc>
                <a:spcPct val="200000"/>
              </a:lnSpc>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手机蓝牙串口调试器：用户交互</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数据实时显示与功能选择。</a:t>
            </a:r>
          </a:p>
          <a:p>
            <a:pPr marL="342891" indent="-342891" algn="just">
              <a:lnSpc>
                <a:spcPct val="200000"/>
              </a:lnSpc>
              <a:buFont typeface="Wingdings" panose="05000000000000000000" pitchFamily="2" charset="2"/>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MLX30614</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非接触式红外测温模块：红外光检测用户指端温度。</a:t>
            </a:r>
          </a:p>
          <a:p>
            <a:pPr marL="342891" indent="-342891" algn="just">
              <a:lnSpc>
                <a:spcPct val="200000"/>
              </a:lnSpc>
              <a:buFont typeface="Wingdings" panose="05000000000000000000" pitchFamily="2" charset="2"/>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MAX30102</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脉搏波血氧检测模块：利用远红外光检测用户指端脉搏波和心率数据。</a:t>
            </a:r>
          </a:p>
          <a:p>
            <a:pPr marL="342891" indent="-342891" algn="just">
              <a:lnSpc>
                <a:spcPct val="200000"/>
              </a:lnSpc>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有源蜂鸣器模块：负责发出用户操作提示音与心率节拍音。</a:t>
            </a:r>
          </a:p>
          <a:p>
            <a:pPr marL="342891" indent="-342891" algn="just">
              <a:lnSpc>
                <a:spcPct val="200000"/>
              </a:lnSpc>
              <a:buFont typeface="Wingdings" panose="05000000000000000000" pitchFamily="2" charset="2"/>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LED</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指示灯模块：负责反馈用户实时心率指标。</a:t>
            </a:r>
          </a:p>
        </p:txBody>
      </p:sp>
    </p:spTree>
    <p:extLst>
      <p:ext uri="{BB962C8B-B14F-4D97-AF65-F5344CB8AC3E}">
        <p14:creationId xmlns:p14="http://schemas.microsoft.com/office/powerpoint/2010/main" val="4181514592"/>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5EFB88-E3C4-41F1-9598-B6B4338DC2E4}"/>
              </a:ext>
            </a:extLst>
          </p:cNvPr>
          <p:cNvPicPr>
            <a:picLocks noChangeAspect="1"/>
          </p:cNvPicPr>
          <p:nvPr/>
        </p:nvPicPr>
        <p:blipFill>
          <a:blip r:embed="rId3"/>
          <a:stretch>
            <a:fillRect/>
          </a:stretch>
        </p:blipFill>
        <p:spPr>
          <a:xfrm>
            <a:off x="0" y="1"/>
            <a:ext cx="12192000" cy="1244707"/>
          </a:xfrm>
          <a:prstGeom prst="rect">
            <a:avLst/>
          </a:prstGeom>
        </p:spPr>
      </p:pic>
      <p:sp>
        <p:nvSpPr>
          <p:cNvPr id="18" name="文本框 17">
            <a:extLst>
              <a:ext uri="{FF2B5EF4-FFF2-40B4-BE49-F238E27FC236}">
                <a16:creationId xmlns:a16="http://schemas.microsoft.com/office/drawing/2014/main" id="{2B471750-4751-4A00-846D-E26C4997B6A0}"/>
              </a:ext>
            </a:extLst>
          </p:cNvPr>
          <p:cNvSpPr txBox="1"/>
          <p:nvPr/>
        </p:nvSpPr>
        <p:spPr>
          <a:xfrm>
            <a:off x="1755477" y="299191"/>
            <a:ext cx="10436527" cy="646331"/>
          </a:xfrm>
          <a:prstGeom prst="rect">
            <a:avLst/>
          </a:prstGeom>
          <a:noFill/>
        </p:spPr>
        <p:txBody>
          <a:bodyPr wrap="square" rtlCol="0">
            <a:spAutoFit/>
          </a:bodyPr>
          <a:lstStyle/>
          <a:p>
            <a:pPr defTabSz="914377">
              <a:defRPr/>
            </a:pPr>
            <a:r>
              <a:rPr lang="zh-CN" altLang="en-US" sz="3600" b="1" spc="300" dirty="0">
                <a:solidFill>
                  <a:prstClr val="white"/>
                </a:solidFill>
                <a:latin typeface="微软雅黑" panose="020B0503020204020204" pitchFamily="34" charset="-122"/>
                <a:ea typeface="微软雅黑" panose="020B0503020204020204" pitchFamily="34" charset="-122"/>
              </a:rPr>
              <a:t>检测原理：</a:t>
            </a:r>
            <a:r>
              <a:rPr lang="en-US" altLang="zh-CN" sz="3600" b="1" spc="300" dirty="0">
                <a:solidFill>
                  <a:prstClr val="white"/>
                </a:solidFill>
                <a:latin typeface="微软雅黑" panose="020B0503020204020204" pitchFamily="34" charset="-122"/>
                <a:ea typeface="微软雅黑" panose="020B0503020204020204" pitchFamily="34" charset="-122"/>
              </a:rPr>
              <a:t>MLX90614</a:t>
            </a:r>
            <a:r>
              <a:rPr lang="zh-CN" altLang="en-US" sz="3600" b="1" spc="300" dirty="0">
                <a:solidFill>
                  <a:prstClr val="white"/>
                </a:solidFill>
                <a:latin typeface="微软雅黑" panose="020B0503020204020204" pitchFamily="34" charset="-122"/>
                <a:ea typeface="微软雅黑" panose="020B0503020204020204" pitchFamily="34" charset="-122"/>
              </a:rPr>
              <a:t>非接触式红外测温模块</a:t>
            </a:r>
          </a:p>
        </p:txBody>
      </p:sp>
      <p:sp>
        <p:nvSpPr>
          <p:cNvPr id="2" name="灯片编号占位符 1">
            <a:extLst>
              <a:ext uri="{FF2B5EF4-FFF2-40B4-BE49-F238E27FC236}">
                <a16:creationId xmlns:a16="http://schemas.microsoft.com/office/drawing/2014/main" id="{A70D8E79-EBFF-444D-9B80-0956EB2E532E}"/>
              </a:ext>
            </a:extLst>
          </p:cNvPr>
          <p:cNvSpPr>
            <a:spLocks noGrp="1"/>
          </p:cNvSpPr>
          <p:nvPr>
            <p:ph type="sldNum" sz="quarter" idx="12"/>
          </p:nvPr>
        </p:nvSpPr>
        <p:spPr/>
        <p:txBody>
          <a:bodyPr/>
          <a:lstStyle/>
          <a:p>
            <a:pPr defTabSz="914377">
              <a:defRPr/>
            </a:pPr>
            <a:fld id="{9C4DEF90-BC94-4AB3-9D47-712B3366AFEE}" type="slidenum">
              <a:rPr lang="zh-CN" altLang="en-US">
                <a:solidFill>
                  <a:prstClr val="black">
                    <a:tint val="75000"/>
                  </a:prstClr>
                </a:solidFill>
                <a:latin typeface="等线" panose="020F0502020204030204"/>
                <a:ea typeface="等线" panose="02010600030101010101" pitchFamily="2" charset="-122"/>
              </a:rPr>
              <a:pPr defTabSz="914377">
                <a:defRPr/>
              </a:pPr>
              <a:t>9</a:t>
            </a:fld>
            <a:endParaRPr lang="zh-CN" altLang="en-US">
              <a:solidFill>
                <a:prstClr val="black">
                  <a:tint val="75000"/>
                </a:prstClr>
              </a:solidFill>
              <a:latin typeface="等线" panose="020F0502020204030204"/>
              <a:ea typeface="等线" panose="02010600030101010101" pitchFamily="2" charset="-122"/>
            </a:endParaRPr>
          </a:p>
        </p:txBody>
      </p:sp>
      <p:grpSp>
        <p:nvGrpSpPr>
          <p:cNvPr id="5" name="组合 4">
            <a:extLst>
              <a:ext uri="{FF2B5EF4-FFF2-40B4-BE49-F238E27FC236}">
                <a16:creationId xmlns:a16="http://schemas.microsoft.com/office/drawing/2014/main" id="{2C92533E-5F8F-4963-AF07-F3ACC6C77F76}"/>
              </a:ext>
            </a:extLst>
          </p:cNvPr>
          <p:cNvGrpSpPr/>
          <p:nvPr/>
        </p:nvGrpSpPr>
        <p:grpSpPr>
          <a:xfrm>
            <a:off x="1725337" y="3146780"/>
            <a:ext cx="8741335" cy="3645312"/>
            <a:chOff x="3458845" y="2000250"/>
            <a:chExt cx="6890329" cy="2873406"/>
          </a:xfrm>
        </p:grpSpPr>
        <p:sp>
          <p:nvSpPr>
            <p:cNvPr id="12" name="文本框 2">
              <a:extLst>
                <a:ext uri="{FF2B5EF4-FFF2-40B4-BE49-F238E27FC236}">
                  <a16:creationId xmlns:a16="http://schemas.microsoft.com/office/drawing/2014/main" id="{5ED3257A-0B8F-4A12-B7F8-053CB1B5AA2B}"/>
                </a:ext>
              </a:extLst>
            </p:cNvPr>
            <p:cNvSpPr txBox="1">
              <a:spLocks noChangeArrowheads="1"/>
            </p:cNvSpPr>
            <p:nvPr/>
          </p:nvSpPr>
          <p:spPr bwMode="auto">
            <a:xfrm>
              <a:off x="5649531" y="4558271"/>
              <a:ext cx="2678227" cy="31538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r>
                <a:rPr lang="en-US" sz="2000" kern="100" dirty="0">
                  <a:latin typeface="微软雅黑" panose="020B0503020204020204" pitchFamily="34" charset="-122"/>
                  <a:ea typeface="微软雅黑" panose="020B0503020204020204" pitchFamily="34" charset="-122"/>
                  <a:cs typeface="Times New Roman" panose="02020603050405020304" pitchFamily="18" charset="0"/>
                </a:rPr>
                <a:t>MLX90614</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模块图表及封装</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1ADAFB61-2954-4BE8-B4FC-85CB18385659}"/>
                </a:ext>
              </a:extLst>
            </p:cNvPr>
            <p:cNvGrpSpPr/>
            <p:nvPr/>
          </p:nvGrpSpPr>
          <p:grpSpPr>
            <a:xfrm>
              <a:off x="3458845" y="2000250"/>
              <a:ext cx="6890329" cy="2560320"/>
              <a:chOff x="3458845" y="2000250"/>
              <a:chExt cx="6890329" cy="2560320"/>
            </a:xfrm>
          </p:grpSpPr>
          <p:pic>
            <p:nvPicPr>
              <p:cNvPr id="10" name="图片 9">
                <a:extLst>
                  <a:ext uri="{FF2B5EF4-FFF2-40B4-BE49-F238E27FC236}">
                    <a16:creationId xmlns:a16="http://schemas.microsoft.com/office/drawing/2014/main" id="{1898DE36-AEE2-4112-A5D9-F535F81BD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3155" y="2000250"/>
                <a:ext cx="1616019" cy="2560320"/>
              </a:xfrm>
              <a:prstGeom prst="rect">
                <a:avLst/>
              </a:prstGeom>
            </p:spPr>
          </p:pic>
          <p:pic>
            <p:nvPicPr>
              <p:cNvPr id="19" name="图片 18">
                <a:extLst>
                  <a:ext uri="{FF2B5EF4-FFF2-40B4-BE49-F238E27FC236}">
                    <a16:creationId xmlns:a16="http://schemas.microsoft.com/office/drawing/2014/main" id="{FD1B227F-FCDB-4741-95A2-B8FD8D378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845" y="2000250"/>
                <a:ext cx="5274310" cy="2560320"/>
              </a:xfrm>
              <a:prstGeom prst="rect">
                <a:avLst/>
              </a:prstGeom>
            </p:spPr>
          </p:pic>
        </p:grpSp>
      </p:grpSp>
      <p:sp>
        <p:nvSpPr>
          <p:cNvPr id="20" name="文本框 19">
            <a:extLst>
              <a:ext uri="{FF2B5EF4-FFF2-40B4-BE49-F238E27FC236}">
                <a16:creationId xmlns:a16="http://schemas.microsoft.com/office/drawing/2014/main" id="{4D3E93C1-2B96-4675-8B23-2B94188807AA}"/>
              </a:ext>
            </a:extLst>
          </p:cNvPr>
          <p:cNvSpPr txBox="1"/>
          <p:nvPr/>
        </p:nvSpPr>
        <p:spPr>
          <a:xfrm>
            <a:off x="5" y="1199170"/>
            <a:ext cx="12191999" cy="1884618"/>
          </a:xfrm>
          <a:prstGeom prst="rect">
            <a:avLst/>
          </a:prstGeom>
          <a:noFill/>
        </p:spPr>
        <p:txBody>
          <a:bodyPr wrap="square">
            <a:spAutoFit/>
          </a:bodyPr>
          <a:lstStyle/>
          <a:p>
            <a:pPr algn="just">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MLX90614</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集成了两款芯片：红外热电堆传感器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MLX81101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与信号处理专用集成芯片</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MLX90302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MLX81101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测量视场内红外辐射量，以电压形式输出到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MLX90302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MLX90302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同时搭载一个环境测温电阻，对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81101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得到的结果进行模数转换（</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ADC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）、数字信号处理（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DSP</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）后，使用脉宽调制输出（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PWM</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320043"/>
      </p:ext>
    </p:extLst>
  </p:cSld>
  <p:clrMapOvr>
    <a:masterClrMapping/>
  </p:clrMapOvr>
  <mc:AlternateContent xmlns:mc="http://schemas.openxmlformats.org/markup-compatibility/2006" xmlns:p14="http://schemas.microsoft.com/office/powerpoint/2010/main">
    <mc:Choice Requires="p14">
      <p:transition spd="slow" p14:dur="2000" advTm="19601"/>
    </mc:Choice>
    <mc:Fallback xmlns="">
      <p:transition spd="slow" advTm="19601"/>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1690</Words>
  <Application>Microsoft Office PowerPoint</Application>
  <PresentationFormat>宽屏</PresentationFormat>
  <Paragraphs>204</Paragraphs>
  <Slides>26</Slides>
  <Notes>18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26</vt:i4>
      </vt:variant>
    </vt:vector>
  </HeadingPairs>
  <TitlesOfParts>
    <vt:vector size="40" baseType="lpstr">
      <vt:lpstr>等线</vt:lpstr>
      <vt:lpstr>等线 Light</vt:lpstr>
      <vt:lpstr>宋体</vt:lpstr>
      <vt:lpstr>微软雅黑</vt:lpstr>
      <vt:lpstr>微软雅黑</vt:lpstr>
      <vt:lpstr>Arial</vt:lpstr>
      <vt:lpstr>Calibri</vt:lpstr>
      <vt:lpstr>Calibri Light</vt:lpstr>
      <vt:lpstr>Cambria Math</vt:lpstr>
      <vt:lpstr>Times New Roman</vt:lpstr>
      <vt:lpstr>Wingdings</vt:lpstr>
      <vt:lpstr>1_Office 主题​​</vt:lpstr>
      <vt:lpstr>3_Office 主题</vt:lpstr>
      <vt:lpstr>Office 主题</vt:lpstr>
      <vt:lpstr>设计实验报告： 清测康居家心率体温检测设备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设计实验报告： 智能脉搏心跳体温检测器</dc:title>
  <dc:creator>梓瑜 李</dc:creator>
  <cp:lastModifiedBy>梓瑜 李</cp:lastModifiedBy>
  <cp:revision>33</cp:revision>
  <dcterms:created xsi:type="dcterms:W3CDTF">2020-10-27T07:26:28Z</dcterms:created>
  <dcterms:modified xsi:type="dcterms:W3CDTF">2020-10-29T13:56:12Z</dcterms:modified>
</cp:coreProperties>
</file>