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  <p:sldMasterId id="2147483660" r:id="rId2"/>
    <p:sldMasterId id="2147483673" r:id="rId3"/>
  </p:sldMasterIdLst>
  <p:notesMasterIdLst>
    <p:notesMasterId r:id="rId29"/>
  </p:notesMasterIdLst>
  <p:sldIdLst>
    <p:sldId id="256" r:id="rId4"/>
    <p:sldId id="263" r:id="rId5"/>
    <p:sldId id="258" r:id="rId6"/>
    <p:sldId id="259" r:id="rId7"/>
    <p:sldId id="459" r:id="rId8"/>
    <p:sldId id="464" r:id="rId9"/>
    <p:sldId id="460" r:id="rId10"/>
    <p:sldId id="452" r:id="rId11"/>
    <p:sldId id="364" r:id="rId12"/>
    <p:sldId id="382" r:id="rId13"/>
    <p:sldId id="438" r:id="rId14"/>
    <p:sldId id="439" r:id="rId15"/>
    <p:sldId id="466" r:id="rId16"/>
    <p:sldId id="386" r:id="rId17"/>
    <p:sldId id="465" r:id="rId18"/>
    <p:sldId id="384" r:id="rId19"/>
    <p:sldId id="381" r:id="rId20"/>
    <p:sldId id="454" r:id="rId21"/>
    <p:sldId id="441" r:id="rId22"/>
    <p:sldId id="453" r:id="rId23"/>
    <p:sldId id="456" r:id="rId24"/>
    <p:sldId id="455" r:id="rId25"/>
    <p:sldId id="457" r:id="rId26"/>
    <p:sldId id="446" r:id="rId27"/>
    <p:sldId id="4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2" pos="2376" userDrawn="1">
          <p15:clr>
            <a:srgbClr val="A4A3A4"/>
          </p15:clr>
        </p15:guide>
        <p15:guide id="3" orient="horz" pos="3096" userDrawn="1">
          <p15:clr>
            <a:srgbClr val="A4A3A4"/>
          </p15:clr>
        </p15:guide>
        <p15:guide id="4" orient="horz" pos="1272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orient="horz" pos="552" userDrawn="1">
          <p15:clr>
            <a:srgbClr val="A4A3A4"/>
          </p15:clr>
        </p15:guide>
        <p15:guide id="7" pos="5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046E8F"/>
    <a:srgbClr val="FF0000"/>
    <a:srgbClr val="5845A7"/>
    <a:srgbClr val="0091A9"/>
    <a:srgbClr val="00B050"/>
    <a:srgbClr val="0070C0"/>
    <a:srgbClr val="8A3100"/>
    <a:srgbClr val="FF9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2023" autoAdjust="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>
        <p:guide pos="5280"/>
        <p:guide pos="2376"/>
        <p:guide orient="horz" pos="3096"/>
        <p:guide orient="horz" pos="1272"/>
        <p:guide pos="384"/>
        <p:guide orient="horz" pos="552"/>
        <p:guide pos="5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DE434-ECFA-40C7-A6C3-C5B16731B1B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34F14-BB8E-4748-AF16-70780877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6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0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0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9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5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2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5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now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6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Fira Code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7E9BF-FDAD-4F7F-A3B9-DD42F359FE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6025" y="2598738"/>
            <a:ext cx="7608888" cy="500062"/>
          </a:xfr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99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11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5" b="89011" l="3497" r="95804">
                        <a14:foregroundMark x1="16084" y1="76923" x2="16084" y2="76923"/>
                        <a14:foregroundMark x1="6993" y1="60440" x2="6993" y2="60440"/>
                        <a14:foregroundMark x1="6643" y1="39560" x2="6643" y2="39560"/>
                        <a14:foregroundMark x1="6643" y1="47253" x2="6643" y2="47253"/>
                        <a14:foregroundMark x1="3846" y1="28571" x2="3846" y2="28571"/>
                        <a14:foregroundMark x1="3846" y1="19780" x2="3846" y2="19780"/>
                        <a14:foregroundMark x1="68881" y1="48352" x2="68881" y2="48352"/>
                        <a14:foregroundMark x1="91259" y1="49451" x2="91259" y2="49451"/>
                        <a14:foregroundMark x1="95804" y1="68132" x2="95804" y2="68132"/>
                        <a14:foregroundMark x1="95804" y1="31868" x2="95804" y2="31868"/>
                        <a14:foregroundMark x1="52797" y1="67033" x2="52797" y2="670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6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86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4" y="6319463"/>
            <a:ext cx="1576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@theonemule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65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llect NOW Details and Prom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Text"/>
          <p:cNvSpPr txBox="1"/>
          <p:nvPr userDrawn="1"/>
        </p:nvSpPr>
        <p:spPr>
          <a:xfrm>
            <a:off x="-1" y="5932565"/>
            <a:ext cx="12191999" cy="812109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Individuals  |  Businesses  |  Enterprise Organizations</a:t>
            </a:r>
          </a:p>
        </p:txBody>
      </p:sp>
      <p:sp>
        <p:nvSpPr>
          <p:cNvPr id="14" name="Authors Enjoy Content"/>
          <p:cNvSpPr txBox="1">
            <a:spLocks/>
          </p:cNvSpPr>
          <p:nvPr userDrawn="1"/>
        </p:nvSpPr>
        <p:spPr>
          <a:xfrm>
            <a:off x="8382000" y="2514599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Authors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Royalty Income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Personal Branding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Cross-Sell </a:t>
            </a:r>
            <a:r>
              <a:rPr lang="en-US" b="1" dirty="0" err="1"/>
              <a:t>Opps</a:t>
            </a:r>
            <a:endParaRPr lang="en-US" b="1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Free library access</a:t>
            </a:r>
          </a:p>
        </p:txBody>
      </p:sp>
      <p:pic>
        <p:nvPicPr>
          <p:cNvPr id="15" name="Center Picture"/>
          <p:cNvPicPr>
            <a:picLocks/>
          </p:cNvPicPr>
          <p:nvPr userDrawn="1"/>
        </p:nvPicPr>
        <p:blipFill rotWithShape="1">
          <a:blip r:embed="rId2"/>
          <a:srcRect l="21373" r="26567"/>
          <a:stretch/>
        </p:blipFill>
        <p:spPr>
          <a:xfrm>
            <a:off x="4911852" y="2527018"/>
            <a:ext cx="2368296" cy="2616482"/>
          </a:xfrm>
          <a:prstGeom prst="rect">
            <a:avLst/>
          </a:prstGeom>
        </p:spPr>
      </p:pic>
      <p:sp>
        <p:nvSpPr>
          <p:cNvPr id="16" name="Subscribers Enjoy Content"/>
          <p:cNvSpPr txBox="1">
            <a:spLocks/>
          </p:cNvSpPr>
          <p:nvPr userDrawn="1"/>
        </p:nvSpPr>
        <p:spPr>
          <a:xfrm>
            <a:off x="609601" y="2514600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Subscribers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Expert Instructors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Quality Content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Practical Application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All Devices</a:t>
            </a:r>
            <a:endParaRPr lang="en-US" sz="1600" b="1" dirty="0"/>
          </a:p>
        </p:txBody>
      </p:sp>
      <p:sp>
        <p:nvSpPr>
          <p:cNvPr id="17" name="Promotion Code Block"/>
          <p:cNvSpPr/>
          <p:nvPr userDrawn="1"/>
        </p:nvSpPr>
        <p:spPr>
          <a:xfrm>
            <a:off x="8382000" y="1428223"/>
            <a:ext cx="3200400" cy="7074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free</a:t>
            </a:r>
          </a:p>
          <a:p>
            <a:pPr algn="l"/>
            <a:r>
              <a:rPr lang="en-US" dirty="0"/>
              <a:t>Code:</a:t>
            </a:r>
          </a:p>
        </p:txBody>
      </p:sp>
      <p:sp>
        <p:nvSpPr>
          <p:cNvPr id="3" name="Promo Cod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9008533" y="1765452"/>
            <a:ext cx="2294467" cy="2968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&lt;INSERT CODE&gt;</a:t>
            </a:r>
          </a:p>
          <a:p>
            <a:pPr lvl="0"/>
            <a:endParaRPr lang="en-US" dirty="0"/>
          </a:p>
        </p:txBody>
      </p:sp>
      <p:sp>
        <p:nvSpPr>
          <p:cNvPr id="18" name="URL Content"/>
          <p:cNvSpPr txBox="1"/>
          <p:nvPr userDrawn="1"/>
        </p:nvSpPr>
        <p:spPr>
          <a:xfrm>
            <a:off x="4195801" y="1503842"/>
            <a:ext cx="38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WintellectNOW.com</a:t>
            </a:r>
          </a:p>
        </p:txBody>
      </p:sp>
      <p:sp>
        <p:nvSpPr>
          <p:cNvPr id="19" name="Header Text"/>
          <p:cNvSpPr txBox="1"/>
          <p:nvPr userDrawn="1"/>
        </p:nvSpPr>
        <p:spPr>
          <a:xfrm>
            <a:off x="3426416" y="94637"/>
            <a:ext cx="8765583" cy="1053286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Wintellect’s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On-Demand Video Training Solution</a:t>
            </a:r>
          </a:p>
        </p:txBody>
      </p:sp>
      <p:pic>
        <p:nvPicPr>
          <p:cNvPr id="20" name="WintellectNOW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41162"/>
            <a:ext cx="300956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orient="horz" pos="12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081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1267A78E-595B-4497-9522-AF1BAD8B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0" y="1408781"/>
            <a:ext cx="11681693" cy="473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3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401204"/>
            <a:ext cx="5838732" cy="47272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401203"/>
            <a:ext cx="5843587" cy="47272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401204"/>
            <a:ext cx="11681693" cy="4746677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218C864-7D63-4880-9B22-4F79CC6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739214"/>
            <a:ext cx="11465182" cy="34932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798893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393920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751263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41F79E-AF55-4598-9CF0-C8A26230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76" y="1413254"/>
            <a:ext cx="7314337" cy="714726"/>
          </a:xfr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en-US"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4C27A-78C9-46FE-B709-B0E9D99845F4}"/>
              </a:ext>
            </a:extLst>
          </p:cNvPr>
          <p:cNvSpPr/>
          <p:nvPr userDrawn="1"/>
        </p:nvSpPr>
        <p:spPr>
          <a:xfrm>
            <a:off x="0" y="3133344"/>
            <a:ext cx="12192000" cy="311613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8C30-9B2C-453C-A128-0412BE22D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875" y="703385"/>
            <a:ext cx="4264192" cy="287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64F20B-3086-484A-B86C-249FF37FEF80}"/>
              </a:ext>
            </a:extLst>
          </p:cNvPr>
          <p:cNvSpPr txBox="1">
            <a:spLocks/>
          </p:cNvSpPr>
          <p:nvPr userDrawn="1"/>
        </p:nvSpPr>
        <p:spPr>
          <a:xfrm>
            <a:off x="446478" y="3702603"/>
            <a:ext cx="5455754" cy="134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Ken Muse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Azure Architect / DevOps Engineer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kmuse@Wintellect.com |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thekenmuse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DBC8-9E67-48E9-BDED-C49793039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418" y="2127250"/>
            <a:ext cx="7315200" cy="639763"/>
          </a:xfrm>
        </p:spPr>
        <p:txBody>
          <a:bodyPr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 lang="en-US" sz="20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Subtitle [36pt]</a:t>
            </a:r>
          </a:p>
        </p:txBody>
      </p:sp>
    </p:spTree>
    <p:extLst>
      <p:ext uri="{BB962C8B-B14F-4D97-AF65-F5344CB8AC3E}">
        <p14:creationId xmlns:p14="http://schemas.microsoft.com/office/powerpoint/2010/main" val="250375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5"/>
            <a:ext cx="11682412" cy="4836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4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4" y="6319463"/>
            <a:ext cx="1576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@theonemule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90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2406A0-8387-4A69-8B5E-B63357700C71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9A67B-0589-49D7-8CF7-6A2FE755E3C3}"/>
              </a:ext>
            </a:extLst>
          </p:cNvPr>
          <p:cNvSpPr/>
          <p:nvPr/>
        </p:nvSpPr>
        <p:spPr>
          <a:xfrm>
            <a:off x="0" y="0"/>
            <a:ext cx="12192000" cy="1316905"/>
          </a:xfrm>
          <a:prstGeom prst="rect">
            <a:avLst/>
          </a:prstGeom>
          <a:solidFill>
            <a:srgbClr val="046E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9" name="ConsultingTrainingText"/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Wintellect Logo">
            <a:extLst>
              <a:ext uri="{FF2B5EF4-FFF2-40B4-BE49-F238E27FC236}">
                <a16:creationId xmlns:a16="http://schemas.microsoft.com/office/drawing/2014/main" id="{C233B671-E807-4038-8D5B-3B7454466A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408782"/>
            <a:ext cx="11681693" cy="471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7" name="NOW Logo">
            <a:extLst>
              <a:ext uri="{FF2B5EF4-FFF2-40B4-BE49-F238E27FC236}">
                <a16:creationId xmlns:a16="http://schemas.microsoft.com/office/drawing/2014/main" id="{A2084794-5FEC-427F-A3E3-C705AEA66A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78" r:id="rId7"/>
    <p:sldLayoutId id="2147483682" r:id="rId8"/>
    <p:sldLayoutId id="2147483683" r:id="rId9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orient="horz" pos="39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69D2F-2598-4E12-BA84-277989E06B20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40CB7D2-38F4-4363-93E9-7EF3447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5DBD9827-B454-4288-9B56-2C981ECE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5384FCE-1CBB-4B2C-AB83-0639951D88F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13" name="ConsultingTrainingText">
            <a:extLst>
              <a:ext uri="{FF2B5EF4-FFF2-40B4-BE49-F238E27FC236}">
                <a16:creationId xmlns:a16="http://schemas.microsoft.com/office/drawing/2014/main" id="{1C25AE96-16A4-41D5-BA84-5C4BD9A08718}"/>
              </a:ext>
            </a:extLst>
          </p:cNvPr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5" name="Wintellect Logo">
            <a:extLst>
              <a:ext uri="{FF2B5EF4-FFF2-40B4-BE49-F238E27FC236}">
                <a16:creationId xmlns:a16="http://schemas.microsoft.com/office/drawing/2014/main" id="{23743365-CB83-4DEB-B005-6A32A93AD8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pic>
        <p:nvPicPr>
          <p:cNvPr id="16" name="NOW Logo">
            <a:extLst>
              <a:ext uri="{FF2B5EF4-FFF2-40B4-BE49-F238E27FC236}">
                <a16:creationId xmlns:a16="http://schemas.microsoft.com/office/drawing/2014/main" id="{5367888E-FA68-440C-A495-75B28E0FF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4" r:id="rId6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98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tellec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hyperlink" Target="https://www.youtube.com/wintellectno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56056-46DE-4356-9117-4A82CD2CE8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9630" y="4538775"/>
            <a:ext cx="5508859" cy="139717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Blaize Stewart – Architect</a:t>
            </a:r>
          </a:p>
          <a:p>
            <a:pPr algn="ctr"/>
            <a:r>
              <a:rPr lang="en-US" dirty="0"/>
              <a:t>MS Azure MVP and  Container Lover</a:t>
            </a:r>
          </a:p>
          <a:p>
            <a:pPr algn="ctr"/>
            <a:r>
              <a:rPr lang="en-US" dirty="0"/>
              <a:t>bstewart@wintellect.com | @theonemule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30B3A-627B-4E02-AE25-34DC6685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141" y="465891"/>
            <a:ext cx="5508859" cy="912311"/>
          </a:xfrm>
        </p:spPr>
        <p:txBody>
          <a:bodyPr/>
          <a:lstStyle/>
          <a:p>
            <a:pPr algn="ctr"/>
            <a:r>
              <a:rPr lang="en-US" sz="7200" dirty="0">
                <a:latin typeface="Aharoni" panose="02010803020104030203" pitchFamily="2" charset="-79"/>
                <a:ea typeface="Fira Code" panose="020B0509050000020004" pitchFamily="49" charset="0"/>
                <a:cs typeface="Aharoni" panose="02010803020104030203" pitchFamily="2" charset="-79"/>
              </a:rPr>
              <a:t>An Introduction to Azure Kubernetes Services</a:t>
            </a:r>
          </a:p>
        </p:txBody>
      </p:sp>
      <p:pic>
        <p:nvPicPr>
          <p:cNvPr id="5" name="Picture 4" descr="A person wearing a purple shirt&#10;&#10;Description generated with very high confidence">
            <a:extLst>
              <a:ext uri="{FF2B5EF4-FFF2-40B4-BE49-F238E27FC236}">
                <a16:creationId xmlns:a16="http://schemas.microsoft.com/office/drawing/2014/main" id="{39057812-AD8C-491B-8430-943F44C6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30" y="922047"/>
            <a:ext cx="4880224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2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0EE12-374B-4E4E-AC4F-1658874E3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040" y="1401204"/>
            <a:ext cx="11681693" cy="4746677"/>
          </a:xfrm>
        </p:spPr>
        <p:txBody>
          <a:bodyPr>
            <a:normAutofit/>
          </a:bodyPr>
          <a:lstStyle/>
          <a:p>
            <a:r>
              <a:rPr lang="en-US" sz="4000" dirty="0"/>
              <a:t>FROM alpine</a:t>
            </a:r>
          </a:p>
          <a:p>
            <a:r>
              <a:rPr lang="en-US" sz="4000" dirty="0"/>
              <a:t>RUN </a:t>
            </a:r>
            <a:r>
              <a:rPr lang="en-US" sz="4000" dirty="0" err="1"/>
              <a:t>apk</a:t>
            </a:r>
            <a:r>
              <a:rPr lang="en-US" sz="4000" dirty="0"/>
              <a:t> update &amp;&amp; </a:t>
            </a:r>
            <a:r>
              <a:rPr lang="en-US" sz="4000" dirty="0" err="1"/>
              <a:t>apk</a:t>
            </a:r>
            <a:r>
              <a:rPr lang="en-US" sz="4000" dirty="0"/>
              <a:t> add bash </a:t>
            </a:r>
            <a:r>
              <a:rPr lang="en-US" sz="4000" dirty="0" err="1"/>
              <a:t>wget</a:t>
            </a:r>
            <a:endParaRPr lang="en-US" sz="4000" dirty="0"/>
          </a:p>
          <a:p>
            <a:r>
              <a:rPr lang="en-US" sz="4000" dirty="0"/>
              <a:t>COPY no-ip.sh /no-ip.sh</a:t>
            </a:r>
          </a:p>
          <a:p>
            <a:r>
              <a:rPr lang="en-US" sz="4000" dirty="0"/>
              <a:t>CMD /bin/bash /no-ip.sh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8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802294"/>
            <a:ext cx="3735488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Pod is the most basic unit on Kubernetes. Typically, they will contain 1 container, but can have more than. The containers in the pod share resources such as storage, CPU, and RAM. Network resources are connected to the pod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FBD820-C94D-4671-96F9-5C6787D4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02" y="1535702"/>
            <a:ext cx="6686550" cy="394335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4A95C48-45E9-4A34-93A6-2F7E5B922E0E}"/>
              </a:ext>
            </a:extLst>
          </p:cNvPr>
          <p:cNvSpPr/>
          <p:nvPr/>
        </p:nvSpPr>
        <p:spPr>
          <a:xfrm>
            <a:off x="3317967" y="721615"/>
            <a:ext cx="2625634" cy="928279"/>
          </a:xfrm>
          <a:prstGeom prst="wedgeRectCallout">
            <a:avLst>
              <a:gd name="adj1" fmla="val 81120"/>
              <a:gd name="adj2" fmla="val 53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Name of Pod identifies it on the node and network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3F11048-E23B-447F-A343-8B84E2BBE2BD}"/>
              </a:ext>
            </a:extLst>
          </p:cNvPr>
          <p:cNvSpPr/>
          <p:nvPr/>
        </p:nvSpPr>
        <p:spPr>
          <a:xfrm>
            <a:off x="7698376" y="393207"/>
            <a:ext cx="3983805" cy="1042471"/>
          </a:xfrm>
          <a:prstGeom prst="wedgeRectCallout">
            <a:avLst>
              <a:gd name="adj1" fmla="val 31700"/>
              <a:gd name="adj2" fmla="val 1760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are used to attach properties to pods (or any resource on a cluster) to help find and identify them.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384C7CA-339C-479D-BF92-88AB3842D28B}"/>
              </a:ext>
            </a:extLst>
          </p:cNvPr>
          <p:cNvSpPr/>
          <p:nvPr/>
        </p:nvSpPr>
        <p:spPr>
          <a:xfrm>
            <a:off x="5943600" y="3581400"/>
            <a:ext cx="3983805" cy="812563"/>
          </a:xfrm>
          <a:prstGeom prst="wedgeRectCallout">
            <a:avLst>
              <a:gd name="adj1" fmla="val -43280"/>
              <a:gd name="adj2" fmla="val 881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on a pod is shared with all of the containers in the pod.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CB3D06F-D8E6-450C-B4F9-C8A6C861A4B5}"/>
              </a:ext>
            </a:extLst>
          </p:cNvPr>
          <p:cNvSpPr/>
          <p:nvPr/>
        </p:nvSpPr>
        <p:spPr>
          <a:xfrm>
            <a:off x="1757183" y="2209365"/>
            <a:ext cx="3983805" cy="812563"/>
          </a:xfrm>
          <a:prstGeom prst="wedgeRectCallout">
            <a:avLst>
              <a:gd name="adj1" fmla="val 66238"/>
              <a:gd name="adj2" fmla="val 453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uses containers for deploying apps. In most cases, it uses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20050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/>
          <a:lstStyle/>
          <a:p>
            <a:r>
              <a:rPr lang="en-US" dirty="0"/>
              <a:t>Pods are used in different ways on a Kubernetes cluster. The use cases are managed by controllers.</a:t>
            </a:r>
          </a:p>
          <a:p>
            <a:r>
              <a:rPr lang="en-US" dirty="0"/>
              <a:t>Controllers manage application scaling through replica sets, replication controllers, or deployments, which contain 1 or more copies of a pod for purposes of scaling.</a:t>
            </a:r>
          </a:p>
          <a:p>
            <a:r>
              <a:rPr lang="en-US" dirty="0"/>
              <a:t>Another common use case for running pods is jobs, which start, run, then terminate. These can be invoked on triggers (such as a </a:t>
            </a:r>
            <a:r>
              <a:rPr lang="en-US" dirty="0" err="1"/>
              <a:t>cron</a:t>
            </a:r>
            <a:r>
              <a:rPr lang="en-US" dirty="0"/>
              <a:t> job) or manually invoked.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Replica Sets </a:t>
            </a:r>
            <a:r>
              <a:rPr lang="en-US" dirty="0"/>
              <a:t>– the original controller used for creating scaled applications.</a:t>
            </a:r>
          </a:p>
          <a:p>
            <a:r>
              <a:rPr lang="en-US" b="1" dirty="0"/>
              <a:t>Replication Controller</a:t>
            </a:r>
            <a:r>
              <a:rPr lang="en-US" dirty="0"/>
              <a:t> – intended to replace replica sets</a:t>
            </a:r>
          </a:p>
          <a:p>
            <a:r>
              <a:rPr lang="en-US" b="1" dirty="0"/>
              <a:t>Deployments</a:t>
            </a:r>
            <a:r>
              <a:rPr lang="en-US" dirty="0"/>
              <a:t> – creates a replica set with rollback options</a:t>
            </a:r>
          </a:p>
          <a:p>
            <a:r>
              <a:rPr lang="en-US" b="1" dirty="0"/>
              <a:t>Stateful Sets </a:t>
            </a:r>
            <a:r>
              <a:rPr lang="en-US" dirty="0"/>
              <a:t>– manages ordering and uniqueness of deployed pods </a:t>
            </a:r>
          </a:p>
          <a:p>
            <a:r>
              <a:rPr lang="en-US" b="1" dirty="0"/>
              <a:t>Daemon Set </a:t>
            </a:r>
            <a:r>
              <a:rPr lang="en-US" dirty="0"/>
              <a:t>– insure that every node has a copy of a pod</a:t>
            </a:r>
          </a:p>
          <a:p>
            <a:r>
              <a:rPr lang="en-US" b="1" dirty="0"/>
              <a:t>Jobs</a:t>
            </a:r>
            <a:r>
              <a:rPr lang="en-US" dirty="0"/>
              <a:t> – Will run and look for termination statuses of the jobs</a:t>
            </a:r>
          </a:p>
          <a:p>
            <a:r>
              <a:rPr lang="en-US" b="1" dirty="0"/>
              <a:t>Chron Jobs</a:t>
            </a:r>
            <a:r>
              <a:rPr lang="en-US" dirty="0"/>
              <a:t> – Jobs that run on a schedule</a:t>
            </a:r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E22BBEB-33F1-4E56-A2DF-72752544E063}"/>
              </a:ext>
            </a:extLst>
          </p:cNvPr>
          <p:cNvSpPr txBox="1">
            <a:spLocks/>
          </p:cNvSpPr>
          <p:nvPr/>
        </p:nvSpPr>
        <p:spPr>
          <a:xfrm>
            <a:off x="253040" y="1720868"/>
            <a:ext cx="11681693" cy="4343400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BC0498A-25BD-4C9C-8508-93D3D26810BE}"/>
              </a:ext>
            </a:extLst>
          </p:cNvPr>
          <p:cNvSpPr txBox="1">
            <a:spLocks/>
          </p:cNvSpPr>
          <p:nvPr/>
        </p:nvSpPr>
        <p:spPr>
          <a:xfrm>
            <a:off x="793173" y="1748343"/>
            <a:ext cx="5654794" cy="407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51" name="AutoShape 2" descr="Image result for KUBERNETES">
            <a:extLst>
              <a:ext uri="{FF2B5EF4-FFF2-40B4-BE49-F238E27FC236}">
                <a16:creationId xmlns:a16="http://schemas.microsoft.com/office/drawing/2014/main" id="{B4B47EB0-CA0C-4354-B6C8-80C0238597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2" y="33954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" name="Picture 4" descr="https://upload.wikimedia.org/wikipedia/commons/b/be/Kubernetes.png">
            <a:extLst>
              <a:ext uri="{FF2B5EF4-FFF2-40B4-BE49-F238E27FC236}">
                <a16:creationId xmlns:a16="http://schemas.microsoft.com/office/drawing/2014/main" id="{98E573BA-46A7-44D3-9F19-6EC211BC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49" y="1542522"/>
            <a:ext cx="6339673" cy="44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04446BA9-1362-40BA-9371-959C65713887}"/>
              </a:ext>
            </a:extLst>
          </p:cNvPr>
          <p:cNvSpPr/>
          <p:nvPr/>
        </p:nvSpPr>
        <p:spPr>
          <a:xfrm>
            <a:off x="9736187" y="1965090"/>
            <a:ext cx="2198546" cy="2701660"/>
          </a:xfrm>
          <a:prstGeom prst="wedgeRectCallout">
            <a:avLst>
              <a:gd name="adj1" fmla="val -110952"/>
              <a:gd name="adj2" fmla="val 592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Pods are the basic unit for building services. A Pod contains 1 or more containers that share resources like volumes, RAM, CPU, and Networking. A pod ensure that the containers are on the same host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31E1FD17-3E4E-4FDE-AD26-13CEC48B37EB}"/>
              </a:ext>
            </a:extLst>
          </p:cNvPr>
          <p:cNvSpPr/>
          <p:nvPr/>
        </p:nvSpPr>
        <p:spPr>
          <a:xfrm>
            <a:off x="2657461" y="5616946"/>
            <a:ext cx="7181882" cy="998590"/>
          </a:xfrm>
          <a:prstGeom prst="wedgeRectCallout">
            <a:avLst>
              <a:gd name="adj1" fmla="val -19603"/>
              <a:gd name="adj2" fmla="val -883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Plugin Network uses a driver to create an overlay network between Kubernetes Nodes. This allows pods to communicate seamlessly between nodes on a Kubernetes Cluster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2822E08A-1A99-4987-8ABB-801FFED925CC}"/>
              </a:ext>
            </a:extLst>
          </p:cNvPr>
          <p:cNvSpPr/>
          <p:nvPr/>
        </p:nvSpPr>
        <p:spPr>
          <a:xfrm>
            <a:off x="458915" y="1831237"/>
            <a:ext cx="2198546" cy="1564235"/>
          </a:xfrm>
          <a:prstGeom prst="wedgeRectCallout">
            <a:avLst>
              <a:gd name="adj1" fmla="val 125919"/>
              <a:gd name="adj2" fmla="val -34848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 Masters act as the control unit for a cluster. A cluster needs 1 or more Masters to run. </a:t>
            </a:r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46FB2EDA-9D0E-4A4E-9079-437CA311FE31}"/>
              </a:ext>
            </a:extLst>
          </p:cNvPr>
          <p:cNvSpPr/>
          <p:nvPr/>
        </p:nvSpPr>
        <p:spPr>
          <a:xfrm>
            <a:off x="253040" y="3700272"/>
            <a:ext cx="2198546" cy="1916674"/>
          </a:xfrm>
          <a:prstGeom prst="wedgeRectCallout">
            <a:avLst>
              <a:gd name="adj1" fmla="val 121562"/>
              <a:gd name="adj2" fmla="val -249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 Nodes actually run the workloads. Kubernetes needs at least 1 node to run. In small setups, the node and the master can be the same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13620EBE-2500-4F24-837A-DCA4622709AC}"/>
              </a:ext>
            </a:extLst>
          </p:cNvPr>
          <p:cNvSpPr/>
          <p:nvPr/>
        </p:nvSpPr>
        <p:spPr>
          <a:xfrm>
            <a:off x="6821782" y="840487"/>
            <a:ext cx="2198546" cy="1564235"/>
          </a:xfrm>
          <a:prstGeom prst="wedgeRectCallout">
            <a:avLst>
              <a:gd name="adj1" fmla="val -146602"/>
              <a:gd name="adj2" fmla="val 43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API Server provides endpoints for developers and operators to interact with the cluster.</a:t>
            </a:r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1428A572-1D5F-411E-9623-5B88FB62135B}"/>
              </a:ext>
            </a:extLst>
          </p:cNvPr>
          <p:cNvSpPr/>
          <p:nvPr/>
        </p:nvSpPr>
        <p:spPr>
          <a:xfrm>
            <a:off x="3474722" y="226448"/>
            <a:ext cx="2619163" cy="1738642"/>
          </a:xfrm>
          <a:prstGeom prst="wedgeRectCallout">
            <a:avLst>
              <a:gd name="adj1" fmla="val 42751"/>
              <a:gd name="adj2" fmla="val 649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Manager manages controllers that work to bring Kubernetes to the desired state. This includes scheduling  controllers and replication controllers.</a:t>
            </a: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B12E87A0-9BD2-4531-8C42-33EC6134D40F}"/>
              </a:ext>
            </a:extLst>
          </p:cNvPr>
          <p:cNvSpPr/>
          <p:nvPr/>
        </p:nvSpPr>
        <p:spPr>
          <a:xfrm>
            <a:off x="8307431" y="1084709"/>
            <a:ext cx="2198546" cy="1564235"/>
          </a:xfrm>
          <a:prstGeom prst="wedgeRectCallout">
            <a:avLst>
              <a:gd name="adj1" fmla="val -146602"/>
              <a:gd name="adj2" fmla="val 43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Scheduler is responsible for actually doing the resource management of pods based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709E6CF4-687B-4A29-BD6F-B76A757BB6CD}"/>
              </a:ext>
            </a:extLst>
          </p:cNvPr>
          <p:cNvSpPr/>
          <p:nvPr/>
        </p:nvSpPr>
        <p:spPr>
          <a:xfrm>
            <a:off x="7903236" y="1597513"/>
            <a:ext cx="2198546" cy="1564235"/>
          </a:xfrm>
          <a:prstGeom prst="wedgeRectCallout">
            <a:avLst>
              <a:gd name="adj1" fmla="val -131946"/>
              <a:gd name="adj2" fmla="val 43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etcd</a:t>
            </a:r>
            <a:r>
              <a:rPr lang="en-US" sz="1600" dirty="0"/>
              <a:t> is a key-value store for storing configuration data in the Kubernetes cluster.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D5EF495A-0DAD-4BEB-9236-24C4D7574F95}"/>
              </a:ext>
            </a:extLst>
          </p:cNvPr>
          <p:cNvSpPr/>
          <p:nvPr/>
        </p:nvSpPr>
        <p:spPr>
          <a:xfrm>
            <a:off x="2247304" y="1564128"/>
            <a:ext cx="2198546" cy="1756531"/>
          </a:xfrm>
          <a:prstGeom prst="wedgeRectCallout">
            <a:avLst>
              <a:gd name="adj1" fmla="val 27685"/>
              <a:gd name="adj2" fmla="val 106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Kubelet</a:t>
            </a:r>
            <a:r>
              <a:rPr lang="en-US" sz="1600" dirty="0"/>
              <a:t> is an agent that runs on each node that receives instructions from the Master about what to do on the node</a:t>
            </a:r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7DD2DB17-C101-422B-AEA3-4212C843883F}"/>
              </a:ext>
            </a:extLst>
          </p:cNvPr>
          <p:cNvSpPr/>
          <p:nvPr/>
        </p:nvSpPr>
        <p:spPr>
          <a:xfrm>
            <a:off x="4530021" y="1289608"/>
            <a:ext cx="2198546" cy="1756531"/>
          </a:xfrm>
          <a:prstGeom prst="wedgeRectCallout">
            <a:avLst>
              <a:gd name="adj1" fmla="val -47575"/>
              <a:gd name="adj2" fmla="val 1203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Cadvisor</a:t>
            </a:r>
            <a:r>
              <a:rPr lang="en-US" sz="1600" dirty="0"/>
              <a:t> collects telemetry about the pods running on the nodes such as network, CPU, and RAM usage.</a:t>
            </a: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5BF4D0A-45D5-4509-BCDF-BBF89752E747}"/>
              </a:ext>
            </a:extLst>
          </p:cNvPr>
          <p:cNvSpPr/>
          <p:nvPr/>
        </p:nvSpPr>
        <p:spPr>
          <a:xfrm>
            <a:off x="5454745" y="1294544"/>
            <a:ext cx="2198546" cy="1756531"/>
          </a:xfrm>
          <a:prstGeom prst="wedgeRectCallout">
            <a:avLst>
              <a:gd name="adj1" fmla="val -47575"/>
              <a:gd name="adj2" fmla="val 1203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Kube</a:t>
            </a:r>
            <a:r>
              <a:rPr lang="en-US" sz="1600" dirty="0"/>
              <a:t>-Proxy is a network proxy and load balancer for pods running on the node.</a:t>
            </a:r>
          </a:p>
        </p:txBody>
      </p:sp>
    </p:spTree>
    <p:extLst>
      <p:ext uri="{BB962C8B-B14F-4D97-AF65-F5344CB8AC3E}">
        <p14:creationId xmlns:p14="http://schemas.microsoft.com/office/powerpoint/2010/main" val="2859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02FBE-4F10-40D0-ABC1-F5972651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658C90-47A7-4668-AECE-EBD745762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E6AD1835-A9FB-496E-806D-FD8EC234B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9569" y="1407156"/>
            <a:ext cx="4248848" cy="424884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Container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04378-B941-444C-9FCE-251917ED54E8}"/>
              </a:ext>
            </a:extLst>
          </p:cNvPr>
          <p:cNvSpPr/>
          <p:nvPr/>
        </p:nvSpPr>
        <p:spPr>
          <a:xfrm>
            <a:off x="841973" y="2589291"/>
            <a:ext cx="1665837" cy="131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FROM alpine</a:t>
            </a:r>
          </a:p>
          <a:p>
            <a:r>
              <a:rPr lang="en-US" sz="800" dirty="0"/>
              <a:t>RUN </a:t>
            </a:r>
            <a:r>
              <a:rPr lang="en-US" sz="800" dirty="0" err="1"/>
              <a:t>apk</a:t>
            </a:r>
            <a:r>
              <a:rPr lang="en-US" sz="800" dirty="0"/>
              <a:t> update &amp;&amp; </a:t>
            </a:r>
            <a:r>
              <a:rPr lang="en-US" sz="800" dirty="0" err="1"/>
              <a:t>apk</a:t>
            </a:r>
            <a:r>
              <a:rPr lang="en-US" sz="800" dirty="0"/>
              <a:t> add bash </a:t>
            </a:r>
            <a:r>
              <a:rPr lang="en-US" sz="800" dirty="0" err="1"/>
              <a:t>wget</a:t>
            </a:r>
            <a:endParaRPr lang="en-US" sz="800" dirty="0"/>
          </a:p>
          <a:p>
            <a:r>
              <a:rPr lang="en-US" sz="800" dirty="0"/>
              <a:t>COPY no-ip.sh /no-ip.sh</a:t>
            </a:r>
          </a:p>
          <a:p>
            <a:r>
              <a:rPr lang="en-US" sz="800" dirty="0"/>
              <a:t>CMD /bin/bash /no-ip.sh</a:t>
            </a:r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58FB6-C2BD-4B86-B186-33A421085194}"/>
              </a:ext>
            </a:extLst>
          </p:cNvPr>
          <p:cNvSpPr txBox="1"/>
          <p:nvPr/>
        </p:nvSpPr>
        <p:spPr>
          <a:xfrm>
            <a:off x="1070495" y="3531580"/>
            <a:ext cx="1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B6F367-54F8-45C6-9445-201EE2BD233F}"/>
              </a:ext>
            </a:extLst>
          </p:cNvPr>
          <p:cNvCxnSpPr/>
          <p:nvPr/>
        </p:nvCxnSpPr>
        <p:spPr>
          <a:xfrm>
            <a:off x="3349782" y="1602464"/>
            <a:ext cx="0" cy="439093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78921-4AD5-4C5C-92ED-94F55C0E8F27}"/>
              </a:ext>
            </a:extLst>
          </p:cNvPr>
          <p:cNvCxnSpPr/>
          <p:nvPr/>
        </p:nvCxnSpPr>
        <p:spPr>
          <a:xfrm>
            <a:off x="8563070" y="1602464"/>
            <a:ext cx="0" cy="439093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635E6-A77D-43BC-A59C-4491432FE826}"/>
              </a:ext>
            </a:extLst>
          </p:cNvPr>
          <p:cNvCxnSpPr>
            <a:cxnSpLocks/>
          </p:cNvCxnSpPr>
          <p:nvPr/>
        </p:nvCxnSpPr>
        <p:spPr>
          <a:xfrm>
            <a:off x="8931248" y="3682902"/>
            <a:ext cx="30034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FEACA7-3713-4C02-8F01-43C8AF10DF2E}"/>
              </a:ext>
            </a:extLst>
          </p:cNvPr>
          <p:cNvSpPr txBox="1"/>
          <p:nvPr/>
        </p:nvSpPr>
        <p:spPr>
          <a:xfrm>
            <a:off x="712928" y="5470174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 (Dev)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ECB58-D075-4A1E-B6F1-64FEC494DD18}"/>
              </a:ext>
            </a:extLst>
          </p:cNvPr>
          <p:cNvSpPr txBox="1"/>
          <p:nvPr/>
        </p:nvSpPr>
        <p:spPr>
          <a:xfrm>
            <a:off x="8881347" y="1424789"/>
            <a:ext cx="3103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 Registry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CBDAC-B598-4385-8E23-5581A7EE9EC5}"/>
              </a:ext>
            </a:extLst>
          </p:cNvPr>
          <p:cNvSpPr txBox="1"/>
          <p:nvPr/>
        </p:nvSpPr>
        <p:spPr>
          <a:xfrm>
            <a:off x="8986734" y="5470174"/>
            <a:ext cx="289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Kubernetes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DC514A-06ED-4234-881C-61EE304C5868}"/>
              </a:ext>
            </a:extLst>
          </p:cNvPr>
          <p:cNvSpPr/>
          <p:nvPr/>
        </p:nvSpPr>
        <p:spPr>
          <a:xfrm>
            <a:off x="777461" y="3060435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73C69-0CFC-4D21-9921-2C1D57DAD6FF}"/>
              </a:ext>
            </a:extLst>
          </p:cNvPr>
          <p:cNvSpPr txBox="1"/>
          <p:nvPr/>
        </p:nvSpPr>
        <p:spPr>
          <a:xfrm>
            <a:off x="677376" y="4316211"/>
            <a:ext cx="1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DF23E-B8A8-4E0B-B42D-45A434C01A39}"/>
              </a:ext>
            </a:extLst>
          </p:cNvPr>
          <p:cNvSpPr txBox="1"/>
          <p:nvPr/>
        </p:nvSpPr>
        <p:spPr>
          <a:xfrm>
            <a:off x="677376" y="4602690"/>
            <a:ext cx="1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5DC6EA-9BBF-41BB-8639-A9FC61FCD185}"/>
              </a:ext>
            </a:extLst>
          </p:cNvPr>
          <p:cNvSpPr txBox="1"/>
          <p:nvPr/>
        </p:nvSpPr>
        <p:spPr>
          <a:xfrm>
            <a:off x="677375" y="4893193"/>
            <a:ext cx="219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F33E4E-4E28-4642-8951-4EB89C9877DA}"/>
              </a:ext>
            </a:extLst>
          </p:cNvPr>
          <p:cNvSpPr/>
          <p:nvPr/>
        </p:nvSpPr>
        <p:spPr>
          <a:xfrm>
            <a:off x="9572135" y="2233204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363737-C834-4C6E-A44E-EBE1AD8F9DD1}"/>
              </a:ext>
            </a:extLst>
          </p:cNvPr>
          <p:cNvSpPr/>
          <p:nvPr/>
        </p:nvSpPr>
        <p:spPr>
          <a:xfrm>
            <a:off x="9572135" y="4262070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6FF800-4217-48E7-8ECF-D1993B65F9CB}"/>
              </a:ext>
            </a:extLst>
          </p:cNvPr>
          <p:cNvSpPr/>
          <p:nvPr/>
        </p:nvSpPr>
        <p:spPr>
          <a:xfrm>
            <a:off x="777461" y="3063413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25921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72214 -0.12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0.2988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7" grpId="0" animBg="1"/>
      <p:bldP spid="17" grpId="1" animBg="1"/>
      <p:bldP spid="18" grpId="0"/>
      <p:bldP spid="42" grpId="0"/>
      <p:bldP spid="43" grpId="0"/>
      <p:bldP spid="44" grpId="0" animBg="1"/>
      <p:bldP spid="44" grpId="1" animBg="1"/>
      <p:bldP spid="44" grpId="2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343557-5914-4974-814E-7B89054DDB48}"/>
              </a:ext>
            </a:extLst>
          </p:cNvPr>
          <p:cNvSpPr/>
          <p:nvPr/>
        </p:nvSpPr>
        <p:spPr>
          <a:xfrm>
            <a:off x="2108772" y="2875109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510EC-D0B8-46E9-A43E-44BEFA740ADE}"/>
              </a:ext>
            </a:extLst>
          </p:cNvPr>
          <p:cNvSpPr/>
          <p:nvPr/>
        </p:nvSpPr>
        <p:spPr>
          <a:xfrm>
            <a:off x="4444567" y="2875109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0CFC8-759C-4716-B690-DFB26041B424}"/>
              </a:ext>
            </a:extLst>
          </p:cNvPr>
          <p:cNvSpPr/>
          <p:nvPr/>
        </p:nvSpPr>
        <p:spPr>
          <a:xfrm>
            <a:off x="6780362" y="2875109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7FFAB3-F03B-4A72-A82F-2A1B03FA1721}"/>
              </a:ext>
            </a:extLst>
          </p:cNvPr>
          <p:cNvSpPr/>
          <p:nvPr/>
        </p:nvSpPr>
        <p:spPr>
          <a:xfrm>
            <a:off x="2108772" y="3436424"/>
            <a:ext cx="4608216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C9725-ED51-48D7-92D9-F570F9F2A760}"/>
              </a:ext>
            </a:extLst>
          </p:cNvPr>
          <p:cNvSpPr/>
          <p:nvPr/>
        </p:nvSpPr>
        <p:spPr>
          <a:xfrm>
            <a:off x="6780362" y="3436424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04373A-81AA-4163-862F-7612BA3901F7}"/>
              </a:ext>
            </a:extLst>
          </p:cNvPr>
          <p:cNvSpPr/>
          <p:nvPr/>
        </p:nvSpPr>
        <p:spPr>
          <a:xfrm>
            <a:off x="2108772" y="3973838"/>
            <a:ext cx="694401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</p:spTree>
    <p:extLst>
      <p:ext uri="{BB962C8B-B14F-4D97-AF65-F5344CB8AC3E}">
        <p14:creationId xmlns:p14="http://schemas.microsoft.com/office/powerpoint/2010/main" val="3432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Replica Sets </a:t>
            </a:r>
            <a:r>
              <a:rPr lang="en-US" dirty="0"/>
              <a:t>– the original controller used for creating scaled applications.</a:t>
            </a:r>
          </a:p>
          <a:p>
            <a:r>
              <a:rPr lang="en-US" b="1" dirty="0"/>
              <a:t>Replication Controller</a:t>
            </a:r>
            <a:r>
              <a:rPr lang="en-US" dirty="0"/>
              <a:t> – intended to replace replica sets</a:t>
            </a:r>
          </a:p>
          <a:p>
            <a:r>
              <a:rPr lang="en-US" b="1" dirty="0"/>
              <a:t>Deployments</a:t>
            </a:r>
            <a:r>
              <a:rPr lang="en-US" dirty="0"/>
              <a:t> – creates a replica set with rollback options</a:t>
            </a:r>
          </a:p>
          <a:p>
            <a:r>
              <a:rPr lang="en-US" b="1" dirty="0"/>
              <a:t>Stateful Sets </a:t>
            </a:r>
            <a:r>
              <a:rPr lang="en-US" dirty="0"/>
              <a:t>– manages ordering and uniqueness of deployed pods </a:t>
            </a:r>
          </a:p>
          <a:p>
            <a:r>
              <a:rPr lang="en-US" b="1" dirty="0"/>
              <a:t>Daemon Set </a:t>
            </a:r>
            <a:r>
              <a:rPr lang="en-US" dirty="0"/>
              <a:t>– insure that every node has a copy of a pod</a:t>
            </a:r>
          </a:p>
          <a:p>
            <a:r>
              <a:rPr lang="en-US" b="1" dirty="0"/>
              <a:t>Jobs</a:t>
            </a:r>
            <a:r>
              <a:rPr lang="en-US" dirty="0"/>
              <a:t> – Will run and look for termination statuses of the jobs</a:t>
            </a:r>
          </a:p>
          <a:p>
            <a:r>
              <a:rPr lang="en-US" b="1" dirty="0"/>
              <a:t>Chron Jobs</a:t>
            </a:r>
            <a:r>
              <a:rPr lang="en-US" dirty="0"/>
              <a:t> – Jobs that run on a schedule</a:t>
            </a:r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4" y="1802294"/>
            <a:ext cx="4156629" cy="4343400"/>
          </a:xfrm>
        </p:spPr>
        <p:txBody>
          <a:bodyPr/>
          <a:lstStyle/>
          <a:p>
            <a:r>
              <a:rPr lang="en-US" dirty="0"/>
              <a:t>A service is an exposure of pods, replica set, controllers, etc. on a port through the </a:t>
            </a:r>
            <a:r>
              <a:rPr lang="en-US" dirty="0" err="1"/>
              <a:t>Kube</a:t>
            </a:r>
            <a:r>
              <a:rPr lang="en-US" dirty="0"/>
              <a:t> Proxy</a:t>
            </a:r>
          </a:p>
          <a:p>
            <a:r>
              <a:rPr lang="en-US" dirty="0"/>
              <a:t>The Proxy determines which pod (and thus, which container) will receive the incoming request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E991B-CD39-4D1F-9BFA-FC7B9FDF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91" y="1802294"/>
            <a:ext cx="621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0C8213-B076-4534-9B5B-F3B16E052708}"/>
              </a:ext>
            </a:extLst>
          </p:cNvPr>
          <p:cNvGrpSpPr/>
          <p:nvPr/>
        </p:nvGrpSpPr>
        <p:grpSpPr>
          <a:xfrm>
            <a:off x="4093603" y="4687363"/>
            <a:ext cx="3724694" cy="1592032"/>
            <a:chOff x="4093603" y="4687363"/>
            <a:chExt cx="3724694" cy="159203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140539E-1A7D-4605-8BA5-F8F06037B2A2}"/>
                </a:ext>
              </a:extLst>
            </p:cNvPr>
            <p:cNvSpPr/>
            <p:nvPr/>
          </p:nvSpPr>
          <p:spPr>
            <a:xfrm>
              <a:off x="4266749" y="4903569"/>
              <a:ext cx="3369840" cy="115962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C4373D-453F-422A-B72C-28936851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03" y="4687363"/>
              <a:ext cx="3724694" cy="159203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9C9280F-F2F7-42F3-886B-E4E443A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Core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4E230-D2AA-4228-9982-3B1E529B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26" y="5117928"/>
            <a:ext cx="1268078" cy="68281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3D70E90-E801-411A-8DE1-AA7E8D65D77F}"/>
              </a:ext>
            </a:extLst>
          </p:cNvPr>
          <p:cNvSpPr txBox="1">
            <a:spLocks noChangeArrowheads="1"/>
          </p:cNvSpPr>
          <p:nvPr/>
        </p:nvSpPr>
        <p:spPr>
          <a:xfrm>
            <a:off x="2184728" y="1539263"/>
            <a:ext cx="6944032" cy="7061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Consulting</a:t>
            </a:r>
          </a:p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software application development and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217EA-B778-45D3-A545-982C26B97924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0" y="2650311"/>
            <a:ext cx="880745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BF5C3-731F-4928-8E09-D6FFAB51FAA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0" y="3740425"/>
            <a:ext cx="883285" cy="695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4D1A8-6648-4E49-BADA-5BA77075F478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8" y="1539264"/>
            <a:ext cx="882650" cy="70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5EFB9-4BCD-4C09-AF10-2E507EE59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2997" y="4973483"/>
            <a:ext cx="2003185" cy="975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FF4F0-2679-43A1-ABB7-4B2521193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9443" y="4889374"/>
            <a:ext cx="1237543" cy="1143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7E45E-E2A4-4D83-AC1A-29220608E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006" y="4744083"/>
            <a:ext cx="1434134" cy="1434134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8A5313C3-571D-4A12-B794-9DD2F6C9BABD}"/>
              </a:ext>
            </a:extLst>
          </p:cNvPr>
          <p:cNvSpPr txBox="1">
            <a:spLocks noChangeArrowheads="1"/>
          </p:cNvSpPr>
          <p:nvPr/>
        </p:nvSpPr>
        <p:spPr>
          <a:xfrm>
            <a:off x="2186793" y="2504815"/>
            <a:ext cx="6944032" cy="98463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Instructor Led Training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Microsoft’s #1 training vendor for over 14 years having trained more than 50,000 Microsoft developers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933A4C2-B126-4B5F-B0A6-A697DD1270E9}"/>
              </a:ext>
            </a:extLst>
          </p:cNvPr>
          <p:cNvSpPr txBox="1">
            <a:spLocks noChangeArrowheads="1"/>
          </p:cNvSpPr>
          <p:nvPr/>
        </p:nvSpPr>
        <p:spPr>
          <a:xfrm>
            <a:off x="2184728" y="3735344"/>
            <a:ext cx="6944032" cy="7061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On-Demand Training</a:t>
            </a:r>
          </a:p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World class, subscription based training</a:t>
            </a:r>
          </a:p>
        </p:txBody>
      </p:sp>
    </p:spTree>
    <p:extLst>
      <p:ext uri="{BB962C8B-B14F-4D97-AF65-F5344CB8AC3E}">
        <p14:creationId xmlns:p14="http://schemas.microsoft.com/office/powerpoint/2010/main" val="288201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Service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/>
          <a:lstStyle/>
          <a:p>
            <a:r>
              <a:rPr lang="en-US" b="1" dirty="0"/>
              <a:t>Load Balancers </a:t>
            </a:r>
            <a:r>
              <a:rPr lang="en-US" dirty="0"/>
              <a:t>– a load balancer provides a Layer 4 TCP load balancer for a controller to expose the service to the cluster’s external network.</a:t>
            </a:r>
          </a:p>
          <a:p>
            <a:r>
              <a:rPr lang="en-US" b="1" dirty="0"/>
              <a:t>Cluster IP </a:t>
            </a:r>
            <a:r>
              <a:rPr lang="en-US" dirty="0"/>
              <a:t>– This service will attach a deployment through a load balanced configuration to the clusters internal network.</a:t>
            </a:r>
          </a:p>
          <a:p>
            <a:r>
              <a:rPr lang="en-US" b="1" dirty="0"/>
              <a:t>Node Port </a:t>
            </a:r>
            <a:r>
              <a:rPr lang="en-US" dirty="0"/>
              <a:t>– exposes a port on the nodes’ IP address.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62250CA-BE7C-4FC0-A88D-0F5DC7E34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end –to-end demo starting with a </a:t>
            </a:r>
            <a:r>
              <a:rPr lang="en-US" dirty="0" err="1"/>
              <a:t>Dockerfile</a:t>
            </a:r>
            <a:r>
              <a:rPr lang="en-US" dirty="0"/>
              <a:t> going all the way to an application running on AKS.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02FBE-4F10-40D0-ABC1-F5972651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to Running App Using Services</a:t>
            </a:r>
          </a:p>
        </p:txBody>
      </p:sp>
    </p:spTree>
    <p:extLst>
      <p:ext uri="{BB962C8B-B14F-4D97-AF65-F5344CB8AC3E}">
        <p14:creationId xmlns:p14="http://schemas.microsoft.com/office/powerpoint/2010/main" val="140779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Ingress allows HTTP and HTTPS traffic to be routed internally to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F8F880-E397-40D4-943C-8EFDB101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42" y="2223164"/>
            <a:ext cx="5758492" cy="35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62250CA-BE7C-4FC0-A88D-0F5DC7E34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02FBE-4F10-40D0-ABC1-F5972651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403311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Kubernetes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5889635" cy="4578151"/>
          </a:xfrm>
        </p:spPr>
        <p:txBody>
          <a:bodyPr>
            <a:normAutofit/>
          </a:bodyPr>
          <a:lstStyle/>
          <a:p>
            <a:r>
              <a:rPr lang="en-US" dirty="0"/>
              <a:t>Azure Kubernetes Services (AKS) is managed Kubernetes platform.</a:t>
            </a:r>
          </a:p>
          <a:p>
            <a:r>
              <a:rPr lang="en-US" dirty="0"/>
              <a:t>You can also build out Kubernetes clusters on PaaS with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535EBDD2-1A60-4D35-9635-7AA22DEC7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65" y="1807093"/>
            <a:ext cx="4974391" cy="37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1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FF0F12-ED41-45AD-8718-228D6D43E82A}"/>
              </a:ext>
            </a:extLst>
          </p:cNvPr>
          <p:cNvSpPr txBox="1">
            <a:spLocks/>
          </p:cNvSpPr>
          <p:nvPr/>
        </p:nvSpPr>
        <p:spPr>
          <a:xfrm>
            <a:off x="374186" y="1765851"/>
            <a:ext cx="6678464" cy="3738655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/>
              <a:t>Questions???</a:t>
            </a:r>
          </a:p>
          <a:p>
            <a:r>
              <a:rPr lang="en-US" sz="2400" dirty="0"/>
              <a:t>Check us out online at </a:t>
            </a:r>
            <a:r>
              <a:rPr lang="en-US" sz="2400" dirty="0">
                <a:hlinkClick r:id="rId3"/>
              </a:rPr>
              <a:t>www.Wintellect.com</a:t>
            </a:r>
            <a:r>
              <a:rPr lang="en-US" sz="2400" dirty="0"/>
              <a:t>.</a:t>
            </a:r>
          </a:p>
          <a:p>
            <a:r>
              <a:rPr lang="en-US" sz="2400" dirty="0"/>
              <a:t>Follow us on Twitter @Wintellect and @theonemule</a:t>
            </a:r>
          </a:p>
          <a:p>
            <a:r>
              <a:rPr lang="en-US" sz="2400" dirty="0"/>
              <a:t>Checkout our YouTube channel </a:t>
            </a:r>
            <a:r>
              <a:rPr lang="en-US" sz="2400" dirty="0">
                <a:hlinkClick r:id="rId4"/>
              </a:rPr>
              <a:t>https://www.youtube.com/wintellectnow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3D4FB659-31C7-4D9C-87D3-C3F8DE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73" y="2326454"/>
            <a:ext cx="3583133" cy="26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9280F-F2F7-42F3-886B-E4E443A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Industry Influencers</a:t>
            </a:r>
            <a:br>
              <a:rPr lang="en-US" dirty="0"/>
            </a:br>
            <a:r>
              <a:rPr lang="en-US" sz="3200" dirty="0"/>
              <a:t>We wrote the book (over 30 of them)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A0E7D-3651-4F08-B29B-FCEC6F3E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95" y="1311744"/>
            <a:ext cx="4848305" cy="489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B40A6-6ACF-4DDD-99C3-C918FB6F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61" y="1969933"/>
            <a:ext cx="3040929" cy="36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97121-59EB-4C17-8A71-FC49B0BC7BF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52413" y="1469985"/>
            <a:ext cx="11682412" cy="47340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Gold Cloud Platform Partner</a:t>
            </a:r>
          </a:p>
          <a:p>
            <a:r>
              <a:rPr lang="en-US" dirty="0"/>
              <a:t>Gold DevOps Partner</a:t>
            </a:r>
          </a:p>
          <a:p>
            <a:r>
              <a:rPr lang="en-US" dirty="0"/>
              <a:t>Multiple </a:t>
            </a:r>
            <a:r>
              <a:rPr lang="en-US" b="1" dirty="0"/>
              <a:t>MVPs</a:t>
            </a:r>
            <a:r>
              <a:rPr lang="en-US" dirty="0"/>
              <a:t>, </a:t>
            </a:r>
            <a:r>
              <a:rPr lang="en-US" b="1" dirty="0"/>
              <a:t>ALM | DevOps Rangers</a:t>
            </a:r>
            <a:r>
              <a:rPr lang="en-US" dirty="0"/>
              <a:t>, and </a:t>
            </a:r>
            <a:r>
              <a:rPr lang="en-US" b="1" dirty="0"/>
              <a:t>Azure Advisors</a:t>
            </a:r>
          </a:p>
          <a:p>
            <a:r>
              <a:rPr lang="en-US" dirty="0"/>
              <a:t>2016 IAMCP Gold Partner of the Year for the U.S. announced at WPC</a:t>
            </a:r>
          </a:p>
          <a:p>
            <a:r>
              <a:rPr lang="en-US" dirty="0"/>
              <a:t>CEO is Microsoft Regional Director (RD) for Atlanta</a:t>
            </a:r>
          </a:p>
          <a:p>
            <a:r>
              <a:rPr lang="en-US" dirty="0"/>
              <a:t>Software Development competency partner</a:t>
            </a:r>
          </a:p>
          <a:p>
            <a:r>
              <a:rPr lang="en-US" dirty="0"/>
              <a:t>Xamarin Premier Consulting Partner</a:t>
            </a:r>
          </a:p>
          <a:p>
            <a:pPr lvl="1"/>
            <a:r>
              <a:rPr lang="en-US" dirty="0"/>
              <a:t>Multiple Xamarin Certified Engineers</a:t>
            </a:r>
          </a:p>
          <a:p>
            <a:pPr lvl="1"/>
            <a:r>
              <a:rPr lang="en-US" dirty="0"/>
              <a:t>Chosen to teach the 2-day Xamarin University pre-con at Evolve 2016</a:t>
            </a:r>
          </a:p>
          <a:p>
            <a:r>
              <a:rPr lang="en-US" dirty="0"/>
              <a:t>Other: Visual Studio Integration Partner, Azure Circle Partner, ALM Inner Circle Partner, MVP of the Year, and more…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C9280F-F2F7-42F3-886B-E4E443A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Highlights</a:t>
            </a:r>
          </a:p>
        </p:txBody>
      </p:sp>
    </p:spTree>
    <p:extLst>
      <p:ext uri="{BB962C8B-B14F-4D97-AF65-F5344CB8AC3E}">
        <p14:creationId xmlns:p14="http://schemas.microsoft.com/office/powerpoint/2010/main" val="18015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3D4FB659-31C7-4D9C-87D3-C3F8DE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98" y="2316296"/>
            <a:ext cx="3539388" cy="26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40EECCF-B493-4D13-971D-ED409D31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54" y="2316296"/>
            <a:ext cx="4015081" cy="26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7581-9B95-4224-913D-B33DD9411B0C}"/>
              </a:ext>
            </a:extLst>
          </p:cNvPr>
          <p:cNvSpPr txBox="1"/>
          <p:nvPr/>
        </p:nvSpPr>
        <p:spPr>
          <a:xfrm>
            <a:off x="4828032" y="2644170"/>
            <a:ext cx="2224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156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Azure Kubernetes Services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FF0F12-ED41-45AD-8718-228D6D43E82A}"/>
              </a:ext>
            </a:extLst>
          </p:cNvPr>
          <p:cNvSpPr txBox="1">
            <a:spLocks/>
          </p:cNvSpPr>
          <p:nvPr/>
        </p:nvSpPr>
        <p:spPr>
          <a:xfrm>
            <a:off x="392293" y="2039112"/>
            <a:ext cx="6017651" cy="3584448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Only pay for nodes and other Azure resources, not masters or orchestration nodes.</a:t>
            </a:r>
          </a:p>
          <a:p>
            <a:r>
              <a:rPr lang="en-US" sz="2000" dirty="0"/>
              <a:t>Fully managed – You don’t have to manage the cluster.</a:t>
            </a:r>
          </a:p>
          <a:p>
            <a:r>
              <a:rPr lang="en-US" sz="2000" dirty="0"/>
              <a:t>Easily scalable.</a:t>
            </a:r>
          </a:p>
          <a:p>
            <a:r>
              <a:rPr lang="en-US" sz="2000" dirty="0"/>
              <a:t>Fully integrates with other Azure services like Application Gateway and Load Balancers.</a:t>
            </a:r>
          </a:p>
          <a:p>
            <a:r>
              <a:rPr lang="en-US" sz="2000" dirty="0"/>
              <a:t>Fully supports most all native Kubernetes features.</a:t>
            </a:r>
          </a:p>
        </p:txBody>
      </p:sp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3D4FB659-31C7-4D9C-87D3-C3F8DE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69" y="2004842"/>
            <a:ext cx="4527790" cy="338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3" y="116720"/>
            <a:ext cx="11681693" cy="1199151"/>
          </a:xfrm>
        </p:spPr>
        <p:txBody>
          <a:bodyPr/>
          <a:lstStyle/>
          <a:p>
            <a:r>
              <a:rPr lang="en-US" dirty="0"/>
              <a:t>Azure Container Registry (ACR)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32573E-98C6-42EB-8F9E-75D1B7A4B771}"/>
              </a:ext>
            </a:extLst>
          </p:cNvPr>
          <p:cNvSpPr txBox="1">
            <a:spLocks/>
          </p:cNvSpPr>
          <p:nvPr/>
        </p:nvSpPr>
        <p:spPr>
          <a:xfrm>
            <a:off x="502021" y="1527048"/>
            <a:ext cx="6017651" cy="3584448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Azure Container Registry is a full featured Docker container registry.</a:t>
            </a:r>
          </a:p>
          <a:p>
            <a:r>
              <a:rPr lang="en-US" sz="2400" dirty="0"/>
              <a:t>Supports Geo-replication for high availability</a:t>
            </a:r>
          </a:p>
          <a:p>
            <a:r>
              <a:rPr lang="en-US" sz="2400" dirty="0"/>
              <a:t>Image can be built in the cloud with ACR Tasks</a:t>
            </a:r>
          </a:p>
          <a:p>
            <a:r>
              <a:rPr lang="en-US" sz="2400" dirty="0"/>
              <a:t>Webhooks can be triggered by way of a container image push</a:t>
            </a:r>
          </a:p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335484-8C53-4EF4-95BA-8B25C25D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6" y="1728215"/>
            <a:ext cx="4098227" cy="409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3171" y="1629471"/>
            <a:ext cx="5654794" cy="407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 orchestration engine for container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Automates deployments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Scales workloads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Manages workloads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Provides infrastructure for hosting workloads</a:t>
            </a:r>
          </a:p>
          <a:p>
            <a:r>
              <a:rPr lang="en-US" dirty="0">
                <a:solidFill>
                  <a:schemeClr val="tx1"/>
                </a:solidFill>
              </a:rPr>
              <a:t>Open Source</a:t>
            </a:r>
          </a:p>
          <a:p>
            <a:r>
              <a:rPr lang="en-US" dirty="0">
                <a:solidFill>
                  <a:schemeClr val="tx1"/>
                </a:solidFill>
              </a:rPr>
              <a:t>Is owned of the Cloud Native Foundation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59E9088-8573-460C-99A7-7EA8A839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65" y="1807093"/>
            <a:ext cx="4974391" cy="37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2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Container vs. VM’s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7E01EB-068D-41B4-84BD-8D0B021F4408}"/>
              </a:ext>
            </a:extLst>
          </p:cNvPr>
          <p:cNvSpPr/>
          <p:nvPr/>
        </p:nvSpPr>
        <p:spPr>
          <a:xfrm>
            <a:off x="660903" y="4309451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OS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62DE6B-9EEE-4C46-B79F-D201D29F85DA}"/>
              </a:ext>
            </a:extLst>
          </p:cNvPr>
          <p:cNvSpPr/>
          <p:nvPr/>
        </p:nvSpPr>
        <p:spPr>
          <a:xfrm>
            <a:off x="660902" y="3663260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22D2A-DFD7-4581-88CA-52406FD06D77}"/>
              </a:ext>
            </a:extLst>
          </p:cNvPr>
          <p:cNvSpPr/>
          <p:nvPr/>
        </p:nvSpPr>
        <p:spPr>
          <a:xfrm>
            <a:off x="660902" y="3017069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VM Hardware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76C07A-7F4C-45ED-ABCB-E0F032DDAFD6}"/>
              </a:ext>
            </a:extLst>
          </p:cNvPr>
          <p:cNvSpPr/>
          <p:nvPr/>
        </p:nvSpPr>
        <p:spPr>
          <a:xfrm>
            <a:off x="660902" y="4955642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18A20F-940F-4532-B229-4E2B36A1AE5E}"/>
              </a:ext>
            </a:extLst>
          </p:cNvPr>
          <p:cNvSpPr/>
          <p:nvPr/>
        </p:nvSpPr>
        <p:spPr>
          <a:xfrm>
            <a:off x="660901" y="2370878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Guest 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61369E-7CBE-4A58-8551-BFE2E7AE8963}"/>
              </a:ext>
            </a:extLst>
          </p:cNvPr>
          <p:cNvSpPr/>
          <p:nvPr/>
        </p:nvSpPr>
        <p:spPr>
          <a:xfrm>
            <a:off x="660900" y="172468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4EF44D-05C7-466F-A0AB-8A0FF0A12D7D}"/>
              </a:ext>
            </a:extLst>
          </p:cNvPr>
          <p:cNvSpPr/>
          <p:nvPr/>
        </p:nvSpPr>
        <p:spPr>
          <a:xfrm>
            <a:off x="2316177" y="3017069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VM Hardware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8535EE-DC4F-4227-99D9-CA02CD9307D6}"/>
              </a:ext>
            </a:extLst>
          </p:cNvPr>
          <p:cNvSpPr/>
          <p:nvPr/>
        </p:nvSpPr>
        <p:spPr>
          <a:xfrm>
            <a:off x="2316176" y="2370878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Guest 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0E3842-24CF-4183-8470-C9D0B0786EBA}"/>
              </a:ext>
            </a:extLst>
          </p:cNvPr>
          <p:cNvSpPr/>
          <p:nvPr/>
        </p:nvSpPr>
        <p:spPr>
          <a:xfrm>
            <a:off x="2316175" y="172468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B40904-B02F-45A0-AA73-3471E501C882}"/>
              </a:ext>
            </a:extLst>
          </p:cNvPr>
          <p:cNvSpPr/>
          <p:nvPr/>
        </p:nvSpPr>
        <p:spPr>
          <a:xfrm>
            <a:off x="3971452" y="3017069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VM Hardware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C0FCD5-ABCA-404E-AFAD-23877C7F1AD6}"/>
              </a:ext>
            </a:extLst>
          </p:cNvPr>
          <p:cNvSpPr/>
          <p:nvPr/>
        </p:nvSpPr>
        <p:spPr>
          <a:xfrm>
            <a:off x="3971451" y="2370878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A210FC-97BA-4122-A424-1F32D24233D6}"/>
              </a:ext>
            </a:extLst>
          </p:cNvPr>
          <p:cNvSpPr/>
          <p:nvPr/>
        </p:nvSpPr>
        <p:spPr>
          <a:xfrm>
            <a:off x="3971450" y="172468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901F8-9AD9-4B13-ABBE-680632C78F05}"/>
              </a:ext>
            </a:extLst>
          </p:cNvPr>
          <p:cNvSpPr/>
          <p:nvPr/>
        </p:nvSpPr>
        <p:spPr>
          <a:xfrm>
            <a:off x="6453612" y="4309451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OS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EBDABF-72F0-4D57-8B79-C2D175BDDAF6}"/>
              </a:ext>
            </a:extLst>
          </p:cNvPr>
          <p:cNvSpPr/>
          <p:nvPr/>
        </p:nvSpPr>
        <p:spPr>
          <a:xfrm>
            <a:off x="6453611" y="3663260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Runtime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5AD9DA-C052-42C3-8EBF-E2479981BB7E}"/>
              </a:ext>
            </a:extLst>
          </p:cNvPr>
          <p:cNvSpPr/>
          <p:nvPr/>
        </p:nvSpPr>
        <p:spPr>
          <a:xfrm>
            <a:off x="6453611" y="4955642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27A300-3865-45DA-A53E-458326714127}"/>
              </a:ext>
            </a:extLst>
          </p:cNvPr>
          <p:cNvSpPr/>
          <p:nvPr/>
        </p:nvSpPr>
        <p:spPr>
          <a:xfrm>
            <a:off x="6453611" y="302084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9BF866-72DC-497D-A6D9-7A2E037DE380}"/>
              </a:ext>
            </a:extLst>
          </p:cNvPr>
          <p:cNvSpPr/>
          <p:nvPr/>
        </p:nvSpPr>
        <p:spPr>
          <a:xfrm>
            <a:off x="8108886" y="302084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285615-F403-47A6-ABC9-8927997B5B60}"/>
              </a:ext>
            </a:extLst>
          </p:cNvPr>
          <p:cNvSpPr/>
          <p:nvPr/>
        </p:nvSpPr>
        <p:spPr>
          <a:xfrm>
            <a:off x="9764161" y="302084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</p:spTree>
    <p:extLst>
      <p:ext uri="{BB962C8B-B14F-4D97-AF65-F5344CB8AC3E}">
        <p14:creationId xmlns:p14="http://schemas.microsoft.com/office/powerpoint/2010/main" val="3295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5" grpId="0" animBg="1"/>
      <p:bldP spid="68" grpId="0" animBg="1"/>
      <p:bldP spid="7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tellect Presentation Content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1D54A5CB-9A4F-488C-B568-526953C2322C}"/>
    </a:ext>
  </a:extLst>
</a:theme>
</file>

<file path=ppt/theme/theme2.xml><?xml version="1.0" encoding="utf-8"?>
<a:theme xmlns:a="http://schemas.openxmlformats.org/drawingml/2006/main" name="Wintellect Presentation Title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BDBA770D-8926-4A52-8449-96B8405F774D}"/>
    </a:ext>
  </a:extLst>
</a:theme>
</file>

<file path=ppt/theme/theme3.xml><?xml version="1.0" encoding="utf-8"?>
<a:theme xmlns:a="http://schemas.openxmlformats.org/drawingml/2006/main" name="Promotion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llect2.potx" id="{F0573112-3032-4424-A025-784C0CBC4305}" vid="{D33E3032-A3A4-4A1F-B6EA-AE249853CE2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Wintellect2</Template>
  <TotalTime>0</TotalTime>
  <Words>1254</Words>
  <Application>Microsoft Office PowerPoint</Application>
  <PresentationFormat>Widescreen</PresentationFormat>
  <Paragraphs>177</Paragraphs>
  <Slides>25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Aharoni</vt:lpstr>
      <vt:lpstr>Arial</vt:lpstr>
      <vt:lpstr>Calibri</vt:lpstr>
      <vt:lpstr>Consolas</vt:lpstr>
      <vt:lpstr>Courier New</vt:lpstr>
      <vt:lpstr>Fira Code</vt:lpstr>
      <vt:lpstr>Segoe UI</vt:lpstr>
      <vt:lpstr>Segoe UI Light</vt:lpstr>
      <vt:lpstr>Wingdings 2</vt:lpstr>
      <vt:lpstr>Wintellect Presentation Content Slides</vt:lpstr>
      <vt:lpstr>Wintellect Presentation Title Slides</vt:lpstr>
      <vt:lpstr>Promotion Slides</vt:lpstr>
      <vt:lpstr>An Introduction to Azure Kubernetes Services</vt:lpstr>
      <vt:lpstr>Wintellect Core Services</vt:lpstr>
      <vt:lpstr>Industry Influencers We wrote the book (over 30 of them)</vt:lpstr>
      <vt:lpstr>Some Highlights</vt:lpstr>
      <vt:lpstr>Azure Kubernetes Service (AKS)</vt:lpstr>
      <vt:lpstr>Azure Kubernetes Services</vt:lpstr>
      <vt:lpstr>Azure Container Registry (ACR)</vt:lpstr>
      <vt:lpstr>What is Kubernetes?</vt:lpstr>
      <vt:lpstr>Container vs. VM’s</vt:lpstr>
      <vt:lpstr>Dockerfiles</vt:lpstr>
      <vt:lpstr>What is a Pod?</vt:lpstr>
      <vt:lpstr>Controllers</vt:lpstr>
      <vt:lpstr>Common Types of Controllers</vt:lpstr>
      <vt:lpstr>Kubernetes Architecture</vt:lpstr>
      <vt:lpstr>Setting up AKS</vt:lpstr>
      <vt:lpstr>Container Workflow</vt:lpstr>
      <vt:lpstr>Docker Images</vt:lpstr>
      <vt:lpstr>Common Types of Controllers</vt:lpstr>
      <vt:lpstr>Services</vt:lpstr>
      <vt:lpstr>Common Service Types</vt:lpstr>
      <vt:lpstr>Dockerfile to Running App Using Services</vt:lpstr>
      <vt:lpstr>Ingress</vt:lpstr>
      <vt:lpstr>Ingress</vt:lpstr>
      <vt:lpstr>Kubernetes in Production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2017-11-05T01:49:40Z</dcterms:created>
  <dcterms:modified xsi:type="dcterms:W3CDTF">2020-05-18T20:29:57Z</dcterms:modified>
  <cp:category/>
</cp:coreProperties>
</file>