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7"/>
  </p:notesMasterIdLst>
  <p:sldIdLst>
    <p:sldId id="256" r:id="rId2"/>
    <p:sldId id="278" r:id="rId3"/>
    <p:sldId id="345" r:id="rId4"/>
    <p:sldId id="346" r:id="rId5"/>
    <p:sldId id="323" r:id="rId6"/>
    <p:sldId id="347" r:id="rId7"/>
    <p:sldId id="325" r:id="rId8"/>
    <p:sldId id="348" r:id="rId9"/>
    <p:sldId id="349" r:id="rId10"/>
    <p:sldId id="351" r:id="rId11"/>
    <p:sldId id="350" r:id="rId12"/>
    <p:sldId id="326" r:id="rId13"/>
    <p:sldId id="352" r:id="rId14"/>
    <p:sldId id="355" r:id="rId15"/>
    <p:sldId id="354" r:id="rId16"/>
    <p:sldId id="353" r:id="rId17"/>
    <p:sldId id="327" r:id="rId18"/>
    <p:sldId id="357" r:id="rId19"/>
    <p:sldId id="356" r:id="rId20"/>
    <p:sldId id="359" r:id="rId21"/>
    <p:sldId id="360" r:id="rId22"/>
    <p:sldId id="361" r:id="rId23"/>
    <p:sldId id="358" r:id="rId24"/>
    <p:sldId id="328" r:id="rId25"/>
    <p:sldId id="362" r:id="rId26"/>
    <p:sldId id="363" r:id="rId27"/>
    <p:sldId id="365" r:id="rId28"/>
    <p:sldId id="364" r:id="rId29"/>
    <p:sldId id="366" r:id="rId30"/>
    <p:sldId id="367" r:id="rId31"/>
    <p:sldId id="368" r:id="rId32"/>
    <p:sldId id="369" r:id="rId33"/>
    <p:sldId id="370" r:id="rId34"/>
    <p:sldId id="371" r:id="rId35"/>
    <p:sldId id="372" r:id="rId36"/>
    <p:sldId id="375" r:id="rId37"/>
    <p:sldId id="373" r:id="rId38"/>
    <p:sldId id="374" r:id="rId39"/>
    <p:sldId id="377" r:id="rId40"/>
    <p:sldId id="376" r:id="rId41"/>
    <p:sldId id="379" r:id="rId42"/>
    <p:sldId id="378" r:id="rId43"/>
    <p:sldId id="380" r:id="rId44"/>
    <p:sldId id="381" r:id="rId45"/>
    <p:sldId id="382" r:id="rId46"/>
    <p:sldId id="384" r:id="rId47"/>
    <p:sldId id="383" r:id="rId48"/>
    <p:sldId id="385" r:id="rId49"/>
    <p:sldId id="387" r:id="rId50"/>
    <p:sldId id="386" r:id="rId51"/>
    <p:sldId id="388" r:id="rId52"/>
    <p:sldId id="389" r:id="rId53"/>
    <p:sldId id="390" r:id="rId54"/>
    <p:sldId id="392" r:id="rId55"/>
    <p:sldId id="391" r:id="rId56"/>
    <p:sldId id="393" r:id="rId57"/>
    <p:sldId id="394" r:id="rId58"/>
    <p:sldId id="395" r:id="rId59"/>
    <p:sldId id="396" r:id="rId60"/>
    <p:sldId id="397" r:id="rId61"/>
    <p:sldId id="398" r:id="rId62"/>
    <p:sldId id="399" r:id="rId63"/>
    <p:sldId id="400" r:id="rId64"/>
    <p:sldId id="401" r:id="rId65"/>
    <p:sldId id="29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FFFF"/>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16"/>
    <p:restoredTop sz="94521"/>
  </p:normalViewPr>
  <p:slideViewPr>
    <p:cSldViewPr snapToGrid="0" snapToObjects="1">
      <p:cViewPr varScale="1">
        <p:scale>
          <a:sx n="158" d="100"/>
          <a:sy n="158" d="100"/>
        </p:scale>
        <p:origin x="1712" y="200"/>
      </p:cViewPr>
      <p:guideLst/>
    </p:cSldViewPr>
  </p:slideViewPr>
  <p:notesTextViewPr>
    <p:cViewPr>
      <p:scale>
        <a:sx n="1" d="1"/>
        <a:sy n="1" d="1"/>
      </p:scale>
      <p:origin x="0" y="0"/>
    </p:cViewPr>
  </p:notesTextViewPr>
  <p:notesViewPr>
    <p:cSldViewPr snapToGrid="0" snapToObjects="1">
      <p:cViewPr varScale="1">
        <p:scale>
          <a:sx n="96" d="100"/>
          <a:sy n="96" d="100"/>
        </p:scale>
        <p:origin x="2736" y="1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A49B8-68C8-1045-A150-E04A0369D9CE}" type="datetimeFigureOut">
              <a:rPr lang="en-US" smtClean="0"/>
              <a:t>1/29/20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8E312-8D55-664F-A614-A90E1A5EA9F7}" type="slidenum">
              <a:rPr lang="en-US" smtClean="0"/>
              <a:t>‹#›</a:t>
            </a:fld>
            <a:endParaRPr lang="en-US"/>
          </a:p>
        </p:txBody>
      </p:sp>
    </p:spTree>
    <p:extLst>
      <p:ext uri="{BB962C8B-B14F-4D97-AF65-F5344CB8AC3E}">
        <p14:creationId xmlns:p14="http://schemas.microsoft.com/office/powerpoint/2010/main" val="1144947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think of all of these processes as linking together. Will cover each of these bits in more detail today and explain where maximum likelihood estimation fits in</a:t>
            </a:r>
          </a:p>
        </p:txBody>
      </p:sp>
      <p:sp>
        <p:nvSpPr>
          <p:cNvPr id="4" name="Slide Number Placeholder 3"/>
          <p:cNvSpPr>
            <a:spLocks noGrp="1"/>
          </p:cNvSpPr>
          <p:nvPr>
            <p:ph type="sldNum" sz="quarter" idx="5"/>
          </p:nvPr>
        </p:nvSpPr>
        <p:spPr/>
        <p:txBody>
          <a:bodyPr/>
          <a:lstStyle/>
          <a:p>
            <a:fld id="{58C8E312-8D55-664F-A614-A90E1A5EA9F7}" type="slidenum">
              <a:rPr lang="en-US" smtClean="0"/>
              <a:t>5</a:t>
            </a:fld>
            <a:endParaRPr lang="en-US"/>
          </a:p>
        </p:txBody>
      </p:sp>
    </p:spTree>
    <p:extLst>
      <p:ext uri="{BB962C8B-B14F-4D97-AF65-F5344CB8AC3E}">
        <p14:creationId xmlns:p14="http://schemas.microsoft.com/office/powerpoint/2010/main" val="193336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sample, count number of lions in the pride</a:t>
            </a:r>
          </a:p>
        </p:txBody>
      </p:sp>
      <p:sp>
        <p:nvSpPr>
          <p:cNvPr id="4" name="Slide Number Placeholder 3"/>
          <p:cNvSpPr>
            <a:spLocks noGrp="1"/>
          </p:cNvSpPr>
          <p:nvPr>
            <p:ph type="sldNum" sz="quarter" idx="5"/>
          </p:nvPr>
        </p:nvSpPr>
        <p:spPr/>
        <p:txBody>
          <a:bodyPr/>
          <a:lstStyle/>
          <a:p>
            <a:fld id="{58C8E312-8D55-664F-A614-A90E1A5EA9F7}" type="slidenum">
              <a:rPr lang="en-US" smtClean="0"/>
              <a:t>14</a:t>
            </a:fld>
            <a:endParaRPr lang="en-US"/>
          </a:p>
        </p:txBody>
      </p:sp>
    </p:spTree>
    <p:extLst>
      <p:ext uri="{BB962C8B-B14F-4D97-AF65-F5344CB8AC3E}">
        <p14:creationId xmlns:p14="http://schemas.microsoft.com/office/powerpoint/2010/main" val="1945046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to say something about the population because this is more interesting. We don’t want to only describe our sample (sometimes you do, but not often), we will have missed some lions in each pride and some whole prides. But we want to give an idea of the number of lions in each pride for all lions. Other examples = say something about all birds in a wood from sampling 100, say something about all trees in a woodland from sampling 50 etc.</a:t>
            </a:r>
          </a:p>
        </p:txBody>
      </p:sp>
      <p:sp>
        <p:nvSpPr>
          <p:cNvPr id="4" name="Slide Number Placeholder 3"/>
          <p:cNvSpPr>
            <a:spLocks noGrp="1"/>
          </p:cNvSpPr>
          <p:nvPr>
            <p:ph type="sldNum" sz="quarter" idx="5"/>
          </p:nvPr>
        </p:nvSpPr>
        <p:spPr/>
        <p:txBody>
          <a:bodyPr/>
          <a:lstStyle/>
          <a:p>
            <a:fld id="{58C8E312-8D55-664F-A614-A90E1A5EA9F7}" type="slidenum">
              <a:rPr lang="en-US" smtClean="0"/>
              <a:t>15</a:t>
            </a:fld>
            <a:endParaRPr lang="en-US"/>
          </a:p>
        </p:txBody>
      </p:sp>
    </p:spTree>
    <p:extLst>
      <p:ext uri="{BB962C8B-B14F-4D97-AF65-F5344CB8AC3E}">
        <p14:creationId xmlns:p14="http://schemas.microsoft.com/office/powerpoint/2010/main" val="34051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we have data, want to choose a model</a:t>
            </a:r>
          </a:p>
        </p:txBody>
      </p:sp>
      <p:sp>
        <p:nvSpPr>
          <p:cNvPr id="4" name="Slide Number Placeholder 3"/>
          <p:cNvSpPr>
            <a:spLocks noGrp="1"/>
          </p:cNvSpPr>
          <p:nvPr>
            <p:ph type="sldNum" sz="quarter" idx="5"/>
          </p:nvPr>
        </p:nvSpPr>
        <p:spPr/>
        <p:txBody>
          <a:bodyPr/>
          <a:lstStyle/>
          <a:p>
            <a:fld id="{58C8E312-8D55-664F-A614-A90E1A5EA9F7}" type="slidenum">
              <a:rPr lang="en-US" smtClean="0"/>
              <a:t>16</a:t>
            </a:fld>
            <a:endParaRPr lang="en-US"/>
          </a:p>
        </p:txBody>
      </p:sp>
    </p:spTree>
    <p:extLst>
      <p:ext uri="{BB962C8B-B14F-4D97-AF65-F5344CB8AC3E}">
        <p14:creationId xmlns:p14="http://schemas.microsoft.com/office/powerpoint/2010/main" val="2618788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our data and have plotted it for 100 prides. We need to find a model that can represent how these data were generated. </a:t>
            </a:r>
          </a:p>
        </p:txBody>
      </p:sp>
      <p:sp>
        <p:nvSpPr>
          <p:cNvPr id="4" name="Slide Number Placeholder 3"/>
          <p:cNvSpPr>
            <a:spLocks noGrp="1"/>
          </p:cNvSpPr>
          <p:nvPr>
            <p:ph type="sldNum" sz="quarter" idx="5"/>
          </p:nvPr>
        </p:nvSpPr>
        <p:spPr/>
        <p:txBody>
          <a:bodyPr/>
          <a:lstStyle/>
          <a:p>
            <a:fld id="{58C8E312-8D55-664F-A614-A90E1A5EA9F7}" type="slidenum">
              <a:rPr lang="en-US" smtClean="0"/>
              <a:t>17</a:t>
            </a:fld>
            <a:endParaRPr lang="en-US"/>
          </a:p>
        </p:txBody>
      </p:sp>
    </p:spTree>
    <p:extLst>
      <p:ext uri="{BB962C8B-B14F-4D97-AF65-F5344CB8AC3E}">
        <p14:creationId xmlns:p14="http://schemas.microsoft.com/office/powerpoint/2010/main" val="2637788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Poisson distribution fits this characteristics.</a:t>
            </a:r>
          </a:p>
        </p:txBody>
      </p:sp>
      <p:sp>
        <p:nvSpPr>
          <p:cNvPr id="4" name="Slide Number Placeholder 3"/>
          <p:cNvSpPr>
            <a:spLocks noGrp="1"/>
          </p:cNvSpPr>
          <p:nvPr>
            <p:ph type="sldNum" sz="quarter" idx="5"/>
          </p:nvPr>
        </p:nvSpPr>
        <p:spPr/>
        <p:txBody>
          <a:bodyPr/>
          <a:lstStyle/>
          <a:p>
            <a:fld id="{58C8E312-8D55-664F-A614-A90E1A5EA9F7}" type="slidenum">
              <a:rPr lang="en-US" smtClean="0"/>
              <a:t>18</a:t>
            </a:fld>
            <a:endParaRPr lang="en-US"/>
          </a:p>
        </p:txBody>
      </p:sp>
    </p:spTree>
    <p:extLst>
      <p:ext uri="{BB962C8B-B14F-4D97-AF65-F5344CB8AC3E}">
        <p14:creationId xmlns:p14="http://schemas.microsoft.com/office/powerpoint/2010/main" val="1017529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see it follows a similar shape to our data too.</a:t>
            </a:r>
          </a:p>
        </p:txBody>
      </p:sp>
      <p:sp>
        <p:nvSpPr>
          <p:cNvPr id="4" name="Slide Number Placeholder 3"/>
          <p:cNvSpPr>
            <a:spLocks noGrp="1"/>
          </p:cNvSpPr>
          <p:nvPr>
            <p:ph type="sldNum" sz="quarter" idx="5"/>
          </p:nvPr>
        </p:nvSpPr>
        <p:spPr/>
        <p:txBody>
          <a:bodyPr/>
          <a:lstStyle/>
          <a:p>
            <a:fld id="{58C8E312-8D55-664F-A614-A90E1A5EA9F7}" type="slidenum">
              <a:rPr lang="en-US" smtClean="0"/>
              <a:t>19</a:t>
            </a:fld>
            <a:endParaRPr lang="en-US"/>
          </a:p>
        </p:txBody>
      </p:sp>
    </p:spTree>
    <p:extLst>
      <p:ext uri="{BB962C8B-B14F-4D97-AF65-F5344CB8AC3E}">
        <p14:creationId xmlns:p14="http://schemas.microsoft.com/office/powerpoint/2010/main" val="2848858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C8E312-8D55-664F-A614-A90E1A5EA9F7}" type="slidenum">
              <a:rPr lang="en-US" smtClean="0"/>
              <a:t>20</a:t>
            </a:fld>
            <a:endParaRPr lang="en-US"/>
          </a:p>
        </p:txBody>
      </p:sp>
    </p:spTree>
    <p:extLst>
      <p:ext uri="{BB962C8B-B14F-4D97-AF65-F5344CB8AC3E}">
        <p14:creationId xmlns:p14="http://schemas.microsoft.com/office/powerpoint/2010/main" val="197330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same process is true for other datasets and models</a:t>
            </a:r>
          </a:p>
        </p:txBody>
      </p:sp>
      <p:sp>
        <p:nvSpPr>
          <p:cNvPr id="4" name="Slide Number Placeholder 3"/>
          <p:cNvSpPr>
            <a:spLocks noGrp="1"/>
          </p:cNvSpPr>
          <p:nvPr>
            <p:ph type="sldNum" sz="quarter" idx="5"/>
          </p:nvPr>
        </p:nvSpPr>
        <p:spPr/>
        <p:txBody>
          <a:bodyPr/>
          <a:lstStyle/>
          <a:p>
            <a:fld id="{58C8E312-8D55-664F-A614-A90E1A5EA9F7}" type="slidenum">
              <a:rPr lang="en-US" smtClean="0"/>
              <a:t>21</a:t>
            </a:fld>
            <a:endParaRPr lang="en-US"/>
          </a:p>
        </p:txBody>
      </p:sp>
    </p:spTree>
    <p:extLst>
      <p:ext uri="{BB962C8B-B14F-4D97-AF65-F5344CB8AC3E}">
        <p14:creationId xmlns:p14="http://schemas.microsoft.com/office/powerpoint/2010/main" val="176499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GENERAL idea</a:t>
            </a:r>
          </a:p>
        </p:txBody>
      </p:sp>
      <p:sp>
        <p:nvSpPr>
          <p:cNvPr id="4" name="Slide Number Placeholder 3"/>
          <p:cNvSpPr>
            <a:spLocks noGrp="1"/>
          </p:cNvSpPr>
          <p:nvPr>
            <p:ph type="sldNum" sz="quarter" idx="5"/>
          </p:nvPr>
        </p:nvSpPr>
        <p:spPr/>
        <p:txBody>
          <a:bodyPr/>
          <a:lstStyle/>
          <a:p>
            <a:fld id="{58C8E312-8D55-664F-A614-A90E1A5EA9F7}" type="slidenum">
              <a:rPr lang="en-US" smtClean="0"/>
              <a:t>22</a:t>
            </a:fld>
            <a:endParaRPr lang="en-US"/>
          </a:p>
        </p:txBody>
      </p:sp>
    </p:spTree>
    <p:extLst>
      <p:ext uri="{BB962C8B-B14F-4D97-AF65-F5344CB8AC3E}">
        <p14:creationId xmlns:p14="http://schemas.microsoft.com/office/powerpoint/2010/main" val="3644171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a model, need to estimate the parameters of the model</a:t>
            </a:r>
          </a:p>
        </p:txBody>
      </p:sp>
      <p:sp>
        <p:nvSpPr>
          <p:cNvPr id="4" name="Slide Number Placeholder 3"/>
          <p:cNvSpPr>
            <a:spLocks noGrp="1"/>
          </p:cNvSpPr>
          <p:nvPr>
            <p:ph type="sldNum" sz="quarter" idx="5"/>
          </p:nvPr>
        </p:nvSpPr>
        <p:spPr/>
        <p:txBody>
          <a:bodyPr/>
          <a:lstStyle/>
          <a:p>
            <a:fld id="{58C8E312-8D55-664F-A614-A90E1A5EA9F7}" type="slidenum">
              <a:rPr lang="en-US" smtClean="0"/>
              <a:t>23</a:t>
            </a:fld>
            <a:endParaRPr lang="en-US"/>
          </a:p>
        </p:txBody>
      </p:sp>
    </p:spTree>
    <p:extLst>
      <p:ext uri="{BB962C8B-B14F-4D97-AF65-F5344CB8AC3E}">
        <p14:creationId xmlns:p14="http://schemas.microsoft.com/office/powerpoint/2010/main" val="283624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Begin with data</a:t>
            </a:r>
          </a:p>
        </p:txBody>
      </p:sp>
      <p:sp>
        <p:nvSpPr>
          <p:cNvPr id="4" name="Slide Number Placeholder 3"/>
          <p:cNvSpPr>
            <a:spLocks noGrp="1"/>
          </p:cNvSpPr>
          <p:nvPr>
            <p:ph type="sldNum" sz="quarter" idx="5"/>
          </p:nvPr>
        </p:nvSpPr>
        <p:spPr/>
        <p:txBody>
          <a:bodyPr/>
          <a:lstStyle/>
          <a:p>
            <a:fld id="{58C8E312-8D55-664F-A614-A90E1A5EA9F7}" type="slidenum">
              <a:rPr lang="en-US" smtClean="0"/>
              <a:t>6</a:t>
            </a:fld>
            <a:endParaRPr lang="en-US"/>
          </a:p>
        </p:txBody>
      </p:sp>
    </p:spTree>
    <p:extLst>
      <p:ext uri="{BB962C8B-B14F-4D97-AF65-F5344CB8AC3E}">
        <p14:creationId xmlns:p14="http://schemas.microsoft.com/office/powerpoint/2010/main" val="2629801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 to our data, we have these counts of lions and we have plotted them in a histogram</a:t>
            </a:r>
          </a:p>
        </p:txBody>
      </p:sp>
      <p:sp>
        <p:nvSpPr>
          <p:cNvPr id="4" name="Slide Number Placeholder 3"/>
          <p:cNvSpPr>
            <a:spLocks noGrp="1"/>
          </p:cNvSpPr>
          <p:nvPr>
            <p:ph type="sldNum" sz="quarter" idx="5"/>
          </p:nvPr>
        </p:nvSpPr>
        <p:spPr/>
        <p:txBody>
          <a:bodyPr/>
          <a:lstStyle/>
          <a:p>
            <a:fld id="{58C8E312-8D55-664F-A614-A90E1A5EA9F7}" type="slidenum">
              <a:rPr lang="en-US" smtClean="0"/>
              <a:t>24</a:t>
            </a:fld>
            <a:endParaRPr lang="en-US"/>
          </a:p>
        </p:txBody>
      </p:sp>
    </p:spTree>
    <p:extLst>
      <p:ext uri="{BB962C8B-B14F-4D97-AF65-F5344CB8AC3E}">
        <p14:creationId xmlns:p14="http://schemas.microsoft.com/office/powerpoint/2010/main" val="4107668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also chosen our model</a:t>
            </a:r>
          </a:p>
        </p:txBody>
      </p:sp>
      <p:sp>
        <p:nvSpPr>
          <p:cNvPr id="4" name="Slide Number Placeholder 3"/>
          <p:cNvSpPr>
            <a:spLocks noGrp="1"/>
          </p:cNvSpPr>
          <p:nvPr>
            <p:ph type="sldNum" sz="quarter" idx="5"/>
          </p:nvPr>
        </p:nvSpPr>
        <p:spPr/>
        <p:txBody>
          <a:bodyPr/>
          <a:lstStyle/>
          <a:p>
            <a:fld id="{58C8E312-8D55-664F-A614-A90E1A5EA9F7}" type="slidenum">
              <a:rPr lang="en-US" smtClean="0"/>
              <a:t>25</a:t>
            </a:fld>
            <a:endParaRPr lang="en-US"/>
          </a:p>
        </p:txBody>
      </p:sp>
    </p:spTree>
    <p:extLst>
      <p:ext uri="{BB962C8B-B14F-4D97-AF65-F5344CB8AC3E}">
        <p14:creationId xmlns:p14="http://schemas.microsoft.com/office/powerpoint/2010/main" val="225454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know that this is characterised by a single parameter lambda (mean and the variance)</a:t>
            </a:r>
          </a:p>
        </p:txBody>
      </p:sp>
      <p:sp>
        <p:nvSpPr>
          <p:cNvPr id="4" name="Slide Number Placeholder 3"/>
          <p:cNvSpPr>
            <a:spLocks noGrp="1"/>
          </p:cNvSpPr>
          <p:nvPr>
            <p:ph type="sldNum" sz="quarter" idx="5"/>
          </p:nvPr>
        </p:nvSpPr>
        <p:spPr/>
        <p:txBody>
          <a:bodyPr/>
          <a:lstStyle/>
          <a:p>
            <a:fld id="{58C8E312-8D55-664F-A614-A90E1A5EA9F7}" type="slidenum">
              <a:rPr lang="en-US" smtClean="0"/>
              <a:t>26</a:t>
            </a:fld>
            <a:endParaRPr lang="en-US"/>
          </a:p>
        </p:txBody>
      </p:sp>
    </p:spTree>
    <p:extLst>
      <p:ext uri="{BB962C8B-B14F-4D97-AF65-F5344CB8AC3E}">
        <p14:creationId xmlns:p14="http://schemas.microsoft.com/office/powerpoint/2010/main" val="3055264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to estimate that parameter. We find the parameter which is most likely to give rise to our data</a:t>
            </a:r>
          </a:p>
        </p:txBody>
      </p:sp>
      <p:sp>
        <p:nvSpPr>
          <p:cNvPr id="4" name="Slide Number Placeholder 3"/>
          <p:cNvSpPr>
            <a:spLocks noGrp="1"/>
          </p:cNvSpPr>
          <p:nvPr>
            <p:ph type="sldNum" sz="quarter" idx="5"/>
          </p:nvPr>
        </p:nvSpPr>
        <p:spPr/>
        <p:txBody>
          <a:bodyPr/>
          <a:lstStyle/>
          <a:p>
            <a:fld id="{58C8E312-8D55-664F-A614-A90E1A5EA9F7}" type="slidenum">
              <a:rPr lang="en-US" smtClean="0"/>
              <a:t>27</a:t>
            </a:fld>
            <a:endParaRPr lang="en-US"/>
          </a:p>
        </p:txBody>
      </p:sp>
    </p:spTree>
    <p:extLst>
      <p:ext uri="{BB962C8B-B14F-4D97-AF65-F5344CB8AC3E}">
        <p14:creationId xmlns:p14="http://schemas.microsoft.com/office/powerpoint/2010/main" val="352047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to estimate that parameter. We find the parameter which is most likely to give rise to our data</a:t>
            </a:r>
          </a:p>
        </p:txBody>
      </p:sp>
      <p:sp>
        <p:nvSpPr>
          <p:cNvPr id="4" name="Slide Number Placeholder 3"/>
          <p:cNvSpPr>
            <a:spLocks noGrp="1"/>
          </p:cNvSpPr>
          <p:nvPr>
            <p:ph type="sldNum" sz="quarter" idx="5"/>
          </p:nvPr>
        </p:nvSpPr>
        <p:spPr/>
        <p:txBody>
          <a:bodyPr/>
          <a:lstStyle/>
          <a:p>
            <a:fld id="{58C8E312-8D55-664F-A614-A90E1A5EA9F7}" type="slidenum">
              <a:rPr lang="en-US" smtClean="0"/>
              <a:t>28</a:t>
            </a:fld>
            <a:endParaRPr lang="en-US"/>
          </a:p>
        </p:txBody>
      </p:sp>
    </p:spTree>
    <p:extLst>
      <p:ext uri="{BB962C8B-B14F-4D97-AF65-F5344CB8AC3E}">
        <p14:creationId xmlns:p14="http://schemas.microsoft.com/office/powerpoint/2010/main" val="3924364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maximum likelihood estimation to get a maximum likelihood estimate of our parameter for this dataset</a:t>
            </a:r>
          </a:p>
        </p:txBody>
      </p:sp>
      <p:sp>
        <p:nvSpPr>
          <p:cNvPr id="4" name="Slide Number Placeholder 3"/>
          <p:cNvSpPr>
            <a:spLocks noGrp="1"/>
          </p:cNvSpPr>
          <p:nvPr>
            <p:ph type="sldNum" sz="quarter" idx="5"/>
          </p:nvPr>
        </p:nvSpPr>
        <p:spPr/>
        <p:txBody>
          <a:bodyPr/>
          <a:lstStyle/>
          <a:p>
            <a:fld id="{58C8E312-8D55-664F-A614-A90E1A5EA9F7}" type="slidenum">
              <a:rPr lang="en-US" smtClean="0"/>
              <a:t>29</a:t>
            </a:fld>
            <a:endParaRPr lang="en-US"/>
          </a:p>
        </p:txBody>
      </p:sp>
    </p:spTree>
    <p:extLst>
      <p:ext uri="{BB962C8B-B14F-4D97-AF65-F5344CB8AC3E}">
        <p14:creationId xmlns:p14="http://schemas.microsoft.com/office/powerpoint/2010/main" val="2844025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repeat this again with a different sample. </a:t>
            </a:r>
          </a:p>
        </p:txBody>
      </p:sp>
      <p:sp>
        <p:nvSpPr>
          <p:cNvPr id="4" name="Slide Number Placeholder 3"/>
          <p:cNvSpPr>
            <a:spLocks noGrp="1"/>
          </p:cNvSpPr>
          <p:nvPr>
            <p:ph type="sldNum" sz="quarter" idx="5"/>
          </p:nvPr>
        </p:nvSpPr>
        <p:spPr/>
        <p:txBody>
          <a:bodyPr/>
          <a:lstStyle/>
          <a:p>
            <a:fld id="{58C8E312-8D55-664F-A614-A90E1A5EA9F7}" type="slidenum">
              <a:rPr lang="en-US" smtClean="0"/>
              <a:t>30</a:t>
            </a:fld>
            <a:endParaRPr lang="en-US"/>
          </a:p>
        </p:txBody>
      </p:sp>
    </p:spTree>
    <p:extLst>
      <p:ext uri="{BB962C8B-B14F-4D97-AF65-F5344CB8AC3E}">
        <p14:creationId xmlns:p14="http://schemas.microsoft.com/office/powerpoint/2010/main" val="4223700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will get a different estimate of the parameter in your model – because the likelihood is conditional on the data. </a:t>
            </a:r>
          </a:p>
        </p:txBody>
      </p:sp>
      <p:sp>
        <p:nvSpPr>
          <p:cNvPr id="4" name="Slide Number Placeholder 3"/>
          <p:cNvSpPr>
            <a:spLocks noGrp="1"/>
          </p:cNvSpPr>
          <p:nvPr>
            <p:ph type="sldNum" sz="quarter" idx="5"/>
          </p:nvPr>
        </p:nvSpPr>
        <p:spPr/>
        <p:txBody>
          <a:bodyPr/>
          <a:lstStyle/>
          <a:p>
            <a:fld id="{58C8E312-8D55-664F-A614-A90E1A5EA9F7}" type="slidenum">
              <a:rPr lang="en-US" smtClean="0"/>
              <a:t>31</a:t>
            </a:fld>
            <a:endParaRPr lang="en-US"/>
          </a:p>
        </p:txBody>
      </p:sp>
    </p:spTree>
    <p:extLst>
      <p:ext uri="{BB962C8B-B14F-4D97-AF65-F5344CB8AC3E}">
        <p14:creationId xmlns:p14="http://schemas.microsoft.com/office/powerpoint/2010/main" val="4230671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maximum likelihood estimation to get a maximum likelihood estimate of our parameter for this dataset</a:t>
            </a:r>
          </a:p>
        </p:txBody>
      </p:sp>
      <p:sp>
        <p:nvSpPr>
          <p:cNvPr id="4" name="Slide Number Placeholder 3"/>
          <p:cNvSpPr>
            <a:spLocks noGrp="1"/>
          </p:cNvSpPr>
          <p:nvPr>
            <p:ph type="sldNum" sz="quarter" idx="5"/>
          </p:nvPr>
        </p:nvSpPr>
        <p:spPr/>
        <p:txBody>
          <a:bodyPr/>
          <a:lstStyle/>
          <a:p>
            <a:fld id="{58C8E312-8D55-664F-A614-A90E1A5EA9F7}" type="slidenum">
              <a:rPr lang="en-US" smtClean="0"/>
              <a:t>32</a:t>
            </a:fld>
            <a:endParaRPr lang="en-US"/>
          </a:p>
        </p:txBody>
      </p:sp>
    </p:spTree>
    <p:extLst>
      <p:ext uri="{BB962C8B-B14F-4D97-AF65-F5344CB8AC3E}">
        <p14:creationId xmlns:p14="http://schemas.microsoft.com/office/powerpoint/2010/main" val="976811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maximum likelihood estimation to get a maximum likelihood estimate of our parameter for this dataset</a:t>
            </a:r>
          </a:p>
        </p:txBody>
      </p:sp>
      <p:sp>
        <p:nvSpPr>
          <p:cNvPr id="4" name="Slide Number Placeholder 3"/>
          <p:cNvSpPr>
            <a:spLocks noGrp="1"/>
          </p:cNvSpPr>
          <p:nvPr>
            <p:ph type="sldNum" sz="quarter" idx="5"/>
          </p:nvPr>
        </p:nvSpPr>
        <p:spPr/>
        <p:txBody>
          <a:bodyPr/>
          <a:lstStyle/>
          <a:p>
            <a:fld id="{58C8E312-8D55-664F-A614-A90E1A5EA9F7}" type="slidenum">
              <a:rPr lang="en-US" smtClean="0"/>
              <a:t>33</a:t>
            </a:fld>
            <a:endParaRPr lang="en-US"/>
          </a:p>
        </p:txBody>
      </p:sp>
    </p:spTree>
    <p:extLst>
      <p:ext uri="{BB962C8B-B14F-4D97-AF65-F5344CB8AC3E}">
        <p14:creationId xmlns:p14="http://schemas.microsoft.com/office/powerpoint/2010/main" val="90629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 a group of lions</a:t>
            </a:r>
          </a:p>
        </p:txBody>
      </p:sp>
      <p:sp>
        <p:nvSpPr>
          <p:cNvPr id="4" name="Slide Number Placeholder 3"/>
          <p:cNvSpPr>
            <a:spLocks noGrp="1"/>
          </p:cNvSpPr>
          <p:nvPr>
            <p:ph type="sldNum" sz="quarter" idx="5"/>
          </p:nvPr>
        </p:nvSpPr>
        <p:spPr/>
        <p:txBody>
          <a:bodyPr/>
          <a:lstStyle/>
          <a:p>
            <a:fld id="{58C8E312-8D55-664F-A614-A90E1A5EA9F7}" type="slidenum">
              <a:rPr lang="en-US" smtClean="0"/>
              <a:t>7</a:t>
            </a:fld>
            <a:endParaRPr lang="en-US"/>
          </a:p>
        </p:txBody>
      </p:sp>
    </p:spTree>
    <p:extLst>
      <p:ext uri="{BB962C8B-B14F-4D97-AF65-F5344CB8AC3E}">
        <p14:creationId xmlns:p14="http://schemas.microsoft.com/office/powerpoint/2010/main" val="2928111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distribution of the estimates of the parameter. Can see out of 1000 samples, got around 50 about 260 times. </a:t>
            </a:r>
          </a:p>
        </p:txBody>
      </p:sp>
      <p:sp>
        <p:nvSpPr>
          <p:cNvPr id="4" name="Slide Number Placeholder 3"/>
          <p:cNvSpPr>
            <a:spLocks noGrp="1"/>
          </p:cNvSpPr>
          <p:nvPr>
            <p:ph type="sldNum" sz="quarter" idx="5"/>
          </p:nvPr>
        </p:nvSpPr>
        <p:spPr/>
        <p:txBody>
          <a:bodyPr/>
          <a:lstStyle/>
          <a:p>
            <a:fld id="{58C8E312-8D55-664F-A614-A90E1A5EA9F7}" type="slidenum">
              <a:rPr lang="en-US" smtClean="0"/>
              <a:t>34</a:t>
            </a:fld>
            <a:endParaRPr lang="en-US"/>
          </a:p>
        </p:txBody>
      </p:sp>
    </p:spTree>
    <p:extLst>
      <p:ext uri="{BB962C8B-B14F-4D97-AF65-F5344CB8AC3E}">
        <p14:creationId xmlns:p14="http://schemas.microsoft.com/office/powerpoint/2010/main" val="3174378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mean is actually the true population level value of lambda</a:t>
            </a:r>
          </a:p>
        </p:txBody>
      </p:sp>
      <p:sp>
        <p:nvSpPr>
          <p:cNvPr id="4" name="Slide Number Placeholder 3"/>
          <p:cNvSpPr>
            <a:spLocks noGrp="1"/>
          </p:cNvSpPr>
          <p:nvPr>
            <p:ph type="sldNum" sz="quarter" idx="5"/>
          </p:nvPr>
        </p:nvSpPr>
        <p:spPr/>
        <p:txBody>
          <a:bodyPr/>
          <a:lstStyle/>
          <a:p>
            <a:fld id="{58C8E312-8D55-664F-A614-A90E1A5EA9F7}" type="slidenum">
              <a:rPr lang="en-US" smtClean="0"/>
              <a:t>35</a:t>
            </a:fld>
            <a:endParaRPr lang="en-US"/>
          </a:p>
        </p:txBody>
      </p:sp>
    </p:spTree>
    <p:extLst>
      <p:ext uri="{BB962C8B-B14F-4D97-AF65-F5344CB8AC3E}">
        <p14:creationId xmlns:p14="http://schemas.microsoft.com/office/powerpoint/2010/main" val="314158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mean is actually the true population level value of lambda</a:t>
            </a:r>
          </a:p>
        </p:txBody>
      </p:sp>
      <p:sp>
        <p:nvSpPr>
          <p:cNvPr id="4" name="Slide Number Placeholder 3"/>
          <p:cNvSpPr>
            <a:spLocks noGrp="1"/>
          </p:cNvSpPr>
          <p:nvPr>
            <p:ph type="sldNum" sz="quarter" idx="5"/>
          </p:nvPr>
        </p:nvSpPr>
        <p:spPr/>
        <p:txBody>
          <a:bodyPr/>
          <a:lstStyle/>
          <a:p>
            <a:fld id="{58C8E312-8D55-664F-A614-A90E1A5EA9F7}" type="slidenum">
              <a:rPr lang="en-US" smtClean="0"/>
              <a:t>36</a:t>
            </a:fld>
            <a:endParaRPr lang="en-US"/>
          </a:p>
        </p:txBody>
      </p:sp>
    </p:spTree>
    <p:extLst>
      <p:ext uri="{BB962C8B-B14F-4D97-AF65-F5344CB8AC3E}">
        <p14:creationId xmlns:p14="http://schemas.microsoft.com/office/powerpoint/2010/main" val="328345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to get this distribution requires a lot of simulation or many samples – this is rarely possible</a:t>
            </a:r>
          </a:p>
        </p:txBody>
      </p:sp>
      <p:sp>
        <p:nvSpPr>
          <p:cNvPr id="4" name="Slide Number Placeholder 3"/>
          <p:cNvSpPr>
            <a:spLocks noGrp="1"/>
          </p:cNvSpPr>
          <p:nvPr>
            <p:ph type="sldNum" sz="quarter" idx="5"/>
          </p:nvPr>
        </p:nvSpPr>
        <p:spPr/>
        <p:txBody>
          <a:bodyPr/>
          <a:lstStyle/>
          <a:p>
            <a:fld id="{58C8E312-8D55-664F-A614-A90E1A5EA9F7}" type="slidenum">
              <a:rPr lang="en-US" smtClean="0"/>
              <a:t>37</a:t>
            </a:fld>
            <a:endParaRPr lang="en-US"/>
          </a:p>
        </p:txBody>
      </p:sp>
    </p:spTree>
    <p:extLst>
      <p:ext uri="{BB962C8B-B14F-4D97-AF65-F5344CB8AC3E}">
        <p14:creationId xmlns:p14="http://schemas.microsoft.com/office/powerpoint/2010/main" val="3425470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really want a way to get that distribution of possible estimates from a single sample</a:t>
            </a:r>
          </a:p>
        </p:txBody>
      </p:sp>
      <p:sp>
        <p:nvSpPr>
          <p:cNvPr id="4" name="Slide Number Placeholder 3"/>
          <p:cNvSpPr>
            <a:spLocks noGrp="1"/>
          </p:cNvSpPr>
          <p:nvPr>
            <p:ph type="sldNum" sz="quarter" idx="5"/>
          </p:nvPr>
        </p:nvSpPr>
        <p:spPr/>
        <p:txBody>
          <a:bodyPr/>
          <a:lstStyle/>
          <a:p>
            <a:fld id="{58C8E312-8D55-664F-A614-A90E1A5EA9F7}" type="slidenum">
              <a:rPr lang="en-US" smtClean="0"/>
              <a:t>38</a:t>
            </a:fld>
            <a:endParaRPr lang="en-US"/>
          </a:p>
        </p:txBody>
      </p:sp>
    </p:spTree>
    <p:extLst>
      <p:ext uri="{BB962C8B-B14F-4D97-AF65-F5344CB8AC3E}">
        <p14:creationId xmlns:p14="http://schemas.microsoft.com/office/powerpoint/2010/main" val="2034387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really want a way to get that distribution of possible estimates from a single sample</a:t>
            </a:r>
          </a:p>
        </p:txBody>
      </p:sp>
      <p:sp>
        <p:nvSpPr>
          <p:cNvPr id="4" name="Slide Number Placeholder 3"/>
          <p:cNvSpPr>
            <a:spLocks noGrp="1"/>
          </p:cNvSpPr>
          <p:nvPr>
            <p:ph type="sldNum" sz="quarter" idx="5"/>
          </p:nvPr>
        </p:nvSpPr>
        <p:spPr/>
        <p:txBody>
          <a:bodyPr/>
          <a:lstStyle/>
          <a:p>
            <a:fld id="{58C8E312-8D55-664F-A614-A90E1A5EA9F7}" type="slidenum">
              <a:rPr lang="en-US" smtClean="0"/>
              <a:t>39</a:t>
            </a:fld>
            <a:endParaRPr lang="en-US"/>
          </a:p>
        </p:txBody>
      </p:sp>
    </p:spTree>
    <p:extLst>
      <p:ext uri="{BB962C8B-B14F-4D97-AF65-F5344CB8AC3E}">
        <p14:creationId xmlns:p14="http://schemas.microsoft.com/office/powerpoint/2010/main" val="1960693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where the likelihood and maximum likelihood estimation come in. </a:t>
            </a:r>
          </a:p>
        </p:txBody>
      </p:sp>
      <p:sp>
        <p:nvSpPr>
          <p:cNvPr id="4" name="Slide Number Placeholder 3"/>
          <p:cNvSpPr>
            <a:spLocks noGrp="1"/>
          </p:cNvSpPr>
          <p:nvPr>
            <p:ph type="sldNum" sz="quarter" idx="5"/>
          </p:nvPr>
        </p:nvSpPr>
        <p:spPr/>
        <p:txBody>
          <a:bodyPr/>
          <a:lstStyle/>
          <a:p>
            <a:fld id="{58C8E312-8D55-664F-A614-A90E1A5EA9F7}" type="slidenum">
              <a:rPr lang="en-US" smtClean="0"/>
              <a:t>40</a:t>
            </a:fld>
            <a:endParaRPr lang="en-US"/>
          </a:p>
        </p:txBody>
      </p:sp>
    </p:spTree>
    <p:extLst>
      <p:ext uri="{BB962C8B-B14F-4D97-AF65-F5344CB8AC3E}">
        <p14:creationId xmlns:p14="http://schemas.microsoft.com/office/powerpoint/2010/main" val="1107221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a single sample</a:t>
            </a:r>
          </a:p>
        </p:txBody>
      </p:sp>
      <p:sp>
        <p:nvSpPr>
          <p:cNvPr id="4" name="Slide Number Placeholder 3"/>
          <p:cNvSpPr>
            <a:spLocks noGrp="1"/>
          </p:cNvSpPr>
          <p:nvPr>
            <p:ph type="sldNum" sz="quarter" idx="5"/>
          </p:nvPr>
        </p:nvSpPr>
        <p:spPr/>
        <p:txBody>
          <a:bodyPr/>
          <a:lstStyle/>
          <a:p>
            <a:fld id="{58C8E312-8D55-664F-A614-A90E1A5EA9F7}" type="slidenum">
              <a:rPr lang="en-US" smtClean="0"/>
              <a:t>41</a:t>
            </a:fld>
            <a:endParaRPr lang="en-US"/>
          </a:p>
        </p:txBody>
      </p:sp>
    </p:spTree>
    <p:extLst>
      <p:ext uri="{BB962C8B-B14F-4D97-AF65-F5344CB8AC3E}">
        <p14:creationId xmlns:p14="http://schemas.microsoft.com/office/powerpoint/2010/main" val="2913136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produce a likelihood curve based on that data, we find the probability of getting this sample based on different values of the parameter and find the one that makes it most likely. Here that is also the mean of our sample. You can see that the estimate is closely tied to the data. </a:t>
            </a:r>
          </a:p>
        </p:txBody>
      </p:sp>
      <p:sp>
        <p:nvSpPr>
          <p:cNvPr id="4" name="Slide Number Placeholder 3"/>
          <p:cNvSpPr>
            <a:spLocks noGrp="1"/>
          </p:cNvSpPr>
          <p:nvPr>
            <p:ph type="sldNum" sz="quarter" idx="5"/>
          </p:nvPr>
        </p:nvSpPr>
        <p:spPr/>
        <p:txBody>
          <a:bodyPr/>
          <a:lstStyle/>
          <a:p>
            <a:fld id="{58C8E312-8D55-664F-A614-A90E1A5EA9F7}" type="slidenum">
              <a:rPr lang="en-US" smtClean="0"/>
              <a:t>42</a:t>
            </a:fld>
            <a:endParaRPr lang="en-US"/>
          </a:p>
        </p:txBody>
      </p:sp>
    </p:spTree>
    <p:extLst>
      <p:ext uri="{BB962C8B-B14F-4D97-AF65-F5344CB8AC3E}">
        <p14:creationId xmlns:p14="http://schemas.microsoft.com/office/powerpoint/2010/main" val="887121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C8E312-8D55-664F-A614-A90E1A5EA9F7}" type="slidenum">
              <a:rPr lang="en-US" smtClean="0"/>
              <a:t>43</a:t>
            </a:fld>
            <a:endParaRPr lang="en-US"/>
          </a:p>
        </p:txBody>
      </p:sp>
    </p:spTree>
    <p:extLst>
      <p:ext uri="{BB962C8B-B14F-4D97-AF65-F5344CB8AC3E}">
        <p14:creationId xmlns:p14="http://schemas.microsoft.com/office/powerpoint/2010/main" val="901704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 a group of lions</a:t>
            </a:r>
          </a:p>
        </p:txBody>
      </p:sp>
      <p:sp>
        <p:nvSpPr>
          <p:cNvPr id="4" name="Slide Number Placeholder 3"/>
          <p:cNvSpPr>
            <a:spLocks noGrp="1"/>
          </p:cNvSpPr>
          <p:nvPr>
            <p:ph type="sldNum" sz="quarter" idx="5"/>
          </p:nvPr>
        </p:nvSpPr>
        <p:spPr/>
        <p:txBody>
          <a:bodyPr/>
          <a:lstStyle/>
          <a:p>
            <a:fld id="{58C8E312-8D55-664F-A614-A90E1A5EA9F7}" type="slidenum">
              <a:rPr lang="en-US" smtClean="0"/>
              <a:t>8</a:t>
            </a:fld>
            <a:endParaRPr lang="en-US"/>
          </a:p>
        </p:txBody>
      </p:sp>
    </p:spTree>
    <p:extLst>
      <p:ext uri="{BB962C8B-B14F-4D97-AF65-F5344CB8AC3E}">
        <p14:creationId xmlns:p14="http://schemas.microsoft.com/office/powerpoint/2010/main" val="2076487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actual distribution you would get by taking many samples is NOT the same as the one you get from maximum likelihood estimation. This is because when we estimate, it is relative to our data, that is the only information we have. So always centred on our MLE of the parameter – but tries to represent it from limited information</a:t>
            </a:r>
          </a:p>
        </p:txBody>
      </p:sp>
      <p:sp>
        <p:nvSpPr>
          <p:cNvPr id="4" name="Slide Number Placeholder 3"/>
          <p:cNvSpPr>
            <a:spLocks noGrp="1"/>
          </p:cNvSpPr>
          <p:nvPr>
            <p:ph type="sldNum" sz="quarter" idx="5"/>
          </p:nvPr>
        </p:nvSpPr>
        <p:spPr/>
        <p:txBody>
          <a:bodyPr/>
          <a:lstStyle/>
          <a:p>
            <a:fld id="{58C8E312-8D55-664F-A614-A90E1A5EA9F7}" type="slidenum">
              <a:rPr lang="en-US" smtClean="0"/>
              <a:t>44</a:t>
            </a:fld>
            <a:endParaRPr lang="en-US"/>
          </a:p>
        </p:txBody>
      </p:sp>
    </p:spTree>
    <p:extLst>
      <p:ext uri="{BB962C8B-B14F-4D97-AF65-F5344CB8AC3E}">
        <p14:creationId xmlns:p14="http://schemas.microsoft.com/office/powerpoint/2010/main" val="3212582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final part to consider is uncertainty</a:t>
            </a:r>
          </a:p>
        </p:txBody>
      </p:sp>
      <p:sp>
        <p:nvSpPr>
          <p:cNvPr id="4" name="Slide Number Placeholder 3"/>
          <p:cNvSpPr>
            <a:spLocks noGrp="1"/>
          </p:cNvSpPr>
          <p:nvPr>
            <p:ph type="sldNum" sz="quarter" idx="5"/>
          </p:nvPr>
        </p:nvSpPr>
        <p:spPr/>
        <p:txBody>
          <a:bodyPr/>
          <a:lstStyle/>
          <a:p>
            <a:fld id="{58C8E312-8D55-664F-A614-A90E1A5EA9F7}" type="slidenum">
              <a:rPr lang="en-US" smtClean="0"/>
              <a:t>45</a:t>
            </a:fld>
            <a:endParaRPr lang="en-US"/>
          </a:p>
        </p:txBody>
      </p:sp>
    </p:spTree>
    <p:extLst>
      <p:ext uri="{BB962C8B-B14F-4D97-AF65-F5344CB8AC3E}">
        <p14:creationId xmlns:p14="http://schemas.microsoft.com/office/powerpoint/2010/main" val="28211870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Actually it is influenced by everything else and is therefore really important!</a:t>
            </a:r>
          </a:p>
        </p:txBody>
      </p:sp>
      <p:sp>
        <p:nvSpPr>
          <p:cNvPr id="4" name="Slide Number Placeholder 3"/>
          <p:cNvSpPr>
            <a:spLocks noGrp="1"/>
          </p:cNvSpPr>
          <p:nvPr>
            <p:ph type="sldNum" sz="quarter" idx="5"/>
          </p:nvPr>
        </p:nvSpPr>
        <p:spPr/>
        <p:txBody>
          <a:bodyPr/>
          <a:lstStyle/>
          <a:p>
            <a:fld id="{58C8E312-8D55-664F-A614-A90E1A5EA9F7}" type="slidenum">
              <a:rPr lang="en-US" smtClean="0"/>
              <a:t>46</a:t>
            </a:fld>
            <a:endParaRPr lang="en-US"/>
          </a:p>
        </p:txBody>
      </p:sp>
    </p:spTree>
    <p:extLst>
      <p:ext uri="{BB962C8B-B14F-4D97-AF65-F5344CB8AC3E}">
        <p14:creationId xmlns:p14="http://schemas.microsoft.com/office/powerpoint/2010/main" val="2401585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now back to our likelihood curve we can see there is another component to this distribution as well as the maximum</a:t>
            </a:r>
          </a:p>
        </p:txBody>
      </p:sp>
      <p:sp>
        <p:nvSpPr>
          <p:cNvPr id="4" name="Slide Number Placeholder 3"/>
          <p:cNvSpPr>
            <a:spLocks noGrp="1"/>
          </p:cNvSpPr>
          <p:nvPr>
            <p:ph type="sldNum" sz="quarter" idx="5"/>
          </p:nvPr>
        </p:nvSpPr>
        <p:spPr/>
        <p:txBody>
          <a:bodyPr/>
          <a:lstStyle/>
          <a:p>
            <a:fld id="{58C8E312-8D55-664F-A614-A90E1A5EA9F7}" type="slidenum">
              <a:rPr lang="en-US" smtClean="0"/>
              <a:t>47</a:t>
            </a:fld>
            <a:endParaRPr lang="en-US"/>
          </a:p>
        </p:txBody>
      </p:sp>
    </p:spTree>
    <p:extLst>
      <p:ext uri="{BB962C8B-B14F-4D97-AF65-F5344CB8AC3E}">
        <p14:creationId xmlns:p14="http://schemas.microsoft.com/office/powerpoint/2010/main" val="3776187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also a spread – this helps us to represent uncertainty in our estimate of the parameter</a:t>
            </a:r>
          </a:p>
        </p:txBody>
      </p:sp>
      <p:sp>
        <p:nvSpPr>
          <p:cNvPr id="4" name="Slide Number Placeholder 3"/>
          <p:cNvSpPr>
            <a:spLocks noGrp="1"/>
          </p:cNvSpPr>
          <p:nvPr>
            <p:ph type="sldNum" sz="quarter" idx="5"/>
          </p:nvPr>
        </p:nvSpPr>
        <p:spPr/>
        <p:txBody>
          <a:bodyPr/>
          <a:lstStyle/>
          <a:p>
            <a:fld id="{58C8E312-8D55-664F-A614-A90E1A5EA9F7}" type="slidenum">
              <a:rPr lang="en-US" smtClean="0"/>
              <a:t>48</a:t>
            </a:fld>
            <a:endParaRPr lang="en-US"/>
          </a:p>
        </p:txBody>
      </p:sp>
    </p:spTree>
    <p:extLst>
      <p:ext uri="{BB962C8B-B14F-4D97-AF65-F5344CB8AC3E}">
        <p14:creationId xmlns:p14="http://schemas.microsoft.com/office/powerpoint/2010/main" val="404069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represent it using confidence intervals</a:t>
            </a:r>
          </a:p>
        </p:txBody>
      </p:sp>
      <p:sp>
        <p:nvSpPr>
          <p:cNvPr id="4" name="Slide Number Placeholder 3"/>
          <p:cNvSpPr>
            <a:spLocks noGrp="1"/>
          </p:cNvSpPr>
          <p:nvPr>
            <p:ph type="sldNum" sz="quarter" idx="5"/>
          </p:nvPr>
        </p:nvSpPr>
        <p:spPr/>
        <p:txBody>
          <a:bodyPr/>
          <a:lstStyle/>
          <a:p>
            <a:fld id="{58C8E312-8D55-664F-A614-A90E1A5EA9F7}" type="slidenum">
              <a:rPr lang="en-US" smtClean="0"/>
              <a:t>49</a:t>
            </a:fld>
            <a:endParaRPr lang="en-US"/>
          </a:p>
        </p:txBody>
      </p:sp>
    </p:spTree>
    <p:extLst>
      <p:ext uri="{BB962C8B-B14F-4D97-AF65-F5344CB8AC3E}">
        <p14:creationId xmlns:p14="http://schemas.microsoft.com/office/powerpoint/2010/main" val="32320582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represent it using confidence intervals – hopefully this is familiar from last week!</a:t>
            </a:r>
          </a:p>
        </p:txBody>
      </p:sp>
      <p:sp>
        <p:nvSpPr>
          <p:cNvPr id="4" name="Slide Number Placeholder 3"/>
          <p:cNvSpPr>
            <a:spLocks noGrp="1"/>
          </p:cNvSpPr>
          <p:nvPr>
            <p:ph type="sldNum" sz="quarter" idx="5"/>
          </p:nvPr>
        </p:nvSpPr>
        <p:spPr/>
        <p:txBody>
          <a:bodyPr/>
          <a:lstStyle/>
          <a:p>
            <a:fld id="{58C8E312-8D55-664F-A614-A90E1A5EA9F7}" type="slidenum">
              <a:rPr lang="en-US" smtClean="0"/>
              <a:t>50</a:t>
            </a:fld>
            <a:endParaRPr lang="en-US"/>
          </a:p>
        </p:txBody>
      </p:sp>
    </p:spTree>
    <p:extLst>
      <p:ext uri="{BB962C8B-B14F-4D97-AF65-F5344CB8AC3E}">
        <p14:creationId xmlns:p14="http://schemas.microsoft.com/office/powerpoint/2010/main" val="9184314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was presented last week. Statistic on the x axis (here it would be our lambda) and repeated sample on the y axis. The horizontal bars are the confidence intervals and the red line is the true population statistic. Can see that not all confidence intervals include the truth.</a:t>
            </a:r>
          </a:p>
        </p:txBody>
      </p:sp>
      <p:sp>
        <p:nvSpPr>
          <p:cNvPr id="4" name="Slide Number Placeholder 3"/>
          <p:cNvSpPr>
            <a:spLocks noGrp="1"/>
          </p:cNvSpPr>
          <p:nvPr>
            <p:ph type="sldNum" sz="quarter" idx="5"/>
          </p:nvPr>
        </p:nvSpPr>
        <p:spPr/>
        <p:txBody>
          <a:bodyPr/>
          <a:lstStyle/>
          <a:p>
            <a:fld id="{58C8E312-8D55-664F-A614-A90E1A5EA9F7}" type="slidenum">
              <a:rPr lang="en-US" smtClean="0"/>
              <a:t>51</a:t>
            </a:fld>
            <a:endParaRPr lang="en-US"/>
          </a:p>
        </p:txBody>
      </p:sp>
    </p:spTree>
    <p:extLst>
      <p:ext uri="{BB962C8B-B14F-4D97-AF65-F5344CB8AC3E}">
        <p14:creationId xmlns:p14="http://schemas.microsoft.com/office/powerpoint/2010/main" val="42873397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Definition = </a:t>
            </a:r>
          </a:p>
        </p:txBody>
      </p:sp>
      <p:sp>
        <p:nvSpPr>
          <p:cNvPr id="4" name="Slide Number Placeholder 3"/>
          <p:cNvSpPr>
            <a:spLocks noGrp="1"/>
          </p:cNvSpPr>
          <p:nvPr>
            <p:ph type="sldNum" sz="quarter" idx="5"/>
          </p:nvPr>
        </p:nvSpPr>
        <p:spPr/>
        <p:txBody>
          <a:bodyPr/>
          <a:lstStyle/>
          <a:p>
            <a:fld id="{58C8E312-8D55-664F-A614-A90E1A5EA9F7}" type="slidenum">
              <a:rPr lang="en-US" smtClean="0"/>
              <a:t>52</a:t>
            </a:fld>
            <a:endParaRPr lang="en-US"/>
          </a:p>
        </p:txBody>
      </p:sp>
    </p:spTree>
    <p:extLst>
      <p:ext uri="{BB962C8B-B14F-4D97-AF65-F5344CB8AC3E}">
        <p14:creationId xmlns:p14="http://schemas.microsoft.com/office/powerpoint/2010/main" val="17607736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Definition = on slide</a:t>
            </a:r>
          </a:p>
        </p:txBody>
      </p:sp>
      <p:sp>
        <p:nvSpPr>
          <p:cNvPr id="4" name="Slide Number Placeholder 3"/>
          <p:cNvSpPr>
            <a:spLocks noGrp="1"/>
          </p:cNvSpPr>
          <p:nvPr>
            <p:ph type="sldNum" sz="quarter" idx="5"/>
          </p:nvPr>
        </p:nvSpPr>
        <p:spPr/>
        <p:txBody>
          <a:bodyPr/>
          <a:lstStyle/>
          <a:p>
            <a:fld id="{58C8E312-8D55-664F-A614-A90E1A5EA9F7}" type="slidenum">
              <a:rPr lang="en-US" smtClean="0"/>
              <a:t>53</a:t>
            </a:fld>
            <a:endParaRPr lang="en-US"/>
          </a:p>
        </p:txBody>
      </p:sp>
    </p:spTree>
    <p:extLst>
      <p:ext uri="{BB962C8B-B14F-4D97-AF65-F5344CB8AC3E}">
        <p14:creationId xmlns:p14="http://schemas.microsoft.com/office/powerpoint/2010/main" val="409939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to collect data on the lions. We cannot catch them all.</a:t>
            </a:r>
          </a:p>
        </p:txBody>
      </p:sp>
      <p:sp>
        <p:nvSpPr>
          <p:cNvPr id="4" name="Slide Number Placeholder 3"/>
          <p:cNvSpPr>
            <a:spLocks noGrp="1"/>
          </p:cNvSpPr>
          <p:nvPr>
            <p:ph type="sldNum" sz="quarter" idx="5"/>
          </p:nvPr>
        </p:nvSpPr>
        <p:spPr/>
        <p:txBody>
          <a:bodyPr/>
          <a:lstStyle/>
          <a:p>
            <a:fld id="{58C8E312-8D55-664F-A614-A90E1A5EA9F7}" type="slidenum">
              <a:rPr lang="en-US" smtClean="0"/>
              <a:t>9</a:t>
            </a:fld>
            <a:endParaRPr lang="en-US"/>
          </a:p>
        </p:txBody>
      </p:sp>
    </p:spTree>
    <p:extLst>
      <p:ext uri="{BB962C8B-B14F-4D97-AF65-F5344CB8AC3E}">
        <p14:creationId xmlns:p14="http://schemas.microsoft.com/office/powerpoint/2010/main" val="1383520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Finish off with the link between uncertainty and data</a:t>
            </a:r>
          </a:p>
        </p:txBody>
      </p:sp>
      <p:sp>
        <p:nvSpPr>
          <p:cNvPr id="4" name="Slide Number Placeholder 3"/>
          <p:cNvSpPr>
            <a:spLocks noGrp="1"/>
          </p:cNvSpPr>
          <p:nvPr>
            <p:ph type="sldNum" sz="quarter" idx="5"/>
          </p:nvPr>
        </p:nvSpPr>
        <p:spPr/>
        <p:txBody>
          <a:bodyPr/>
          <a:lstStyle/>
          <a:p>
            <a:fld id="{58C8E312-8D55-664F-A614-A90E1A5EA9F7}" type="slidenum">
              <a:rPr lang="en-US" smtClean="0"/>
              <a:t>54</a:t>
            </a:fld>
            <a:endParaRPr lang="en-US"/>
          </a:p>
        </p:txBody>
      </p:sp>
    </p:spTree>
    <p:extLst>
      <p:ext uri="{BB962C8B-B14F-4D97-AF65-F5344CB8AC3E}">
        <p14:creationId xmlns:p14="http://schemas.microsoft.com/office/powerpoint/2010/main" val="12476282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confidence interval for our data</a:t>
            </a:r>
          </a:p>
        </p:txBody>
      </p:sp>
      <p:sp>
        <p:nvSpPr>
          <p:cNvPr id="4" name="Slide Number Placeholder 3"/>
          <p:cNvSpPr>
            <a:spLocks noGrp="1"/>
          </p:cNvSpPr>
          <p:nvPr>
            <p:ph type="sldNum" sz="quarter" idx="5"/>
          </p:nvPr>
        </p:nvSpPr>
        <p:spPr/>
        <p:txBody>
          <a:bodyPr/>
          <a:lstStyle/>
          <a:p>
            <a:fld id="{58C8E312-8D55-664F-A614-A90E1A5EA9F7}" type="slidenum">
              <a:rPr lang="en-US" smtClean="0"/>
              <a:t>55</a:t>
            </a:fld>
            <a:endParaRPr lang="en-US"/>
          </a:p>
        </p:txBody>
      </p:sp>
    </p:spTree>
    <p:extLst>
      <p:ext uri="{BB962C8B-B14F-4D97-AF65-F5344CB8AC3E}">
        <p14:creationId xmlns:p14="http://schemas.microsoft.com/office/powerpoint/2010/main" val="198220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confidence interval for our data</a:t>
            </a:r>
          </a:p>
        </p:txBody>
      </p:sp>
      <p:sp>
        <p:nvSpPr>
          <p:cNvPr id="4" name="Slide Number Placeholder 3"/>
          <p:cNvSpPr>
            <a:spLocks noGrp="1"/>
          </p:cNvSpPr>
          <p:nvPr>
            <p:ph type="sldNum" sz="quarter" idx="5"/>
          </p:nvPr>
        </p:nvSpPr>
        <p:spPr/>
        <p:txBody>
          <a:bodyPr/>
          <a:lstStyle/>
          <a:p>
            <a:fld id="{58C8E312-8D55-664F-A614-A90E1A5EA9F7}" type="slidenum">
              <a:rPr lang="en-US" smtClean="0"/>
              <a:t>56</a:t>
            </a:fld>
            <a:endParaRPr lang="en-US"/>
          </a:p>
        </p:txBody>
      </p:sp>
    </p:spTree>
    <p:extLst>
      <p:ext uri="{BB962C8B-B14F-4D97-AF65-F5344CB8AC3E}">
        <p14:creationId xmlns:p14="http://schemas.microsoft.com/office/powerpoint/2010/main" val="38227260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you interpret the results of maximum likelihood parameter estimation depends on your data and question</a:t>
            </a:r>
          </a:p>
        </p:txBody>
      </p:sp>
      <p:sp>
        <p:nvSpPr>
          <p:cNvPr id="4" name="Slide Number Placeholder 3"/>
          <p:cNvSpPr>
            <a:spLocks noGrp="1"/>
          </p:cNvSpPr>
          <p:nvPr>
            <p:ph type="sldNum" sz="quarter" idx="5"/>
          </p:nvPr>
        </p:nvSpPr>
        <p:spPr/>
        <p:txBody>
          <a:bodyPr/>
          <a:lstStyle/>
          <a:p>
            <a:fld id="{58C8E312-8D55-664F-A614-A90E1A5EA9F7}" type="slidenum">
              <a:rPr lang="en-US" smtClean="0"/>
              <a:t>57</a:t>
            </a:fld>
            <a:endParaRPr lang="en-US"/>
          </a:p>
        </p:txBody>
      </p:sp>
    </p:spTree>
    <p:extLst>
      <p:ext uri="{BB962C8B-B14F-4D97-AF65-F5344CB8AC3E}">
        <p14:creationId xmlns:p14="http://schemas.microsoft.com/office/powerpoint/2010/main" val="24052579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you interpret the results of maximum likelihood parameter estimation depends on your data and question</a:t>
            </a:r>
          </a:p>
        </p:txBody>
      </p:sp>
      <p:sp>
        <p:nvSpPr>
          <p:cNvPr id="4" name="Slide Number Placeholder 3"/>
          <p:cNvSpPr>
            <a:spLocks noGrp="1"/>
          </p:cNvSpPr>
          <p:nvPr>
            <p:ph type="sldNum" sz="quarter" idx="5"/>
          </p:nvPr>
        </p:nvSpPr>
        <p:spPr/>
        <p:txBody>
          <a:bodyPr/>
          <a:lstStyle/>
          <a:p>
            <a:fld id="{58C8E312-8D55-664F-A614-A90E1A5EA9F7}" type="slidenum">
              <a:rPr lang="en-US" smtClean="0"/>
              <a:t>58</a:t>
            </a:fld>
            <a:endParaRPr lang="en-US"/>
          </a:p>
        </p:txBody>
      </p:sp>
    </p:spTree>
    <p:extLst>
      <p:ext uri="{BB962C8B-B14F-4D97-AF65-F5344CB8AC3E}">
        <p14:creationId xmlns:p14="http://schemas.microsoft.com/office/powerpoint/2010/main" val="4234097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Summarise the lecture on the schematic</a:t>
            </a:r>
          </a:p>
        </p:txBody>
      </p:sp>
      <p:sp>
        <p:nvSpPr>
          <p:cNvPr id="4" name="Slide Number Placeholder 3"/>
          <p:cNvSpPr>
            <a:spLocks noGrp="1"/>
          </p:cNvSpPr>
          <p:nvPr>
            <p:ph type="sldNum" sz="quarter" idx="5"/>
          </p:nvPr>
        </p:nvSpPr>
        <p:spPr/>
        <p:txBody>
          <a:bodyPr/>
          <a:lstStyle/>
          <a:p>
            <a:fld id="{58C8E312-8D55-664F-A614-A90E1A5EA9F7}" type="slidenum">
              <a:rPr lang="en-US" smtClean="0"/>
              <a:t>59</a:t>
            </a:fld>
            <a:endParaRPr lang="en-US"/>
          </a:p>
        </p:txBody>
      </p:sp>
    </p:spTree>
    <p:extLst>
      <p:ext uri="{BB962C8B-B14F-4D97-AF65-F5344CB8AC3E}">
        <p14:creationId xmlns:p14="http://schemas.microsoft.com/office/powerpoint/2010/main" val="40135111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Summarise the lecture on the schematic</a:t>
            </a:r>
          </a:p>
        </p:txBody>
      </p:sp>
      <p:sp>
        <p:nvSpPr>
          <p:cNvPr id="4" name="Slide Number Placeholder 3"/>
          <p:cNvSpPr>
            <a:spLocks noGrp="1"/>
          </p:cNvSpPr>
          <p:nvPr>
            <p:ph type="sldNum" sz="quarter" idx="5"/>
          </p:nvPr>
        </p:nvSpPr>
        <p:spPr/>
        <p:txBody>
          <a:bodyPr/>
          <a:lstStyle/>
          <a:p>
            <a:fld id="{58C8E312-8D55-664F-A614-A90E1A5EA9F7}" type="slidenum">
              <a:rPr lang="en-US" smtClean="0"/>
              <a:t>60</a:t>
            </a:fld>
            <a:endParaRPr lang="en-US"/>
          </a:p>
        </p:txBody>
      </p:sp>
    </p:spTree>
    <p:extLst>
      <p:ext uri="{BB962C8B-B14F-4D97-AF65-F5344CB8AC3E}">
        <p14:creationId xmlns:p14="http://schemas.microsoft.com/office/powerpoint/2010/main" val="3410174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Summarise the lecture on the schematic</a:t>
            </a:r>
          </a:p>
        </p:txBody>
      </p:sp>
      <p:sp>
        <p:nvSpPr>
          <p:cNvPr id="4" name="Slide Number Placeholder 3"/>
          <p:cNvSpPr>
            <a:spLocks noGrp="1"/>
          </p:cNvSpPr>
          <p:nvPr>
            <p:ph type="sldNum" sz="quarter" idx="5"/>
          </p:nvPr>
        </p:nvSpPr>
        <p:spPr/>
        <p:txBody>
          <a:bodyPr/>
          <a:lstStyle/>
          <a:p>
            <a:fld id="{58C8E312-8D55-664F-A614-A90E1A5EA9F7}" type="slidenum">
              <a:rPr lang="en-US" smtClean="0"/>
              <a:t>61</a:t>
            </a:fld>
            <a:endParaRPr lang="en-US"/>
          </a:p>
        </p:txBody>
      </p:sp>
    </p:spTree>
    <p:extLst>
      <p:ext uri="{BB962C8B-B14F-4D97-AF65-F5344CB8AC3E}">
        <p14:creationId xmlns:p14="http://schemas.microsoft.com/office/powerpoint/2010/main" val="37790171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Summarise the lecture on the schematic</a:t>
            </a:r>
          </a:p>
        </p:txBody>
      </p:sp>
      <p:sp>
        <p:nvSpPr>
          <p:cNvPr id="4" name="Slide Number Placeholder 3"/>
          <p:cNvSpPr>
            <a:spLocks noGrp="1"/>
          </p:cNvSpPr>
          <p:nvPr>
            <p:ph type="sldNum" sz="quarter" idx="5"/>
          </p:nvPr>
        </p:nvSpPr>
        <p:spPr/>
        <p:txBody>
          <a:bodyPr/>
          <a:lstStyle/>
          <a:p>
            <a:fld id="{58C8E312-8D55-664F-A614-A90E1A5EA9F7}" type="slidenum">
              <a:rPr lang="en-US" smtClean="0"/>
              <a:t>62</a:t>
            </a:fld>
            <a:endParaRPr lang="en-US"/>
          </a:p>
        </p:txBody>
      </p:sp>
    </p:spTree>
    <p:extLst>
      <p:ext uri="{BB962C8B-B14F-4D97-AF65-F5344CB8AC3E}">
        <p14:creationId xmlns:p14="http://schemas.microsoft.com/office/powerpoint/2010/main" val="7376964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Summarise the lecture on the schematic</a:t>
            </a:r>
          </a:p>
        </p:txBody>
      </p:sp>
      <p:sp>
        <p:nvSpPr>
          <p:cNvPr id="4" name="Slide Number Placeholder 3"/>
          <p:cNvSpPr>
            <a:spLocks noGrp="1"/>
          </p:cNvSpPr>
          <p:nvPr>
            <p:ph type="sldNum" sz="quarter" idx="5"/>
          </p:nvPr>
        </p:nvSpPr>
        <p:spPr/>
        <p:txBody>
          <a:bodyPr/>
          <a:lstStyle/>
          <a:p>
            <a:fld id="{58C8E312-8D55-664F-A614-A90E1A5EA9F7}" type="slidenum">
              <a:rPr lang="en-US" smtClean="0"/>
              <a:t>63</a:t>
            </a:fld>
            <a:endParaRPr lang="en-US"/>
          </a:p>
        </p:txBody>
      </p:sp>
    </p:spTree>
    <p:extLst>
      <p:ext uri="{BB962C8B-B14F-4D97-AF65-F5344CB8AC3E}">
        <p14:creationId xmlns:p14="http://schemas.microsoft.com/office/powerpoint/2010/main" val="2268507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sample, count number of lions in the pride</a:t>
            </a:r>
          </a:p>
        </p:txBody>
      </p:sp>
      <p:sp>
        <p:nvSpPr>
          <p:cNvPr id="4" name="Slide Number Placeholder 3"/>
          <p:cNvSpPr>
            <a:spLocks noGrp="1"/>
          </p:cNvSpPr>
          <p:nvPr>
            <p:ph type="sldNum" sz="quarter" idx="5"/>
          </p:nvPr>
        </p:nvSpPr>
        <p:spPr/>
        <p:txBody>
          <a:bodyPr/>
          <a:lstStyle/>
          <a:p>
            <a:fld id="{58C8E312-8D55-664F-A614-A90E1A5EA9F7}" type="slidenum">
              <a:rPr lang="en-US" smtClean="0"/>
              <a:t>10</a:t>
            </a:fld>
            <a:endParaRPr lang="en-US"/>
          </a:p>
        </p:txBody>
      </p:sp>
    </p:spTree>
    <p:extLst>
      <p:ext uri="{BB962C8B-B14F-4D97-AF65-F5344CB8AC3E}">
        <p14:creationId xmlns:p14="http://schemas.microsoft.com/office/powerpoint/2010/main" val="21191964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Summarise the lecture on the schematic</a:t>
            </a:r>
          </a:p>
        </p:txBody>
      </p:sp>
      <p:sp>
        <p:nvSpPr>
          <p:cNvPr id="4" name="Slide Number Placeholder 3"/>
          <p:cNvSpPr>
            <a:spLocks noGrp="1"/>
          </p:cNvSpPr>
          <p:nvPr>
            <p:ph type="sldNum" sz="quarter" idx="5"/>
          </p:nvPr>
        </p:nvSpPr>
        <p:spPr/>
        <p:txBody>
          <a:bodyPr/>
          <a:lstStyle/>
          <a:p>
            <a:fld id="{58C8E312-8D55-664F-A614-A90E1A5EA9F7}" type="slidenum">
              <a:rPr lang="en-US" smtClean="0"/>
              <a:t>64</a:t>
            </a:fld>
            <a:endParaRPr lang="en-US"/>
          </a:p>
        </p:txBody>
      </p:sp>
    </p:spTree>
    <p:extLst>
      <p:ext uri="{BB962C8B-B14F-4D97-AF65-F5344CB8AC3E}">
        <p14:creationId xmlns:p14="http://schemas.microsoft.com/office/powerpoint/2010/main" val="255320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sample, count number of lions in the pride</a:t>
            </a:r>
          </a:p>
        </p:txBody>
      </p:sp>
      <p:sp>
        <p:nvSpPr>
          <p:cNvPr id="4" name="Slide Number Placeholder 3"/>
          <p:cNvSpPr>
            <a:spLocks noGrp="1"/>
          </p:cNvSpPr>
          <p:nvPr>
            <p:ph type="sldNum" sz="quarter" idx="5"/>
          </p:nvPr>
        </p:nvSpPr>
        <p:spPr/>
        <p:txBody>
          <a:bodyPr/>
          <a:lstStyle/>
          <a:p>
            <a:fld id="{58C8E312-8D55-664F-A614-A90E1A5EA9F7}" type="slidenum">
              <a:rPr lang="en-US" smtClean="0"/>
              <a:t>11</a:t>
            </a:fld>
            <a:endParaRPr lang="en-US"/>
          </a:p>
        </p:txBody>
      </p:sp>
    </p:spTree>
    <p:extLst>
      <p:ext uri="{BB962C8B-B14F-4D97-AF65-F5344CB8AC3E}">
        <p14:creationId xmlns:p14="http://schemas.microsoft.com/office/powerpoint/2010/main" val="3379327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sample, count number of lions in the pride</a:t>
            </a:r>
          </a:p>
        </p:txBody>
      </p:sp>
      <p:sp>
        <p:nvSpPr>
          <p:cNvPr id="4" name="Slide Number Placeholder 3"/>
          <p:cNvSpPr>
            <a:spLocks noGrp="1"/>
          </p:cNvSpPr>
          <p:nvPr>
            <p:ph type="sldNum" sz="quarter" idx="5"/>
          </p:nvPr>
        </p:nvSpPr>
        <p:spPr/>
        <p:txBody>
          <a:bodyPr/>
          <a:lstStyle/>
          <a:p>
            <a:fld id="{58C8E312-8D55-664F-A614-A90E1A5EA9F7}" type="slidenum">
              <a:rPr lang="en-US" smtClean="0"/>
              <a:t>12</a:t>
            </a:fld>
            <a:endParaRPr lang="en-US"/>
          </a:p>
        </p:txBody>
      </p:sp>
    </p:spTree>
    <p:extLst>
      <p:ext uri="{BB962C8B-B14F-4D97-AF65-F5344CB8AC3E}">
        <p14:creationId xmlns:p14="http://schemas.microsoft.com/office/powerpoint/2010/main" val="99630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sample, count number of lions in the pride</a:t>
            </a:r>
          </a:p>
        </p:txBody>
      </p:sp>
      <p:sp>
        <p:nvSpPr>
          <p:cNvPr id="4" name="Slide Number Placeholder 3"/>
          <p:cNvSpPr>
            <a:spLocks noGrp="1"/>
          </p:cNvSpPr>
          <p:nvPr>
            <p:ph type="sldNum" sz="quarter" idx="5"/>
          </p:nvPr>
        </p:nvSpPr>
        <p:spPr/>
        <p:txBody>
          <a:bodyPr/>
          <a:lstStyle/>
          <a:p>
            <a:fld id="{58C8E312-8D55-664F-A614-A90E1A5EA9F7}" type="slidenum">
              <a:rPr lang="en-US" smtClean="0"/>
              <a:t>13</a:t>
            </a:fld>
            <a:endParaRPr lang="en-US"/>
          </a:p>
        </p:txBody>
      </p:sp>
    </p:spTree>
    <p:extLst>
      <p:ext uri="{BB962C8B-B14F-4D97-AF65-F5344CB8AC3E}">
        <p14:creationId xmlns:p14="http://schemas.microsoft.com/office/powerpoint/2010/main" val="75365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9D9E78-E31D-DF4E-A944-1EA013532D8B}"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124762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9D9E78-E31D-DF4E-A944-1EA013532D8B}" type="datetimeFigureOut">
              <a:rPr lang="en-US" smtClean="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281615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9D9E78-E31D-DF4E-A944-1EA013532D8B}" type="datetimeFigureOut">
              <a:rPr lang="en-US" smtClean="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371403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D9E78-E31D-DF4E-A944-1EA013532D8B}"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220243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9D9E78-E31D-DF4E-A944-1EA013532D8B}"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28704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59D9E78-E31D-DF4E-A944-1EA013532D8B}" type="datetimeFigureOut">
              <a:rPr lang="en-US" smtClean="0"/>
              <a:t>1/29/20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376084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59D9E78-E31D-DF4E-A944-1EA013532D8B}" type="datetimeFigureOut">
              <a:rPr lang="en-US" smtClean="0"/>
              <a:t>1/29/20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245872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59D9E78-E31D-DF4E-A944-1EA013532D8B}" type="datetimeFigureOut">
              <a:rPr lang="en-US" smtClean="0"/>
              <a:t>1/29/20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253213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59D9E78-E31D-DF4E-A944-1EA013532D8B}" type="datetimeFigureOut">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390511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59D9E78-E31D-DF4E-A944-1EA013532D8B}" type="datetimeFigureOut">
              <a:rPr lang="en-US" smtClean="0"/>
              <a:t>1/29/20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66570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59D9E78-E31D-DF4E-A944-1EA013532D8B}" type="datetimeFigureOut">
              <a:rPr lang="en-US" smtClean="0"/>
              <a:t>1/29/20</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2536DEB6-F903-3D49-9CBE-2E7A873CA41E}" type="slidenum">
              <a:rPr lang="en-US" smtClean="0"/>
              <a:t>‹#›</a:t>
            </a:fld>
            <a:endParaRPr lang="en-US"/>
          </a:p>
        </p:txBody>
      </p:sp>
    </p:spTree>
    <p:extLst>
      <p:ext uri="{BB962C8B-B14F-4D97-AF65-F5344CB8AC3E}">
        <p14:creationId xmlns:p14="http://schemas.microsoft.com/office/powerpoint/2010/main" val="49277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159D9E78-E31D-DF4E-A944-1EA013532D8B}" type="datetimeFigureOut">
              <a:rPr lang="en-US" smtClean="0"/>
              <a:t>1/29/20</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2536DEB6-F903-3D49-9CBE-2E7A873CA41E}" type="slidenum">
              <a:rPr lang="en-US" smtClean="0"/>
              <a:t>‹#›</a:t>
            </a:fld>
            <a:endParaRPr lang="en-US"/>
          </a:p>
        </p:txBody>
      </p:sp>
    </p:spTree>
    <p:extLst>
      <p:ext uri="{BB962C8B-B14F-4D97-AF65-F5344CB8AC3E}">
        <p14:creationId xmlns:p14="http://schemas.microsoft.com/office/powerpoint/2010/main" val="3573957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70.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31CD-4C96-1942-8E66-5FBFD1752088}"/>
              </a:ext>
            </a:extLst>
          </p:cNvPr>
          <p:cNvSpPr>
            <a:spLocks noGrp="1"/>
          </p:cNvSpPr>
          <p:nvPr>
            <p:ph type="ctrTitle"/>
          </p:nvPr>
        </p:nvSpPr>
        <p:spPr>
          <a:xfrm>
            <a:off x="128588" y="1298448"/>
            <a:ext cx="6329362" cy="3255264"/>
          </a:xfrm>
        </p:spPr>
        <p:txBody>
          <a:bodyPr anchor="ctr"/>
          <a:lstStyle/>
          <a:p>
            <a:pPr algn="ctr"/>
            <a:r>
              <a:rPr lang="en-US" dirty="0">
                <a:latin typeface="Arial" panose="020B0604020202020204" pitchFamily="34" charset="0"/>
                <a:ea typeface="Arial Unicode MS" panose="020B0604020202020204" pitchFamily="34" charset="-128"/>
                <a:cs typeface="Arial" panose="020B0604020202020204" pitchFamily="34" charset="0"/>
              </a:rPr>
              <a:t>Maximum likelihood: a bit of context</a:t>
            </a:r>
          </a:p>
        </p:txBody>
      </p:sp>
    </p:spTree>
    <p:extLst>
      <p:ext uri="{BB962C8B-B14F-4D97-AF65-F5344CB8AC3E}">
        <p14:creationId xmlns:p14="http://schemas.microsoft.com/office/powerpoint/2010/main" val="309160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C50A411-C2AD-434A-87A1-C75098E13F47}"/>
              </a:ext>
            </a:extLst>
          </p:cNvPr>
          <p:cNvSpPr/>
          <p:nvPr/>
        </p:nvSpPr>
        <p:spPr>
          <a:xfrm>
            <a:off x="443567" y="1916157"/>
            <a:ext cx="4072588" cy="3430912"/>
          </a:xfrm>
          <a:prstGeom prst="ellipse">
            <a:avLst/>
          </a:prstGeom>
          <a:solidFill>
            <a:srgbClr val="FFC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rgbClr val="FFFFFF"/>
                </a:solidFill>
                <a:latin typeface="Arial" panose="020B0604020202020204" pitchFamily="34" charset="0"/>
                <a:cs typeface="Arial" panose="020B0604020202020204" pitchFamily="34" charset="0"/>
              </a:rPr>
              <a:t>Data in statistical modelling</a:t>
            </a:r>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3"/>
          <a:srcRect t="-5088" r="-3293" b="-5964"/>
          <a:stretch/>
        </p:blipFill>
        <p:spPr>
          <a:xfrm>
            <a:off x="644335" y="2435145"/>
            <a:ext cx="3671052" cy="2187255"/>
          </a:xfrm>
          <a:prstGeom prst="rect">
            <a:avLst/>
          </a:prstGeom>
        </p:spPr>
      </p:pic>
    </p:spTree>
    <p:extLst>
      <p:ext uri="{BB962C8B-B14F-4D97-AF65-F5344CB8AC3E}">
        <p14:creationId xmlns:p14="http://schemas.microsoft.com/office/powerpoint/2010/main" val="54366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4D56BD87-91EC-F64C-8F2D-B0A430164A25}"/>
              </a:ext>
            </a:extLst>
          </p:cNvPr>
          <p:cNvSpPr/>
          <p:nvPr/>
        </p:nvSpPr>
        <p:spPr>
          <a:xfrm>
            <a:off x="489527" y="1912613"/>
            <a:ext cx="4072588" cy="3430912"/>
          </a:xfrm>
          <a:prstGeom prst="ellipse">
            <a:avLst/>
          </a:prstGeom>
          <a:solidFill>
            <a:srgbClr val="FFC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rgbClr val="FFFFFF"/>
                </a:solidFill>
                <a:latin typeface="Arial" panose="020B0604020202020204" pitchFamily="34" charset="0"/>
                <a:cs typeface="Arial" panose="020B0604020202020204" pitchFamily="34" charset="0"/>
              </a:rPr>
              <a:t>Data in statistical modelling</a:t>
            </a:r>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3"/>
          <a:srcRect t="-5088" r="-3293" b="-5964"/>
          <a:stretch/>
        </p:blipFill>
        <p:spPr>
          <a:xfrm>
            <a:off x="644335" y="2435145"/>
            <a:ext cx="3671052" cy="2187255"/>
          </a:xfrm>
          <a:prstGeom prst="rect">
            <a:avLst/>
          </a:prstGeom>
        </p:spPr>
      </p:pic>
      <p:sp>
        <p:nvSpPr>
          <p:cNvPr id="7" name="Rectangle 6">
            <a:extLst>
              <a:ext uri="{FF2B5EF4-FFF2-40B4-BE49-F238E27FC236}">
                <a16:creationId xmlns:a16="http://schemas.microsoft.com/office/drawing/2014/main" id="{51028577-AD3F-974C-A50D-D8076941B4EC}"/>
              </a:ext>
            </a:extLst>
          </p:cNvPr>
          <p:cNvSpPr/>
          <p:nvPr/>
        </p:nvSpPr>
        <p:spPr>
          <a:xfrm>
            <a:off x="3232298" y="2307265"/>
            <a:ext cx="1467293" cy="1977656"/>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337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87FA603E-D54C-0141-8ACE-B7F07690B599}"/>
              </a:ext>
            </a:extLst>
          </p:cNvPr>
          <p:cNvSpPr/>
          <p:nvPr/>
        </p:nvSpPr>
        <p:spPr>
          <a:xfrm>
            <a:off x="489527" y="1912613"/>
            <a:ext cx="4072588" cy="3430912"/>
          </a:xfrm>
          <a:prstGeom prst="ellipse">
            <a:avLst/>
          </a:prstGeom>
          <a:solidFill>
            <a:srgbClr val="FFC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rgbClr val="FFFFFF"/>
                </a:solidFill>
                <a:latin typeface="Arial" panose="020B0604020202020204" pitchFamily="34" charset="0"/>
                <a:cs typeface="Arial" panose="020B0604020202020204" pitchFamily="34" charset="0"/>
              </a:rPr>
              <a:t>Data in statistical modelling</a:t>
            </a:r>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3"/>
          <a:srcRect t="-5088" r="-3293" b="-5964"/>
          <a:stretch/>
        </p:blipFill>
        <p:spPr>
          <a:xfrm>
            <a:off x="644335" y="2435145"/>
            <a:ext cx="3671052" cy="2187255"/>
          </a:xfrm>
          <a:prstGeom prst="rect">
            <a:avLst/>
          </a:prstGeom>
        </p:spPr>
      </p:pic>
      <p:sp>
        <p:nvSpPr>
          <p:cNvPr id="7" name="Rectangle 6">
            <a:extLst>
              <a:ext uri="{FF2B5EF4-FFF2-40B4-BE49-F238E27FC236}">
                <a16:creationId xmlns:a16="http://schemas.microsoft.com/office/drawing/2014/main" id="{51028577-AD3F-974C-A50D-D8076941B4EC}"/>
              </a:ext>
            </a:extLst>
          </p:cNvPr>
          <p:cNvSpPr/>
          <p:nvPr/>
        </p:nvSpPr>
        <p:spPr>
          <a:xfrm>
            <a:off x="3232298" y="2307265"/>
            <a:ext cx="1467293" cy="1977656"/>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F36C7920-04FE-0D48-839C-4CAC3FA9A99B}"/>
              </a:ext>
            </a:extLst>
          </p:cNvPr>
          <p:cNvSpPr txBox="1"/>
          <p:nvPr/>
        </p:nvSpPr>
        <p:spPr>
          <a:xfrm rot="10800000" flipH="1" flipV="1">
            <a:off x="5052325" y="2307265"/>
            <a:ext cx="3379792" cy="1569660"/>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Count number of lions in prides (100 prides here)</a:t>
            </a:r>
          </a:p>
        </p:txBody>
      </p:sp>
    </p:spTree>
    <p:extLst>
      <p:ext uri="{BB962C8B-B14F-4D97-AF65-F5344CB8AC3E}">
        <p14:creationId xmlns:p14="http://schemas.microsoft.com/office/powerpoint/2010/main" val="145696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70E68A7-3672-B74F-9DFB-F18799A01451}"/>
              </a:ext>
            </a:extLst>
          </p:cNvPr>
          <p:cNvSpPr/>
          <p:nvPr/>
        </p:nvSpPr>
        <p:spPr>
          <a:xfrm>
            <a:off x="489527" y="1912613"/>
            <a:ext cx="4072588" cy="3430912"/>
          </a:xfrm>
          <a:prstGeom prst="ellipse">
            <a:avLst/>
          </a:prstGeom>
          <a:solidFill>
            <a:srgbClr val="FFC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rgbClr val="FFFFFF"/>
                </a:solidFill>
                <a:latin typeface="Arial" panose="020B0604020202020204" pitchFamily="34" charset="0"/>
                <a:cs typeface="Arial" panose="020B0604020202020204" pitchFamily="34" charset="0"/>
              </a:rPr>
              <a:t>Data in statistical modelling</a:t>
            </a:r>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3"/>
          <a:srcRect t="-5088" r="-3293" b="-5964"/>
          <a:stretch/>
        </p:blipFill>
        <p:spPr>
          <a:xfrm>
            <a:off x="644335" y="2435145"/>
            <a:ext cx="3671052" cy="2187255"/>
          </a:xfrm>
          <a:prstGeom prst="rect">
            <a:avLst/>
          </a:prstGeom>
        </p:spPr>
      </p:pic>
      <p:sp>
        <p:nvSpPr>
          <p:cNvPr id="7" name="Rectangle 6">
            <a:extLst>
              <a:ext uri="{FF2B5EF4-FFF2-40B4-BE49-F238E27FC236}">
                <a16:creationId xmlns:a16="http://schemas.microsoft.com/office/drawing/2014/main" id="{51028577-AD3F-974C-A50D-D8076941B4EC}"/>
              </a:ext>
            </a:extLst>
          </p:cNvPr>
          <p:cNvSpPr/>
          <p:nvPr/>
        </p:nvSpPr>
        <p:spPr>
          <a:xfrm>
            <a:off x="3232298" y="2307265"/>
            <a:ext cx="1467293" cy="1977656"/>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F36C7920-04FE-0D48-839C-4CAC3FA9A99B}"/>
              </a:ext>
            </a:extLst>
          </p:cNvPr>
          <p:cNvSpPr txBox="1"/>
          <p:nvPr/>
        </p:nvSpPr>
        <p:spPr>
          <a:xfrm rot="10800000" flipH="1" flipV="1">
            <a:off x="5052325" y="2307265"/>
            <a:ext cx="3379792" cy="3046988"/>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Count number of lions in prides (100 prides here)</a:t>
            </a:r>
          </a:p>
          <a:p>
            <a:endParaRPr lang="en-GB" sz="3200" dirty="0">
              <a:latin typeface="Arial" panose="020B0604020202020204" pitchFamily="34" charset="0"/>
              <a:cs typeface="Arial" panose="020B0604020202020204" pitchFamily="34" charset="0"/>
            </a:endParaRPr>
          </a:p>
          <a:p>
            <a:pPr algn="ctr"/>
            <a:r>
              <a:rPr lang="en-GB" sz="3200" dirty="0">
                <a:solidFill>
                  <a:srgbClr val="FF0000"/>
                </a:solidFill>
                <a:latin typeface="Arial" panose="020B0604020202020204" pitchFamily="34" charset="0"/>
                <a:cs typeface="Arial" panose="020B0604020202020204" pitchFamily="34" charset="0"/>
              </a:rPr>
              <a:t>This becomes our data</a:t>
            </a:r>
          </a:p>
        </p:txBody>
      </p:sp>
    </p:spTree>
    <p:extLst>
      <p:ext uri="{BB962C8B-B14F-4D97-AF65-F5344CB8AC3E}">
        <p14:creationId xmlns:p14="http://schemas.microsoft.com/office/powerpoint/2010/main" val="428987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70E68A7-3672-B74F-9DFB-F18799A01451}"/>
              </a:ext>
            </a:extLst>
          </p:cNvPr>
          <p:cNvSpPr/>
          <p:nvPr/>
        </p:nvSpPr>
        <p:spPr>
          <a:xfrm>
            <a:off x="489527" y="1912613"/>
            <a:ext cx="4072588" cy="3430912"/>
          </a:xfrm>
          <a:prstGeom prst="ellipse">
            <a:avLst/>
          </a:prstGeom>
          <a:solidFill>
            <a:srgbClr val="FFC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rgbClr val="FFFFFF"/>
                </a:solidFill>
                <a:latin typeface="Arial" panose="020B0604020202020204" pitchFamily="34" charset="0"/>
                <a:cs typeface="Arial" panose="020B0604020202020204" pitchFamily="34" charset="0"/>
              </a:rPr>
              <a:t>Data in statistical modelling</a:t>
            </a:r>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3"/>
          <a:srcRect t="-5088" r="-3293" b="-5964"/>
          <a:stretch/>
        </p:blipFill>
        <p:spPr>
          <a:xfrm>
            <a:off x="644335" y="2435145"/>
            <a:ext cx="3671052" cy="2187255"/>
          </a:xfrm>
          <a:prstGeom prst="rect">
            <a:avLst/>
          </a:prstGeom>
        </p:spPr>
      </p:pic>
      <p:sp>
        <p:nvSpPr>
          <p:cNvPr id="7" name="Rectangle 6">
            <a:extLst>
              <a:ext uri="{FF2B5EF4-FFF2-40B4-BE49-F238E27FC236}">
                <a16:creationId xmlns:a16="http://schemas.microsoft.com/office/drawing/2014/main" id="{51028577-AD3F-974C-A50D-D8076941B4EC}"/>
              </a:ext>
            </a:extLst>
          </p:cNvPr>
          <p:cNvSpPr/>
          <p:nvPr/>
        </p:nvSpPr>
        <p:spPr>
          <a:xfrm>
            <a:off x="3232298" y="2307265"/>
            <a:ext cx="1467293" cy="1977656"/>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F36C7920-04FE-0D48-839C-4CAC3FA9A99B}"/>
              </a:ext>
            </a:extLst>
          </p:cNvPr>
          <p:cNvSpPr txBox="1"/>
          <p:nvPr/>
        </p:nvSpPr>
        <p:spPr>
          <a:xfrm rot="10800000" flipH="1" flipV="1">
            <a:off x="5052325" y="988827"/>
            <a:ext cx="3379792" cy="3046988"/>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Count number of lions in prides (100 prides here)</a:t>
            </a:r>
          </a:p>
          <a:p>
            <a:endParaRPr lang="en-GB" sz="3200" dirty="0">
              <a:latin typeface="Arial" panose="020B0604020202020204" pitchFamily="34" charset="0"/>
              <a:cs typeface="Arial" panose="020B0604020202020204" pitchFamily="34" charset="0"/>
            </a:endParaRPr>
          </a:p>
          <a:p>
            <a:pPr algn="ctr"/>
            <a:r>
              <a:rPr lang="en-GB" sz="3200" dirty="0">
                <a:solidFill>
                  <a:srgbClr val="FF0000"/>
                </a:solidFill>
                <a:latin typeface="Arial" panose="020B0604020202020204" pitchFamily="34" charset="0"/>
                <a:cs typeface="Arial" panose="020B0604020202020204" pitchFamily="34" charset="0"/>
              </a:rPr>
              <a:t>This becomes our data</a:t>
            </a:r>
          </a:p>
        </p:txBody>
      </p:sp>
      <p:pic>
        <p:nvPicPr>
          <p:cNvPr id="5" name="Picture 4">
            <a:extLst>
              <a:ext uri="{FF2B5EF4-FFF2-40B4-BE49-F238E27FC236}">
                <a16:creationId xmlns:a16="http://schemas.microsoft.com/office/drawing/2014/main" id="{882306A7-3DBB-1840-BD1A-C0C1DEC85AF6}"/>
              </a:ext>
            </a:extLst>
          </p:cNvPr>
          <p:cNvPicPr>
            <a:picLocks noChangeAspect="1"/>
          </p:cNvPicPr>
          <p:nvPr/>
        </p:nvPicPr>
        <p:blipFill>
          <a:blip r:embed="rId4"/>
          <a:stretch>
            <a:fillRect/>
          </a:stretch>
        </p:blipFill>
        <p:spPr>
          <a:xfrm>
            <a:off x="5421125" y="4035815"/>
            <a:ext cx="2642191" cy="2642191"/>
          </a:xfrm>
          <a:prstGeom prst="rect">
            <a:avLst/>
          </a:prstGeom>
        </p:spPr>
      </p:pic>
    </p:spTree>
    <p:extLst>
      <p:ext uri="{BB962C8B-B14F-4D97-AF65-F5344CB8AC3E}">
        <p14:creationId xmlns:p14="http://schemas.microsoft.com/office/powerpoint/2010/main" val="98659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C50A411-C2AD-434A-87A1-C75098E13F47}"/>
              </a:ext>
            </a:extLst>
          </p:cNvPr>
          <p:cNvSpPr/>
          <p:nvPr/>
        </p:nvSpPr>
        <p:spPr>
          <a:xfrm>
            <a:off x="443567" y="1916157"/>
            <a:ext cx="4072588" cy="3430912"/>
          </a:xfrm>
          <a:prstGeom prst="ellipse">
            <a:avLst/>
          </a:prstGeom>
          <a:solidFill>
            <a:srgbClr val="FFC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rgbClr val="FFFFFF"/>
                </a:solidFill>
                <a:latin typeface="Arial" panose="020B0604020202020204" pitchFamily="34" charset="0"/>
                <a:cs typeface="Arial" panose="020B0604020202020204" pitchFamily="34" charset="0"/>
              </a:rPr>
              <a:t>Data in statistical modelling</a:t>
            </a:r>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3"/>
          <a:srcRect t="-5088" r="-3293" b="-5964"/>
          <a:stretch/>
        </p:blipFill>
        <p:spPr>
          <a:xfrm>
            <a:off x="644335" y="2445777"/>
            <a:ext cx="3671052" cy="2187255"/>
          </a:xfrm>
          <a:prstGeom prst="rect">
            <a:avLst/>
          </a:prstGeom>
        </p:spPr>
      </p:pic>
      <p:cxnSp>
        <p:nvCxnSpPr>
          <p:cNvPr id="5" name="Straight Arrow Connector 4">
            <a:extLst>
              <a:ext uri="{FF2B5EF4-FFF2-40B4-BE49-F238E27FC236}">
                <a16:creationId xmlns:a16="http://schemas.microsoft.com/office/drawing/2014/main" id="{A4EAE8B8-437B-BB45-A442-601934C7E5D6}"/>
              </a:ext>
            </a:extLst>
          </p:cNvPr>
          <p:cNvCxnSpPr/>
          <p:nvPr/>
        </p:nvCxnSpPr>
        <p:spPr>
          <a:xfrm flipH="1">
            <a:off x="2604977" y="3274828"/>
            <a:ext cx="86123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373F2-86FD-DC4A-8912-13E4713FADBC}"/>
              </a:ext>
            </a:extLst>
          </p:cNvPr>
          <p:cNvSpPr txBox="1"/>
          <p:nvPr/>
        </p:nvSpPr>
        <p:spPr>
          <a:xfrm>
            <a:off x="4935076" y="1485513"/>
            <a:ext cx="3677296" cy="1938992"/>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Want to say something about total population of lions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Need a model!</a:t>
            </a:r>
          </a:p>
        </p:txBody>
      </p:sp>
    </p:spTree>
    <p:extLst>
      <p:ext uri="{BB962C8B-B14F-4D97-AF65-F5344CB8AC3E}">
        <p14:creationId xmlns:p14="http://schemas.microsoft.com/office/powerpoint/2010/main" val="2471586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21" name="Rectangle 20">
            <a:extLst>
              <a:ext uri="{FF2B5EF4-FFF2-40B4-BE49-F238E27FC236}">
                <a16:creationId xmlns:a16="http://schemas.microsoft.com/office/drawing/2014/main" id="{0B678D0F-7484-0F47-959D-B64E2FC4C458}"/>
              </a:ext>
            </a:extLst>
          </p:cNvPr>
          <p:cNvSpPr/>
          <p:nvPr/>
        </p:nvSpPr>
        <p:spPr>
          <a:xfrm>
            <a:off x="3229514" y="920060"/>
            <a:ext cx="2308297" cy="2150006"/>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832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lvl="0" algn="ctr"/>
            <a:r>
              <a:rPr lang="en-US" sz="3200" dirty="0">
                <a:solidFill>
                  <a:srgbClr val="FFFFFF"/>
                </a:solidFill>
                <a:latin typeface="Arial" panose="020B0604020202020204" pitchFamily="34" charset="0"/>
                <a:cs typeface="Arial" panose="020B0604020202020204" pitchFamily="34" charset="0"/>
              </a:rPr>
              <a:t>Choosing a model</a:t>
            </a:r>
          </a:p>
        </p:txBody>
      </p:sp>
      <p:pic>
        <p:nvPicPr>
          <p:cNvPr id="10" name="Picture 9">
            <a:extLst>
              <a:ext uri="{FF2B5EF4-FFF2-40B4-BE49-F238E27FC236}">
                <a16:creationId xmlns:a16="http://schemas.microsoft.com/office/drawing/2014/main" id="{97F0C541-D85E-8741-ADF1-5E7A53E80EC8}"/>
              </a:ext>
            </a:extLst>
          </p:cNvPr>
          <p:cNvPicPr>
            <a:picLocks noChangeAspect="1"/>
          </p:cNvPicPr>
          <p:nvPr/>
        </p:nvPicPr>
        <p:blipFill>
          <a:blip r:embed="rId3"/>
          <a:stretch>
            <a:fillRect/>
          </a:stretch>
        </p:blipFill>
        <p:spPr>
          <a:xfrm>
            <a:off x="210352" y="1770821"/>
            <a:ext cx="4158448" cy="4158448"/>
          </a:xfrm>
          <a:prstGeom prst="rect">
            <a:avLst/>
          </a:prstGeom>
        </p:spPr>
      </p:pic>
      <p:sp>
        <p:nvSpPr>
          <p:cNvPr id="5" name="TextBox 4">
            <a:extLst>
              <a:ext uri="{FF2B5EF4-FFF2-40B4-BE49-F238E27FC236}">
                <a16:creationId xmlns:a16="http://schemas.microsoft.com/office/drawing/2014/main" id="{6DC00FD8-C492-A740-A3C1-F46C5DEE1256}"/>
              </a:ext>
            </a:extLst>
          </p:cNvPr>
          <p:cNvSpPr txBox="1"/>
          <p:nvPr/>
        </p:nvSpPr>
        <p:spPr>
          <a:xfrm>
            <a:off x="4368800" y="1182255"/>
            <a:ext cx="4318000"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Counts of numbers of lions</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Cannot be below 0</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Cannot have half lions (whole numbers only)</a:t>
            </a:r>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4"/>
          <a:srcRect l="75061" t="20134" r="-3293" b="18024"/>
          <a:stretch/>
        </p:blipFill>
        <p:spPr>
          <a:xfrm>
            <a:off x="0" y="785089"/>
            <a:ext cx="1021112" cy="1239561"/>
          </a:xfrm>
          <a:prstGeom prst="rect">
            <a:avLst/>
          </a:prstGeom>
        </p:spPr>
      </p:pic>
    </p:spTree>
    <p:extLst>
      <p:ext uri="{BB962C8B-B14F-4D97-AF65-F5344CB8AC3E}">
        <p14:creationId xmlns:p14="http://schemas.microsoft.com/office/powerpoint/2010/main" val="221825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lvl="0" algn="ctr"/>
            <a:r>
              <a:rPr lang="en-US" sz="3200" dirty="0">
                <a:solidFill>
                  <a:srgbClr val="FFFFFF"/>
                </a:solidFill>
                <a:latin typeface="Arial" panose="020B0604020202020204" pitchFamily="34" charset="0"/>
                <a:cs typeface="Arial" panose="020B0604020202020204" pitchFamily="34" charset="0"/>
              </a:rPr>
              <a:t>Choosing a model</a:t>
            </a:r>
          </a:p>
        </p:txBody>
      </p:sp>
      <p:pic>
        <p:nvPicPr>
          <p:cNvPr id="10" name="Picture 9">
            <a:extLst>
              <a:ext uri="{FF2B5EF4-FFF2-40B4-BE49-F238E27FC236}">
                <a16:creationId xmlns:a16="http://schemas.microsoft.com/office/drawing/2014/main" id="{97F0C541-D85E-8741-ADF1-5E7A53E80EC8}"/>
              </a:ext>
            </a:extLst>
          </p:cNvPr>
          <p:cNvPicPr>
            <a:picLocks noChangeAspect="1"/>
          </p:cNvPicPr>
          <p:nvPr/>
        </p:nvPicPr>
        <p:blipFill>
          <a:blip r:embed="rId3"/>
          <a:stretch>
            <a:fillRect/>
          </a:stretch>
        </p:blipFill>
        <p:spPr>
          <a:xfrm>
            <a:off x="210352" y="1770821"/>
            <a:ext cx="4158448" cy="4158448"/>
          </a:xfrm>
          <a:prstGeom prst="rect">
            <a:avLst/>
          </a:prstGeom>
        </p:spPr>
      </p:pic>
      <p:sp>
        <p:nvSpPr>
          <p:cNvPr id="5" name="TextBox 4">
            <a:extLst>
              <a:ext uri="{FF2B5EF4-FFF2-40B4-BE49-F238E27FC236}">
                <a16:creationId xmlns:a16="http://schemas.microsoft.com/office/drawing/2014/main" id="{6DC00FD8-C492-A740-A3C1-F46C5DEE1256}"/>
              </a:ext>
            </a:extLst>
          </p:cNvPr>
          <p:cNvSpPr txBox="1"/>
          <p:nvPr/>
        </p:nvSpPr>
        <p:spPr>
          <a:xfrm>
            <a:off x="4368800" y="1182255"/>
            <a:ext cx="4318000"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Counts of numbers of lions</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Cannot be below 0</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Cannot have half lions (whole numbers only)</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Poisson distribution</a:t>
            </a:r>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4"/>
          <a:srcRect l="75061" t="20134" r="-3293" b="18024"/>
          <a:stretch/>
        </p:blipFill>
        <p:spPr>
          <a:xfrm>
            <a:off x="0" y="785089"/>
            <a:ext cx="1021112" cy="1239561"/>
          </a:xfrm>
          <a:prstGeom prst="rect">
            <a:avLst/>
          </a:prstGeom>
        </p:spPr>
      </p:pic>
    </p:spTree>
    <p:extLst>
      <p:ext uri="{BB962C8B-B14F-4D97-AF65-F5344CB8AC3E}">
        <p14:creationId xmlns:p14="http://schemas.microsoft.com/office/powerpoint/2010/main" val="1797983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lvl="0" algn="ctr"/>
            <a:r>
              <a:rPr lang="en-US" sz="3200" dirty="0">
                <a:solidFill>
                  <a:srgbClr val="FFFFFF"/>
                </a:solidFill>
                <a:latin typeface="Arial" panose="020B0604020202020204" pitchFamily="34" charset="0"/>
                <a:cs typeface="Arial" panose="020B0604020202020204" pitchFamily="34" charset="0"/>
              </a:rPr>
              <a:t>Choosing a model</a:t>
            </a:r>
          </a:p>
        </p:txBody>
      </p:sp>
      <p:pic>
        <p:nvPicPr>
          <p:cNvPr id="10" name="Picture 9">
            <a:extLst>
              <a:ext uri="{FF2B5EF4-FFF2-40B4-BE49-F238E27FC236}">
                <a16:creationId xmlns:a16="http://schemas.microsoft.com/office/drawing/2014/main" id="{97F0C541-D85E-8741-ADF1-5E7A53E80EC8}"/>
              </a:ext>
            </a:extLst>
          </p:cNvPr>
          <p:cNvPicPr>
            <a:picLocks noChangeAspect="1"/>
          </p:cNvPicPr>
          <p:nvPr/>
        </p:nvPicPr>
        <p:blipFill>
          <a:blip r:embed="rId3"/>
          <a:stretch>
            <a:fillRect/>
          </a:stretch>
        </p:blipFill>
        <p:spPr>
          <a:xfrm>
            <a:off x="210352" y="1770821"/>
            <a:ext cx="4158448" cy="4158448"/>
          </a:xfrm>
          <a:prstGeom prst="rect">
            <a:avLst/>
          </a:prstGeom>
        </p:spPr>
      </p:pic>
      <p:sp>
        <p:nvSpPr>
          <p:cNvPr id="5" name="TextBox 4">
            <a:extLst>
              <a:ext uri="{FF2B5EF4-FFF2-40B4-BE49-F238E27FC236}">
                <a16:creationId xmlns:a16="http://schemas.microsoft.com/office/drawing/2014/main" id="{6DC00FD8-C492-A740-A3C1-F46C5DEE1256}"/>
              </a:ext>
            </a:extLst>
          </p:cNvPr>
          <p:cNvSpPr txBox="1"/>
          <p:nvPr/>
        </p:nvSpPr>
        <p:spPr>
          <a:xfrm>
            <a:off x="4368800" y="1182255"/>
            <a:ext cx="4318000"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Counts of numbers of lions</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Cannot be below 0</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Cannot have half lions (whole numbers only)</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Poisson distribution</a:t>
            </a:r>
          </a:p>
        </p:txBody>
      </p:sp>
      <p:pic>
        <p:nvPicPr>
          <p:cNvPr id="6" name="Picture 5">
            <a:extLst>
              <a:ext uri="{FF2B5EF4-FFF2-40B4-BE49-F238E27FC236}">
                <a16:creationId xmlns:a16="http://schemas.microsoft.com/office/drawing/2014/main" id="{096FEBE8-6C4C-6E49-9B96-E3492605F86E}"/>
              </a:ext>
            </a:extLst>
          </p:cNvPr>
          <p:cNvPicPr>
            <a:picLocks noChangeAspect="1"/>
          </p:cNvPicPr>
          <p:nvPr/>
        </p:nvPicPr>
        <p:blipFill rotWithShape="1">
          <a:blip r:embed="rId4"/>
          <a:srcRect t="18339"/>
          <a:stretch/>
        </p:blipFill>
        <p:spPr>
          <a:xfrm>
            <a:off x="4368800" y="4303671"/>
            <a:ext cx="3064687" cy="2428682"/>
          </a:xfrm>
          <a:prstGeom prst="rect">
            <a:avLst/>
          </a:prstGeom>
        </p:spPr>
      </p:pic>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5"/>
          <a:srcRect l="75061" t="20134" r="-3293" b="18024"/>
          <a:stretch/>
        </p:blipFill>
        <p:spPr>
          <a:xfrm>
            <a:off x="0" y="785089"/>
            <a:ext cx="1021112" cy="1239561"/>
          </a:xfrm>
          <a:prstGeom prst="rect">
            <a:avLst/>
          </a:prstGeom>
        </p:spPr>
      </p:pic>
    </p:spTree>
    <p:extLst>
      <p:ext uri="{BB962C8B-B14F-4D97-AF65-F5344CB8AC3E}">
        <p14:creationId xmlns:p14="http://schemas.microsoft.com/office/powerpoint/2010/main" val="227481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Outline</a:t>
            </a:r>
          </a:p>
        </p:txBody>
      </p:sp>
      <p:sp>
        <p:nvSpPr>
          <p:cNvPr id="5" name="TextBox 4">
            <a:extLst>
              <a:ext uri="{FF2B5EF4-FFF2-40B4-BE49-F238E27FC236}">
                <a16:creationId xmlns:a16="http://schemas.microsoft.com/office/drawing/2014/main" id="{79C0F4EC-0ABB-AD47-830A-46D8C04A257C}"/>
              </a:ext>
            </a:extLst>
          </p:cNvPr>
          <p:cNvSpPr txBox="1"/>
          <p:nvPr/>
        </p:nvSpPr>
        <p:spPr>
          <a:xfrm>
            <a:off x="877792" y="1347013"/>
            <a:ext cx="6520872"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Step back – the bigger picture</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From data to maximum likelihood estimation (and back again):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 Population and sample</a:t>
            </a:r>
          </a:p>
          <a:p>
            <a:r>
              <a:rPr lang="en-US" sz="2400" dirty="0">
                <a:latin typeface="Arial" panose="020B0604020202020204" pitchFamily="34" charset="0"/>
                <a:cs typeface="Arial" panose="020B0604020202020204" pitchFamily="34" charset="0"/>
              </a:rPr>
              <a:t>	- Model choice</a:t>
            </a:r>
          </a:p>
          <a:p>
            <a:r>
              <a:rPr lang="en-US" sz="2400" dirty="0">
                <a:latin typeface="Arial" panose="020B0604020202020204" pitchFamily="34" charset="0"/>
                <a:cs typeface="Arial" panose="020B0604020202020204" pitchFamily="34" charset="0"/>
              </a:rPr>
              <a:t>	- Parameter estimation</a:t>
            </a:r>
          </a:p>
          <a:p>
            <a:r>
              <a:rPr lang="en-US" sz="2400" dirty="0">
                <a:latin typeface="Arial" panose="020B0604020202020204" pitchFamily="34" charset="0"/>
                <a:cs typeface="Arial" panose="020B0604020202020204" pitchFamily="34" charset="0"/>
              </a:rPr>
              <a:t>	- Uncertainty</a:t>
            </a:r>
          </a:p>
          <a:p>
            <a:r>
              <a:rPr lang="en-US" sz="2400" dirty="0">
                <a:latin typeface="Arial" panose="020B0604020202020204" pitchFamily="34" charset="0"/>
                <a:cs typeface="Arial" panose="020B0604020202020204" pitchFamily="34" charset="0"/>
              </a:rPr>
              <a:t>	- Interpretation</a:t>
            </a:r>
          </a:p>
        </p:txBody>
      </p:sp>
    </p:spTree>
    <p:extLst>
      <p:ext uri="{BB962C8B-B14F-4D97-AF65-F5344CB8AC3E}">
        <p14:creationId xmlns:p14="http://schemas.microsoft.com/office/powerpoint/2010/main" val="246975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lvl="0" algn="ctr"/>
            <a:r>
              <a:rPr lang="en-US" sz="3200" dirty="0">
                <a:solidFill>
                  <a:srgbClr val="FFFFFF"/>
                </a:solidFill>
                <a:latin typeface="Arial" panose="020B0604020202020204" pitchFamily="34" charset="0"/>
                <a:cs typeface="Arial" panose="020B0604020202020204" pitchFamily="34" charset="0"/>
              </a:rPr>
              <a:t>Any model</a:t>
            </a:r>
          </a:p>
        </p:txBody>
      </p:sp>
      <p:sp>
        <p:nvSpPr>
          <p:cNvPr id="5" name="TextBox 4">
            <a:extLst>
              <a:ext uri="{FF2B5EF4-FFF2-40B4-BE49-F238E27FC236}">
                <a16:creationId xmlns:a16="http://schemas.microsoft.com/office/drawing/2014/main" id="{6DC00FD8-C492-A740-A3C1-F46C5DEE1256}"/>
              </a:ext>
            </a:extLst>
          </p:cNvPr>
          <p:cNvSpPr txBox="1"/>
          <p:nvPr/>
        </p:nvSpPr>
        <p:spPr>
          <a:xfrm>
            <a:off x="253999" y="1044031"/>
            <a:ext cx="4573181" cy="400110"/>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Our example = </a:t>
            </a:r>
            <a:r>
              <a:rPr lang="en-GB" sz="2000" b="1" dirty="0">
                <a:latin typeface="Arial" panose="020B0604020202020204" pitchFamily="34" charset="0"/>
                <a:cs typeface="Arial" panose="020B0604020202020204" pitchFamily="34" charset="0"/>
              </a:rPr>
              <a:t>Poisson distribution</a:t>
            </a:r>
          </a:p>
        </p:txBody>
      </p:sp>
      <p:pic>
        <p:nvPicPr>
          <p:cNvPr id="6" name="Picture 5">
            <a:extLst>
              <a:ext uri="{FF2B5EF4-FFF2-40B4-BE49-F238E27FC236}">
                <a16:creationId xmlns:a16="http://schemas.microsoft.com/office/drawing/2014/main" id="{096FEBE8-6C4C-6E49-9B96-E3492605F86E}"/>
              </a:ext>
            </a:extLst>
          </p:cNvPr>
          <p:cNvPicPr>
            <a:picLocks noChangeAspect="1"/>
          </p:cNvPicPr>
          <p:nvPr/>
        </p:nvPicPr>
        <p:blipFill rotWithShape="1">
          <a:blip r:embed="rId3"/>
          <a:srcRect t="18339"/>
          <a:stretch/>
        </p:blipFill>
        <p:spPr>
          <a:xfrm>
            <a:off x="4933507" y="1044031"/>
            <a:ext cx="1948267" cy="1543949"/>
          </a:xfrm>
          <a:prstGeom prst="rect">
            <a:avLst/>
          </a:prstGeom>
        </p:spPr>
      </p:pic>
    </p:spTree>
    <p:extLst>
      <p:ext uri="{BB962C8B-B14F-4D97-AF65-F5344CB8AC3E}">
        <p14:creationId xmlns:p14="http://schemas.microsoft.com/office/powerpoint/2010/main" val="3013715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lvl="0" algn="ctr"/>
            <a:r>
              <a:rPr lang="en-US" sz="3200" dirty="0">
                <a:solidFill>
                  <a:srgbClr val="FFFFFF"/>
                </a:solidFill>
                <a:latin typeface="Arial" panose="020B0604020202020204" pitchFamily="34" charset="0"/>
                <a:cs typeface="Arial" panose="020B0604020202020204" pitchFamily="34" charset="0"/>
              </a:rPr>
              <a:t>Any model</a:t>
            </a:r>
          </a:p>
        </p:txBody>
      </p:sp>
      <p:sp>
        <p:nvSpPr>
          <p:cNvPr id="5" name="TextBox 4">
            <a:extLst>
              <a:ext uri="{FF2B5EF4-FFF2-40B4-BE49-F238E27FC236}">
                <a16:creationId xmlns:a16="http://schemas.microsoft.com/office/drawing/2014/main" id="{6DC00FD8-C492-A740-A3C1-F46C5DEE1256}"/>
              </a:ext>
            </a:extLst>
          </p:cNvPr>
          <p:cNvSpPr txBox="1"/>
          <p:nvPr/>
        </p:nvSpPr>
        <p:spPr>
          <a:xfrm>
            <a:off x="253999" y="1044031"/>
            <a:ext cx="4828364" cy="1631216"/>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Our example = Poisson distribution</a:t>
            </a:r>
          </a:p>
          <a:p>
            <a:endParaRPr lang="en-GB" sz="2000" b="1"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But works for any model</a:t>
            </a:r>
          </a:p>
          <a:p>
            <a:endParaRPr lang="en-GB" sz="2000" b="1"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E.g. Binomial distribution (land and sea)</a:t>
            </a:r>
          </a:p>
        </p:txBody>
      </p:sp>
      <p:pic>
        <p:nvPicPr>
          <p:cNvPr id="8" name="Picture 7">
            <a:extLst>
              <a:ext uri="{FF2B5EF4-FFF2-40B4-BE49-F238E27FC236}">
                <a16:creationId xmlns:a16="http://schemas.microsoft.com/office/drawing/2014/main" id="{F263D5D1-1CD9-B247-806C-367A6A743475}"/>
              </a:ext>
            </a:extLst>
          </p:cNvPr>
          <p:cNvPicPr>
            <a:picLocks noChangeAspect="1"/>
          </p:cNvPicPr>
          <p:nvPr/>
        </p:nvPicPr>
        <p:blipFill>
          <a:blip r:embed="rId3"/>
          <a:stretch>
            <a:fillRect/>
          </a:stretch>
        </p:blipFill>
        <p:spPr>
          <a:xfrm>
            <a:off x="4937346" y="2120472"/>
            <a:ext cx="2655891" cy="1673365"/>
          </a:xfrm>
          <a:prstGeom prst="rect">
            <a:avLst/>
          </a:prstGeom>
        </p:spPr>
      </p:pic>
      <p:pic>
        <p:nvPicPr>
          <p:cNvPr id="10" name="Picture 9">
            <a:extLst>
              <a:ext uri="{FF2B5EF4-FFF2-40B4-BE49-F238E27FC236}">
                <a16:creationId xmlns:a16="http://schemas.microsoft.com/office/drawing/2014/main" id="{3449BF67-516B-6644-9F47-1566B3008358}"/>
              </a:ext>
            </a:extLst>
          </p:cNvPr>
          <p:cNvPicPr>
            <a:picLocks noChangeAspect="1"/>
          </p:cNvPicPr>
          <p:nvPr/>
        </p:nvPicPr>
        <p:blipFill>
          <a:blip r:embed="rId4"/>
          <a:stretch>
            <a:fillRect/>
          </a:stretch>
        </p:blipFill>
        <p:spPr>
          <a:xfrm>
            <a:off x="7714683" y="2476260"/>
            <a:ext cx="961788" cy="961788"/>
          </a:xfrm>
          <a:prstGeom prst="rect">
            <a:avLst/>
          </a:prstGeom>
        </p:spPr>
      </p:pic>
    </p:spTree>
    <p:extLst>
      <p:ext uri="{BB962C8B-B14F-4D97-AF65-F5344CB8AC3E}">
        <p14:creationId xmlns:p14="http://schemas.microsoft.com/office/powerpoint/2010/main" val="161487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lvl="0" algn="ctr"/>
            <a:r>
              <a:rPr lang="en-US" sz="3200" dirty="0">
                <a:solidFill>
                  <a:srgbClr val="FFFFFF"/>
                </a:solidFill>
                <a:latin typeface="Arial" panose="020B0604020202020204" pitchFamily="34" charset="0"/>
                <a:cs typeface="Arial" panose="020B0604020202020204" pitchFamily="34" charset="0"/>
              </a:rPr>
              <a:t>Any model</a:t>
            </a:r>
          </a:p>
        </p:txBody>
      </p:sp>
      <p:sp>
        <p:nvSpPr>
          <p:cNvPr id="5" name="TextBox 4">
            <a:extLst>
              <a:ext uri="{FF2B5EF4-FFF2-40B4-BE49-F238E27FC236}">
                <a16:creationId xmlns:a16="http://schemas.microsoft.com/office/drawing/2014/main" id="{6DC00FD8-C492-A740-A3C1-F46C5DEE1256}"/>
              </a:ext>
            </a:extLst>
          </p:cNvPr>
          <p:cNvSpPr txBox="1"/>
          <p:nvPr/>
        </p:nvSpPr>
        <p:spPr>
          <a:xfrm>
            <a:off x="253998" y="1044031"/>
            <a:ext cx="5189871" cy="2862322"/>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Our example = Poisson distribution</a:t>
            </a:r>
          </a:p>
          <a:p>
            <a:endParaRPr lang="en-GB" sz="2000" b="1"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But works for any model</a:t>
            </a:r>
          </a:p>
          <a:p>
            <a:endParaRPr lang="en-GB" sz="2000" b="1"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E.g. Binomial distribution (land and sea)</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Linear equation (regression – coming soon)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Almost anything</a:t>
            </a:r>
          </a:p>
        </p:txBody>
      </p:sp>
    </p:spTree>
    <p:extLst>
      <p:ext uri="{BB962C8B-B14F-4D97-AF65-F5344CB8AC3E}">
        <p14:creationId xmlns:p14="http://schemas.microsoft.com/office/powerpoint/2010/main" val="486184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21" name="Rectangle 20">
            <a:extLst>
              <a:ext uri="{FF2B5EF4-FFF2-40B4-BE49-F238E27FC236}">
                <a16:creationId xmlns:a16="http://schemas.microsoft.com/office/drawing/2014/main" id="{0B678D0F-7484-0F47-959D-B64E2FC4C458}"/>
              </a:ext>
            </a:extLst>
          </p:cNvPr>
          <p:cNvSpPr/>
          <p:nvPr/>
        </p:nvSpPr>
        <p:spPr>
          <a:xfrm>
            <a:off x="5952582" y="2241357"/>
            <a:ext cx="2308297" cy="2150006"/>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760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pic>
        <p:nvPicPr>
          <p:cNvPr id="11" name="Picture 10">
            <a:extLst>
              <a:ext uri="{FF2B5EF4-FFF2-40B4-BE49-F238E27FC236}">
                <a16:creationId xmlns:a16="http://schemas.microsoft.com/office/drawing/2014/main" id="{9303B9E3-ADE9-1849-B77A-CF051AC3E99D}"/>
              </a:ext>
            </a:extLst>
          </p:cNvPr>
          <p:cNvPicPr>
            <a:picLocks noChangeAspect="1"/>
          </p:cNvPicPr>
          <p:nvPr/>
        </p:nvPicPr>
        <p:blipFill>
          <a:blip r:embed="rId3"/>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27E9D7A8-CC88-F54F-BF67-8C9937E75822}"/>
              </a:ext>
            </a:extLst>
          </p:cNvPr>
          <p:cNvPicPr>
            <a:picLocks noChangeAspect="1"/>
          </p:cNvPicPr>
          <p:nvPr/>
        </p:nvPicPr>
        <p:blipFill rotWithShape="1">
          <a:blip r:embed="rId4"/>
          <a:srcRect l="75061" t="20134" r="-3293" b="18024"/>
          <a:stretch/>
        </p:blipFill>
        <p:spPr>
          <a:xfrm>
            <a:off x="0" y="785089"/>
            <a:ext cx="1021112" cy="1239561"/>
          </a:xfrm>
          <a:prstGeom prst="rect">
            <a:avLst/>
          </a:prstGeom>
        </p:spPr>
      </p:pic>
    </p:spTree>
    <p:extLst>
      <p:ext uri="{BB962C8B-B14F-4D97-AF65-F5344CB8AC3E}">
        <p14:creationId xmlns:p14="http://schemas.microsoft.com/office/powerpoint/2010/main" val="197624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pic>
        <p:nvPicPr>
          <p:cNvPr id="11" name="Picture 10">
            <a:extLst>
              <a:ext uri="{FF2B5EF4-FFF2-40B4-BE49-F238E27FC236}">
                <a16:creationId xmlns:a16="http://schemas.microsoft.com/office/drawing/2014/main" id="{9303B9E3-ADE9-1849-B77A-CF051AC3E99D}"/>
              </a:ext>
            </a:extLst>
          </p:cNvPr>
          <p:cNvPicPr>
            <a:picLocks noChangeAspect="1"/>
          </p:cNvPicPr>
          <p:nvPr/>
        </p:nvPicPr>
        <p:blipFill>
          <a:blip r:embed="rId3"/>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27E9D7A8-CC88-F54F-BF67-8C9937E75822}"/>
              </a:ext>
            </a:extLst>
          </p:cNvPr>
          <p:cNvPicPr>
            <a:picLocks noChangeAspect="1"/>
          </p:cNvPicPr>
          <p:nvPr/>
        </p:nvPicPr>
        <p:blipFill rotWithShape="1">
          <a:blip r:embed="rId4"/>
          <a:srcRect l="75061" t="20134" r="-3293" b="18024"/>
          <a:stretch/>
        </p:blipFill>
        <p:spPr>
          <a:xfrm>
            <a:off x="0" y="785089"/>
            <a:ext cx="1021112" cy="1239561"/>
          </a:xfrm>
          <a:prstGeom prst="rect">
            <a:avLst/>
          </a:prstGeom>
        </p:spPr>
      </p:pic>
      <p:sp>
        <p:nvSpPr>
          <p:cNvPr id="7" name="Oval 6">
            <a:extLst>
              <a:ext uri="{FF2B5EF4-FFF2-40B4-BE49-F238E27FC236}">
                <a16:creationId xmlns:a16="http://schemas.microsoft.com/office/drawing/2014/main" id="{7FC2B63C-F53E-0643-9FC9-99666D36263A}"/>
              </a:ext>
            </a:extLst>
          </p:cNvPr>
          <p:cNvSpPr/>
          <p:nvPr/>
        </p:nvSpPr>
        <p:spPr>
          <a:xfrm>
            <a:off x="3673427" y="2904439"/>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0EEFFAD3-A4F5-5848-A5B2-F2451D659032}"/>
              </a:ext>
            </a:extLst>
          </p:cNvPr>
          <p:cNvCxnSpPr>
            <a:cxnSpLocks/>
            <a:stCxn id="11" idx="3"/>
            <a:endCxn id="7" idx="2"/>
          </p:cNvCxnSpPr>
          <p:nvPr/>
        </p:nvCxnSpPr>
        <p:spPr>
          <a:xfrm flipV="1">
            <a:off x="3152412" y="3793836"/>
            <a:ext cx="521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ACFE03-EF84-A843-BD71-D01EECDA47CD}"/>
              </a:ext>
            </a:extLst>
          </p:cNvPr>
          <p:cNvSpPr txBox="1"/>
          <p:nvPr/>
        </p:nvSpPr>
        <p:spPr>
          <a:xfrm>
            <a:off x="3730974" y="3470670"/>
            <a:ext cx="1849437" cy="646331"/>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Poisson distribution</a:t>
            </a:r>
          </a:p>
        </p:txBody>
      </p:sp>
    </p:spTree>
    <p:extLst>
      <p:ext uri="{BB962C8B-B14F-4D97-AF65-F5344CB8AC3E}">
        <p14:creationId xmlns:p14="http://schemas.microsoft.com/office/powerpoint/2010/main" val="2335269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pic>
        <p:nvPicPr>
          <p:cNvPr id="11" name="Picture 10">
            <a:extLst>
              <a:ext uri="{FF2B5EF4-FFF2-40B4-BE49-F238E27FC236}">
                <a16:creationId xmlns:a16="http://schemas.microsoft.com/office/drawing/2014/main" id="{9303B9E3-ADE9-1849-B77A-CF051AC3E99D}"/>
              </a:ext>
            </a:extLst>
          </p:cNvPr>
          <p:cNvPicPr>
            <a:picLocks noChangeAspect="1"/>
          </p:cNvPicPr>
          <p:nvPr/>
        </p:nvPicPr>
        <p:blipFill>
          <a:blip r:embed="rId3"/>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27E9D7A8-CC88-F54F-BF67-8C9937E75822}"/>
              </a:ext>
            </a:extLst>
          </p:cNvPr>
          <p:cNvPicPr>
            <a:picLocks noChangeAspect="1"/>
          </p:cNvPicPr>
          <p:nvPr/>
        </p:nvPicPr>
        <p:blipFill rotWithShape="1">
          <a:blip r:embed="rId4"/>
          <a:srcRect l="75061" t="20134" r="-3293" b="18024"/>
          <a:stretch/>
        </p:blipFill>
        <p:spPr>
          <a:xfrm>
            <a:off x="0" y="785089"/>
            <a:ext cx="1021112" cy="1239561"/>
          </a:xfrm>
          <a:prstGeom prst="rect">
            <a:avLst/>
          </a:prstGeom>
        </p:spPr>
      </p:pic>
      <p:sp>
        <p:nvSpPr>
          <p:cNvPr id="7" name="Oval 6">
            <a:extLst>
              <a:ext uri="{FF2B5EF4-FFF2-40B4-BE49-F238E27FC236}">
                <a16:creationId xmlns:a16="http://schemas.microsoft.com/office/drawing/2014/main" id="{7FC2B63C-F53E-0643-9FC9-99666D36263A}"/>
              </a:ext>
            </a:extLst>
          </p:cNvPr>
          <p:cNvSpPr/>
          <p:nvPr/>
        </p:nvSpPr>
        <p:spPr>
          <a:xfrm>
            <a:off x="3673427" y="2904439"/>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0EEFFAD3-A4F5-5848-A5B2-F2451D659032}"/>
              </a:ext>
            </a:extLst>
          </p:cNvPr>
          <p:cNvCxnSpPr>
            <a:cxnSpLocks/>
            <a:stCxn id="11" idx="3"/>
            <a:endCxn id="7" idx="2"/>
          </p:cNvCxnSpPr>
          <p:nvPr/>
        </p:nvCxnSpPr>
        <p:spPr>
          <a:xfrm flipV="1">
            <a:off x="3152412" y="3793836"/>
            <a:ext cx="521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ACFE03-EF84-A843-BD71-D01EECDA47CD}"/>
              </a:ext>
            </a:extLst>
          </p:cNvPr>
          <p:cNvSpPr txBox="1"/>
          <p:nvPr/>
        </p:nvSpPr>
        <p:spPr>
          <a:xfrm>
            <a:off x="3730974" y="3470670"/>
            <a:ext cx="1849437" cy="646331"/>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0F8F3A-B5FE-C94F-8626-68E187922AD4}"/>
                  </a:ext>
                </a:extLst>
              </p:cNvPr>
              <p:cNvSpPr txBox="1"/>
              <p:nvPr/>
            </p:nvSpPr>
            <p:spPr>
              <a:xfrm>
                <a:off x="3673427" y="2228908"/>
                <a:ext cx="2319580"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Parameter = </a:t>
                </a:r>
                <a14:m>
                  <m:oMath xmlns:m="http://schemas.openxmlformats.org/officeDocument/2006/math">
                    <m:r>
                      <a:rPr lang="en-GB" sz="2400" i="1" smtClean="0">
                        <a:latin typeface="Cambria Math" panose="02040503050406030204" pitchFamily="18" charset="0"/>
                        <a:ea typeface="Cambria Math" panose="02040503050406030204" pitchFamily="18" charset="0"/>
                      </a:rPr>
                      <m:t>𝜆</m:t>
                    </m:r>
                  </m:oMath>
                </a14:m>
                <a:endParaRPr lang="en-GB"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040F8F3A-B5FE-C94F-8626-68E187922AD4}"/>
                  </a:ext>
                </a:extLst>
              </p:cNvPr>
              <p:cNvSpPr txBox="1">
                <a:spLocks noRot="1" noChangeAspect="1" noMove="1" noResize="1" noEditPoints="1" noAdjustHandles="1" noChangeArrowheads="1" noChangeShapeType="1" noTextEdit="1"/>
              </p:cNvSpPr>
              <p:nvPr/>
            </p:nvSpPr>
            <p:spPr>
              <a:xfrm>
                <a:off x="3673427" y="2228908"/>
                <a:ext cx="2319580" cy="461665"/>
              </a:xfrm>
              <a:prstGeom prst="rect">
                <a:avLst/>
              </a:prstGeom>
              <a:blipFill>
                <a:blip r:embed="rId5"/>
                <a:stretch>
                  <a:fillRect l="-3804" t="-10811" b="-24324"/>
                </a:stretch>
              </a:blipFill>
            </p:spPr>
            <p:txBody>
              <a:bodyPr/>
              <a:lstStyle/>
              <a:p>
                <a:r>
                  <a:rPr lang="en-GB">
                    <a:noFill/>
                  </a:rPr>
                  <a:t> </a:t>
                </a:r>
              </a:p>
            </p:txBody>
          </p:sp>
        </mc:Fallback>
      </mc:AlternateContent>
    </p:spTree>
    <p:extLst>
      <p:ext uri="{BB962C8B-B14F-4D97-AF65-F5344CB8AC3E}">
        <p14:creationId xmlns:p14="http://schemas.microsoft.com/office/powerpoint/2010/main" val="3356738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pic>
        <p:nvPicPr>
          <p:cNvPr id="11" name="Picture 10">
            <a:extLst>
              <a:ext uri="{FF2B5EF4-FFF2-40B4-BE49-F238E27FC236}">
                <a16:creationId xmlns:a16="http://schemas.microsoft.com/office/drawing/2014/main" id="{9303B9E3-ADE9-1849-B77A-CF051AC3E99D}"/>
              </a:ext>
            </a:extLst>
          </p:cNvPr>
          <p:cNvPicPr>
            <a:picLocks noChangeAspect="1"/>
          </p:cNvPicPr>
          <p:nvPr/>
        </p:nvPicPr>
        <p:blipFill>
          <a:blip r:embed="rId3"/>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27E9D7A8-CC88-F54F-BF67-8C9937E75822}"/>
              </a:ext>
            </a:extLst>
          </p:cNvPr>
          <p:cNvPicPr>
            <a:picLocks noChangeAspect="1"/>
          </p:cNvPicPr>
          <p:nvPr/>
        </p:nvPicPr>
        <p:blipFill rotWithShape="1">
          <a:blip r:embed="rId4"/>
          <a:srcRect l="75061" t="20134" r="-3293" b="18024"/>
          <a:stretch/>
        </p:blipFill>
        <p:spPr>
          <a:xfrm>
            <a:off x="0" y="785089"/>
            <a:ext cx="1021112" cy="1239561"/>
          </a:xfrm>
          <a:prstGeom prst="rect">
            <a:avLst/>
          </a:prstGeom>
        </p:spPr>
      </p:pic>
      <p:sp>
        <p:nvSpPr>
          <p:cNvPr id="7" name="Oval 6">
            <a:extLst>
              <a:ext uri="{FF2B5EF4-FFF2-40B4-BE49-F238E27FC236}">
                <a16:creationId xmlns:a16="http://schemas.microsoft.com/office/drawing/2014/main" id="{7FC2B63C-F53E-0643-9FC9-99666D36263A}"/>
              </a:ext>
            </a:extLst>
          </p:cNvPr>
          <p:cNvSpPr/>
          <p:nvPr/>
        </p:nvSpPr>
        <p:spPr>
          <a:xfrm>
            <a:off x="3673427" y="2904439"/>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0EEFFAD3-A4F5-5848-A5B2-F2451D659032}"/>
              </a:ext>
            </a:extLst>
          </p:cNvPr>
          <p:cNvCxnSpPr>
            <a:cxnSpLocks/>
            <a:stCxn id="11" idx="3"/>
            <a:endCxn id="7" idx="2"/>
          </p:cNvCxnSpPr>
          <p:nvPr/>
        </p:nvCxnSpPr>
        <p:spPr>
          <a:xfrm flipV="1">
            <a:off x="3152412" y="3793836"/>
            <a:ext cx="521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ACFE03-EF84-A843-BD71-D01EECDA47CD}"/>
              </a:ext>
            </a:extLst>
          </p:cNvPr>
          <p:cNvSpPr txBox="1"/>
          <p:nvPr/>
        </p:nvSpPr>
        <p:spPr>
          <a:xfrm>
            <a:off x="3730974" y="3470670"/>
            <a:ext cx="1849437" cy="646331"/>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0F8F3A-B5FE-C94F-8626-68E187922AD4}"/>
                  </a:ext>
                </a:extLst>
              </p:cNvPr>
              <p:cNvSpPr txBox="1"/>
              <p:nvPr/>
            </p:nvSpPr>
            <p:spPr>
              <a:xfrm>
                <a:off x="3673427" y="2228908"/>
                <a:ext cx="2319580"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Parameter = </a:t>
                </a:r>
                <a14:m>
                  <m:oMath xmlns:m="http://schemas.openxmlformats.org/officeDocument/2006/math">
                    <m:r>
                      <a:rPr lang="en-GB" sz="2400" i="1" smtClean="0">
                        <a:latin typeface="Cambria Math" panose="02040503050406030204" pitchFamily="18" charset="0"/>
                        <a:ea typeface="Cambria Math" panose="02040503050406030204" pitchFamily="18" charset="0"/>
                      </a:rPr>
                      <m:t>𝜆</m:t>
                    </m:r>
                  </m:oMath>
                </a14:m>
                <a:endParaRPr lang="en-GB"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040F8F3A-B5FE-C94F-8626-68E187922AD4}"/>
                  </a:ext>
                </a:extLst>
              </p:cNvPr>
              <p:cNvSpPr txBox="1">
                <a:spLocks noRot="1" noChangeAspect="1" noMove="1" noResize="1" noEditPoints="1" noAdjustHandles="1" noChangeArrowheads="1" noChangeShapeType="1" noTextEdit="1"/>
              </p:cNvSpPr>
              <p:nvPr/>
            </p:nvSpPr>
            <p:spPr>
              <a:xfrm>
                <a:off x="3673427" y="2228908"/>
                <a:ext cx="2319580" cy="461665"/>
              </a:xfrm>
              <a:prstGeom prst="rect">
                <a:avLst/>
              </a:prstGeom>
              <a:blipFill>
                <a:blip r:embed="rId5"/>
                <a:stretch>
                  <a:fillRect l="-3804" t="-10811" b="-24324"/>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56C33A86-237D-744A-8C27-921D7E0F786D}"/>
              </a:ext>
            </a:extLst>
          </p:cNvPr>
          <p:cNvSpPr txBox="1"/>
          <p:nvPr/>
        </p:nvSpPr>
        <p:spPr>
          <a:xfrm>
            <a:off x="3673427" y="5099153"/>
            <a:ext cx="4517099" cy="1200329"/>
          </a:xfrm>
          <a:prstGeom prst="rect">
            <a:avLst/>
          </a:prstGeom>
          <a:noFill/>
        </p:spPr>
        <p:txBody>
          <a:bodyPr wrap="square" rtlCol="0">
            <a:spAutoFit/>
          </a:bodyPr>
          <a:lstStyle/>
          <a:p>
            <a:r>
              <a:rPr lang="en-GB" sz="2400" dirty="0">
                <a:solidFill>
                  <a:srgbClr val="FF0000"/>
                </a:solidFill>
                <a:latin typeface="Arial" panose="020B0604020202020204" pitchFamily="34" charset="0"/>
                <a:cs typeface="Arial" panose="020B0604020202020204" pitchFamily="34" charset="0"/>
              </a:rPr>
              <a:t>Want to find the value of the parameter that is most likely to give rise to our observed data</a:t>
            </a:r>
          </a:p>
        </p:txBody>
      </p:sp>
    </p:spTree>
    <p:extLst>
      <p:ext uri="{BB962C8B-B14F-4D97-AF65-F5344CB8AC3E}">
        <p14:creationId xmlns:p14="http://schemas.microsoft.com/office/powerpoint/2010/main" val="2026058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pic>
        <p:nvPicPr>
          <p:cNvPr id="11" name="Picture 10">
            <a:extLst>
              <a:ext uri="{FF2B5EF4-FFF2-40B4-BE49-F238E27FC236}">
                <a16:creationId xmlns:a16="http://schemas.microsoft.com/office/drawing/2014/main" id="{9303B9E3-ADE9-1849-B77A-CF051AC3E99D}"/>
              </a:ext>
            </a:extLst>
          </p:cNvPr>
          <p:cNvPicPr>
            <a:picLocks noChangeAspect="1"/>
          </p:cNvPicPr>
          <p:nvPr/>
        </p:nvPicPr>
        <p:blipFill>
          <a:blip r:embed="rId3"/>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27E9D7A8-CC88-F54F-BF67-8C9937E75822}"/>
              </a:ext>
            </a:extLst>
          </p:cNvPr>
          <p:cNvPicPr>
            <a:picLocks noChangeAspect="1"/>
          </p:cNvPicPr>
          <p:nvPr/>
        </p:nvPicPr>
        <p:blipFill rotWithShape="1">
          <a:blip r:embed="rId4"/>
          <a:srcRect l="75061" t="20134" r="-3293" b="18024"/>
          <a:stretch/>
        </p:blipFill>
        <p:spPr>
          <a:xfrm>
            <a:off x="0" y="785089"/>
            <a:ext cx="1021112" cy="1239561"/>
          </a:xfrm>
          <a:prstGeom prst="rect">
            <a:avLst/>
          </a:prstGeom>
        </p:spPr>
      </p:pic>
      <p:sp>
        <p:nvSpPr>
          <p:cNvPr id="7" name="Oval 6">
            <a:extLst>
              <a:ext uri="{FF2B5EF4-FFF2-40B4-BE49-F238E27FC236}">
                <a16:creationId xmlns:a16="http://schemas.microsoft.com/office/drawing/2014/main" id="{7FC2B63C-F53E-0643-9FC9-99666D36263A}"/>
              </a:ext>
            </a:extLst>
          </p:cNvPr>
          <p:cNvSpPr/>
          <p:nvPr/>
        </p:nvSpPr>
        <p:spPr>
          <a:xfrm>
            <a:off x="3673427" y="2904439"/>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0EEFFAD3-A4F5-5848-A5B2-F2451D659032}"/>
              </a:ext>
            </a:extLst>
          </p:cNvPr>
          <p:cNvCxnSpPr>
            <a:cxnSpLocks/>
            <a:stCxn id="11" idx="3"/>
            <a:endCxn id="7" idx="2"/>
          </p:cNvCxnSpPr>
          <p:nvPr/>
        </p:nvCxnSpPr>
        <p:spPr>
          <a:xfrm flipV="1">
            <a:off x="3152412" y="3793836"/>
            <a:ext cx="521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ACFE03-EF84-A843-BD71-D01EECDA47CD}"/>
              </a:ext>
            </a:extLst>
          </p:cNvPr>
          <p:cNvSpPr txBox="1"/>
          <p:nvPr/>
        </p:nvSpPr>
        <p:spPr>
          <a:xfrm>
            <a:off x="3730974" y="3470670"/>
            <a:ext cx="1849437" cy="646331"/>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0F8F3A-B5FE-C94F-8626-68E187922AD4}"/>
                  </a:ext>
                </a:extLst>
              </p:cNvPr>
              <p:cNvSpPr txBox="1"/>
              <p:nvPr/>
            </p:nvSpPr>
            <p:spPr>
              <a:xfrm>
                <a:off x="3673427" y="2228908"/>
                <a:ext cx="2319580"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Parameter = </a:t>
                </a:r>
                <a14:m>
                  <m:oMath xmlns:m="http://schemas.openxmlformats.org/officeDocument/2006/math">
                    <m:r>
                      <a:rPr lang="en-GB" sz="2400" i="1" smtClean="0">
                        <a:latin typeface="Cambria Math" panose="02040503050406030204" pitchFamily="18" charset="0"/>
                        <a:ea typeface="Cambria Math" panose="02040503050406030204" pitchFamily="18" charset="0"/>
                      </a:rPr>
                      <m:t>𝜆</m:t>
                    </m:r>
                  </m:oMath>
                </a14:m>
                <a:endParaRPr lang="en-GB"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040F8F3A-B5FE-C94F-8626-68E187922AD4}"/>
                  </a:ext>
                </a:extLst>
              </p:cNvPr>
              <p:cNvSpPr txBox="1">
                <a:spLocks noRot="1" noChangeAspect="1" noMove="1" noResize="1" noEditPoints="1" noAdjustHandles="1" noChangeArrowheads="1" noChangeShapeType="1" noTextEdit="1"/>
              </p:cNvSpPr>
              <p:nvPr/>
            </p:nvSpPr>
            <p:spPr>
              <a:xfrm>
                <a:off x="3673427" y="2228908"/>
                <a:ext cx="2319580" cy="461665"/>
              </a:xfrm>
              <a:prstGeom prst="rect">
                <a:avLst/>
              </a:prstGeom>
              <a:blipFill>
                <a:blip r:embed="rId5"/>
                <a:stretch>
                  <a:fillRect l="-3804" t="-10811" b="-24324"/>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64EF2113-9D92-4346-9FB1-B41E446BEEDA}"/>
              </a:ext>
            </a:extLst>
          </p:cNvPr>
          <p:cNvSpPr txBox="1"/>
          <p:nvPr/>
        </p:nvSpPr>
        <p:spPr>
          <a:xfrm rot="19651793">
            <a:off x="1868232" y="3803384"/>
            <a:ext cx="7077600" cy="707886"/>
          </a:xfrm>
          <a:prstGeom prst="rect">
            <a:avLst/>
          </a:prstGeom>
          <a:solidFill>
            <a:srgbClr val="FFFFFF">
              <a:alpha val="66667"/>
            </a:srgbClr>
          </a:solidFill>
          <a:ln w="38100">
            <a:solidFill>
              <a:srgbClr val="FF0000"/>
            </a:solidFill>
          </a:ln>
        </p:spPr>
        <p:txBody>
          <a:bodyPr wrap="square" rtlCol="0">
            <a:spAutoFit/>
          </a:bodyPr>
          <a:lstStyle/>
          <a:p>
            <a:pPr algn="ctr"/>
            <a:r>
              <a:rPr lang="en-GB" sz="4000" b="1" dirty="0">
                <a:solidFill>
                  <a:srgbClr val="FF0000"/>
                </a:solidFill>
                <a:latin typeface="Arial Black" panose="020B0604020202020204" pitchFamily="34" charset="0"/>
                <a:cs typeface="Arial Black" panose="020B0604020202020204" pitchFamily="34" charset="0"/>
              </a:rPr>
              <a:t>Maximum likelihood</a:t>
            </a:r>
          </a:p>
        </p:txBody>
      </p:sp>
    </p:spTree>
    <p:extLst>
      <p:ext uri="{BB962C8B-B14F-4D97-AF65-F5344CB8AC3E}">
        <p14:creationId xmlns:p14="http://schemas.microsoft.com/office/powerpoint/2010/main" val="1761642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pic>
        <p:nvPicPr>
          <p:cNvPr id="11" name="Picture 10">
            <a:extLst>
              <a:ext uri="{FF2B5EF4-FFF2-40B4-BE49-F238E27FC236}">
                <a16:creationId xmlns:a16="http://schemas.microsoft.com/office/drawing/2014/main" id="{9303B9E3-ADE9-1849-B77A-CF051AC3E99D}"/>
              </a:ext>
            </a:extLst>
          </p:cNvPr>
          <p:cNvPicPr>
            <a:picLocks noChangeAspect="1"/>
          </p:cNvPicPr>
          <p:nvPr/>
        </p:nvPicPr>
        <p:blipFill>
          <a:blip r:embed="rId3"/>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27E9D7A8-CC88-F54F-BF67-8C9937E75822}"/>
              </a:ext>
            </a:extLst>
          </p:cNvPr>
          <p:cNvPicPr>
            <a:picLocks noChangeAspect="1"/>
          </p:cNvPicPr>
          <p:nvPr/>
        </p:nvPicPr>
        <p:blipFill rotWithShape="1">
          <a:blip r:embed="rId4"/>
          <a:srcRect l="75061" t="20134" r="-3293" b="18024"/>
          <a:stretch/>
        </p:blipFill>
        <p:spPr>
          <a:xfrm>
            <a:off x="0" y="785089"/>
            <a:ext cx="1021112" cy="1239561"/>
          </a:xfrm>
          <a:prstGeom prst="rect">
            <a:avLst/>
          </a:prstGeom>
        </p:spPr>
      </p:pic>
      <p:sp>
        <p:nvSpPr>
          <p:cNvPr id="7" name="Oval 6">
            <a:extLst>
              <a:ext uri="{FF2B5EF4-FFF2-40B4-BE49-F238E27FC236}">
                <a16:creationId xmlns:a16="http://schemas.microsoft.com/office/drawing/2014/main" id="{7FC2B63C-F53E-0643-9FC9-99666D36263A}"/>
              </a:ext>
            </a:extLst>
          </p:cNvPr>
          <p:cNvSpPr/>
          <p:nvPr/>
        </p:nvSpPr>
        <p:spPr>
          <a:xfrm>
            <a:off x="3673427" y="2904439"/>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0EEFFAD3-A4F5-5848-A5B2-F2451D659032}"/>
              </a:ext>
            </a:extLst>
          </p:cNvPr>
          <p:cNvCxnSpPr>
            <a:cxnSpLocks/>
            <a:stCxn id="11" idx="3"/>
            <a:endCxn id="7" idx="2"/>
          </p:cNvCxnSpPr>
          <p:nvPr/>
        </p:nvCxnSpPr>
        <p:spPr>
          <a:xfrm flipV="1">
            <a:off x="3152412" y="3793836"/>
            <a:ext cx="521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ACFE03-EF84-A843-BD71-D01EECDA47CD}"/>
              </a:ext>
            </a:extLst>
          </p:cNvPr>
          <p:cNvSpPr txBox="1"/>
          <p:nvPr/>
        </p:nvSpPr>
        <p:spPr>
          <a:xfrm>
            <a:off x="3730974" y="3470670"/>
            <a:ext cx="1849437" cy="646331"/>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0F8F3A-B5FE-C94F-8626-68E187922AD4}"/>
                  </a:ext>
                </a:extLst>
              </p:cNvPr>
              <p:cNvSpPr txBox="1"/>
              <p:nvPr/>
            </p:nvSpPr>
            <p:spPr>
              <a:xfrm>
                <a:off x="6100988" y="1367185"/>
                <a:ext cx="2563407" cy="851002"/>
              </a:xfrm>
              <a:prstGeom prst="rect">
                <a:avLst/>
              </a:prstGeom>
              <a:noFill/>
            </p:spPr>
            <p:txBody>
              <a:bodyPr wrap="square" rtlCol="0">
                <a:spAutoFit/>
              </a:bodyPr>
              <a:lstStyle/>
              <a:p>
                <a:r>
                  <a:rPr lang="en-GB" sz="2400" dirty="0">
                    <a:solidFill>
                      <a:srgbClr val="7030A0"/>
                    </a:solidFill>
                    <a:latin typeface="Arial" panose="020B0604020202020204" pitchFamily="34" charset="0"/>
                    <a:cs typeface="Arial" panose="020B0604020202020204" pitchFamily="34" charset="0"/>
                  </a:rPr>
                  <a:t>MLE of Parameter = </a:t>
                </a:r>
                <a14:m>
                  <m:oMath xmlns:m="http://schemas.openxmlformats.org/officeDocument/2006/math">
                    <m:acc>
                      <m:accPr>
                        <m:chr m:val="̂"/>
                        <m:ctrlPr>
                          <a:rPr lang="en-GB" sz="2400" i="1" smtClean="0">
                            <a:solidFill>
                              <a:srgbClr val="7030A0"/>
                            </a:solidFill>
                            <a:latin typeface="Cambria Math" panose="02040503050406030204" pitchFamily="18" charset="0"/>
                            <a:ea typeface="Cambria Math" panose="02040503050406030204" pitchFamily="18" charset="0"/>
                          </a:rPr>
                        </m:ctrlPr>
                      </m:accPr>
                      <m:e>
                        <m:r>
                          <a:rPr lang="en-GB" sz="2400" i="1" smtClean="0">
                            <a:solidFill>
                              <a:srgbClr val="7030A0"/>
                            </a:solidFill>
                            <a:latin typeface="Cambria Math" panose="02040503050406030204" pitchFamily="18" charset="0"/>
                            <a:ea typeface="Cambria Math" panose="02040503050406030204" pitchFamily="18" charset="0"/>
                          </a:rPr>
                          <m:t>𝜆</m:t>
                        </m:r>
                      </m:e>
                    </m:acc>
                  </m:oMath>
                </a14:m>
                <a:endParaRPr lang="en-GB" sz="2400" dirty="0">
                  <a:solidFill>
                    <a:srgbClr val="7030A0"/>
                  </a:solidFill>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040F8F3A-B5FE-C94F-8626-68E187922AD4}"/>
                  </a:ext>
                </a:extLst>
              </p:cNvPr>
              <p:cNvSpPr txBox="1">
                <a:spLocks noRot="1" noChangeAspect="1" noMove="1" noResize="1" noEditPoints="1" noAdjustHandles="1" noChangeArrowheads="1" noChangeShapeType="1" noTextEdit="1"/>
              </p:cNvSpPr>
              <p:nvPr/>
            </p:nvSpPr>
            <p:spPr>
              <a:xfrm>
                <a:off x="6100988" y="1367185"/>
                <a:ext cx="2563407" cy="851002"/>
              </a:xfrm>
              <a:prstGeom prst="rect">
                <a:avLst/>
              </a:prstGeom>
              <a:blipFill>
                <a:blip r:embed="rId5"/>
                <a:stretch>
                  <a:fillRect l="-3960" t="-7463" b="-13433"/>
                </a:stretch>
              </a:blipFill>
            </p:spPr>
            <p:txBody>
              <a:bodyPr/>
              <a:lstStyle/>
              <a:p>
                <a:r>
                  <a:rPr lang="en-GB">
                    <a:noFill/>
                  </a:rPr>
                  <a:t> </a:t>
                </a:r>
              </a:p>
            </p:txBody>
          </p:sp>
        </mc:Fallback>
      </mc:AlternateContent>
      <p:pic>
        <p:nvPicPr>
          <p:cNvPr id="15" name="Picture 14">
            <a:extLst>
              <a:ext uri="{FF2B5EF4-FFF2-40B4-BE49-F238E27FC236}">
                <a16:creationId xmlns:a16="http://schemas.microsoft.com/office/drawing/2014/main" id="{492BDE3C-3933-1B4D-A775-23BADA8132CE}"/>
              </a:ext>
            </a:extLst>
          </p:cNvPr>
          <p:cNvPicPr>
            <a:picLocks noChangeAspect="1"/>
          </p:cNvPicPr>
          <p:nvPr/>
        </p:nvPicPr>
        <p:blipFill>
          <a:blip r:embed="rId6"/>
          <a:stretch>
            <a:fillRect/>
          </a:stretch>
        </p:blipFill>
        <p:spPr>
          <a:xfrm>
            <a:off x="6152485" y="2583864"/>
            <a:ext cx="2419946" cy="2419946"/>
          </a:xfrm>
          <a:prstGeom prst="rect">
            <a:avLst/>
          </a:prstGeom>
          <a:ln w="228600" cap="sq" cmpd="thickThin">
            <a:solidFill>
              <a:srgbClr val="7030A0"/>
            </a:solidFill>
            <a:prstDash val="solid"/>
            <a:miter lim="800000"/>
          </a:ln>
          <a:effectLst>
            <a:innerShdw blurRad="76200">
              <a:srgbClr val="000000"/>
            </a:innerShdw>
          </a:effectLst>
        </p:spPr>
      </p:pic>
      <p:sp>
        <p:nvSpPr>
          <p:cNvPr id="16" name="TextBox 15">
            <a:extLst>
              <a:ext uri="{FF2B5EF4-FFF2-40B4-BE49-F238E27FC236}">
                <a16:creationId xmlns:a16="http://schemas.microsoft.com/office/drawing/2014/main" id="{90205B82-AEFC-FF44-AD55-B2466941D245}"/>
              </a:ext>
            </a:extLst>
          </p:cNvPr>
          <p:cNvSpPr txBox="1"/>
          <p:nvPr/>
        </p:nvSpPr>
        <p:spPr>
          <a:xfrm>
            <a:off x="7099316" y="2719773"/>
            <a:ext cx="917634" cy="369332"/>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50</a:t>
            </a:r>
          </a:p>
        </p:txBody>
      </p:sp>
      <p:cxnSp>
        <p:nvCxnSpPr>
          <p:cNvPr id="14" name="Straight Arrow Connector 13">
            <a:extLst>
              <a:ext uri="{FF2B5EF4-FFF2-40B4-BE49-F238E27FC236}">
                <a16:creationId xmlns:a16="http://schemas.microsoft.com/office/drawing/2014/main" id="{1397CBEA-B1A2-6345-818C-5D4723494D18}"/>
              </a:ext>
            </a:extLst>
          </p:cNvPr>
          <p:cNvCxnSpPr>
            <a:cxnSpLocks/>
            <a:endCxn id="15" idx="1"/>
          </p:cNvCxnSpPr>
          <p:nvPr/>
        </p:nvCxnSpPr>
        <p:spPr>
          <a:xfrm flipV="1">
            <a:off x="5580411" y="3793837"/>
            <a:ext cx="572074" cy="15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3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Steps of modelling (week 2 recap)</a:t>
            </a:r>
          </a:p>
        </p:txBody>
      </p:sp>
      <p:sp>
        <p:nvSpPr>
          <p:cNvPr id="19" name="TextBox 18">
            <a:extLst>
              <a:ext uri="{FF2B5EF4-FFF2-40B4-BE49-F238E27FC236}">
                <a16:creationId xmlns:a16="http://schemas.microsoft.com/office/drawing/2014/main" id="{D1167101-AB0F-DA44-8898-39A8ED0FAF36}"/>
              </a:ext>
            </a:extLst>
          </p:cNvPr>
          <p:cNvSpPr txBox="1"/>
          <p:nvPr/>
        </p:nvSpPr>
        <p:spPr>
          <a:xfrm>
            <a:off x="489527" y="1611125"/>
            <a:ext cx="6687879" cy="3785652"/>
          </a:xfrm>
          <a:prstGeom prst="rect">
            <a:avLst/>
          </a:prstGeom>
          <a:noFill/>
        </p:spPr>
        <p:txBody>
          <a:bodyPr wrap="square" rtlCol="0">
            <a:spAutoFit/>
          </a:bodyPr>
          <a:lstStyle/>
          <a:p>
            <a:pPr marL="457200" indent="-457200">
              <a:buAutoNum type="arabicPeriod"/>
            </a:pPr>
            <a:r>
              <a:rPr lang="en-GB" sz="2400" dirty="0">
                <a:latin typeface="Arial" panose="020B0604020202020204" pitchFamily="34" charset="0"/>
                <a:cs typeface="Arial" panose="020B0604020202020204" pitchFamily="34" charset="0"/>
              </a:rPr>
              <a:t>Choose a model for your data</a:t>
            </a:r>
          </a:p>
          <a:p>
            <a:pPr marL="457200" indent="-457200">
              <a:buAutoNum type="arabicPeriod"/>
            </a:pPr>
            <a:endParaRPr lang="en-GB" sz="2400" dirty="0">
              <a:latin typeface="Arial" panose="020B0604020202020204" pitchFamily="34" charset="0"/>
              <a:cs typeface="Arial" panose="020B0604020202020204" pitchFamily="34" charset="0"/>
            </a:endParaRPr>
          </a:p>
          <a:p>
            <a:pPr marL="457200" indent="-457200">
              <a:buAutoNum type="arabicPeriod"/>
            </a:pPr>
            <a:endParaRPr lang="en-GB" sz="2400" dirty="0">
              <a:latin typeface="Arial" panose="020B0604020202020204" pitchFamily="34" charset="0"/>
              <a:cs typeface="Arial" panose="020B0604020202020204" pitchFamily="34" charset="0"/>
            </a:endParaRPr>
          </a:p>
          <a:p>
            <a:pPr marL="457200" indent="-457200">
              <a:buAutoNum type="arabicPeriod"/>
            </a:pPr>
            <a:r>
              <a:rPr lang="en-GB" sz="2400" dirty="0">
                <a:latin typeface="Arial" panose="020B0604020202020204" pitchFamily="34" charset="0"/>
                <a:cs typeface="Arial" panose="020B0604020202020204" pitchFamily="34" charset="0"/>
              </a:rPr>
              <a:t>Get estimates of the parameters</a:t>
            </a:r>
          </a:p>
          <a:p>
            <a:pPr marL="457200" indent="-457200">
              <a:buAutoNum type="arabicPeriod"/>
            </a:pPr>
            <a:endParaRPr lang="en-GB" sz="2400" dirty="0">
              <a:latin typeface="Arial" panose="020B0604020202020204" pitchFamily="34" charset="0"/>
              <a:cs typeface="Arial" panose="020B0604020202020204" pitchFamily="34" charset="0"/>
            </a:endParaRPr>
          </a:p>
          <a:p>
            <a:pPr marL="457200" indent="-457200">
              <a:buAutoNum type="arabicPeriod"/>
            </a:pPr>
            <a:endParaRPr lang="en-GB" sz="2400" dirty="0">
              <a:latin typeface="Arial" panose="020B0604020202020204" pitchFamily="34" charset="0"/>
              <a:cs typeface="Arial" panose="020B0604020202020204" pitchFamily="34" charset="0"/>
            </a:endParaRPr>
          </a:p>
          <a:p>
            <a:pPr marL="457200" indent="-457200">
              <a:buAutoNum type="arabicPeriod"/>
            </a:pPr>
            <a:r>
              <a:rPr lang="en-GB" sz="2400" dirty="0">
                <a:latin typeface="Arial" panose="020B0604020202020204" pitchFamily="34" charset="0"/>
                <a:cs typeface="Arial" panose="020B0604020202020204" pitchFamily="34" charset="0"/>
              </a:rPr>
              <a:t>Quantify uncertainty in the estimates</a:t>
            </a:r>
          </a:p>
          <a:p>
            <a:pPr marL="457200" indent="-457200">
              <a:buAutoNum type="arabicPeriod"/>
            </a:pPr>
            <a:endParaRPr lang="en-GB" sz="2400" dirty="0">
              <a:latin typeface="Arial" panose="020B0604020202020204" pitchFamily="34" charset="0"/>
              <a:cs typeface="Arial" panose="020B0604020202020204" pitchFamily="34" charset="0"/>
            </a:endParaRPr>
          </a:p>
          <a:p>
            <a:pPr marL="457200" indent="-457200">
              <a:buAutoNum type="arabicPeriod"/>
            </a:pPr>
            <a:endParaRPr lang="en-GB" sz="2400" dirty="0">
              <a:latin typeface="Arial" panose="020B0604020202020204" pitchFamily="34" charset="0"/>
              <a:cs typeface="Arial" panose="020B0604020202020204" pitchFamily="34" charset="0"/>
            </a:endParaRPr>
          </a:p>
          <a:p>
            <a:pPr marL="457200" indent="-457200">
              <a:buAutoNum type="arabicPeriod"/>
            </a:pPr>
            <a:r>
              <a:rPr lang="en-GB" sz="2400" dirty="0">
                <a:latin typeface="Arial" panose="020B0604020202020204" pitchFamily="34" charset="0"/>
                <a:cs typeface="Arial" panose="020B0604020202020204" pitchFamily="34" charset="0"/>
              </a:rPr>
              <a:t>Interpret the results</a:t>
            </a:r>
          </a:p>
        </p:txBody>
      </p:sp>
    </p:spTree>
    <p:extLst>
      <p:ext uri="{BB962C8B-B14F-4D97-AF65-F5344CB8AC3E}">
        <p14:creationId xmlns:p14="http://schemas.microsoft.com/office/powerpoint/2010/main" val="1395288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pic>
        <p:nvPicPr>
          <p:cNvPr id="11" name="Picture 10">
            <a:extLst>
              <a:ext uri="{FF2B5EF4-FFF2-40B4-BE49-F238E27FC236}">
                <a16:creationId xmlns:a16="http://schemas.microsoft.com/office/drawing/2014/main" id="{9303B9E3-ADE9-1849-B77A-CF051AC3E99D}"/>
              </a:ext>
            </a:extLst>
          </p:cNvPr>
          <p:cNvPicPr>
            <a:picLocks noChangeAspect="1"/>
          </p:cNvPicPr>
          <p:nvPr/>
        </p:nvPicPr>
        <p:blipFill>
          <a:blip r:embed="rId3"/>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27E9D7A8-CC88-F54F-BF67-8C9937E75822}"/>
              </a:ext>
            </a:extLst>
          </p:cNvPr>
          <p:cNvPicPr>
            <a:picLocks noChangeAspect="1"/>
          </p:cNvPicPr>
          <p:nvPr/>
        </p:nvPicPr>
        <p:blipFill rotWithShape="1">
          <a:blip r:embed="rId4"/>
          <a:srcRect l="75061" t="20134" r="-3293" b="18024"/>
          <a:stretch/>
        </p:blipFill>
        <p:spPr>
          <a:xfrm flipH="1">
            <a:off x="0" y="785089"/>
            <a:ext cx="1021112" cy="1239561"/>
          </a:xfrm>
          <a:prstGeom prst="rect">
            <a:avLst/>
          </a:prstGeom>
        </p:spPr>
      </p:pic>
      <p:sp>
        <p:nvSpPr>
          <p:cNvPr id="7" name="Oval 6">
            <a:extLst>
              <a:ext uri="{FF2B5EF4-FFF2-40B4-BE49-F238E27FC236}">
                <a16:creationId xmlns:a16="http://schemas.microsoft.com/office/drawing/2014/main" id="{7FC2B63C-F53E-0643-9FC9-99666D36263A}"/>
              </a:ext>
            </a:extLst>
          </p:cNvPr>
          <p:cNvSpPr/>
          <p:nvPr/>
        </p:nvSpPr>
        <p:spPr>
          <a:xfrm>
            <a:off x="3673427" y="2904439"/>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0EEFFAD3-A4F5-5848-A5B2-F2451D659032}"/>
              </a:ext>
            </a:extLst>
          </p:cNvPr>
          <p:cNvCxnSpPr>
            <a:cxnSpLocks/>
            <a:stCxn id="11" idx="3"/>
            <a:endCxn id="7" idx="2"/>
          </p:cNvCxnSpPr>
          <p:nvPr/>
        </p:nvCxnSpPr>
        <p:spPr>
          <a:xfrm flipV="1">
            <a:off x="3152412" y="3793836"/>
            <a:ext cx="521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ACFE03-EF84-A843-BD71-D01EECDA47CD}"/>
              </a:ext>
            </a:extLst>
          </p:cNvPr>
          <p:cNvSpPr txBox="1"/>
          <p:nvPr/>
        </p:nvSpPr>
        <p:spPr>
          <a:xfrm>
            <a:off x="3730974" y="3470670"/>
            <a:ext cx="1849437" cy="646331"/>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Poisson distribution</a:t>
            </a:r>
          </a:p>
        </p:txBody>
      </p:sp>
      <p:cxnSp>
        <p:nvCxnSpPr>
          <p:cNvPr id="14" name="Straight Arrow Connector 13">
            <a:extLst>
              <a:ext uri="{FF2B5EF4-FFF2-40B4-BE49-F238E27FC236}">
                <a16:creationId xmlns:a16="http://schemas.microsoft.com/office/drawing/2014/main" id="{1397CBEA-B1A2-6345-818C-5D4723494D18}"/>
              </a:ext>
            </a:extLst>
          </p:cNvPr>
          <p:cNvCxnSpPr>
            <a:cxnSpLocks/>
          </p:cNvCxnSpPr>
          <p:nvPr/>
        </p:nvCxnSpPr>
        <p:spPr>
          <a:xfrm flipV="1">
            <a:off x="5580411" y="3793837"/>
            <a:ext cx="572074" cy="15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84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sp>
        <p:nvSpPr>
          <p:cNvPr id="7" name="Oval 6">
            <a:extLst>
              <a:ext uri="{FF2B5EF4-FFF2-40B4-BE49-F238E27FC236}">
                <a16:creationId xmlns:a16="http://schemas.microsoft.com/office/drawing/2014/main" id="{7FC2B63C-F53E-0643-9FC9-99666D36263A}"/>
              </a:ext>
            </a:extLst>
          </p:cNvPr>
          <p:cNvSpPr/>
          <p:nvPr/>
        </p:nvSpPr>
        <p:spPr>
          <a:xfrm>
            <a:off x="3673427" y="2904439"/>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8ACFE03-EF84-A843-BD71-D01EECDA47CD}"/>
              </a:ext>
            </a:extLst>
          </p:cNvPr>
          <p:cNvSpPr txBox="1"/>
          <p:nvPr/>
        </p:nvSpPr>
        <p:spPr>
          <a:xfrm>
            <a:off x="3730974" y="3470670"/>
            <a:ext cx="1849437" cy="646331"/>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0F8F3A-B5FE-C94F-8626-68E187922AD4}"/>
                  </a:ext>
                </a:extLst>
              </p:cNvPr>
              <p:cNvSpPr txBox="1"/>
              <p:nvPr/>
            </p:nvSpPr>
            <p:spPr>
              <a:xfrm>
                <a:off x="6100988" y="1367185"/>
                <a:ext cx="2563407" cy="851002"/>
              </a:xfrm>
              <a:prstGeom prst="rect">
                <a:avLst/>
              </a:prstGeom>
              <a:noFill/>
            </p:spPr>
            <p:txBody>
              <a:bodyPr wrap="square" rtlCol="0">
                <a:spAutoFit/>
              </a:bodyPr>
              <a:lstStyle/>
              <a:p>
                <a:r>
                  <a:rPr lang="en-GB" sz="2400" dirty="0">
                    <a:solidFill>
                      <a:srgbClr val="7030A0"/>
                    </a:solidFill>
                    <a:latin typeface="Arial" panose="020B0604020202020204" pitchFamily="34" charset="0"/>
                    <a:cs typeface="Arial" panose="020B0604020202020204" pitchFamily="34" charset="0"/>
                  </a:rPr>
                  <a:t>MLE of Parameter = </a:t>
                </a:r>
                <a14:m>
                  <m:oMath xmlns:m="http://schemas.openxmlformats.org/officeDocument/2006/math">
                    <m:acc>
                      <m:accPr>
                        <m:chr m:val="̂"/>
                        <m:ctrlPr>
                          <a:rPr lang="en-GB" sz="2400" i="1" smtClean="0">
                            <a:solidFill>
                              <a:srgbClr val="7030A0"/>
                            </a:solidFill>
                            <a:latin typeface="Cambria Math" panose="02040503050406030204" pitchFamily="18" charset="0"/>
                            <a:ea typeface="Cambria Math" panose="02040503050406030204" pitchFamily="18" charset="0"/>
                          </a:rPr>
                        </m:ctrlPr>
                      </m:accPr>
                      <m:e>
                        <m:r>
                          <a:rPr lang="en-GB" sz="2400" i="1" smtClean="0">
                            <a:solidFill>
                              <a:srgbClr val="7030A0"/>
                            </a:solidFill>
                            <a:latin typeface="Cambria Math" panose="02040503050406030204" pitchFamily="18" charset="0"/>
                            <a:ea typeface="Cambria Math" panose="02040503050406030204" pitchFamily="18" charset="0"/>
                          </a:rPr>
                          <m:t>𝜆</m:t>
                        </m:r>
                      </m:e>
                    </m:acc>
                  </m:oMath>
                </a14:m>
                <a:endParaRPr lang="en-GB" sz="2400" dirty="0">
                  <a:solidFill>
                    <a:srgbClr val="7030A0"/>
                  </a:solidFill>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040F8F3A-B5FE-C94F-8626-68E187922AD4}"/>
                  </a:ext>
                </a:extLst>
              </p:cNvPr>
              <p:cNvSpPr txBox="1">
                <a:spLocks noRot="1" noChangeAspect="1" noMove="1" noResize="1" noEditPoints="1" noAdjustHandles="1" noChangeArrowheads="1" noChangeShapeType="1" noTextEdit="1"/>
              </p:cNvSpPr>
              <p:nvPr/>
            </p:nvSpPr>
            <p:spPr>
              <a:xfrm>
                <a:off x="6100988" y="1367185"/>
                <a:ext cx="2563407" cy="851002"/>
              </a:xfrm>
              <a:prstGeom prst="rect">
                <a:avLst/>
              </a:prstGeom>
              <a:blipFill>
                <a:blip r:embed="rId3"/>
                <a:stretch>
                  <a:fillRect l="-3960" t="-7463" b="-13433"/>
                </a:stretch>
              </a:blipFill>
            </p:spPr>
            <p:txBody>
              <a:bodyPr/>
              <a:lstStyle/>
              <a:p>
                <a:r>
                  <a:rPr lang="en-GB">
                    <a:noFill/>
                  </a:rPr>
                  <a:t> </a:t>
                </a:r>
              </a:p>
            </p:txBody>
          </p:sp>
        </mc:Fallback>
      </mc:AlternateContent>
      <p:pic>
        <p:nvPicPr>
          <p:cNvPr id="15" name="Picture 14">
            <a:extLst>
              <a:ext uri="{FF2B5EF4-FFF2-40B4-BE49-F238E27FC236}">
                <a16:creationId xmlns:a16="http://schemas.microsoft.com/office/drawing/2014/main" id="{492BDE3C-3933-1B4D-A775-23BADA8132CE}"/>
              </a:ext>
            </a:extLst>
          </p:cNvPr>
          <p:cNvPicPr>
            <a:picLocks noChangeAspect="1"/>
          </p:cNvPicPr>
          <p:nvPr/>
        </p:nvPicPr>
        <p:blipFill>
          <a:blip r:embed="rId4"/>
          <a:stretch>
            <a:fillRect/>
          </a:stretch>
        </p:blipFill>
        <p:spPr>
          <a:xfrm>
            <a:off x="6152485" y="2583864"/>
            <a:ext cx="2419946" cy="2419946"/>
          </a:xfrm>
          <a:prstGeom prst="rect">
            <a:avLst/>
          </a:prstGeom>
          <a:ln w="228600" cap="sq" cmpd="thickThin">
            <a:solidFill>
              <a:srgbClr val="7030A0"/>
            </a:solidFill>
            <a:prstDash val="solid"/>
            <a:miter lim="800000"/>
          </a:ln>
          <a:effectLst>
            <a:innerShdw blurRad="76200">
              <a:srgbClr val="000000"/>
            </a:innerShdw>
          </a:effectLst>
        </p:spPr>
      </p:pic>
      <p:sp>
        <p:nvSpPr>
          <p:cNvPr id="16" name="TextBox 15">
            <a:extLst>
              <a:ext uri="{FF2B5EF4-FFF2-40B4-BE49-F238E27FC236}">
                <a16:creationId xmlns:a16="http://schemas.microsoft.com/office/drawing/2014/main" id="{90205B82-AEFC-FF44-AD55-B2466941D245}"/>
              </a:ext>
            </a:extLst>
          </p:cNvPr>
          <p:cNvSpPr txBox="1"/>
          <p:nvPr/>
        </p:nvSpPr>
        <p:spPr>
          <a:xfrm>
            <a:off x="7014256" y="2719773"/>
            <a:ext cx="917634" cy="369332"/>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49</a:t>
            </a:r>
          </a:p>
        </p:txBody>
      </p:sp>
      <p:cxnSp>
        <p:nvCxnSpPr>
          <p:cNvPr id="14" name="Straight Arrow Connector 13">
            <a:extLst>
              <a:ext uri="{FF2B5EF4-FFF2-40B4-BE49-F238E27FC236}">
                <a16:creationId xmlns:a16="http://schemas.microsoft.com/office/drawing/2014/main" id="{1397CBEA-B1A2-6345-818C-5D4723494D18}"/>
              </a:ext>
            </a:extLst>
          </p:cNvPr>
          <p:cNvCxnSpPr>
            <a:cxnSpLocks/>
            <a:endCxn id="15" idx="1"/>
          </p:cNvCxnSpPr>
          <p:nvPr/>
        </p:nvCxnSpPr>
        <p:spPr>
          <a:xfrm flipV="1">
            <a:off x="5580411" y="3793837"/>
            <a:ext cx="572074" cy="15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CA85F08E-CDA9-E04E-96FC-EA169B362BF8}"/>
              </a:ext>
            </a:extLst>
          </p:cNvPr>
          <p:cNvPicPr>
            <a:picLocks noChangeAspect="1"/>
          </p:cNvPicPr>
          <p:nvPr/>
        </p:nvPicPr>
        <p:blipFill>
          <a:blip r:embed="rId5"/>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18" name="Picture 17">
            <a:extLst>
              <a:ext uri="{FF2B5EF4-FFF2-40B4-BE49-F238E27FC236}">
                <a16:creationId xmlns:a16="http://schemas.microsoft.com/office/drawing/2014/main" id="{C8FEDB52-9CF3-C24A-B4DC-1C1A2E1F3E69}"/>
              </a:ext>
            </a:extLst>
          </p:cNvPr>
          <p:cNvPicPr>
            <a:picLocks noChangeAspect="1"/>
          </p:cNvPicPr>
          <p:nvPr/>
        </p:nvPicPr>
        <p:blipFill rotWithShape="1">
          <a:blip r:embed="rId6"/>
          <a:srcRect l="75061" t="20134" r="-3293" b="18024"/>
          <a:stretch/>
        </p:blipFill>
        <p:spPr>
          <a:xfrm flipH="1">
            <a:off x="0" y="785089"/>
            <a:ext cx="1021112" cy="1239561"/>
          </a:xfrm>
          <a:prstGeom prst="rect">
            <a:avLst/>
          </a:prstGeom>
        </p:spPr>
      </p:pic>
      <p:cxnSp>
        <p:nvCxnSpPr>
          <p:cNvPr id="8" name="Straight Arrow Connector 7">
            <a:extLst>
              <a:ext uri="{FF2B5EF4-FFF2-40B4-BE49-F238E27FC236}">
                <a16:creationId xmlns:a16="http://schemas.microsoft.com/office/drawing/2014/main" id="{0EEFFAD3-A4F5-5848-A5B2-F2451D659032}"/>
              </a:ext>
            </a:extLst>
          </p:cNvPr>
          <p:cNvCxnSpPr>
            <a:cxnSpLocks/>
            <a:endCxn id="7" idx="2"/>
          </p:cNvCxnSpPr>
          <p:nvPr/>
        </p:nvCxnSpPr>
        <p:spPr>
          <a:xfrm flipV="1">
            <a:off x="3152412" y="3793836"/>
            <a:ext cx="521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624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pic>
        <p:nvPicPr>
          <p:cNvPr id="12" name="Picture 11">
            <a:extLst>
              <a:ext uri="{FF2B5EF4-FFF2-40B4-BE49-F238E27FC236}">
                <a16:creationId xmlns:a16="http://schemas.microsoft.com/office/drawing/2014/main" id="{27E9D7A8-CC88-F54F-BF67-8C9937E75822}"/>
              </a:ext>
            </a:extLst>
          </p:cNvPr>
          <p:cNvPicPr>
            <a:picLocks noChangeAspect="1"/>
          </p:cNvPicPr>
          <p:nvPr/>
        </p:nvPicPr>
        <p:blipFill rotWithShape="1">
          <a:blip r:embed="rId3"/>
          <a:srcRect l="75061" t="20134" r="-3293" b="18024"/>
          <a:stretch/>
        </p:blipFill>
        <p:spPr>
          <a:xfrm>
            <a:off x="0" y="785089"/>
            <a:ext cx="1021112" cy="1239561"/>
          </a:xfrm>
          <a:prstGeom prst="rect">
            <a:avLst/>
          </a:prstGeom>
        </p:spPr>
      </p:pic>
      <p:sp>
        <p:nvSpPr>
          <p:cNvPr id="7" name="Oval 6">
            <a:extLst>
              <a:ext uri="{FF2B5EF4-FFF2-40B4-BE49-F238E27FC236}">
                <a16:creationId xmlns:a16="http://schemas.microsoft.com/office/drawing/2014/main" id="{7FC2B63C-F53E-0643-9FC9-99666D36263A}"/>
              </a:ext>
            </a:extLst>
          </p:cNvPr>
          <p:cNvSpPr/>
          <p:nvPr/>
        </p:nvSpPr>
        <p:spPr>
          <a:xfrm>
            <a:off x="3673427" y="2904439"/>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8ACFE03-EF84-A843-BD71-D01EECDA47CD}"/>
              </a:ext>
            </a:extLst>
          </p:cNvPr>
          <p:cNvSpPr txBox="1"/>
          <p:nvPr/>
        </p:nvSpPr>
        <p:spPr>
          <a:xfrm>
            <a:off x="3730974" y="3470670"/>
            <a:ext cx="1849437" cy="646331"/>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0F8F3A-B5FE-C94F-8626-68E187922AD4}"/>
                  </a:ext>
                </a:extLst>
              </p:cNvPr>
              <p:cNvSpPr txBox="1"/>
              <p:nvPr/>
            </p:nvSpPr>
            <p:spPr>
              <a:xfrm>
                <a:off x="6100988" y="1367185"/>
                <a:ext cx="2563407" cy="851002"/>
              </a:xfrm>
              <a:prstGeom prst="rect">
                <a:avLst/>
              </a:prstGeom>
              <a:noFill/>
            </p:spPr>
            <p:txBody>
              <a:bodyPr wrap="square" rtlCol="0">
                <a:spAutoFit/>
              </a:bodyPr>
              <a:lstStyle/>
              <a:p>
                <a:r>
                  <a:rPr lang="en-GB" sz="2400" dirty="0">
                    <a:solidFill>
                      <a:srgbClr val="7030A0"/>
                    </a:solidFill>
                    <a:latin typeface="Arial" panose="020B0604020202020204" pitchFamily="34" charset="0"/>
                    <a:cs typeface="Arial" panose="020B0604020202020204" pitchFamily="34" charset="0"/>
                  </a:rPr>
                  <a:t>MLE of Parameter = </a:t>
                </a:r>
                <a14:m>
                  <m:oMath xmlns:m="http://schemas.openxmlformats.org/officeDocument/2006/math">
                    <m:acc>
                      <m:accPr>
                        <m:chr m:val="̂"/>
                        <m:ctrlPr>
                          <a:rPr lang="en-GB" sz="2400" i="1" smtClean="0">
                            <a:solidFill>
                              <a:srgbClr val="7030A0"/>
                            </a:solidFill>
                            <a:latin typeface="Cambria Math" panose="02040503050406030204" pitchFamily="18" charset="0"/>
                            <a:ea typeface="Cambria Math" panose="02040503050406030204" pitchFamily="18" charset="0"/>
                          </a:rPr>
                        </m:ctrlPr>
                      </m:accPr>
                      <m:e>
                        <m:r>
                          <a:rPr lang="en-GB" sz="2400" i="1" smtClean="0">
                            <a:solidFill>
                              <a:srgbClr val="7030A0"/>
                            </a:solidFill>
                            <a:latin typeface="Cambria Math" panose="02040503050406030204" pitchFamily="18" charset="0"/>
                            <a:ea typeface="Cambria Math" panose="02040503050406030204" pitchFamily="18" charset="0"/>
                          </a:rPr>
                          <m:t>𝜆</m:t>
                        </m:r>
                      </m:e>
                    </m:acc>
                  </m:oMath>
                </a14:m>
                <a:endParaRPr lang="en-GB" sz="2400" dirty="0">
                  <a:solidFill>
                    <a:srgbClr val="7030A0"/>
                  </a:solidFill>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040F8F3A-B5FE-C94F-8626-68E187922AD4}"/>
                  </a:ext>
                </a:extLst>
              </p:cNvPr>
              <p:cNvSpPr txBox="1">
                <a:spLocks noRot="1" noChangeAspect="1" noMove="1" noResize="1" noEditPoints="1" noAdjustHandles="1" noChangeArrowheads="1" noChangeShapeType="1" noTextEdit="1"/>
              </p:cNvSpPr>
              <p:nvPr/>
            </p:nvSpPr>
            <p:spPr>
              <a:xfrm>
                <a:off x="6100988" y="1367185"/>
                <a:ext cx="2563407" cy="851002"/>
              </a:xfrm>
              <a:prstGeom prst="rect">
                <a:avLst/>
              </a:prstGeom>
              <a:blipFill>
                <a:blip r:embed="rId4"/>
                <a:stretch>
                  <a:fillRect l="-3960" t="-7463" b="-13433"/>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1FFD26CF-A2E3-E64E-8449-1132E917066C}"/>
              </a:ext>
            </a:extLst>
          </p:cNvPr>
          <p:cNvPicPr>
            <a:picLocks noChangeAspect="1"/>
          </p:cNvPicPr>
          <p:nvPr/>
        </p:nvPicPr>
        <p:blipFill rotWithShape="1">
          <a:blip r:embed="rId3"/>
          <a:srcRect l="75061" t="20134" r="-3293" b="18024"/>
          <a:stretch/>
        </p:blipFill>
        <p:spPr>
          <a:xfrm flipH="1">
            <a:off x="921327" y="785089"/>
            <a:ext cx="1021112" cy="1239561"/>
          </a:xfrm>
          <a:prstGeom prst="rect">
            <a:avLst/>
          </a:prstGeom>
        </p:spPr>
      </p:pic>
      <p:pic>
        <p:nvPicPr>
          <p:cNvPr id="18" name="Picture 17">
            <a:extLst>
              <a:ext uri="{FF2B5EF4-FFF2-40B4-BE49-F238E27FC236}">
                <a16:creationId xmlns:a16="http://schemas.microsoft.com/office/drawing/2014/main" id="{80432D4E-91B2-3049-8C47-236BDF639396}"/>
              </a:ext>
            </a:extLst>
          </p:cNvPr>
          <p:cNvPicPr>
            <a:picLocks noChangeAspect="1"/>
          </p:cNvPicPr>
          <p:nvPr/>
        </p:nvPicPr>
        <p:blipFill rotWithShape="1">
          <a:blip r:embed="rId3"/>
          <a:srcRect l="75061" t="20134" r="-3293" b="18024"/>
          <a:stretch/>
        </p:blipFill>
        <p:spPr>
          <a:xfrm flipH="1">
            <a:off x="1821440" y="785089"/>
            <a:ext cx="1021112" cy="1239561"/>
          </a:xfrm>
          <a:prstGeom prst="rect">
            <a:avLst/>
          </a:prstGeom>
        </p:spPr>
      </p:pic>
      <p:pic>
        <p:nvPicPr>
          <p:cNvPr id="19" name="Picture 18">
            <a:extLst>
              <a:ext uri="{FF2B5EF4-FFF2-40B4-BE49-F238E27FC236}">
                <a16:creationId xmlns:a16="http://schemas.microsoft.com/office/drawing/2014/main" id="{2EAF234B-CED0-5F4C-A304-FF393449A6C1}"/>
              </a:ext>
            </a:extLst>
          </p:cNvPr>
          <p:cNvPicPr>
            <a:picLocks noChangeAspect="1"/>
          </p:cNvPicPr>
          <p:nvPr/>
        </p:nvPicPr>
        <p:blipFill rotWithShape="1">
          <a:blip r:embed="rId3"/>
          <a:srcRect l="75061" t="20134" r="-3293" b="18024"/>
          <a:stretch/>
        </p:blipFill>
        <p:spPr>
          <a:xfrm>
            <a:off x="2842552" y="785089"/>
            <a:ext cx="1021112" cy="1239561"/>
          </a:xfrm>
          <a:prstGeom prst="rect">
            <a:avLst/>
          </a:prstGeom>
        </p:spPr>
      </p:pic>
      <p:pic>
        <p:nvPicPr>
          <p:cNvPr id="22" name="Picture 21">
            <a:extLst>
              <a:ext uri="{FF2B5EF4-FFF2-40B4-BE49-F238E27FC236}">
                <a16:creationId xmlns:a16="http://schemas.microsoft.com/office/drawing/2014/main" id="{350D7D1A-462C-C44C-AE6F-EDC342E460E3}"/>
              </a:ext>
            </a:extLst>
          </p:cNvPr>
          <p:cNvPicPr>
            <a:picLocks noChangeAspect="1"/>
          </p:cNvPicPr>
          <p:nvPr/>
        </p:nvPicPr>
        <p:blipFill>
          <a:blip r:embed="rId5"/>
          <a:stretch>
            <a:fillRect/>
          </a:stretch>
        </p:blipFill>
        <p:spPr>
          <a:xfrm>
            <a:off x="6152485" y="2583864"/>
            <a:ext cx="2419946" cy="2419946"/>
          </a:xfrm>
          <a:prstGeom prst="rect">
            <a:avLst/>
          </a:prstGeom>
          <a:ln w="228600" cap="sq" cmpd="thickThin">
            <a:solidFill>
              <a:srgbClr val="7030A0"/>
            </a:solidFill>
            <a:prstDash val="solid"/>
            <a:miter lim="800000"/>
          </a:ln>
          <a:effectLst>
            <a:innerShdw blurRad="76200">
              <a:srgbClr val="000000"/>
            </a:innerShdw>
          </a:effectLst>
        </p:spPr>
      </p:pic>
      <p:pic>
        <p:nvPicPr>
          <p:cNvPr id="23" name="Picture 22">
            <a:extLst>
              <a:ext uri="{FF2B5EF4-FFF2-40B4-BE49-F238E27FC236}">
                <a16:creationId xmlns:a16="http://schemas.microsoft.com/office/drawing/2014/main" id="{6C316422-5752-6C45-9E99-AEB99B38D24C}"/>
              </a:ext>
            </a:extLst>
          </p:cNvPr>
          <p:cNvPicPr>
            <a:picLocks noChangeAspect="1"/>
          </p:cNvPicPr>
          <p:nvPr/>
        </p:nvPicPr>
        <p:blipFill>
          <a:blip r:embed="rId6"/>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cxnSp>
        <p:nvCxnSpPr>
          <p:cNvPr id="8" name="Straight Arrow Connector 7">
            <a:extLst>
              <a:ext uri="{FF2B5EF4-FFF2-40B4-BE49-F238E27FC236}">
                <a16:creationId xmlns:a16="http://schemas.microsoft.com/office/drawing/2014/main" id="{0EEFFAD3-A4F5-5848-A5B2-F2451D659032}"/>
              </a:ext>
            </a:extLst>
          </p:cNvPr>
          <p:cNvCxnSpPr>
            <a:cxnSpLocks/>
            <a:endCxn id="7" idx="2"/>
          </p:cNvCxnSpPr>
          <p:nvPr/>
        </p:nvCxnSpPr>
        <p:spPr>
          <a:xfrm flipV="1">
            <a:off x="3152412" y="3793836"/>
            <a:ext cx="521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97CBEA-B1A2-6345-818C-5D4723494D18}"/>
              </a:ext>
            </a:extLst>
          </p:cNvPr>
          <p:cNvCxnSpPr>
            <a:cxnSpLocks/>
          </p:cNvCxnSpPr>
          <p:nvPr/>
        </p:nvCxnSpPr>
        <p:spPr>
          <a:xfrm flipV="1">
            <a:off x="5580411" y="3793837"/>
            <a:ext cx="572074" cy="15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C1CBFAE0-5E3E-DF49-91D8-00C880431244}"/>
              </a:ext>
            </a:extLst>
          </p:cNvPr>
          <p:cNvPicPr>
            <a:picLocks noChangeAspect="1"/>
          </p:cNvPicPr>
          <p:nvPr/>
        </p:nvPicPr>
        <p:blipFill>
          <a:blip r:embed="rId7"/>
          <a:stretch>
            <a:fillRect/>
          </a:stretch>
        </p:blipFill>
        <p:spPr>
          <a:xfrm>
            <a:off x="884866" y="27362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25" name="Picture 24">
            <a:extLst>
              <a:ext uri="{FF2B5EF4-FFF2-40B4-BE49-F238E27FC236}">
                <a16:creationId xmlns:a16="http://schemas.microsoft.com/office/drawing/2014/main" id="{BAF8048F-33DE-DC45-877B-599020580744}"/>
              </a:ext>
            </a:extLst>
          </p:cNvPr>
          <p:cNvPicPr>
            <a:picLocks noChangeAspect="1"/>
          </p:cNvPicPr>
          <p:nvPr/>
        </p:nvPicPr>
        <p:blipFill>
          <a:blip r:embed="rId8"/>
          <a:stretch>
            <a:fillRect/>
          </a:stretch>
        </p:blipFill>
        <p:spPr>
          <a:xfrm>
            <a:off x="1037266" y="28886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26" name="Picture 25">
            <a:extLst>
              <a:ext uri="{FF2B5EF4-FFF2-40B4-BE49-F238E27FC236}">
                <a16:creationId xmlns:a16="http://schemas.microsoft.com/office/drawing/2014/main" id="{A008E785-5F65-1845-BB10-D3670D35F3EC}"/>
              </a:ext>
            </a:extLst>
          </p:cNvPr>
          <p:cNvPicPr>
            <a:picLocks noChangeAspect="1"/>
          </p:cNvPicPr>
          <p:nvPr/>
        </p:nvPicPr>
        <p:blipFill>
          <a:blip r:embed="rId9"/>
          <a:stretch>
            <a:fillRect/>
          </a:stretch>
        </p:blipFill>
        <p:spPr>
          <a:xfrm>
            <a:off x="1189666" y="30410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27" name="Picture 26">
            <a:extLst>
              <a:ext uri="{FF2B5EF4-FFF2-40B4-BE49-F238E27FC236}">
                <a16:creationId xmlns:a16="http://schemas.microsoft.com/office/drawing/2014/main" id="{F4CF7CC1-79EE-6148-A266-17B7F719A6C3}"/>
              </a:ext>
            </a:extLst>
          </p:cNvPr>
          <p:cNvPicPr>
            <a:picLocks noChangeAspect="1"/>
          </p:cNvPicPr>
          <p:nvPr/>
        </p:nvPicPr>
        <p:blipFill>
          <a:blip r:embed="rId10"/>
          <a:stretch>
            <a:fillRect/>
          </a:stretch>
        </p:blipFill>
        <p:spPr>
          <a:xfrm>
            <a:off x="5987854" y="2736264"/>
            <a:ext cx="2419946" cy="2419946"/>
          </a:xfrm>
          <a:prstGeom prst="rect">
            <a:avLst/>
          </a:prstGeom>
          <a:ln w="228600" cap="sq" cmpd="thickThin">
            <a:solidFill>
              <a:srgbClr val="7030A0"/>
            </a:solidFill>
            <a:prstDash val="solid"/>
            <a:miter lim="800000"/>
          </a:ln>
          <a:effectLst>
            <a:innerShdw blurRad="76200">
              <a:srgbClr val="000000"/>
            </a:innerShdw>
          </a:effectLst>
        </p:spPr>
      </p:pic>
    </p:spTree>
    <p:extLst>
      <p:ext uri="{BB962C8B-B14F-4D97-AF65-F5344CB8AC3E}">
        <p14:creationId xmlns:p14="http://schemas.microsoft.com/office/powerpoint/2010/main" val="50594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2000" fill="hold"/>
                                        <p:tgtEl>
                                          <p:spTgt spid="24"/>
                                        </p:tgtEl>
                                        <p:attrNameLst>
                                          <p:attrName>ppt_x</p:attrName>
                                        </p:attrNameLst>
                                      </p:cBhvr>
                                      <p:tavLst>
                                        <p:tav tm="0">
                                          <p:val>
                                            <p:strVal val="#ppt_x"/>
                                          </p:val>
                                        </p:tav>
                                        <p:tav tm="100000">
                                          <p:val>
                                            <p:strVal val="#ppt_x"/>
                                          </p:val>
                                        </p:tav>
                                      </p:tavLst>
                                    </p:anim>
                                    <p:anim calcmode="lin" valueType="num">
                                      <p:cBhvr additive="base">
                                        <p:cTn id="8" dur="20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000" fill="hold"/>
                                        <p:tgtEl>
                                          <p:spTgt spid="17"/>
                                        </p:tgtEl>
                                        <p:attrNameLst>
                                          <p:attrName>ppt_x</p:attrName>
                                        </p:attrNameLst>
                                      </p:cBhvr>
                                      <p:tavLst>
                                        <p:tav tm="0">
                                          <p:val>
                                            <p:strVal val="#ppt_x"/>
                                          </p:val>
                                        </p:tav>
                                        <p:tav tm="100000">
                                          <p:val>
                                            <p:strVal val="#ppt_x"/>
                                          </p:val>
                                        </p:tav>
                                      </p:tavLst>
                                    </p:anim>
                                    <p:anim calcmode="lin" valueType="num">
                                      <p:cBhvr additive="base">
                                        <p:cTn id="12" dur="20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2000" fill="hold"/>
                                        <p:tgtEl>
                                          <p:spTgt spid="25"/>
                                        </p:tgtEl>
                                        <p:attrNameLst>
                                          <p:attrName>ppt_x</p:attrName>
                                        </p:attrNameLst>
                                      </p:cBhvr>
                                      <p:tavLst>
                                        <p:tav tm="0">
                                          <p:val>
                                            <p:strVal val="#ppt_x"/>
                                          </p:val>
                                        </p:tav>
                                        <p:tav tm="100000">
                                          <p:val>
                                            <p:strVal val="#ppt_x"/>
                                          </p:val>
                                        </p:tav>
                                      </p:tavLst>
                                    </p:anim>
                                    <p:anim calcmode="lin" valueType="num">
                                      <p:cBhvr additive="base">
                                        <p:cTn id="17" dur="2000" fill="hold"/>
                                        <p:tgtEl>
                                          <p:spTgt spid="2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000" fill="hold"/>
                                        <p:tgtEl>
                                          <p:spTgt spid="18"/>
                                        </p:tgtEl>
                                        <p:attrNameLst>
                                          <p:attrName>ppt_x</p:attrName>
                                        </p:attrNameLst>
                                      </p:cBhvr>
                                      <p:tavLst>
                                        <p:tav tm="0">
                                          <p:val>
                                            <p:strVal val="#ppt_x"/>
                                          </p:val>
                                        </p:tav>
                                        <p:tav tm="100000">
                                          <p:val>
                                            <p:strVal val="#ppt_x"/>
                                          </p:val>
                                        </p:tav>
                                      </p:tavLst>
                                    </p:anim>
                                    <p:anim calcmode="lin" valueType="num">
                                      <p:cBhvr additive="base">
                                        <p:cTn id="21" dur="2000" fill="hold"/>
                                        <p:tgtEl>
                                          <p:spTgt spid="18"/>
                                        </p:tgtEl>
                                        <p:attrNameLst>
                                          <p:attrName>ppt_y</p:attrName>
                                        </p:attrNameLst>
                                      </p:cBhvr>
                                      <p:tavLst>
                                        <p:tav tm="0">
                                          <p:val>
                                            <p:strVal val="1+#ppt_h/2"/>
                                          </p:val>
                                        </p:tav>
                                        <p:tav tm="100000">
                                          <p:val>
                                            <p:strVal val="#ppt_y"/>
                                          </p:val>
                                        </p:tav>
                                      </p:tavLst>
                                    </p:anim>
                                  </p:childTnLst>
                                </p:cTn>
                              </p:par>
                            </p:childTnLst>
                          </p:cTn>
                        </p:par>
                        <p:par>
                          <p:cTn id="22" fill="hold">
                            <p:stCondLst>
                              <p:cond delay="4000"/>
                            </p:stCondLst>
                            <p:childTnLst>
                              <p:par>
                                <p:cTn id="23" presetID="2" presetClass="entr" presetSubtype="4"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2000" fill="hold"/>
                                        <p:tgtEl>
                                          <p:spTgt spid="26"/>
                                        </p:tgtEl>
                                        <p:attrNameLst>
                                          <p:attrName>ppt_x</p:attrName>
                                        </p:attrNameLst>
                                      </p:cBhvr>
                                      <p:tavLst>
                                        <p:tav tm="0">
                                          <p:val>
                                            <p:strVal val="#ppt_x"/>
                                          </p:val>
                                        </p:tav>
                                        <p:tav tm="100000">
                                          <p:val>
                                            <p:strVal val="#ppt_x"/>
                                          </p:val>
                                        </p:tav>
                                      </p:tavLst>
                                    </p:anim>
                                    <p:anim calcmode="lin" valueType="num">
                                      <p:cBhvr additive="base">
                                        <p:cTn id="26" dur="20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2000" fill="hold"/>
                                        <p:tgtEl>
                                          <p:spTgt spid="19"/>
                                        </p:tgtEl>
                                        <p:attrNameLst>
                                          <p:attrName>ppt_x</p:attrName>
                                        </p:attrNameLst>
                                      </p:cBhvr>
                                      <p:tavLst>
                                        <p:tav tm="0">
                                          <p:val>
                                            <p:strVal val="#ppt_x"/>
                                          </p:val>
                                        </p:tav>
                                        <p:tav tm="100000">
                                          <p:val>
                                            <p:strVal val="#ppt_x"/>
                                          </p:val>
                                        </p:tav>
                                      </p:tavLst>
                                    </p:anim>
                                    <p:anim calcmode="lin" valueType="num">
                                      <p:cBhvr additive="base">
                                        <p:cTn id="30" dur="2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arn(inVertical)">
                                      <p:cBhvr>
                                        <p:cTn id="3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a:t>
            </a:r>
          </a:p>
        </p:txBody>
      </p:sp>
      <p:pic>
        <p:nvPicPr>
          <p:cNvPr id="12" name="Picture 11">
            <a:extLst>
              <a:ext uri="{FF2B5EF4-FFF2-40B4-BE49-F238E27FC236}">
                <a16:creationId xmlns:a16="http://schemas.microsoft.com/office/drawing/2014/main" id="{27E9D7A8-CC88-F54F-BF67-8C9937E75822}"/>
              </a:ext>
            </a:extLst>
          </p:cNvPr>
          <p:cNvPicPr>
            <a:picLocks noChangeAspect="1"/>
          </p:cNvPicPr>
          <p:nvPr/>
        </p:nvPicPr>
        <p:blipFill rotWithShape="1">
          <a:blip r:embed="rId3"/>
          <a:srcRect l="75061" t="20134" r="-3293" b="18024"/>
          <a:stretch/>
        </p:blipFill>
        <p:spPr>
          <a:xfrm>
            <a:off x="0" y="785089"/>
            <a:ext cx="1021112" cy="1239561"/>
          </a:xfrm>
          <a:prstGeom prst="rect">
            <a:avLst/>
          </a:prstGeom>
        </p:spPr>
      </p:pic>
      <p:sp>
        <p:nvSpPr>
          <p:cNvPr id="7" name="Oval 6">
            <a:extLst>
              <a:ext uri="{FF2B5EF4-FFF2-40B4-BE49-F238E27FC236}">
                <a16:creationId xmlns:a16="http://schemas.microsoft.com/office/drawing/2014/main" id="{7FC2B63C-F53E-0643-9FC9-99666D36263A}"/>
              </a:ext>
            </a:extLst>
          </p:cNvPr>
          <p:cNvSpPr/>
          <p:nvPr/>
        </p:nvSpPr>
        <p:spPr>
          <a:xfrm>
            <a:off x="3673427" y="2904439"/>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8ACFE03-EF84-A843-BD71-D01EECDA47CD}"/>
              </a:ext>
            </a:extLst>
          </p:cNvPr>
          <p:cNvSpPr txBox="1"/>
          <p:nvPr/>
        </p:nvSpPr>
        <p:spPr>
          <a:xfrm>
            <a:off x="3730974" y="3470670"/>
            <a:ext cx="1849437" cy="646331"/>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0F8F3A-B5FE-C94F-8626-68E187922AD4}"/>
                  </a:ext>
                </a:extLst>
              </p:cNvPr>
              <p:cNvSpPr txBox="1"/>
              <p:nvPr/>
            </p:nvSpPr>
            <p:spPr>
              <a:xfrm>
                <a:off x="6100988" y="1367185"/>
                <a:ext cx="2563407" cy="851002"/>
              </a:xfrm>
              <a:prstGeom prst="rect">
                <a:avLst/>
              </a:prstGeom>
              <a:noFill/>
            </p:spPr>
            <p:txBody>
              <a:bodyPr wrap="square" rtlCol="0">
                <a:spAutoFit/>
              </a:bodyPr>
              <a:lstStyle/>
              <a:p>
                <a:r>
                  <a:rPr lang="en-GB" sz="2400" dirty="0">
                    <a:solidFill>
                      <a:srgbClr val="7030A0"/>
                    </a:solidFill>
                    <a:latin typeface="Arial" panose="020B0604020202020204" pitchFamily="34" charset="0"/>
                    <a:cs typeface="Arial" panose="020B0604020202020204" pitchFamily="34" charset="0"/>
                  </a:rPr>
                  <a:t>MLE of Parameter = </a:t>
                </a:r>
                <a14:m>
                  <m:oMath xmlns:m="http://schemas.openxmlformats.org/officeDocument/2006/math">
                    <m:acc>
                      <m:accPr>
                        <m:chr m:val="̂"/>
                        <m:ctrlPr>
                          <a:rPr lang="en-GB" sz="2400" i="1" smtClean="0">
                            <a:solidFill>
                              <a:srgbClr val="7030A0"/>
                            </a:solidFill>
                            <a:latin typeface="Cambria Math" panose="02040503050406030204" pitchFamily="18" charset="0"/>
                            <a:ea typeface="Cambria Math" panose="02040503050406030204" pitchFamily="18" charset="0"/>
                          </a:rPr>
                        </m:ctrlPr>
                      </m:accPr>
                      <m:e>
                        <m:r>
                          <a:rPr lang="en-GB" sz="2400" i="1" smtClean="0">
                            <a:solidFill>
                              <a:srgbClr val="7030A0"/>
                            </a:solidFill>
                            <a:latin typeface="Cambria Math" panose="02040503050406030204" pitchFamily="18" charset="0"/>
                            <a:ea typeface="Cambria Math" panose="02040503050406030204" pitchFamily="18" charset="0"/>
                          </a:rPr>
                          <m:t>𝜆</m:t>
                        </m:r>
                      </m:e>
                    </m:acc>
                  </m:oMath>
                </a14:m>
                <a:endParaRPr lang="en-GB" sz="2400" dirty="0">
                  <a:solidFill>
                    <a:srgbClr val="7030A0"/>
                  </a:solidFill>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040F8F3A-B5FE-C94F-8626-68E187922AD4}"/>
                  </a:ext>
                </a:extLst>
              </p:cNvPr>
              <p:cNvSpPr txBox="1">
                <a:spLocks noRot="1" noChangeAspect="1" noMove="1" noResize="1" noEditPoints="1" noAdjustHandles="1" noChangeArrowheads="1" noChangeShapeType="1" noTextEdit="1"/>
              </p:cNvSpPr>
              <p:nvPr/>
            </p:nvSpPr>
            <p:spPr>
              <a:xfrm>
                <a:off x="6100988" y="1367185"/>
                <a:ext cx="2563407" cy="851002"/>
              </a:xfrm>
              <a:prstGeom prst="rect">
                <a:avLst/>
              </a:prstGeom>
              <a:blipFill>
                <a:blip r:embed="rId4"/>
                <a:stretch>
                  <a:fillRect l="-3960" t="-7463" b="-13433"/>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1FFD26CF-A2E3-E64E-8449-1132E917066C}"/>
              </a:ext>
            </a:extLst>
          </p:cNvPr>
          <p:cNvPicPr>
            <a:picLocks noChangeAspect="1"/>
          </p:cNvPicPr>
          <p:nvPr/>
        </p:nvPicPr>
        <p:blipFill rotWithShape="1">
          <a:blip r:embed="rId3"/>
          <a:srcRect l="75061" t="20134" r="-3293" b="18024"/>
          <a:stretch/>
        </p:blipFill>
        <p:spPr>
          <a:xfrm flipH="1">
            <a:off x="921327" y="785089"/>
            <a:ext cx="1021112" cy="1239561"/>
          </a:xfrm>
          <a:prstGeom prst="rect">
            <a:avLst/>
          </a:prstGeom>
        </p:spPr>
      </p:pic>
      <p:pic>
        <p:nvPicPr>
          <p:cNvPr id="18" name="Picture 17">
            <a:extLst>
              <a:ext uri="{FF2B5EF4-FFF2-40B4-BE49-F238E27FC236}">
                <a16:creationId xmlns:a16="http://schemas.microsoft.com/office/drawing/2014/main" id="{80432D4E-91B2-3049-8C47-236BDF639396}"/>
              </a:ext>
            </a:extLst>
          </p:cNvPr>
          <p:cNvPicPr>
            <a:picLocks noChangeAspect="1"/>
          </p:cNvPicPr>
          <p:nvPr/>
        </p:nvPicPr>
        <p:blipFill rotWithShape="1">
          <a:blip r:embed="rId3"/>
          <a:srcRect l="75061" t="20134" r="-3293" b="18024"/>
          <a:stretch/>
        </p:blipFill>
        <p:spPr>
          <a:xfrm flipH="1">
            <a:off x="1821440" y="785089"/>
            <a:ext cx="1021112" cy="1239561"/>
          </a:xfrm>
          <a:prstGeom prst="rect">
            <a:avLst/>
          </a:prstGeom>
        </p:spPr>
      </p:pic>
      <p:pic>
        <p:nvPicPr>
          <p:cNvPr id="19" name="Picture 18">
            <a:extLst>
              <a:ext uri="{FF2B5EF4-FFF2-40B4-BE49-F238E27FC236}">
                <a16:creationId xmlns:a16="http://schemas.microsoft.com/office/drawing/2014/main" id="{2EAF234B-CED0-5F4C-A304-FF393449A6C1}"/>
              </a:ext>
            </a:extLst>
          </p:cNvPr>
          <p:cNvPicPr>
            <a:picLocks noChangeAspect="1"/>
          </p:cNvPicPr>
          <p:nvPr/>
        </p:nvPicPr>
        <p:blipFill rotWithShape="1">
          <a:blip r:embed="rId3"/>
          <a:srcRect l="75061" t="20134" r="-3293" b="18024"/>
          <a:stretch/>
        </p:blipFill>
        <p:spPr>
          <a:xfrm>
            <a:off x="2842552" y="785089"/>
            <a:ext cx="1021112" cy="1239561"/>
          </a:xfrm>
          <a:prstGeom prst="rect">
            <a:avLst/>
          </a:prstGeom>
        </p:spPr>
      </p:pic>
      <p:pic>
        <p:nvPicPr>
          <p:cNvPr id="22" name="Picture 21">
            <a:extLst>
              <a:ext uri="{FF2B5EF4-FFF2-40B4-BE49-F238E27FC236}">
                <a16:creationId xmlns:a16="http://schemas.microsoft.com/office/drawing/2014/main" id="{350D7D1A-462C-C44C-AE6F-EDC342E460E3}"/>
              </a:ext>
            </a:extLst>
          </p:cNvPr>
          <p:cNvPicPr>
            <a:picLocks noChangeAspect="1"/>
          </p:cNvPicPr>
          <p:nvPr/>
        </p:nvPicPr>
        <p:blipFill>
          <a:blip r:embed="rId5"/>
          <a:stretch>
            <a:fillRect/>
          </a:stretch>
        </p:blipFill>
        <p:spPr>
          <a:xfrm>
            <a:off x="6152485" y="2583864"/>
            <a:ext cx="2419946" cy="2419946"/>
          </a:xfrm>
          <a:prstGeom prst="rect">
            <a:avLst/>
          </a:prstGeom>
          <a:ln w="228600" cap="sq" cmpd="thickThin">
            <a:solidFill>
              <a:srgbClr val="7030A0"/>
            </a:solidFill>
            <a:prstDash val="solid"/>
            <a:miter lim="800000"/>
          </a:ln>
          <a:effectLst>
            <a:innerShdw blurRad="76200">
              <a:srgbClr val="000000"/>
            </a:innerShdw>
          </a:effectLst>
        </p:spPr>
      </p:pic>
      <p:pic>
        <p:nvPicPr>
          <p:cNvPr id="23" name="Picture 22">
            <a:extLst>
              <a:ext uri="{FF2B5EF4-FFF2-40B4-BE49-F238E27FC236}">
                <a16:creationId xmlns:a16="http://schemas.microsoft.com/office/drawing/2014/main" id="{6C316422-5752-6C45-9E99-AEB99B38D24C}"/>
              </a:ext>
            </a:extLst>
          </p:cNvPr>
          <p:cNvPicPr>
            <a:picLocks noChangeAspect="1"/>
          </p:cNvPicPr>
          <p:nvPr/>
        </p:nvPicPr>
        <p:blipFill>
          <a:blip r:embed="rId6"/>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cxnSp>
        <p:nvCxnSpPr>
          <p:cNvPr id="8" name="Straight Arrow Connector 7">
            <a:extLst>
              <a:ext uri="{FF2B5EF4-FFF2-40B4-BE49-F238E27FC236}">
                <a16:creationId xmlns:a16="http://schemas.microsoft.com/office/drawing/2014/main" id="{0EEFFAD3-A4F5-5848-A5B2-F2451D659032}"/>
              </a:ext>
            </a:extLst>
          </p:cNvPr>
          <p:cNvCxnSpPr>
            <a:cxnSpLocks/>
            <a:endCxn id="7" idx="2"/>
          </p:cNvCxnSpPr>
          <p:nvPr/>
        </p:nvCxnSpPr>
        <p:spPr>
          <a:xfrm flipV="1">
            <a:off x="3152412" y="3793836"/>
            <a:ext cx="521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97CBEA-B1A2-6345-818C-5D4723494D18}"/>
              </a:ext>
            </a:extLst>
          </p:cNvPr>
          <p:cNvCxnSpPr>
            <a:cxnSpLocks/>
          </p:cNvCxnSpPr>
          <p:nvPr/>
        </p:nvCxnSpPr>
        <p:spPr>
          <a:xfrm flipV="1">
            <a:off x="5580411" y="3793837"/>
            <a:ext cx="572074" cy="15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C1CBFAE0-5E3E-DF49-91D8-00C880431244}"/>
              </a:ext>
            </a:extLst>
          </p:cNvPr>
          <p:cNvPicPr>
            <a:picLocks noChangeAspect="1"/>
          </p:cNvPicPr>
          <p:nvPr/>
        </p:nvPicPr>
        <p:blipFill>
          <a:blip r:embed="rId7"/>
          <a:stretch>
            <a:fillRect/>
          </a:stretch>
        </p:blipFill>
        <p:spPr>
          <a:xfrm>
            <a:off x="884866" y="27362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25" name="Picture 24">
            <a:extLst>
              <a:ext uri="{FF2B5EF4-FFF2-40B4-BE49-F238E27FC236}">
                <a16:creationId xmlns:a16="http://schemas.microsoft.com/office/drawing/2014/main" id="{BAF8048F-33DE-DC45-877B-599020580744}"/>
              </a:ext>
            </a:extLst>
          </p:cNvPr>
          <p:cNvPicPr>
            <a:picLocks noChangeAspect="1"/>
          </p:cNvPicPr>
          <p:nvPr/>
        </p:nvPicPr>
        <p:blipFill>
          <a:blip r:embed="rId8"/>
          <a:stretch>
            <a:fillRect/>
          </a:stretch>
        </p:blipFill>
        <p:spPr>
          <a:xfrm>
            <a:off x="1037266" y="28886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26" name="Picture 25">
            <a:extLst>
              <a:ext uri="{FF2B5EF4-FFF2-40B4-BE49-F238E27FC236}">
                <a16:creationId xmlns:a16="http://schemas.microsoft.com/office/drawing/2014/main" id="{A008E785-5F65-1845-BB10-D3670D35F3EC}"/>
              </a:ext>
            </a:extLst>
          </p:cNvPr>
          <p:cNvPicPr>
            <a:picLocks noChangeAspect="1"/>
          </p:cNvPicPr>
          <p:nvPr/>
        </p:nvPicPr>
        <p:blipFill>
          <a:blip r:embed="rId9"/>
          <a:stretch>
            <a:fillRect/>
          </a:stretch>
        </p:blipFill>
        <p:spPr>
          <a:xfrm>
            <a:off x="1189666" y="30410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27" name="Picture 26">
            <a:extLst>
              <a:ext uri="{FF2B5EF4-FFF2-40B4-BE49-F238E27FC236}">
                <a16:creationId xmlns:a16="http://schemas.microsoft.com/office/drawing/2014/main" id="{F4CF7CC1-79EE-6148-A266-17B7F719A6C3}"/>
              </a:ext>
            </a:extLst>
          </p:cNvPr>
          <p:cNvPicPr>
            <a:picLocks noChangeAspect="1"/>
          </p:cNvPicPr>
          <p:nvPr/>
        </p:nvPicPr>
        <p:blipFill>
          <a:blip r:embed="rId10"/>
          <a:stretch>
            <a:fillRect/>
          </a:stretch>
        </p:blipFill>
        <p:spPr>
          <a:xfrm>
            <a:off x="4657060" y="2736264"/>
            <a:ext cx="3750740" cy="3750740"/>
          </a:xfrm>
          <a:prstGeom prst="rect">
            <a:avLst/>
          </a:prstGeom>
          <a:ln w="228600" cap="sq" cmpd="thickThin">
            <a:solidFill>
              <a:schemeClr val="tx1"/>
            </a:solidFill>
            <a:prstDash val="solid"/>
            <a:miter lim="800000"/>
          </a:ln>
          <a:effectLst>
            <a:innerShdw blurRad="76200">
              <a:srgbClr val="000000"/>
            </a:innerShdw>
          </a:effectLst>
        </p:spPr>
      </p:pic>
    </p:spTree>
    <p:extLst>
      <p:ext uri="{BB962C8B-B14F-4D97-AF65-F5344CB8AC3E}">
        <p14:creationId xmlns:p14="http://schemas.microsoft.com/office/powerpoint/2010/main" val="2269698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00C24F-18A7-4645-AF44-C44CE190CCC2}"/>
                  </a:ext>
                </a:extLst>
              </p:cNvPr>
              <p:cNvSpPr txBox="1"/>
              <p:nvPr/>
            </p:nvSpPr>
            <p:spPr>
              <a:xfrm>
                <a:off x="489527" y="86755"/>
                <a:ext cx="7758546" cy="611578"/>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Distribution of </a:t>
                </a:r>
                <a14:m>
                  <m:oMath xmlns:m="http://schemas.openxmlformats.org/officeDocument/2006/math">
                    <m:acc>
                      <m:accPr>
                        <m:chr m:val="̂"/>
                        <m:ctrlPr>
                          <a:rPr lang="en-US" sz="3200" i="1" smtClean="0">
                            <a:solidFill>
                              <a:schemeClr val="bg1"/>
                            </a:solidFill>
                            <a:latin typeface="Cambria Math" panose="02040503050406030204" pitchFamily="18" charset="0"/>
                            <a:cs typeface="Arial" panose="020B0604020202020204" pitchFamily="34" charset="0"/>
                          </a:rPr>
                        </m:ctrlPr>
                      </m:accPr>
                      <m:e>
                        <m:r>
                          <a:rPr lang="en-US" sz="320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𝜆</m:t>
                        </m:r>
                      </m:e>
                    </m:acc>
                  </m:oMath>
                </a14:m>
                <a:endParaRPr lang="en-US" sz="3200" dirty="0">
                  <a:solidFill>
                    <a:schemeClr val="bg1"/>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9300C24F-18A7-4645-AF44-C44CE190CCC2}"/>
                  </a:ext>
                </a:extLst>
              </p:cNvPr>
              <p:cNvSpPr txBox="1">
                <a:spLocks noRot="1" noChangeAspect="1" noMove="1" noResize="1" noEditPoints="1" noAdjustHandles="1" noChangeArrowheads="1" noChangeShapeType="1" noTextEdit="1"/>
              </p:cNvSpPr>
              <p:nvPr/>
            </p:nvSpPr>
            <p:spPr>
              <a:xfrm>
                <a:off x="489527" y="86755"/>
                <a:ext cx="7758546" cy="611578"/>
              </a:xfrm>
              <a:prstGeom prst="rect">
                <a:avLst/>
              </a:prstGeom>
              <a:blipFill>
                <a:blip r:embed="rId3"/>
                <a:stretch>
                  <a:fillRect t="-8163" b="-30612"/>
                </a:stretch>
              </a:blipFill>
            </p:spPr>
            <p:txBody>
              <a:bodyPr/>
              <a:lstStyle/>
              <a:p>
                <a:r>
                  <a:rPr lang="en-GB">
                    <a:noFill/>
                  </a:rPr>
                  <a:t> </a:t>
                </a:r>
              </a:p>
            </p:txBody>
          </p:sp>
        </mc:Fallback>
      </mc:AlternateContent>
      <p:pic>
        <p:nvPicPr>
          <p:cNvPr id="27" name="Picture 26">
            <a:extLst>
              <a:ext uri="{FF2B5EF4-FFF2-40B4-BE49-F238E27FC236}">
                <a16:creationId xmlns:a16="http://schemas.microsoft.com/office/drawing/2014/main" id="{F4CF7CC1-79EE-6148-A266-17B7F719A6C3}"/>
              </a:ext>
            </a:extLst>
          </p:cNvPr>
          <p:cNvPicPr>
            <a:picLocks noChangeAspect="1"/>
          </p:cNvPicPr>
          <p:nvPr/>
        </p:nvPicPr>
        <p:blipFill>
          <a:blip r:embed="rId4"/>
          <a:stretch>
            <a:fillRect/>
          </a:stretch>
        </p:blipFill>
        <p:spPr>
          <a:xfrm>
            <a:off x="1936939" y="1293154"/>
            <a:ext cx="4867898" cy="4867898"/>
          </a:xfrm>
          <a:prstGeom prst="rect">
            <a:avLst/>
          </a:prstGeom>
          <a:ln w="228600" cap="sq" cmpd="thickThin">
            <a:solidFill>
              <a:srgbClr val="7030A0"/>
            </a:solidFill>
            <a:prstDash val="solid"/>
            <a:miter lim="800000"/>
          </a:ln>
          <a:effectLst>
            <a:innerShdw blurRad="76200">
              <a:srgbClr val="000000"/>
            </a:innerShdw>
          </a:effectLst>
        </p:spPr>
      </p:pic>
    </p:spTree>
    <p:extLst>
      <p:ext uri="{BB962C8B-B14F-4D97-AF65-F5344CB8AC3E}">
        <p14:creationId xmlns:p14="http://schemas.microsoft.com/office/powerpoint/2010/main" val="1212905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00C24F-18A7-4645-AF44-C44CE190CCC2}"/>
                  </a:ext>
                </a:extLst>
              </p:cNvPr>
              <p:cNvSpPr txBox="1"/>
              <p:nvPr/>
            </p:nvSpPr>
            <p:spPr>
              <a:xfrm>
                <a:off x="489527" y="86755"/>
                <a:ext cx="7758546" cy="611578"/>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Distribution of </a:t>
                </a:r>
                <a14:m>
                  <m:oMath xmlns:m="http://schemas.openxmlformats.org/officeDocument/2006/math">
                    <m:acc>
                      <m:accPr>
                        <m:chr m:val="̂"/>
                        <m:ctrlPr>
                          <a:rPr lang="en-US" sz="3200" i="1" smtClean="0">
                            <a:solidFill>
                              <a:schemeClr val="bg1"/>
                            </a:solidFill>
                            <a:latin typeface="Cambria Math" panose="02040503050406030204" pitchFamily="18" charset="0"/>
                            <a:cs typeface="Arial" panose="020B0604020202020204" pitchFamily="34" charset="0"/>
                          </a:rPr>
                        </m:ctrlPr>
                      </m:accPr>
                      <m:e>
                        <m:r>
                          <a:rPr lang="en-US" sz="320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𝜆</m:t>
                        </m:r>
                      </m:e>
                    </m:acc>
                  </m:oMath>
                </a14:m>
                <a:endParaRPr lang="en-US" sz="3200" dirty="0">
                  <a:solidFill>
                    <a:schemeClr val="bg1"/>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9300C24F-18A7-4645-AF44-C44CE190CCC2}"/>
                  </a:ext>
                </a:extLst>
              </p:cNvPr>
              <p:cNvSpPr txBox="1">
                <a:spLocks noRot="1" noChangeAspect="1" noMove="1" noResize="1" noEditPoints="1" noAdjustHandles="1" noChangeArrowheads="1" noChangeShapeType="1" noTextEdit="1"/>
              </p:cNvSpPr>
              <p:nvPr/>
            </p:nvSpPr>
            <p:spPr>
              <a:xfrm>
                <a:off x="489527" y="86755"/>
                <a:ext cx="7758546" cy="611578"/>
              </a:xfrm>
              <a:prstGeom prst="rect">
                <a:avLst/>
              </a:prstGeom>
              <a:blipFill>
                <a:blip r:embed="rId3"/>
                <a:stretch>
                  <a:fillRect t="-8163" b="-30612"/>
                </a:stretch>
              </a:blipFill>
            </p:spPr>
            <p:txBody>
              <a:bodyPr/>
              <a:lstStyle/>
              <a:p>
                <a:r>
                  <a:rPr lang="en-GB">
                    <a:noFill/>
                  </a:rPr>
                  <a:t> </a:t>
                </a:r>
              </a:p>
            </p:txBody>
          </p:sp>
        </mc:Fallback>
      </mc:AlternateContent>
      <p:pic>
        <p:nvPicPr>
          <p:cNvPr id="27" name="Picture 26">
            <a:extLst>
              <a:ext uri="{FF2B5EF4-FFF2-40B4-BE49-F238E27FC236}">
                <a16:creationId xmlns:a16="http://schemas.microsoft.com/office/drawing/2014/main" id="{F4CF7CC1-79EE-6148-A266-17B7F719A6C3}"/>
              </a:ext>
            </a:extLst>
          </p:cNvPr>
          <p:cNvPicPr>
            <a:picLocks noChangeAspect="1"/>
          </p:cNvPicPr>
          <p:nvPr/>
        </p:nvPicPr>
        <p:blipFill>
          <a:blip r:embed="rId4"/>
          <a:stretch>
            <a:fillRect/>
          </a:stretch>
        </p:blipFill>
        <p:spPr>
          <a:xfrm>
            <a:off x="1936939" y="1293154"/>
            <a:ext cx="4867898" cy="4867898"/>
          </a:xfrm>
          <a:prstGeom prst="rect">
            <a:avLst/>
          </a:prstGeom>
          <a:ln w="228600" cap="sq" cmpd="thickThin">
            <a:solidFill>
              <a:srgbClr val="7030A0"/>
            </a:solidFill>
            <a:prstDash val="solid"/>
            <a:miter lim="800000"/>
          </a:ln>
          <a:effectLst>
            <a:innerShdw blurRad="76200">
              <a:srgbClr val="000000"/>
            </a:innerShdw>
          </a:effec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166C4BD-1D35-CA41-94F6-8022C2F36FD2}"/>
                  </a:ext>
                </a:extLst>
              </p:cNvPr>
              <p:cNvSpPr txBox="1"/>
              <p:nvPr/>
            </p:nvSpPr>
            <p:spPr>
              <a:xfrm>
                <a:off x="4465675" y="1998921"/>
                <a:ext cx="999460" cy="369332"/>
              </a:xfrm>
              <a:prstGeom prst="rect">
                <a:avLst/>
              </a:prstGeom>
              <a:noFill/>
            </p:spPr>
            <p:txBody>
              <a:bodyPr wrap="square" rtlCol="0">
                <a:spAutoFit/>
              </a:bodyPr>
              <a:lstStyle/>
              <a:p>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𝜆</m:t>
                    </m:r>
                  </m:oMath>
                </a14:m>
                <a:r>
                  <a:rPr lang="en-GB" dirty="0">
                    <a:solidFill>
                      <a:srgbClr val="FF0000"/>
                    </a:solidFill>
                  </a:rPr>
                  <a:t> = </a:t>
                </a:r>
                <a:r>
                  <a:rPr lang="en-GB" dirty="0">
                    <a:solidFill>
                      <a:srgbClr val="FF0000"/>
                    </a:solidFill>
                    <a:latin typeface="Arial" panose="020B0604020202020204" pitchFamily="34" charset="0"/>
                    <a:cs typeface="Arial" panose="020B0604020202020204" pitchFamily="34" charset="0"/>
                  </a:rPr>
                  <a:t>50</a:t>
                </a:r>
              </a:p>
            </p:txBody>
          </p:sp>
        </mc:Choice>
        <mc:Fallback>
          <p:sp>
            <p:nvSpPr>
              <p:cNvPr id="5" name="TextBox 4">
                <a:extLst>
                  <a:ext uri="{FF2B5EF4-FFF2-40B4-BE49-F238E27FC236}">
                    <a16:creationId xmlns:a16="http://schemas.microsoft.com/office/drawing/2014/main" id="{0166C4BD-1D35-CA41-94F6-8022C2F36FD2}"/>
                  </a:ext>
                </a:extLst>
              </p:cNvPr>
              <p:cNvSpPr txBox="1">
                <a:spLocks noRot="1" noChangeAspect="1" noMove="1" noResize="1" noEditPoints="1" noAdjustHandles="1" noChangeArrowheads="1" noChangeShapeType="1" noTextEdit="1"/>
              </p:cNvSpPr>
              <p:nvPr/>
            </p:nvSpPr>
            <p:spPr>
              <a:xfrm>
                <a:off x="4465675" y="1998921"/>
                <a:ext cx="999460" cy="369332"/>
              </a:xfrm>
              <a:prstGeom prst="rect">
                <a:avLst/>
              </a:prstGeom>
              <a:blipFill>
                <a:blip r:embed="rId5"/>
                <a:stretch>
                  <a:fillRect t="-6667" b="-26667"/>
                </a:stretch>
              </a:blipFill>
            </p:spPr>
            <p:txBody>
              <a:bodyPr/>
              <a:lstStyle/>
              <a:p>
                <a:r>
                  <a:rPr lang="en-GB">
                    <a:noFill/>
                  </a:rPr>
                  <a:t> </a:t>
                </a:r>
              </a:p>
            </p:txBody>
          </p:sp>
        </mc:Fallback>
      </mc:AlternateContent>
    </p:spTree>
    <p:extLst>
      <p:ext uri="{BB962C8B-B14F-4D97-AF65-F5344CB8AC3E}">
        <p14:creationId xmlns:p14="http://schemas.microsoft.com/office/powerpoint/2010/main" val="2278792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00C24F-18A7-4645-AF44-C44CE190CCC2}"/>
                  </a:ext>
                </a:extLst>
              </p:cNvPr>
              <p:cNvSpPr txBox="1"/>
              <p:nvPr/>
            </p:nvSpPr>
            <p:spPr>
              <a:xfrm>
                <a:off x="489527" y="86755"/>
                <a:ext cx="7758546" cy="611578"/>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Distribution of </a:t>
                </a:r>
                <a14:m>
                  <m:oMath xmlns:m="http://schemas.openxmlformats.org/officeDocument/2006/math">
                    <m:acc>
                      <m:accPr>
                        <m:chr m:val="̂"/>
                        <m:ctrlPr>
                          <a:rPr lang="en-US" sz="3200" i="1" smtClean="0">
                            <a:solidFill>
                              <a:schemeClr val="bg1"/>
                            </a:solidFill>
                            <a:latin typeface="Cambria Math" panose="02040503050406030204" pitchFamily="18" charset="0"/>
                            <a:cs typeface="Arial" panose="020B0604020202020204" pitchFamily="34" charset="0"/>
                          </a:rPr>
                        </m:ctrlPr>
                      </m:accPr>
                      <m:e>
                        <m:r>
                          <a:rPr lang="en-US" sz="320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𝜆</m:t>
                        </m:r>
                      </m:e>
                    </m:acc>
                  </m:oMath>
                </a14:m>
                <a:endParaRPr lang="en-US" sz="3200" dirty="0">
                  <a:solidFill>
                    <a:schemeClr val="bg1"/>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9300C24F-18A7-4645-AF44-C44CE190CCC2}"/>
                  </a:ext>
                </a:extLst>
              </p:cNvPr>
              <p:cNvSpPr txBox="1">
                <a:spLocks noRot="1" noChangeAspect="1" noMove="1" noResize="1" noEditPoints="1" noAdjustHandles="1" noChangeArrowheads="1" noChangeShapeType="1" noTextEdit="1"/>
              </p:cNvSpPr>
              <p:nvPr/>
            </p:nvSpPr>
            <p:spPr>
              <a:xfrm>
                <a:off x="489527" y="86755"/>
                <a:ext cx="7758546" cy="611578"/>
              </a:xfrm>
              <a:prstGeom prst="rect">
                <a:avLst/>
              </a:prstGeom>
              <a:blipFill>
                <a:blip r:embed="rId3"/>
                <a:stretch>
                  <a:fillRect t="-8163" b="-30612"/>
                </a:stretch>
              </a:blipFill>
            </p:spPr>
            <p:txBody>
              <a:bodyPr/>
              <a:lstStyle/>
              <a:p>
                <a:r>
                  <a:rPr lang="en-GB">
                    <a:noFill/>
                  </a:rPr>
                  <a:t> </a:t>
                </a:r>
              </a:p>
            </p:txBody>
          </p:sp>
        </mc:Fallback>
      </mc:AlternateContent>
      <p:pic>
        <p:nvPicPr>
          <p:cNvPr id="27" name="Picture 26">
            <a:extLst>
              <a:ext uri="{FF2B5EF4-FFF2-40B4-BE49-F238E27FC236}">
                <a16:creationId xmlns:a16="http://schemas.microsoft.com/office/drawing/2014/main" id="{F4CF7CC1-79EE-6148-A266-17B7F719A6C3}"/>
              </a:ext>
            </a:extLst>
          </p:cNvPr>
          <p:cNvPicPr>
            <a:picLocks noChangeAspect="1"/>
          </p:cNvPicPr>
          <p:nvPr/>
        </p:nvPicPr>
        <p:blipFill>
          <a:blip r:embed="rId4"/>
          <a:stretch>
            <a:fillRect/>
          </a:stretch>
        </p:blipFill>
        <p:spPr>
          <a:xfrm>
            <a:off x="1936939" y="1293154"/>
            <a:ext cx="4867898" cy="4867898"/>
          </a:xfrm>
          <a:prstGeom prst="rect">
            <a:avLst/>
          </a:prstGeom>
          <a:ln w="228600" cap="sq" cmpd="thickThin">
            <a:solidFill>
              <a:srgbClr val="7030A0"/>
            </a:solidFill>
            <a:prstDash val="solid"/>
            <a:miter lim="800000"/>
          </a:ln>
          <a:effectLst>
            <a:innerShdw blurRad="76200">
              <a:srgbClr val="000000"/>
            </a:innerShdw>
          </a:effec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166C4BD-1D35-CA41-94F6-8022C2F36FD2}"/>
                  </a:ext>
                </a:extLst>
              </p:cNvPr>
              <p:cNvSpPr txBox="1"/>
              <p:nvPr/>
            </p:nvSpPr>
            <p:spPr>
              <a:xfrm>
                <a:off x="4465675" y="1998921"/>
                <a:ext cx="999460" cy="369332"/>
              </a:xfrm>
              <a:prstGeom prst="rect">
                <a:avLst/>
              </a:prstGeom>
              <a:noFill/>
            </p:spPr>
            <p:txBody>
              <a:bodyPr wrap="square" rtlCol="0">
                <a:spAutoFit/>
              </a:bodyPr>
              <a:lstStyle/>
              <a:p>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𝜆</m:t>
                    </m:r>
                  </m:oMath>
                </a14:m>
                <a:r>
                  <a:rPr lang="en-GB" dirty="0">
                    <a:solidFill>
                      <a:srgbClr val="FF0000"/>
                    </a:solidFill>
                  </a:rPr>
                  <a:t> = </a:t>
                </a:r>
                <a:r>
                  <a:rPr lang="en-GB" dirty="0">
                    <a:solidFill>
                      <a:srgbClr val="FF0000"/>
                    </a:solidFill>
                    <a:latin typeface="Arial" panose="020B0604020202020204" pitchFamily="34" charset="0"/>
                    <a:cs typeface="Arial" panose="020B0604020202020204" pitchFamily="34" charset="0"/>
                  </a:rPr>
                  <a:t>50</a:t>
                </a:r>
              </a:p>
            </p:txBody>
          </p:sp>
        </mc:Choice>
        <mc:Fallback>
          <p:sp>
            <p:nvSpPr>
              <p:cNvPr id="5" name="TextBox 4">
                <a:extLst>
                  <a:ext uri="{FF2B5EF4-FFF2-40B4-BE49-F238E27FC236}">
                    <a16:creationId xmlns:a16="http://schemas.microsoft.com/office/drawing/2014/main" id="{0166C4BD-1D35-CA41-94F6-8022C2F36FD2}"/>
                  </a:ext>
                </a:extLst>
              </p:cNvPr>
              <p:cNvSpPr txBox="1">
                <a:spLocks noRot="1" noChangeAspect="1" noMove="1" noResize="1" noEditPoints="1" noAdjustHandles="1" noChangeArrowheads="1" noChangeShapeType="1" noTextEdit="1"/>
              </p:cNvSpPr>
              <p:nvPr/>
            </p:nvSpPr>
            <p:spPr>
              <a:xfrm>
                <a:off x="4465675" y="1998921"/>
                <a:ext cx="999460" cy="369332"/>
              </a:xfrm>
              <a:prstGeom prst="rect">
                <a:avLst/>
              </a:prstGeom>
              <a:blipFill>
                <a:blip r:embed="rId5"/>
                <a:stretch>
                  <a:fillRect t="-6667" b="-26667"/>
                </a:stretch>
              </a:blipFill>
            </p:spPr>
            <p:txBody>
              <a:bodyPr/>
              <a:lstStyle/>
              <a:p>
                <a:r>
                  <a:rPr lang="en-GB">
                    <a:noFill/>
                  </a:rPr>
                  <a:t> </a:t>
                </a:r>
              </a:p>
            </p:txBody>
          </p:sp>
        </mc:Fallback>
      </mc:AlternateContent>
      <p:grpSp>
        <p:nvGrpSpPr>
          <p:cNvPr id="12" name="Group 11">
            <a:extLst>
              <a:ext uri="{FF2B5EF4-FFF2-40B4-BE49-F238E27FC236}">
                <a16:creationId xmlns:a16="http://schemas.microsoft.com/office/drawing/2014/main" id="{022D1E98-700D-F349-85AD-1F9AA4CD4801}"/>
              </a:ext>
            </a:extLst>
          </p:cNvPr>
          <p:cNvGrpSpPr/>
          <p:nvPr/>
        </p:nvGrpSpPr>
        <p:grpSpPr>
          <a:xfrm>
            <a:off x="4058177" y="3074020"/>
            <a:ext cx="1070178" cy="498520"/>
            <a:chOff x="4278000" y="3182316"/>
            <a:chExt cx="612004" cy="92509"/>
          </a:xfrm>
        </p:grpSpPr>
        <p:cxnSp>
          <p:nvCxnSpPr>
            <p:cNvPr id="7" name="Straight Connector 6">
              <a:extLst>
                <a:ext uri="{FF2B5EF4-FFF2-40B4-BE49-F238E27FC236}">
                  <a16:creationId xmlns:a16="http://schemas.microsoft.com/office/drawing/2014/main" id="{2E785FBB-AD74-A84B-96AC-0D6511BC2BFB}"/>
                </a:ext>
              </a:extLst>
            </p:cNvPr>
            <p:cNvCxnSpPr>
              <a:cxnSpLocks/>
            </p:cNvCxnSpPr>
            <p:nvPr/>
          </p:nvCxnSpPr>
          <p:spPr>
            <a:xfrm>
              <a:off x="4291200" y="3223225"/>
              <a:ext cx="589204"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0BE4BD2-41A1-514E-B462-6B776E294021}"/>
                </a:ext>
              </a:extLst>
            </p:cNvPr>
            <p:cNvCxnSpPr>
              <a:cxnSpLocks/>
            </p:cNvCxnSpPr>
            <p:nvPr/>
          </p:nvCxnSpPr>
          <p:spPr>
            <a:xfrm flipV="1">
              <a:off x="4278000" y="3182316"/>
              <a:ext cx="0" cy="92509"/>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AB2B3E7-1A62-C449-8478-CEA6E7533934}"/>
                </a:ext>
              </a:extLst>
            </p:cNvPr>
            <p:cNvCxnSpPr>
              <a:cxnSpLocks/>
            </p:cNvCxnSpPr>
            <p:nvPr/>
          </p:nvCxnSpPr>
          <p:spPr>
            <a:xfrm flipV="1">
              <a:off x="4890004" y="3182316"/>
              <a:ext cx="0" cy="92509"/>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9133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00C24F-18A7-4645-AF44-C44CE190CCC2}"/>
                  </a:ext>
                </a:extLst>
              </p:cNvPr>
              <p:cNvSpPr txBox="1"/>
              <p:nvPr/>
            </p:nvSpPr>
            <p:spPr>
              <a:xfrm>
                <a:off x="489527" y="86755"/>
                <a:ext cx="7758546" cy="611578"/>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Distribution of </a:t>
                </a:r>
                <a14:m>
                  <m:oMath xmlns:m="http://schemas.openxmlformats.org/officeDocument/2006/math">
                    <m:acc>
                      <m:accPr>
                        <m:chr m:val="̂"/>
                        <m:ctrlPr>
                          <a:rPr lang="en-US" sz="3200" i="1" smtClean="0">
                            <a:solidFill>
                              <a:schemeClr val="bg1"/>
                            </a:solidFill>
                            <a:latin typeface="Cambria Math" panose="02040503050406030204" pitchFamily="18" charset="0"/>
                            <a:cs typeface="Arial" panose="020B0604020202020204" pitchFamily="34" charset="0"/>
                          </a:rPr>
                        </m:ctrlPr>
                      </m:accPr>
                      <m:e>
                        <m:r>
                          <a:rPr lang="en-US" sz="320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𝜆</m:t>
                        </m:r>
                      </m:e>
                    </m:acc>
                  </m:oMath>
                </a14:m>
                <a:endParaRPr lang="en-US" sz="3200" dirty="0">
                  <a:solidFill>
                    <a:schemeClr val="bg1"/>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9300C24F-18A7-4645-AF44-C44CE190CCC2}"/>
                  </a:ext>
                </a:extLst>
              </p:cNvPr>
              <p:cNvSpPr txBox="1">
                <a:spLocks noRot="1" noChangeAspect="1" noMove="1" noResize="1" noEditPoints="1" noAdjustHandles="1" noChangeArrowheads="1" noChangeShapeType="1" noTextEdit="1"/>
              </p:cNvSpPr>
              <p:nvPr/>
            </p:nvSpPr>
            <p:spPr>
              <a:xfrm>
                <a:off x="489527" y="86755"/>
                <a:ext cx="7758546" cy="611578"/>
              </a:xfrm>
              <a:prstGeom prst="rect">
                <a:avLst/>
              </a:prstGeom>
              <a:blipFill>
                <a:blip r:embed="rId3"/>
                <a:stretch>
                  <a:fillRect t="-8163" b="-30612"/>
                </a:stretch>
              </a:blipFill>
            </p:spPr>
            <p:txBody>
              <a:bodyPr/>
              <a:lstStyle/>
              <a:p>
                <a:r>
                  <a:rPr lang="en-GB">
                    <a:noFill/>
                  </a:rPr>
                  <a:t> </a:t>
                </a:r>
              </a:p>
            </p:txBody>
          </p:sp>
        </mc:Fallback>
      </mc:AlternateContent>
      <p:pic>
        <p:nvPicPr>
          <p:cNvPr id="27" name="Picture 26">
            <a:extLst>
              <a:ext uri="{FF2B5EF4-FFF2-40B4-BE49-F238E27FC236}">
                <a16:creationId xmlns:a16="http://schemas.microsoft.com/office/drawing/2014/main" id="{F4CF7CC1-79EE-6148-A266-17B7F719A6C3}"/>
              </a:ext>
            </a:extLst>
          </p:cNvPr>
          <p:cNvPicPr>
            <a:picLocks noChangeAspect="1"/>
          </p:cNvPicPr>
          <p:nvPr/>
        </p:nvPicPr>
        <p:blipFill>
          <a:blip r:embed="rId4"/>
          <a:stretch>
            <a:fillRect/>
          </a:stretch>
        </p:blipFill>
        <p:spPr>
          <a:xfrm>
            <a:off x="1936939" y="1293154"/>
            <a:ext cx="4867898" cy="4867898"/>
          </a:xfrm>
          <a:prstGeom prst="rect">
            <a:avLst/>
          </a:prstGeom>
          <a:ln w="228600" cap="sq" cmpd="thickThin">
            <a:solidFill>
              <a:srgbClr val="7030A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66C4BD-1D35-CA41-94F6-8022C2F36FD2}"/>
                  </a:ext>
                </a:extLst>
              </p:cNvPr>
              <p:cNvSpPr txBox="1"/>
              <p:nvPr/>
            </p:nvSpPr>
            <p:spPr>
              <a:xfrm>
                <a:off x="4465675" y="1998921"/>
                <a:ext cx="999460" cy="369332"/>
              </a:xfrm>
              <a:prstGeom prst="rect">
                <a:avLst/>
              </a:prstGeom>
              <a:noFill/>
            </p:spPr>
            <p:txBody>
              <a:bodyPr wrap="square" rtlCol="0">
                <a:spAutoFit/>
              </a:bodyPr>
              <a:lstStyle/>
              <a:p>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𝜆</m:t>
                    </m:r>
                  </m:oMath>
                </a14:m>
                <a:r>
                  <a:rPr lang="en-GB" dirty="0">
                    <a:solidFill>
                      <a:srgbClr val="FF0000"/>
                    </a:solidFill>
                  </a:rPr>
                  <a:t> = </a:t>
                </a:r>
                <a:r>
                  <a:rPr lang="en-GB" dirty="0">
                    <a:solidFill>
                      <a:srgbClr val="FF0000"/>
                    </a:solidFill>
                    <a:latin typeface="Arial" panose="020B0604020202020204" pitchFamily="34" charset="0"/>
                    <a:cs typeface="Arial" panose="020B0604020202020204" pitchFamily="34" charset="0"/>
                  </a:rPr>
                  <a:t>0.5</a:t>
                </a:r>
              </a:p>
            </p:txBody>
          </p:sp>
        </mc:Choice>
        <mc:Fallback xmlns="">
          <p:sp>
            <p:nvSpPr>
              <p:cNvPr id="5" name="TextBox 4">
                <a:extLst>
                  <a:ext uri="{FF2B5EF4-FFF2-40B4-BE49-F238E27FC236}">
                    <a16:creationId xmlns:a16="http://schemas.microsoft.com/office/drawing/2014/main" id="{0166C4BD-1D35-CA41-94F6-8022C2F36FD2}"/>
                  </a:ext>
                </a:extLst>
              </p:cNvPr>
              <p:cNvSpPr txBox="1">
                <a:spLocks noRot="1" noChangeAspect="1" noMove="1" noResize="1" noEditPoints="1" noAdjustHandles="1" noChangeArrowheads="1" noChangeShapeType="1" noTextEdit="1"/>
              </p:cNvSpPr>
              <p:nvPr/>
            </p:nvSpPr>
            <p:spPr>
              <a:xfrm>
                <a:off x="4465675" y="1998921"/>
                <a:ext cx="999460" cy="369332"/>
              </a:xfrm>
              <a:prstGeom prst="rect">
                <a:avLst/>
              </a:prstGeom>
              <a:blipFill>
                <a:blip r:embed="rId5"/>
                <a:stretch>
                  <a:fillRect t="-6667" b="-26667"/>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D9C361CD-6445-7C4E-8B19-B8BC5B34F9E4}"/>
              </a:ext>
            </a:extLst>
          </p:cNvPr>
          <p:cNvSpPr txBox="1"/>
          <p:nvPr/>
        </p:nvSpPr>
        <p:spPr>
          <a:xfrm rot="20003741">
            <a:off x="273347" y="3665160"/>
            <a:ext cx="7077600" cy="707886"/>
          </a:xfrm>
          <a:prstGeom prst="rect">
            <a:avLst/>
          </a:prstGeom>
          <a:solidFill>
            <a:srgbClr val="FFFFFF">
              <a:alpha val="66667"/>
            </a:srgbClr>
          </a:solidFill>
          <a:ln w="38100">
            <a:solidFill>
              <a:srgbClr val="FF0000"/>
            </a:solidFill>
          </a:ln>
        </p:spPr>
        <p:txBody>
          <a:bodyPr wrap="square" rtlCol="0">
            <a:spAutoFit/>
          </a:bodyPr>
          <a:lstStyle/>
          <a:p>
            <a:pPr algn="ctr"/>
            <a:r>
              <a:rPr lang="en-GB" sz="4000" b="1" dirty="0">
                <a:solidFill>
                  <a:srgbClr val="FF0000"/>
                </a:solidFill>
                <a:latin typeface="Arial Black" panose="020B0604020202020204" pitchFamily="34" charset="0"/>
                <a:cs typeface="Arial Black" panose="020B0604020202020204" pitchFamily="34" charset="0"/>
              </a:rPr>
              <a:t>Needs lots of samples</a:t>
            </a:r>
          </a:p>
        </p:txBody>
      </p:sp>
    </p:spTree>
    <p:extLst>
      <p:ext uri="{BB962C8B-B14F-4D97-AF65-F5344CB8AC3E}">
        <p14:creationId xmlns:p14="http://schemas.microsoft.com/office/powerpoint/2010/main" val="2196970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 from a single sample</a:t>
            </a:r>
          </a:p>
        </p:txBody>
      </p:sp>
    </p:spTree>
    <p:extLst>
      <p:ext uri="{BB962C8B-B14F-4D97-AF65-F5344CB8AC3E}">
        <p14:creationId xmlns:p14="http://schemas.microsoft.com/office/powerpoint/2010/main" val="1683495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 from a single sample</a:t>
            </a:r>
          </a:p>
        </p:txBody>
      </p:sp>
      <p:sp>
        <p:nvSpPr>
          <p:cNvPr id="5" name="TextBox 4">
            <a:extLst>
              <a:ext uri="{FF2B5EF4-FFF2-40B4-BE49-F238E27FC236}">
                <a16:creationId xmlns:a16="http://schemas.microsoft.com/office/drawing/2014/main" id="{9BEA8F06-3762-7F45-8113-36A7079C5D8D}"/>
              </a:ext>
            </a:extLst>
          </p:cNvPr>
          <p:cNvSpPr txBox="1"/>
          <p:nvPr/>
        </p:nvSpPr>
        <p:spPr>
          <a:xfrm>
            <a:off x="637952" y="1350335"/>
            <a:ext cx="7208875" cy="2862322"/>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We need to: </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represent the distribution of the parameter mathematically</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and based on our single sample of data</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47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Steps of modelling (week 2 recap)</a:t>
            </a:r>
          </a:p>
        </p:txBody>
      </p:sp>
      <p:sp>
        <p:nvSpPr>
          <p:cNvPr id="5" name="TextBox 4">
            <a:extLst>
              <a:ext uri="{FF2B5EF4-FFF2-40B4-BE49-F238E27FC236}">
                <a16:creationId xmlns:a16="http://schemas.microsoft.com/office/drawing/2014/main" id="{BE0F3DED-2E98-F54E-AA35-9A8CA4C78A2E}"/>
              </a:ext>
            </a:extLst>
          </p:cNvPr>
          <p:cNvSpPr txBox="1"/>
          <p:nvPr/>
        </p:nvSpPr>
        <p:spPr>
          <a:xfrm>
            <a:off x="489527" y="1611125"/>
            <a:ext cx="6687879" cy="3785652"/>
          </a:xfrm>
          <a:prstGeom prst="rect">
            <a:avLst/>
          </a:prstGeom>
          <a:noFill/>
        </p:spPr>
        <p:txBody>
          <a:bodyPr wrap="square" rtlCol="0">
            <a:spAutoFit/>
          </a:bodyPr>
          <a:lstStyle/>
          <a:p>
            <a:pPr marL="457200" indent="-457200">
              <a:buAutoNum type="arabicPeriod"/>
            </a:pPr>
            <a:r>
              <a:rPr lang="en-GB" sz="2400" dirty="0">
                <a:latin typeface="Arial" panose="020B0604020202020204" pitchFamily="34" charset="0"/>
                <a:cs typeface="Arial" panose="020B0604020202020204" pitchFamily="34" charset="0"/>
              </a:rPr>
              <a:t>Choose a model for your data</a:t>
            </a:r>
          </a:p>
          <a:p>
            <a:pPr marL="457200" indent="-457200">
              <a:buAutoNum type="arabicPeriod"/>
            </a:pPr>
            <a:endParaRPr lang="en-GB" sz="2400" dirty="0">
              <a:latin typeface="Arial" panose="020B0604020202020204" pitchFamily="34" charset="0"/>
              <a:cs typeface="Arial" panose="020B0604020202020204" pitchFamily="34" charset="0"/>
            </a:endParaRPr>
          </a:p>
          <a:p>
            <a:pPr marL="457200" indent="-457200">
              <a:buAutoNum type="arabicPeriod"/>
            </a:pPr>
            <a:endParaRPr lang="en-GB" sz="2400" dirty="0">
              <a:latin typeface="Arial" panose="020B0604020202020204" pitchFamily="34" charset="0"/>
              <a:cs typeface="Arial" panose="020B0604020202020204" pitchFamily="34" charset="0"/>
            </a:endParaRPr>
          </a:p>
          <a:p>
            <a:pPr marL="457200" indent="-457200">
              <a:buAutoNum type="arabicPeriod"/>
            </a:pPr>
            <a:r>
              <a:rPr lang="en-GB" sz="2400" dirty="0">
                <a:solidFill>
                  <a:srgbClr val="FF0000"/>
                </a:solidFill>
                <a:latin typeface="Arial" panose="020B0604020202020204" pitchFamily="34" charset="0"/>
                <a:cs typeface="Arial" panose="020B0604020202020204" pitchFamily="34" charset="0"/>
              </a:rPr>
              <a:t>Get estimates of the parameters</a:t>
            </a:r>
          </a:p>
          <a:p>
            <a:pPr marL="457200" indent="-457200">
              <a:buAutoNum type="arabicPeriod"/>
            </a:pPr>
            <a:endParaRPr lang="en-GB" sz="2400" dirty="0">
              <a:solidFill>
                <a:srgbClr val="FF0000"/>
              </a:solidFill>
              <a:latin typeface="Arial" panose="020B0604020202020204" pitchFamily="34" charset="0"/>
              <a:cs typeface="Arial" panose="020B0604020202020204" pitchFamily="34" charset="0"/>
            </a:endParaRPr>
          </a:p>
          <a:p>
            <a:pPr marL="457200" indent="-457200">
              <a:buAutoNum type="arabicPeriod"/>
            </a:pPr>
            <a:endParaRPr lang="en-GB" sz="2400" dirty="0">
              <a:solidFill>
                <a:srgbClr val="FF0000"/>
              </a:solidFill>
              <a:latin typeface="Arial" panose="020B0604020202020204" pitchFamily="34" charset="0"/>
              <a:cs typeface="Arial" panose="020B0604020202020204" pitchFamily="34" charset="0"/>
            </a:endParaRPr>
          </a:p>
          <a:p>
            <a:pPr marL="457200" indent="-457200">
              <a:buAutoNum type="arabicPeriod"/>
            </a:pPr>
            <a:r>
              <a:rPr lang="en-GB" sz="2400" dirty="0">
                <a:solidFill>
                  <a:srgbClr val="FF0000"/>
                </a:solidFill>
                <a:latin typeface="Arial" panose="020B0604020202020204" pitchFamily="34" charset="0"/>
                <a:cs typeface="Arial" panose="020B0604020202020204" pitchFamily="34" charset="0"/>
              </a:rPr>
              <a:t>Quantify uncertainty in the estimates</a:t>
            </a:r>
          </a:p>
          <a:p>
            <a:pPr marL="457200" indent="-457200">
              <a:buAutoNum type="arabicPeriod"/>
            </a:pPr>
            <a:endParaRPr lang="en-GB" sz="2400" dirty="0">
              <a:solidFill>
                <a:srgbClr val="FF0000"/>
              </a:solidFill>
              <a:latin typeface="Arial" panose="020B0604020202020204" pitchFamily="34" charset="0"/>
              <a:cs typeface="Arial" panose="020B0604020202020204" pitchFamily="34" charset="0"/>
            </a:endParaRPr>
          </a:p>
          <a:p>
            <a:pPr marL="457200" indent="-457200">
              <a:buAutoNum type="arabicPeriod"/>
            </a:pPr>
            <a:endParaRPr lang="en-GB" sz="2400" dirty="0">
              <a:solidFill>
                <a:srgbClr val="FF0000"/>
              </a:solidFill>
              <a:latin typeface="Arial" panose="020B0604020202020204" pitchFamily="34" charset="0"/>
              <a:cs typeface="Arial" panose="020B0604020202020204" pitchFamily="34" charset="0"/>
            </a:endParaRPr>
          </a:p>
          <a:p>
            <a:pPr marL="457200" indent="-457200">
              <a:buAutoNum type="arabicPeriod"/>
            </a:pPr>
            <a:r>
              <a:rPr lang="en-GB" sz="2400" dirty="0">
                <a:solidFill>
                  <a:srgbClr val="FF0000"/>
                </a:solidFill>
                <a:latin typeface="Arial" panose="020B0604020202020204" pitchFamily="34" charset="0"/>
                <a:cs typeface="Arial" panose="020B0604020202020204" pitchFamily="34" charset="0"/>
              </a:rPr>
              <a:t>Interpret the results</a:t>
            </a:r>
          </a:p>
        </p:txBody>
      </p:sp>
      <p:sp>
        <p:nvSpPr>
          <p:cNvPr id="6" name="TextBox 5">
            <a:extLst>
              <a:ext uri="{FF2B5EF4-FFF2-40B4-BE49-F238E27FC236}">
                <a16:creationId xmlns:a16="http://schemas.microsoft.com/office/drawing/2014/main" id="{41DB25AD-8C3B-FB4D-A016-2D34A84AB2B6}"/>
              </a:ext>
            </a:extLst>
          </p:cNvPr>
          <p:cNvSpPr txBox="1"/>
          <p:nvPr/>
        </p:nvSpPr>
        <p:spPr>
          <a:xfrm rot="19651793">
            <a:off x="1868232" y="3803384"/>
            <a:ext cx="7077600" cy="707886"/>
          </a:xfrm>
          <a:prstGeom prst="rect">
            <a:avLst/>
          </a:prstGeom>
          <a:solidFill>
            <a:srgbClr val="FFFFFF">
              <a:alpha val="66667"/>
            </a:srgbClr>
          </a:solidFill>
          <a:ln w="38100">
            <a:solidFill>
              <a:srgbClr val="FF0000"/>
            </a:solidFill>
          </a:ln>
        </p:spPr>
        <p:txBody>
          <a:bodyPr wrap="square" rtlCol="0">
            <a:spAutoFit/>
          </a:bodyPr>
          <a:lstStyle/>
          <a:p>
            <a:pPr algn="ctr"/>
            <a:r>
              <a:rPr lang="en-GB" sz="4000" b="1" dirty="0">
                <a:solidFill>
                  <a:srgbClr val="FF0000"/>
                </a:solidFill>
                <a:latin typeface="Arial Black" panose="020B0604020202020204" pitchFamily="34" charset="0"/>
                <a:cs typeface="Arial Black" panose="020B0604020202020204" pitchFamily="34" charset="0"/>
              </a:rPr>
              <a:t>Maximum likelihood</a:t>
            </a:r>
          </a:p>
        </p:txBody>
      </p:sp>
    </p:spTree>
    <p:extLst>
      <p:ext uri="{BB962C8B-B14F-4D97-AF65-F5344CB8AC3E}">
        <p14:creationId xmlns:p14="http://schemas.microsoft.com/office/powerpoint/2010/main" val="90392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 from a single sample</a:t>
            </a:r>
          </a:p>
        </p:txBody>
      </p:sp>
      <p:sp>
        <p:nvSpPr>
          <p:cNvPr id="5" name="TextBox 4">
            <a:extLst>
              <a:ext uri="{FF2B5EF4-FFF2-40B4-BE49-F238E27FC236}">
                <a16:creationId xmlns:a16="http://schemas.microsoft.com/office/drawing/2014/main" id="{9BEA8F06-3762-7F45-8113-36A7079C5D8D}"/>
              </a:ext>
            </a:extLst>
          </p:cNvPr>
          <p:cNvSpPr txBox="1"/>
          <p:nvPr/>
        </p:nvSpPr>
        <p:spPr>
          <a:xfrm>
            <a:off x="637952" y="1350335"/>
            <a:ext cx="7208875" cy="3170099"/>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We need to: </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represent the distribution of the parameter mathematically</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and based on our single sample of data</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This is what we use the likelihood to do</a:t>
            </a:r>
          </a:p>
        </p:txBody>
      </p:sp>
    </p:spTree>
    <p:extLst>
      <p:ext uri="{BB962C8B-B14F-4D97-AF65-F5344CB8AC3E}">
        <p14:creationId xmlns:p14="http://schemas.microsoft.com/office/powerpoint/2010/main" val="3116197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 from a single sample</a:t>
            </a:r>
          </a:p>
        </p:txBody>
      </p:sp>
      <p:pic>
        <p:nvPicPr>
          <p:cNvPr id="6" name="Picture 5">
            <a:extLst>
              <a:ext uri="{FF2B5EF4-FFF2-40B4-BE49-F238E27FC236}">
                <a16:creationId xmlns:a16="http://schemas.microsoft.com/office/drawing/2014/main" id="{380CD2D2-836C-5040-BB52-18118905486A}"/>
              </a:ext>
            </a:extLst>
          </p:cNvPr>
          <p:cNvPicPr>
            <a:picLocks noChangeAspect="1"/>
          </p:cNvPicPr>
          <p:nvPr/>
        </p:nvPicPr>
        <p:blipFill rotWithShape="1">
          <a:blip r:embed="rId3"/>
          <a:srcRect l="75061" t="20134" r="-3293" b="18024"/>
          <a:stretch/>
        </p:blipFill>
        <p:spPr>
          <a:xfrm>
            <a:off x="0" y="785089"/>
            <a:ext cx="1021112" cy="1239561"/>
          </a:xfrm>
          <a:prstGeom prst="rect">
            <a:avLst/>
          </a:prstGeom>
        </p:spPr>
      </p:pic>
      <p:pic>
        <p:nvPicPr>
          <p:cNvPr id="7" name="Picture 6">
            <a:extLst>
              <a:ext uri="{FF2B5EF4-FFF2-40B4-BE49-F238E27FC236}">
                <a16:creationId xmlns:a16="http://schemas.microsoft.com/office/drawing/2014/main" id="{86C22EC5-99CF-8843-8B1C-E8BF85718DC3}"/>
              </a:ext>
            </a:extLst>
          </p:cNvPr>
          <p:cNvPicPr>
            <a:picLocks noChangeAspect="1"/>
          </p:cNvPicPr>
          <p:nvPr/>
        </p:nvPicPr>
        <p:blipFill>
          <a:blip r:embed="rId4"/>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spTree>
    <p:extLst>
      <p:ext uri="{BB962C8B-B14F-4D97-AF65-F5344CB8AC3E}">
        <p14:creationId xmlns:p14="http://schemas.microsoft.com/office/powerpoint/2010/main" val="2148712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 from a single sample</a:t>
            </a:r>
          </a:p>
        </p:txBody>
      </p:sp>
      <p:pic>
        <p:nvPicPr>
          <p:cNvPr id="6" name="Picture 5">
            <a:extLst>
              <a:ext uri="{FF2B5EF4-FFF2-40B4-BE49-F238E27FC236}">
                <a16:creationId xmlns:a16="http://schemas.microsoft.com/office/drawing/2014/main" id="{380CD2D2-836C-5040-BB52-18118905486A}"/>
              </a:ext>
            </a:extLst>
          </p:cNvPr>
          <p:cNvPicPr>
            <a:picLocks noChangeAspect="1"/>
          </p:cNvPicPr>
          <p:nvPr/>
        </p:nvPicPr>
        <p:blipFill rotWithShape="1">
          <a:blip r:embed="rId3"/>
          <a:srcRect l="75061" t="20134" r="-3293" b="18024"/>
          <a:stretch/>
        </p:blipFill>
        <p:spPr>
          <a:xfrm>
            <a:off x="0" y="785089"/>
            <a:ext cx="1021112" cy="1239561"/>
          </a:xfrm>
          <a:prstGeom prst="rect">
            <a:avLst/>
          </a:prstGeom>
        </p:spPr>
      </p:pic>
      <p:pic>
        <p:nvPicPr>
          <p:cNvPr id="7" name="Picture 6">
            <a:extLst>
              <a:ext uri="{FF2B5EF4-FFF2-40B4-BE49-F238E27FC236}">
                <a16:creationId xmlns:a16="http://schemas.microsoft.com/office/drawing/2014/main" id="{86C22EC5-99CF-8843-8B1C-E8BF85718DC3}"/>
              </a:ext>
            </a:extLst>
          </p:cNvPr>
          <p:cNvPicPr>
            <a:picLocks noChangeAspect="1"/>
          </p:cNvPicPr>
          <p:nvPr/>
        </p:nvPicPr>
        <p:blipFill>
          <a:blip r:embed="rId4"/>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5"/>
          <a:stretch>
            <a:fillRect/>
          </a:stretch>
        </p:blipFill>
        <p:spPr>
          <a:xfrm>
            <a:off x="5078597" y="2583864"/>
            <a:ext cx="3597570" cy="3597570"/>
          </a:xfrm>
          <a:prstGeom prst="rect">
            <a:avLst/>
          </a:prstGeom>
          <a:ln w="228600" cap="sq" cmpd="thickThin">
            <a:solidFill>
              <a:srgbClr val="7030A0"/>
            </a:solidFill>
            <a:prstDash val="solid"/>
            <a:miter lim="800000"/>
          </a:ln>
          <a:effectLst>
            <a:innerShdw blurRad="76200">
              <a:srgbClr val="000000"/>
            </a:innerShdw>
          </a:effectLst>
        </p:spPr>
      </p:pic>
      <p:cxnSp>
        <p:nvCxnSpPr>
          <p:cNvPr id="9" name="Straight Arrow Connector 8">
            <a:extLst>
              <a:ext uri="{FF2B5EF4-FFF2-40B4-BE49-F238E27FC236}">
                <a16:creationId xmlns:a16="http://schemas.microsoft.com/office/drawing/2014/main" id="{9D250E7C-C051-9046-B7E3-06D9BAA90EDE}"/>
              </a:ext>
            </a:extLst>
          </p:cNvPr>
          <p:cNvCxnSpPr>
            <a:cxnSpLocks/>
            <a:endCxn id="8" idx="1"/>
          </p:cNvCxnSpPr>
          <p:nvPr/>
        </p:nvCxnSpPr>
        <p:spPr>
          <a:xfrm>
            <a:off x="3152412" y="3793839"/>
            <a:ext cx="1926185" cy="5888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F7945F-115E-CB47-B6A3-CB7CA0DE5170}"/>
                  </a:ext>
                </a:extLst>
              </p:cNvPr>
              <p:cNvSpPr txBox="1"/>
              <p:nvPr/>
            </p:nvSpPr>
            <p:spPr>
              <a:xfrm>
                <a:off x="4755666" y="981064"/>
                <a:ext cx="2563407" cy="1200329"/>
              </a:xfrm>
              <a:prstGeom prst="rect">
                <a:avLst/>
              </a:prstGeom>
              <a:noFill/>
            </p:spPr>
            <p:txBody>
              <a:bodyPr wrap="square" rtlCol="0">
                <a:spAutoFit/>
              </a:bodyPr>
              <a:lstStyle/>
              <a:p>
                <a:r>
                  <a:rPr lang="en-GB" sz="2400" dirty="0">
                    <a:solidFill>
                      <a:srgbClr val="7030A0"/>
                    </a:solidFill>
                    <a:latin typeface="Arial" panose="020B0604020202020204" pitchFamily="34" charset="0"/>
                    <a:cs typeface="Arial" panose="020B0604020202020204" pitchFamily="34" charset="0"/>
                  </a:rPr>
                  <a:t>Plot of likelihood for different values of </a:t>
                </a:r>
                <a14:m>
                  <m:oMath xmlns:m="http://schemas.openxmlformats.org/officeDocument/2006/math">
                    <m:r>
                      <a:rPr lang="en-GB" sz="240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𝜆</m:t>
                    </m:r>
                  </m:oMath>
                </a14:m>
                <a:endParaRPr lang="en-GB" sz="2400" dirty="0">
                  <a:solidFill>
                    <a:srgbClr val="7030A0"/>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9FF7945F-115E-CB47-B6A3-CB7CA0DE5170}"/>
                  </a:ext>
                </a:extLst>
              </p:cNvPr>
              <p:cNvSpPr txBox="1">
                <a:spLocks noRot="1" noChangeAspect="1" noMove="1" noResize="1" noEditPoints="1" noAdjustHandles="1" noChangeArrowheads="1" noChangeShapeType="1" noTextEdit="1"/>
              </p:cNvSpPr>
              <p:nvPr/>
            </p:nvSpPr>
            <p:spPr>
              <a:xfrm>
                <a:off x="4755666" y="981064"/>
                <a:ext cx="2563407" cy="1200329"/>
              </a:xfrm>
              <a:prstGeom prst="rect">
                <a:avLst/>
              </a:prstGeom>
              <a:blipFill>
                <a:blip r:embed="rId6"/>
                <a:stretch>
                  <a:fillRect l="-3448" t="-3125" r="-493" b="-9375"/>
                </a:stretch>
              </a:blipFill>
            </p:spPr>
            <p:txBody>
              <a:bodyPr/>
              <a:lstStyle/>
              <a:p>
                <a:r>
                  <a:rPr lang="en-GB">
                    <a:noFill/>
                  </a:rPr>
                  <a:t> </a:t>
                </a:r>
              </a:p>
            </p:txBody>
          </p:sp>
        </mc:Fallback>
      </mc:AlternateContent>
    </p:spTree>
    <p:extLst>
      <p:ext uri="{BB962C8B-B14F-4D97-AF65-F5344CB8AC3E}">
        <p14:creationId xmlns:p14="http://schemas.microsoft.com/office/powerpoint/2010/main" val="3060357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 from a single sample</a:t>
            </a:r>
          </a:p>
        </p:txBody>
      </p:sp>
      <p:pic>
        <p:nvPicPr>
          <p:cNvPr id="6" name="Picture 5">
            <a:extLst>
              <a:ext uri="{FF2B5EF4-FFF2-40B4-BE49-F238E27FC236}">
                <a16:creationId xmlns:a16="http://schemas.microsoft.com/office/drawing/2014/main" id="{380CD2D2-836C-5040-BB52-18118905486A}"/>
              </a:ext>
            </a:extLst>
          </p:cNvPr>
          <p:cNvPicPr>
            <a:picLocks noChangeAspect="1"/>
          </p:cNvPicPr>
          <p:nvPr/>
        </p:nvPicPr>
        <p:blipFill rotWithShape="1">
          <a:blip r:embed="rId3"/>
          <a:srcRect l="75061" t="20134" r="-3293" b="18024"/>
          <a:stretch/>
        </p:blipFill>
        <p:spPr>
          <a:xfrm>
            <a:off x="0" y="785089"/>
            <a:ext cx="1021112" cy="1239561"/>
          </a:xfrm>
          <a:prstGeom prst="rect">
            <a:avLst/>
          </a:prstGeom>
        </p:spPr>
      </p:pic>
      <p:pic>
        <p:nvPicPr>
          <p:cNvPr id="7" name="Picture 6">
            <a:extLst>
              <a:ext uri="{FF2B5EF4-FFF2-40B4-BE49-F238E27FC236}">
                <a16:creationId xmlns:a16="http://schemas.microsoft.com/office/drawing/2014/main" id="{86C22EC5-99CF-8843-8B1C-E8BF85718DC3}"/>
              </a:ext>
            </a:extLst>
          </p:cNvPr>
          <p:cNvPicPr>
            <a:picLocks noChangeAspect="1"/>
          </p:cNvPicPr>
          <p:nvPr/>
        </p:nvPicPr>
        <p:blipFill>
          <a:blip r:embed="rId4"/>
          <a:stretch>
            <a:fillRect/>
          </a:stretch>
        </p:blipFill>
        <p:spPr>
          <a:xfrm>
            <a:off x="732466" y="2583864"/>
            <a:ext cx="2419946" cy="2419946"/>
          </a:xfrm>
          <a:prstGeom prst="rect">
            <a:avLst/>
          </a:prstGeom>
          <a:ln w="228600" cap="sq" cmpd="thickThin">
            <a:solidFill>
              <a:schemeClr val="accent2"/>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5"/>
          <a:stretch>
            <a:fillRect/>
          </a:stretch>
        </p:blipFill>
        <p:spPr>
          <a:xfrm>
            <a:off x="5078597" y="2583864"/>
            <a:ext cx="3597570" cy="3597570"/>
          </a:xfrm>
          <a:prstGeom prst="rect">
            <a:avLst/>
          </a:prstGeom>
          <a:ln w="228600" cap="sq" cmpd="thickThin">
            <a:solidFill>
              <a:srgbClr val="7030A0"/>
            </a:solidFill>
            <a:prstDash val="solid"/>
            <a:miter lim="800000"/>
          </a:ln>
          <a:effectLst>
            <a:innerShdw blurRad="76200">
              <a:srgbClr val="000000"/>
            </a:innerShdw>
          </a:effectLst>
        </p:spPr>
      </p:pic>
      <p:cxnSp>
        <p:nvCxnSpPr>
          <p:cNvPr id="9" name="Straight Arrow Connector 8">
            <a:extLst>
              <a:ext uri="{FF2B5EF4-FFF2-40B4-BE49-F238E27FC236}">
                <a16:creationId xmlns:a16="http://schemas.microsoft.com/office/drawing/2014/main" id="{9D250E7C-C051-9046-B7E3-06D9BAA90EDE}"/>
              </a:ext>
            </a:extLst>
          </p:cNvPr>
          <p:cNvCxnSpPr>
            <a:cxnSpLocks/>
            <a:endCxn id="8" idx="1"/>
          </p:cNvCxnSpPr>
          <p:nvPr/>
        </p:nvCxnSpPr>
        <p:spPr>
          <a:xfrm>
            <a:off x="3152412" y="3793839"/>
            <a:ext cx="1926185" cy="5888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F7945F-115E-CB47-B6A3-CB7CA0DE5170}"/>
                  </a:ext>
                </a:extLst>
              </p:cNvPr>
              <p:cNvSpPr txBox="1"/>
              <p:nvPr/>
            </p:nvSpPr>
            <p:spPr>
              <a:xfrm>
                <a:off x="4755666" y="981064"/>
                <a:ext cx="2563407" cy="1200329"/>
              </a:xfrm>
              <a:prstGeom prst="rect">
                <a:avLst/>
              </a:prstGeom>
              <a:noFill/>
            </p:spPr>
            <p:txBody>
              <a:bodyPr wrap="square" rtlCol="0">
                <a:spAutoFit/>
              </a:bodyPr>
              <a:lstStyle/>
              <a:p>
                <a:r>
                  <a:rPr lang="en-GB" sz="2400" dirty="0">
                    <a:solidFill>
                      <a:srgbClr val="7030A0"/>
                    </a:solidFill>
                    <a:latin typeface="Arial" panose="020B0604020202020204" pitchFamily="34" charset="0"/>
                    <a:cs typeface="Arial" panose="020B0604020202020204" pitchFamily="34" charset="0"/>
                  </a:rPr>
                  <a:t>Plot of likelihood for different values of </a:t>
                </a:r>
                <a14:m>
                  <m:oMath xmlns:m="http://schemas.openxmlformats.org/officeDocument/2006/math">
                    <m:r>
                      <a:rPr lang="en-GB" sz="240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𝜆</m:t>
                    </m:r>
                  </m:oMath>
                </a14:m>
                <a:endParaRPr lang="en-GB" sz="2400" dirty="0">
                  <a:solidFill>
                    <a:srgbClr val="7030A0"/>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9FF7945F-115E-CB47-B6A3-CB7CA0DE5170}"/>
                  </a:ext>
                </a:extLst>
              </p:cNvPr>
              <p:cNvSpPr txBox="1">
                <a:spLocks noRot="1" noChangeAspect="1" noMove="1" noResize="1" noEditPoints="1" noAdjustHandles="1" noChangeArrowheads="1" noChangeShapeType="1" noTextEdit="1"/>
              </p:cNvSpPr>
              <p:nvPr/>
            </p:nvSpPr>
            <p:spPr>
              <a:xfrm>
                <a:off x="4755666" y="981064"/>
                <a:ext cx="2563407" cy="1200329"/>
              </a:xfrm>
              <a:prstGeom prst="rect">
                <a:avLst/>
              </a:prstGeom>
              <a:blipFill>
                <a:blip r:embed="rId6"/>
                <a:stretch>
                  <a:fillRect l="-3448" t="-3125" r="-493" b="-93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243448F-2C81-3A4F-B3EF-6BD5AB6EC39E}"/>
                  </a:ext>
                </a:extLst>
              </p:cNvPr>
              <p:cNvSpPr txBox="1"/>
              <p:nvPr/>
            </p:nvSpPr>
            <p:spPr>
              <a:xfrm>
                <a:off x="5852540" y="2795448"/>
                <a:ext cx="2608184" cy="384336"/>
              </a:xfrm>
              <a:prstGeom prst="rect">
                <a:avLst/>
              </a:prstGeom>
              <a:noFill/>
            </p:spPr>
            <p:txBody>
              <a:bodyPr wrap="square" rtlCol="0">
                <a:spAutoFit/>
              </a:bodyPr>
              <a:lstStyle/>
              <a:p>
                <a14:m>
                  <m:oMath xmlns:m="http://schemas.openxmlformats.org/officeDocument/2006/math">
                    <m:acc>
                      <m:accPr>
                        <m:chr m:val="̂"/>
                        <m:ctrlPr>
                          <a:rPr lang="en-GB" i="1" smtClean="0">
                            <a:solidFill>
                              <a:schemeClr val="tx1"/>
                            </a:solidFill>
                            <a:latin typeface="Cambria Math" panose="02040503050406030204" pitchFamily="18" charset="0"/>
                            <a:cs typeface="Arial" panose="020B0604020202020204" pitchFamily="34" charset="0"/>
                          </a:rPr>
                        </m:ctrlPr>
                      </m:accPr>
                      <m:e>
                        <m:r>
                          <a:rPr lang="en-GB"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𝜆</m:t>
                        </m:r>
                      </m:e>
                    </m:acc>
                  </m:oMath>
                </a14:m>
                <a:r>
                  <a:rPr lang="en-GB" dirty="0">
                    <a:solidFill>
                      <a:schemeClr val="tx1"/>
                    </a:solidFill>
                    <a:latin typeface="Arial" panose="020B0604020202020204" pitchFamily="34" charset="0"/>
                    <a:cs typeface="Arial" panose="020B0604020202020204" pitchFamily="34" charset="0"/>
                  </a:rPr>
                  <a:t> = mean of the data</a:t>
                </a:r>
              </a:p>
            </p:txBody>
          </p:sp>
        </mc:Choice>
        <mc:Fallback xmlns="">
          <p:sp>
            <p:nvSpPr>
              <p:cNvPr id="10" name="TextBox 9">
                <a:extLst>
                  <a:ext uri="{FF2B5EF4-FFF2-40B4-BE49-F238E27FC236}">
                    <a16:creationId xmlns:a16="http://schemas.microsoft.com/office/drawing/2014/main" id="{3243448F-2C81-3A4F-B3EF-6BD5AB6EC39E}"/>
                  </a:ext>
                </a:extLst>
              </p:cNvPr>
              <p:cNvSpPr txBox="1">
                <a:spLocks noRot="1" noChangeAspect="1" noMove="1" noResize="1" noEditPoints="1" noAdjustHandles="1" noChangeArrowheads="1" noChangeShapeType="1" noTextEdit="1"/>
              </p:cNvSpPr>
              <p:nvPr/>
            </p:nvSpPr>
            <p:spPr>
              <a:xfrm>
                <a:off x="5852540" y="2795448"/>
                <a:ext cx="2608184" cy="384336"/>
              </a:xfrm>
              <a:prstGeom prst="rect">
                <a:avLst/>
              </a:prstGeom>
              <a:blipFill>
                <a:blip r:embed="rId7"/>
                <a:stretch>
                  <a:fillRect t="-3226" b="-22581"/>
                </a:stretch>
              </a:blipFill>
            </p:spPr>
            <p:txBody>
              <a:bodyPr/>
              <a:lstStyle/>
              <a:p>
                <a:r>
                  <a:rPr lang="en-GB">
                    <a:noFill/>
                  </a:rPr>
                  <a:t> </a:t>
                </a:r>
              </a:p>
            </p:txBody>
          </p:sp>
        </mc:Fallback>
      </mc:AlternateContent>
    </p:spTree>
    <p:extLst>
      <p:ext uri="{BB962C8B-B14F-4D97-AF65-F5344CB8AC3E}">
        <p14:creationId xmlns:p14="http://schemas.microsoft.com/office/powerpoint/2010/main" val="1093035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Parameter estimation from a single sample</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5401337" y="2275517"/>
            <a:ext cx="3211032" cy="3211032"/>
          </a:xfrm>
          <a:prstGeom prst="rect">
            <a:avLst/>
          </a:prstGeom>
          <a:ln w="228600" cap="sq" cmpd="thickThin">
            <a:solidFill>
              <a:srgbClr val="7030A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243448F-2C81-3A4F-B3EF-6BD5AB6EC39E}"/>
                  </a:ext>
                </a:extLst>
              </p:cNvPr>
              <p:cNvSpPr txBox="1"/>
              <p:nvPr/>
            </p:nvSpPr>
            <p:spPr>
              <a:xfrm>
                <a:off x="6004185" y="2476468"/>
                <a:ext cx="2608184" cy="384336"/>
              </a:xfrm>
              <a:prstGeom prst="rect">
                <a:avLst/>
              </a:prstGeom>
              <a:noFill/>
            </p:spPr>
            <p:txBody>
              <a:bodyPr wrap="square" rtlCol="0">
                <a:spAutoFit/>
              </a:bodyPr>
              <a:lstStyle/>
              <a:p>
                <a14:m>
                  <m:oMath xmlns:m="http://schemas.openxmlformats.org/officeDocument/2006/math">
                    <m:acc>
                      <m:accPr>
                        <m:chr m:val="̂"/>
                        <m:ctrlPr>
                          <a:rPr lang="en-GB" i="1" smtClean="0">
                            <a:solidFill>
                              <a:schemeClr val="tx1"/>
                            </a:solidFill>
                            <a:latin typeface="Cambria Math" panose="02040503050406030204" pitchFamily="18" charset="0"/>
                            <a:cs typeface="Arial" panose="020B0604020202020204" pitchFamily="34" charset="0"/>
                          </a:rPr>
                        </m:ctrlPr>
                      </m:accPr>
                      <m:e>
                        <m:r>
                          <a:rPr lang="en-GB"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𝜆</m:t>
                        </m:r>
                      </m:e>
                    </m:acc>
                  </m:oMath>
                </a14:m>
                <a:r>
                  <a:rPr lang="en-GB" dirty="0">
                    <a:solidFill>
                      <a:schemeClr val="tx1"/>
                    </a:solidFill>
                    <a:latin typeface="Arial" panose="020B0604020202020204" pitchFamily="34" charset="0"/>
                    <a:cs typeface="Arial" panose="020B0604020202020204" pitchFamily="34" charset="0"/>
                  </a:rPr>
                  <a:t> = mean of the data</a:t>
                </a:r>
              </a:p>
            </p:txBody>
          </p:sp>
        </mc:Choice>
        <mc:Fallback xmlns="">
          <p:sp>
            <p:nvSpPr>
              <p:cNvPr id="10" name="TextBox 9">
                <a:extLst>
                  <a:ext uri="{FF2B5EF4-FFF2-40B4-BE49-F238E27FC236}">
                    <a16:creationId xmlns:a16="http://schemas.microsoft.com/office/drawing/2014/main" id="{3243448F-2C81-3A4F-B3EF-6BD5AB6EC39E}"/>
                  </a:ext>
                </a:extLst>
              </p:cNvPr>
              <p:cNvSpPr txBox="1">
                <a:spLocks noRot="1" noChangeAspect="1" noMove="1" noResize="1" noEditPoints="1" noAdjustHandles="1" noChangeArrowheads="1" noChangeShapeType="1" noTextEdit="1"/>
              </p:cNvSpPr>
              <p:nvPr/>
            </p:nvSpPr>
            <p:spPr>
              <a:xfrm>
                <a:off x="6004185" y="2476468"/>
                <a:ext cx="2608184" cy="384336"/>
              </a:xfrm>
              <a:prstGeom prst="rect">
                <a:avLst/>
              </a:prstGeom>
              <a:blipFill>
                <a:blip r:embed="rId4"/>
                <a:stretch>
                  <a:fillRect t="-3226" b="-22581"/>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53864367-AA4F-314B-9DA0-932CDA80D63F}"/>
              </a:ext>
            </a:extLst>
          </p:cNvPr>
          <p:cNvPicPr>
            <a:picLocks noChangeAspect="1"/>
          </p:cNvPicPr>
          <p:nvPr/>
        </p:nvPicPr>
        <p:blipFill>
          <a:blip r:embed="rId5"/>
          <a:stretch>
            <a:fillRect/>
          </a:stretch>
        </p:blipFill>
        <p:spPr>
          <a:xfrm>
            <a:off x="297709" y="2275518"/>
            <a:ext cx="3210880" cy="3210880"/>
          </a:xfrm>
          <a:prstGeom prst="rect">
            <a:avLst/>
          </a:prstGeom>
          <a:ln w="228600" cap="sq" cmpd="thickThin">
            <a:solidFill>
              <a:srgbClr val="7030A0"/>
            </a:solidFill>
            <a:prstDash val="solid"/>
            <a:miter lim="800000"/>
          </a:ln>
          <a:effectLst>
            <a:innerShdw blurRad="76200">
              <a:srgbClr val="000000"/>
            </a:innerShdw>
          </a:effectLst>
        </p:spPr>
      </p:pic>
      <p:sp>
        <p:nvSpPr>
          <p:cNvPr id="5" name="Not Equal 4">
            <a:extLst>
              <a:ext uri="{FF2B5EF4-FFF2-40B4-BE49-F238E27FC236}">
                <a16:creationId xmlns:a16="http://schemas.microsoft.com/office/drawing/2014/main" id="{42319224-6401-C64D-9DB7-DDE8482E0072}"/>
              </a:ext>
            </a:extLst>
          </p:cNvPr>
          <p:cNvSpPr/>
          <p:nvPr/>
        </p:nvSpPr>
        <p:spPr>
          <a:xfrm>
            <a:off x="3693334" y="3397100"/>
            <a:ext cx="1488559" cy="967715"/>
          </a:xfrm>
          <a:prstGeom prst="mathNot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85790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21" name="Rectangle 20">
            <a:extLst>
              <a:ext uri="{FF2B5EF4-FFF2-40B4-BE49-F238E27FC236}">
                <a16:creationId xmlns:a16="http://schemas.microsoft.com/office/drawing/2014/main" id="{0B678D0F-7484-0F47-959D-B64E2FC4C458}"/>
              </a:ext>
            </a:extLst>
          </p:cNvPr>
          <p:cNvSpPr/>
          <p:nvPr/>
        </p:nvSpPr>
        <p:spPr>
          <a:xfrm>
            <a:off x="3285581" y="4430257"/>
            <a:ext cx="2308297" cy="2150006"/>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834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21" name="Rectangle 20">
            <a:extLst>
              <a:ext uri="{FF2B5EF4-FFF2-40B4-BE49-F238E27FC236}">
                <a16:creationId xmlns:a16="http://schemas.microsoft.com/office/drawing/2014/main" id="{0B678D0F-7484-0F47-959D-B64E2FC4C458}"/>
              </a:ext>
            </a:extLst>
          </p:cNvPr>
          <p:cNvSpPr/>
          <p:nvPr/>
        </p:nvSpPr>
        <p:spPr>
          <a:xfrm>
            <a:off x="3285581" y="4430257"/>
            <a:ext cx="2308297" cy="2150006"/>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3AEBC759-A4E2-024D-BC59-53256093DD66}"/>
              </a:ext>
            </a:extLst>
          </p:cNvPr>
          <p:cNvCxnSpPr>
            <a:cxnSpLocks/>
            <a:stCxn id="8" idx="4"/>
            <a:endCxn id="10" idx="0"/>
          </p:cNvCxnSpPr>
          <p:nvPr/>
        </p:nvCxnSpPr>
        <p:spPr>
          <a:xfrm flipH="1">
            <a:off x="4439731" y="2914074"/>
            <a:ext cx="1" cy="171255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075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Uncertainty</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2222202" y="1520605"/>
            <a:ext cx="4476309" cy="4476309"/>
          </a:xfrm>
          <a:prstGeom prst="rect">
            <a:avLst/>
          </a:prstGeom>
          <a:ln w="228600" cap="sq" cmpd="thickThin">
            <a:solidFill>
              <a:srgbClr val="7030A0"/>
            </a:solidFill>
            <a:prstDash val="solid"/>
            <a:miter lim="800000"/>
          </a:ln>
          <a:effectLst>
            <a:innerShdw blurRad="76200">
              <a:srgbClr val="000000"/>
            </a:innerShdw>
          </a:effectLst>
        </p:spPr>
      </p:pic>
    </p:spTree>
    <p:extLst>
      <p:ext uri="{BB962C8B-B14F-4D97-AF65-F5344CB8AC3E}">
        <p14:creationId xmlns:p14="http://schemas.microsoft.com/office/powerpoint/2010/main" val="587593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Uncertainty</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2222202" y="1520605"/>
            <a:ext cx="4476309" cy="4476309"/>
          </a:xfrm>
          <a:prstGeom prst="rect">
            <a:avLst/>
          </a:prstGeom>
          <a:ln w="228600" cap="sq" cmpd="thickThin">
            <a:solidFill>
              <a:srgbClr val="00B050"/>
            </a:solidFill>
            <a:prstDash val="solid"/>
            <a:miter lim="800000"/>
          </a:ln>
          <a:effectLst>
            <a:innerShdw blurRad="76200">
              <a:srgbClr val="000000"/>
            </a:innerShdw>
          </a:effectLst>
        </p:spPr>
      </p:pic>
    </p:spTree>
    <p:extLst>
      <p:ext uri="{BB962C8B-B14F-4D97-AF65-F5344CB8AC3E}">
        <p14:creationId xmlns:p14="http://schemas.microsoft.com/office/powerpoint/2010/main" val="216442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Uncertainty</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627318" y="1555682"/>
            <a:ext cx="4476309" cy="4476309"/>
          </a:xfrm>
          <a:prstGeom prst="rect">
            <a:avLst/>
          </a:prstGeom>
          <a:ln w="228600" cap="sq" cmpd="thickThin">
            <a:solidFill>
              <a:srgbClr val="00B05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4A660E6-C1E0-CE4B-BD76-B702AA134269}"/>
              </a:ext>
            </a:extLst>
          </p:cNvPr>
          <p:cNvSpPr txBox="1"/>
          <p:nvPr/>
        </p:nvSpPr>
        <p:spPr>
          <a:xfrm>
            <a:off x="5535051" y="1360968"/>
            <a:ext cx="2955851" cy="1200329"/>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How can we quantify it?</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61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Schematic</a:t>
            </a:r>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Tree>
    <p:extLst>
      <p:ext uri="{BB962C8B-B14F-4D97-AF65-F5344CB8AC3E}">
        <p14:creationId xmlns:p14="http://schemas.microsoft.com/office/powerpoint/2010/main" val="2032433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Uncertainty</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627318" y="1555682"/>
            <a:ext cx="4476309" cy="4476309"/>
          </a:xfrm>
          <a:prstGeom prst="rect">
            <a:avLst/>
          </a:prstGeom>
          <a:ln w="228600" cap="sq" cmpd="thickThin">
            <a:solidFill>
              <a:srgbClr val="00B05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4A660E6-C1E0-CE4B-BD76-B702AA134269}"/>
              </a:ext>
            </a:extLst>
          </p:cNvPr>
          <p:cNvSpPr txBox="1"/>
          <p:nvPr/>
        </p:nvSpPr>
        <p:spPr>
          <a:xfrm>
            <a:off x="5504873" y="3678866"/>
            <a:ext cx="3245722"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Confidence intervals</a:t>
            </a:r>
          </a:p>
        </p:txBody>
      </p:sp>
      <p:sp>
        <p:nvSpPr>
          <p:cNvPr id="9" name="TextBox 8">
            <a:extLst>
              <a:ext uri="{FF2B5EF4-FFF2-40B4-BE49-F238E27FC236}">
                <a16:creationId xmlns:a16="http://schemas.microsoft.com/office/drawing/2014/main" id="{DE578943-85C9-554E-A061-93F2EF503115}"/>
              </a:ext>
            </a:extLst>
          </p:cNvPr>
          <p:cNvSpPr txBox="1"/>
          <p:nvPr/>
        </p:nvSpPr>
        <p:spPr>
          <a:xfrm>
            <a:off x="5535051" y="1360968"/>
            <a:ext cx="2955851" cy="1200329"/>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How can we quantify it?</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0585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Confidence intervals</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738266" y="1182255"/>
            <a:ext cx="7722458" cy="3839265"/>
          </a:xfrm>
          <a:prstGeom prst="rect">
            <a:avLst/>
          </a:prstGeom>
          <a:ln w="228600" cap="sq" cmpd="thickThin">
            <a:solidFill>
              <a:srgbClr val="00B050"/>
            </a:solidFill>
            <a:prstDash val="solid"/>
            <a:miter lim="800000"/>
          </a:ln>
          <a:effectLst>
            <a:innerShdw blurRad="76200">
              <a:srgbClr val="000000"/>
            </a:innerShdw>
          </a:effectLst>
        </p:spPr>
      </p:pic>
    </p:spTree>
    <p:extLst>
      <p:ext uri="{BB962C8B-B14F-4D97-AF65-F5344CB8AC3E}">
        <p14:creationId xmlns:p14="http://schemas.microsoft.com/office/powerpoint/2010/main" val="733043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Confidence intervals</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1312424" y="1182255"/>
            <a:ext cx="6321753" cy="3142896"/>
          </a:xfrm>
          <a:prstGeom prst="rect">
            <a:avLst/>
          </a:prstGeom>
          <a:ln w="228600" cap="sq" cmpd="thickThin">
            <a:solidFill>
              <a:srgbClr val="00B05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0A6CF960-17CF-BC4A-871A-001059E03298}"/>
              </a:ext>
            </a:extLst>
          </p:cNvPr>
          <p:cNvSpPr txBox="1"/>
          <p:nvPr/>
        </p:nvSpPr>
        <p:spPr>
          <a:xfrm>
            <a:off x="738266" y="4722315"/>
            <a:ext cx="7204255" cy="1754326"/>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Confidence interval is used to indicate values for the true parameter that are more likely, given our data</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IF you repeated your sampling many times and each time drew a confidence interval – 95% of the time (on average) the confidence interval would contain the true parameter value</a:t>
            </a:r>
          </a:p>
        </p:txBody>
      </p:sp>
    </p:spTree>
    <p:extLst>
      <p:ext uri="{BB962C8B-B14F-4D97-AF65-F5344CB8AC3E}">
        <p14:creationId xmlns:p14="http://schemas.microsoft.com/office/powerpoint/2010/main" val="377848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Confidence intervals</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1312424" y="1182255"/>
            <a:ext cx="6321753" cy="3142896"/>
          </a:xfrm>
          <a:prstGeom prst="rect">
            <a:avLst/>
          </a:prstGeom>
          <a:ln w="228600" cap="sq" cmpd="thickThin">
            <a:solidFill>
              <a:srgbClr val="00B05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0A6CF960-17CF-BC4A-871A-001059E03298}"/>
              </a:ext>
            </a:extLst>
          </p:cNvPr>
          <p:cNvSpPr txBox="1"/>
          <p:nvPr/>
        </p:nvSpPr>
        <p:spPr>
          <a:xfrm>
            <a:off x="738266" y="4722315"/>
            <a:ext cx="7395641" cy="1754326"/>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Confidence interval is used to indicate values for the true parameter that are more likely, given our data</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IF you repeated your sampling many times and each time drew a confidence interval – 95% of the time (on average) the confidence interval would contain the true parameter value </a:t>
            </a:r>
            <a:r>
              <a:rPr lang="en-GB" b="1" dirty="0">
                <a:latin typeface="Arial" panose="020B0604020202020204" pitchFamily="34" charset="0"/>
                <a:cs typeface="Arial" panose="020B0604020202020204" pitchFamily="34" charset="0"/>
              </a:rPr>
              <a:t>FREQUENTIST IDEA</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0326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21" name="Rectangle 20">
            <a:extLst>
              <a:ext uri="{FF2B5EF4-FFF2-40B4-BE49-F238E27FC236}">
                <a16:creationId xmlns:a16="http://schemas.microsoft.com/office/drawing/2014/main" id="{0B678D0F-7484-0F47-959D-B64E2FC4C458}"/>
              </a:ext>
            </a:extLst>
          </p:cNvPr>
          <p:cNvSpPr/>
          <p:nvPr/>
        </p:nvSpPr>
        <p:spPr>
          <a:xfrm rot="2311534">
            <a:off x="446301" y="3562773"/>
            <a:ext cx="5327543" cy="1721637"/>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3AEBC759-A4E2-024D-BC59-53256093DD66}"/>
              </a:ext>
            </a:extLst>
          </p:cNvPr>
          <p:cNvCxnSpPr>
            <a:cxnSpLocks/>
            <a:stCxn id="8" idx="4"/>
            <a:endCxn id="10" idx="0"/>
          </p:cNvCxnSpPr>
          <p:nvPr/>
        </p:nvCxnSpPr>
        <p:spPr>
          <a:xfrm flipH="1">
            <a:off x="4439731" y="2914074"/>
            <a:ext cx="1" cy="171255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881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Uncertainty</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2222202" y="1520605"/>
            <a:ext cx="4476309" cy="4476309"/>
          </a:xfrm>
          <a:prstGeom prst="rect">
            <a:avLst/>
          </a:prstGeom>
          <a:ln w="228600" cap="sq" cmpd="thickThin">
            <a:solidFill>
              <a:srgbClr val="00B050"/>
            </a:solidFill>
            <a:prstDash val="solid"/>
            <a:miter lim="800000"/>
          </a:ln>
          <a:effectLst>
            <a:innerShdw blurRad="76200">
              <a:srgbClr val="000000"/>
            </a:innerShdw>
          </a:effectLst>
        </p:spPr>
      </p:pic>
    </p:spTree>
    <p:extLst>
      <p:ext uri="{BB962C8B-B14F-4D97-AF65-F5344CB8AC3E}">
        <p14:creationId xmlns:p14="http://schemas.microsoft.com/office/powerpoint/2010/main" val="38238080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Sample size and uncertainty</a:t>
            </a:r>
          </a:p>
        </p:txBody>
      </p:sp>
      <p:pic>
        <p:nvPicPr>
          <p:cNvPr id="8" name="Picture 7">
            <a:extLst>
              <a:ext uri="{FF2B5EF4-FFF2-40B4-BE49-F238E27FC236}">
                <a16:creationId xmlns:a16="http://schemas.microsoft.com/office/drawing/2014/main" id="{0191C4CB-EB5C-3742-B2B3-75C92750442B}"/>
              </a:ext>
            </a:extLst>
          </p:cNvPr>
          <p:cNvPicPr>
            <a:picLocks noChangeAspect="1"/>
          </p:cNvPicPr>
          <p:nvPr/>
        </p:nvPicPr>
        <p:blipFill>
          <a:blip r:embed="rId3"/>
          <a:stretch>
            <a:fillRect/>
          </a:stretch>
        </p:blipFill>
        <p:spPr>
          <a:xfrm>
            <a:off x="2222202" y="1520605"/>
            <a:ext cx="4476309" cy="4476309"/>
          </a:xfrm>
          <a:prstGeom prst="rect">
            <a:avLst/>
          </a:prstGeom>
          <a:ln w="228600" cap="sq" cmpd="thickThin">
            <a:solidFill>
              <a:srgbClr val="00B050"/>
            </a:solidFill>
            <a:prstDash val="solid"/>
            <a:miter lim="800000"/>
          </a:ln>
          <a:effectLst>
            <a:innerShdw blurRad="76200">
              <a:srgbClr val="000000"/>
            </a:innerShdw>
          </a:effectLst>
        </p:spPr>
      </p:pic>
      <p:grpSp>
        <p:nvGrpSpPr>
          <p:cNvPr id="6" name="Group 5">
            <a:extLst>
              <a:ext uri="{FF2B5EF4-FFF2-40B4-BE49-F238E27FC236}">
                <a16:creationId xmlns:a16="http://schemas.microsoft.com/office/drawing/2014/main" id="{197C4F43-23D4-DB4E-9A34-46CF9FD98B91}"/>
              </a:ext>
            </a:extLst>
          </p:cNvPr>
          <p:cNvGrpSpPr/>
          <p:nvPr/>
        </p:nvGrpSpPr>
        <p:grpSpPr>
          <a:xfrm>
            <a:off x="4185767" y="2786941"/>
            <a:ext cx="1070178" cy="498520"/>
            <a:chOff x="4278000" y="3182316"/>
            <a:chExt cx="612004" cy="92509"/>
          </a:xfrm>
        </p:grpSpPr>
        <p:cxnSp>
          <p:nvCxnSpPr>
            <p:cNvPr id="7" name="Straight Connector 6">
              <a:extLst>
                <a:ext uri="{FF2B5EF4-FFF2-40B4-BE49-F238E27FC236}">
                  <a16:creationId xmlns:a16="http://schemas.microsoft.com/office/drawing/2014/main" id="{0ADCD181-0FDC-304C-AC66-34A2172AA650}"/>
                </a:ext>
              </a:extLst>
            </p:cNvPr>
            <p:cNvCxnSpPr>
              <a:cxnSpLocks/>
            </p:cNvCxnSpPr>
            <p:nvPr/>
          </p:nvCxnSpPr>
          <p:spPr>
            <a:xfrm>
              <a:off x="4291200" y="3223225"/>
              <a:ext cx="589204"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CA78F53-16FB-FB4B-881A-70683DB30E10}"/>
                </a:ext>
              </a:extLst>
            </p:cNvPr>
            <p:cNvCxnSpPr>
              <a:cxnSpLocks/>
            </p:cNvCxnSpPr>
            <p:nvPr/>
          </p:nvCxnSpPr>
          <p:spPr>
            <a:xfrm flipV="1">
              <a:off x="4278000" y="3182316"/>
              <a:ext cx="0" cy="92509"/>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E0D90D-21CA-B640-85EC-179B80091AEF}"/>
                </a:ext>
              </a:extLst>
            </p:cNvPr>
            <p:cNvCxnSpPr>
              <a:cxnSpLocks/>
            </p:cNvCxnSpPr>
            <p:nvPr/>
          </p:nvCxnSpPr>
          <p:spPr>
            <a:xfrm flipV="1">
              <a:off x="4890004" y="3182316"/>
              <a:ext cx="0" cy="92509"/>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1BB3D87E-7A0B-7B4E-8320-9EBF678C035E}"/>
              </a:ext>
            </a:extLst>
          </p:cNvPr>
          <p:cNvSpPr txBox="1"/>
          <p:nvPr/>
        </p:nvSpPr>
        <p:spPr>
          <a:xfrm>
            <a:off x="6997028" y="1256683"/>
            <a:ext cx="1626782" cy="1200329"/>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Less data = higher uncertainty in our estimates</a:t>
            </a:r>
          </a:p>
        </p:txBody>
      </p:sp>
    </p:spTree>
    <p:extLst>
      <p:ext uri="{BB962C8B-B14F-4D97-AF65-F5344CB8AC3E}">
        <p14:creationId xmlns:p14="http://schemas.microsoft.com/office/powerpoint/2010/main" val="907424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gradFill flip="none" rotWithShape="1">
            <a:gsLst>
              <a:gs pos="0">
                <a:srgbClr val="FFC000"/>
              </a:gs>
              <a:gs pos="42000">
                <a:srgbClr val="FFC000"/>
              </a:gs>
              <a:gs pos="47000">
                <a:srgbClr val="FFC000"/>
              </a:gs>
              <a:gs pos="83000">
                <a:srgbClr val="00B050"/>
              </a:gs>
              <a:gs pos="100000">
                <a:srgbClr val="00B05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Interpretation</a:t>
            </a:r>
          </a:p>
        </p:txBody>
      </p:sp>
      <p:sp>
        <p:nvSpPr>
          <p:cNvPr id="5" name="TextBox 4">
            <a:extLst>
              <a:ext uri="{FF2B5EF4-FFF2-40B4-BE49-F238E27FC236}">
                <a16:creationId xmlns:a16="http://schemas.microsoft.com/office/drawing/2014/main" id="{1BB3D87E-7A0B-7B4E-8320-9EBF678C035E}"/>
              </a:ext>
            </a:extLst>
          </p:cNvPr>
          <p:cNvSpPr txBox="1"/>
          <p:nvPr/>
        </p:nvSpPr>
        <p:spPr>
          <a:xfrm>
            <a:off x="851409" y="1182255"/>
            <a:ext cx="7133642" cy="400110"/>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Meaning depends on the data and question</a:t>
            </a:r>
          </a:p>
        </p:txBody>
      </p:sp>
    </p:spTree>
    <p:extLst>
      <p:ext uri="{BB962C8B-B14F-4D97-AF65-F5344CB8AC3E}">
        <p14:creationId xmlns:p14="http://schemas.microsoft.com/office/powerpoint/2010/main" val="3108524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gradFill flip="none" rotWithShape="1">
            <a:gsLst>
              <a:gs pos="0">
                <a:srgbClr val="FFC000"/>
              </a:gs>
              <a:gs pos="42000">
                <a:srgbClr val="FFC000"/>
              </a:gs>
              <a:gs pos="47000">
                <a:srgbClr val="FFC000"/>
              </a:gs>
              <a:gs pos="83000">
                <a:srgbClr val="00B050"/>
              </a:gs>
              <a:gs pos="100000">
                <a:srgbClr val="00B05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78465" y="100157"/>
            <a:ext cx="7982259"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Interpretation</a:t>
            </a:r>
          </a:p>
        </p:txBody>
      </p:sp>
      <p:sp>
        <p:nvSpPr>
          <p:cNvPr id="5" name="TextBox 4">
            <a:extLst>
              <a:ext uri="{FF2B5EF4-FFF2-40B4-BE49-F238E27FC236}">
                <a16:creationId xmlns:a16="http://schemas.microsoft.com/office/drawing/2014/main" id="{1BB3D87E-7A0B-7B4E-8320-9EBF678C035E}"/>
              </a:ext>
            </a:extLst>
          </p:cNvPr>
          <p:cNvSpPr txBox="1"/>
          <p:nvPr/>
        </p:nvSpPr>
        <p:spPr>
          <a:xfrm>
            <a:off x="660022" y="1182255"/>
            <a:ext cx="7686535" cy="3170099"/>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Meaning depends on the data and question: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E.g. MLE of 50 lions and confidence interval of 49 to 52</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 very good estimate in terms of uncertainty (only 3 lions variation)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But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 useless if you need to be sure you capture all lions in an area, one lion still free could be too many</a:t>
            </a:r>
          </a:p>
        </p:txBody>
      </p:sp>
    </p:spTree>
    <p:extLst>
      <p:ext uri="{BB962C8B-B14F-4D97-AF65-F5344CB8AC3E}">
        <p14:creationId xmlns:p14="http://schemas.microsoft.com/office/powerpoint/2010/main" val="26862711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Summary</a:t>
            </a:r>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Tree>
    <p:extLst>
      <p:ext uri="{BB962C8B-B14F-4D97-AF65-F5344CB8AC3E}">
        <p14:creationId xmlns:p14="http://schemas.microsoft.com/office/powerpoint/2010/main" val="306281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Schematic</a:t>
            </a:r>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21" name="Rectangle 20">
            <a:extLst>
              <a:ext uri="{FF2B5EF4-FFF2-40B4-BE49-F238E27FC236}">
                <a16:creationId xmlns:a16="http://schemas.microsoft.com/office/drawing/2014/main" id="{0B678D0F-7484-0F47-959D-B64E2FC4C458}"/>
              </a:ext>
            </a:extLst>
          </p:cNvPr>
          <p:cNvSpPr/>
          <p:nvPr/>
        </p:nvSpPr>
        <p:spPr>
          <a:xfrm>
            <a:off x="603536" y="2209343"/>
            <a:ext cx="2308297" cy="2150006"/>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38682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Summary</a:t>
            </a:r>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5" name="TextBox 4">
            <a:extLst>
              <a:ext uri="{FF2B5EF4-FFF2-40B4-BE49-F238E27FC236}">
                <a16:creationId xmlns:a16="http://schemas.microsoft.com/office/drawing/2014/main" id="{AD6ED1AF-2C92-C848-99C2-630CD599E351}"/>
              </a:ext>
            </a:extLst>
          </p:cNvPr>
          <p:cNvSpPr txBox="1"/>
          <p:nvPr/>
        </p:nvSpPr>
        <p:spPr>
          <a:xfrm>
            <a:off x="307508" y="1961055"/>
            <a:ext cx="1929605"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Population and sample</a:t>
            </a:r>
          </a:p>
        </p:txBody>
      </p:sp>
    </p:spTree>
    <p:extLst>
      <p:ext uri="{BB962C8B-B14F-4D97-AF65-F5344CB8AC3E}">
        <p14:creationId xmlns:p14="http://schemas.microsoft.com/office/powerpoint/2010/main" val="25921321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Summary</a:t>
            </a:r>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5" name="TextBox 4">
            <a:extLst>
              <a:ext uri="{FF2B5EF4-FFF2-40B4-BE49-F238E27FC236}">
                <a16:creationId xmlns:a16="http://schemas.microsoft.com/office/drawing/2014/main" id="{AD6ED1AF-2C92-C848-99C2-630CD599E351}"/>
              </a:ext>
            </a:extLst>
          </p:cNvPr>
          <p:cNvSpPr txBox="1"/>
          <p:nvPr/>
        </p:nvSpPr>
        <p:spPr>
          <a:xfrm>
            <a:off x="307508" y="1961055"/>
            <a:ext cx="1929605"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Population and sample</a:t>
            </a:r>
          </a:p>
        </p:txBody>
      </p:sp>
      <p:sp>
        <p:nvSpPr>
          <p:cNvPr id="19" name="TextBox 18">
            <a:extLst>
              <a:ext uri="{FF2B5EF4-FFF2-40B4-BE49-F238E27FC236}">
                <a16:creationId xmlns:a16="http://schemas.microsoft.com/office/drawing/2014/main" id="{D9AB8325-63DC-A243-91B0-A17BE3B442BC}"/>
              </a:ext>
            </a:extLst>
          </p:cNvPr>
          <p:cNvSpPr txBox="1"/>
          <p:nvPr/>
        </p:nvSpPr>
        <p:spPr>
          <a:xfrm>
            <a:off x="2811752" y="799070"/>
            <a:ext cx="3273250" cy="369332"/>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Match to data and question</a:t>
            </a:r>
          </a:p>
        </p:txBody>
      </p:sp>
    </p:spTree>
    <p:extLst>
      <p:ext uri="{BB962C8B-B14F-4D97-AF65-F5344CB8AC3E}">
        <p14:creationId xmlns:p14="http://schemas.microsoft.com/office/powerpoint/2010/main" val="2050465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Summary</a:t>
            </a:r>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5" name="TextBox 4">
            <a:extLst>
              <a:ext uri="{FF2B5EF4-FFF2-40B4-BE49-F238E27FC236}">
                <a16:creationId xmlns:a16="http://schemas.microsoft.com/office/drawing/2014/main" id="{AD6ED1AF-2C92-C848-99C2-630CD599E351}"/>
              </a:ext>
            </a:extLst>
          </p:cNvPr>
          <p:cNvSpPr txBox="1"/>
          <p:nvPr/>
        </p:nvSpPr>
        <p:spPr>
          <a:xfrm>
            <a:off x="307508" y="1961055"/>
            <a:ext cx="1929605"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Population and sample</a:t>
            </a:r>
          </a:p>
        </p:txBody>
      </p:sp>
      <p:sp>
        <p:nvSpPr>
          <p:cNvPr id="19" name="TextBox 18">
            <a:extLst>
              <a:ext uri="{FF2B5EF4-FFF2-40B4-BE49-F238E27FC236}">
                <a16:creationId xmlns:a16="http://schemas.microsoft.com/office/drawing/2014/main" id="{D9AB8325-63DC-A243-91B0-A17BE3B442BC}"/>
              </a:ext>
            </a:extLst>
          </p:cNvPr>
          <p:cNvSpPr txBox="1"/>
          <p:nvPr/>
        </p:nvSpPr>
        <p:spPr>
          <a:xfrm>
            <a:off x="2811752" y="799070"/>
            <a:ext cx="3273250" cy="369332"/>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Match to data and question</a:t>
            </a:r>
          </a:p>
        </p:txBody>
      </p:sp>
      <p:sp>
        <p:nvSpPr>
          <p:cNvPr id="20" name="TextBox 19">
            <a:extLst>
              <a:ext uri="{FF2B5EF4-FFF2-40B4-BE49-F238E27FC236}">
                <a16:creationId xmlns:a16="http://schemas.microsoft.com/office/drawing/2014/main" id="{33AB37D0-21F5-554C-ACD9-E217BA4722CF}"/>
              </a:ext>
            </a:extLst>
          </p:cNvPr>
          <p:cNvSpPr txBox="1"/>
          <p:nvPr/>
        </p:nvSpPr>
        <p:spPr>
          <a:xfrm>
            <a:off x="6474211" y="975684"/>
            <a:ext cx="1824633" cy="1477328"/>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Need to represent whole distribution of parameter – use likelihood</a:t>
            </a:r>
          </a:p>
        </p:txBody>
      </p:sp>
    </p:spTree>
    <p:extLst>
      <p:ext uri="{BB962C8B-B14F-4D97-AF65-F5344CB8AC3E}">
        <p14:creationId xmlns:p14="http://schemas.microsoft.com/office/powerpoint/2010/main" val="202933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Summary</a:t>
            </a:r>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5" name="TextBox 4">
            <a:extLst>
              <a:ext uri="{FF2B5EF4-FFF2-40B4-BE49-F238E27FC236}">
                <a16:creationId xmlns:a16="http://schemas.microsoft.com/office/drawing/2014/main" id="{AD6ED1AF-2C92-C848-99C2-630CD599E351}"/>
              </a:ext>
            </a:extLst>
          </p:cNvPr>
          <p:cNvSpPr txBox="1"/>
          <p:nvPr/>
        </p:nvSpPr>
        <p:spPr>
          <a:xfrm>
            <a:off x="307508" y="1961055"/>
            <a:ext cx="1929605"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Population and sample</a:t>
            </a:r>
          </a:p>
        </p:txBody>
      </p:sp>
      <p:sp>
        <p:nvSpPr>
          <p:cNvPr id="19" name="TextBox 18">
            <a:extLst>
              <a:ext uri="{FF2B5EF4-FFF2-40B4-BE49-F238E27FC236}">
                <a16:creationId xmlns:a16="http://schemas.microsoft.com/office/drawing/2014/main" id="{D9AB8325-63DC-A243-91B0-A17BE3B442BC}"/>
              </a:ext>
            </a:extLst>
          </p:cNvPr>
          <p:cNvSpPr txBox="1"/>
          <p:nvPr/>
        </p:nvSpPr>
        <p:spPr>
          <a:xfrm>
            <a:off x="2811752" y="799070"/>
            <a:ext cx="3273250" cy="369332"/>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Match to data and question</a:t>
            </a:r>
          </a:p>
        </p:txBody>
      </p:sp>
      <p:sp>
        <p:nvSpPr>
          <p:cNvPr id="20" name="TextBox 19">
            <a:extLst>
              <a:ext uri="{FF2B5EF4-FFF2-40B4-BE49-F238E27FC236}">
                <a16:creationId xmlns:a16="http://schemas.microsoft.com/office/drawing/2014/main" id="{33AB37D0-21F5-554C-ACD9-E217BA4722CF}"/>
              </a:ext>
            </a:extLst>
          </p:cNvPr>
          <p:cNvSpPr txBox="1"/>
          <p:nvPr/>
        </p:nvSpPr>
        <p:spPr>
          <a:xfrm>
            <a:off x="911549" y="4970466"/>
            <a:ext cx="2581670" cy="1754326"/>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Impacted by everything! Quantify with confidence intervals from parameter distribution (likelihood curve)</a:t>
            </a:r>
          </a:p>
        </p:txBody>
      </p:sp>
      <p:sp>
        <p:nvSpPr>
          <p:cNvPr id="21" name="TextBox 20">
            <a:extLst>
              <a:ext uri="{FF2B5EF4-FFF2-40B4-BE49-F238E27FC236}">
                <a16:creationId xmlns:a16="http://schemas.microsoft.com/office/drawing/2014/main" id="{4C8FC76A-10EA-0843-B570-3C7A798E7B27}"/>
              </a:ext>
            </a:extLst>
          </p:cNvPr>
          <p:cNvSpPr txBox="1"/>
          <p:nvPr/>
        </p:nvSpPr>
        <p:spPr>
          <a:xfrm>
            <a:off x="6474211" y="975684"/>
            <a:ext cx="1824633" cy="1477328"/>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Need to represent whole distribution of parameter – use likelihood</a:t>
            </a:r>
          </a:p>
        </p:txBody>
      </p:sp>
    </p:spTree>
    <p:extLst>
      <p:ext uri="{BB962C8B-B14F-4D97-AF65-F5344CB8AC3E}">
        <p14:creationId xmlns:p14="http://schemas.microsoft.com/office/powerpoint/2010/main" val="837421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Summary</a:t>
            </a:r>
          </a:p>
        </p:txBody>
      </p:sp>
      <p:sp>
        <p:nvSpPr>
          <p:cNvPr id="7" name="Oval 6">
            <a:extLst>
              <a:ext uri="{FF2B5EF4-FFF2-40B4-BE49-F238E27FC236}">
                <a16:creationId xmlns:a16="http://schemas.microsoft.com/office/drawing/2014/main" id="{D6D02F46-45FE-574D-BE53-0DE4CBAA430B}"/>
              </a:ext>
            </a:extLst>
          </p:cNvPr>
          <p:cNvSpPr/>
          <p:nvPr/>
        </p:nvSpPr>
        <p:spPr>
          <a:xfrm>
            <a:off x="742300" y="2426963"/>
            <a:ext cx="1964531" cy="17787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A37FC65-532D-5849-83BE-7A61A75B4C1F}"/>
              </a:ext>
            </a:extLst>
          </p:cNvPr>
          <p:cNvSpPr/>
          <p:nvPr/>
        </p:nvSpPr>
        <p:spPr>
          <a:xfrm>
            <a:off x="3457466" y="1135280"/>
            <a:ext cx="1964531" cy="17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9010F00-583D-D64D-89B6-9CBF5518F604}"/>
              </a:ext>
            </a:extLst>
          </p:cNvPr>
          <p:cNvSpPr/>
          <p:nvPr/>
        </p:nvSpPr>
        <p:spPr>
          <a:xfrm>
            <a:off x="6124466" y="2426963"/>
            <a:ext cx="1964531" cy="1778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C549343-B6AE-B743-BE28-5269ACCB17EB}"/>
              </a:ext>
            </a:extLst>
          </p:cNvPr>
          <p:cNvSpPr/>
          <p:nvPr/>
        </p:nvSpPr>
        <p:spPr>
          <a:xfrm>
            <a:off x="3457465" y="4626625"/>
            <a:ext cx="1964531" cy="1778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98B61AB-F5D3-8F4D-ABBC-11C6DF8034BE}"/>
              </a:ext>
            </a:extLst>
          </p:cNvPr>
          <p:cNvCxnSpPr>
            <a:cxnSpLocks/>
            <a:stCxn id="7" idx="7"/>
            <a:endCxn id="8" idx="2"/>
          </p:cNvCxnSpPr>
          <p:nvPr/>
        </p:nvCxnSpPr>
        <p:spPr>
          <a:xfrm flipV="1">
            <a:off x="2419132" y="2024677"/>
            <a:ext cx="1038334"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FCDC3-B7E4-C04E-A450-4637379354E3}"/>
              </a:ext>
            </a:extLst>
          </p:cNvPr>
          <p:cNvCxnSpPr>
            <a:cxnSpLocks/>
            <a:stCxn id="8" idx="6"/>
            <a:endCxn id="9" idx="1"/>
          </p:cNvCxnSpPr>
          <p:nvPr/>
        </p:nvCxnSpPr>
        <p:spPr>
          <a:xfrm>
            <a:off x="5421997" y="2024677"/>
            <a:ext cx="990168" cy="6627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197C8C-B4BF-4A41-852D-444B2ACA6782}"/>
              </a:ext>
            </a:extLst>
          </p:cNvPr>
          <p:cNvCxnSpPr>
            <a:cxnSpLocks/>
            <a:stCxn id="9" idx="4"/>
            <a:endCxn id="10" idx="6"/>
          </p:cNvCxnSpPr>
          <p:nvPr/>
        </p:nvCxnSpPr>
        <p:spPr>
          <a:xfrm flipH="1">
            <a:off x="5421996" y="4205757"/>
            <a:ext cx="1684736" cy="13102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977C2-7130-2B43-8302-EAA7C343B21B}"/>
              </a:ext>
            </a:extLst>
          </p:cNvPr>
          <p:cNvCxnSpPr>
            <a:cxnSpLocks/>
            <a:stCxn id="7" idx="4"/>
            <a:endCxn id="10" idx="2"/>
          </p:cNvCxnSpPr>
          <p:nvPr/>
        </p:nvCxnSpPr>
        <p:spPr>
          <a:xfrm>
            <a:off x="1724566" y="4205757"/>
            <a:ext cx="1732899" cy="131026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3106C0-B5EE-E441-B696-C71C4E64C805}"/>
              </a:ext>
            </a:extLst>
          </p:cNvPr>
          <p:cNvSpPr txBox="1"/>
          <p:nvPr/>
        </p:nvSpPr>
        <p:spPr>
          <a:xfrm>
            <a:off x="1087399" y="3131694"/>
            <a:ext cx="1274332"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Data</a:t>
            </a:r>
          </a:p>
        </p:txBody>
      </p:sp>
      <p:sp>
        <p:nvSpPr>
          <p:cNvPr id="16" name="TextBox 15">
            <a:extLst>
              <a:ext uri="{FF2B5EF4-FFF2-40B4-BE49-F238E27FC236}">
                <a16:creationId xmlns:a16="http://schemas.microsoft.com/office/drawing/2014/main" id="{6B582C15-D5CA-A94A-99C4-5B2C5984FAE1}"/>
              </a:ext>
            </a:extLst>
          </p:cNvPr>
          <p:cNvSpPr txBox="1"/>
          <p:nvPr/>
        </p:nvSpPr>
        <p:spPr>
          <a:xfrm>
            <a:off x="3523659" y="1840011"/>
            <a:ext cx="1849437"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Model</a:t>
            </a:r>
          </a:p>
        </p:txBody>
      </p:sp>
      <p:sp>
        <p:nvSpPr>
          <p:cNvPr id="17" name="TextBox 16">
            <a:extLst>
              <a:ext uri="{FF2B5EF4-FFF2-40B4-BE49-F238E27FC236}">
                <a16:creationId xmlns:a16="http://schemas.microsoft.com/office/drawing/2014/main" id="{28534978-B4D8-BC42-8F52-76B1F29CAAC2}"/>
              </a:ext>
            </a:extLst>
          </p:cNvPr>
          <p:cNvSpPr txBox="1"/>
          <p:nvPr/>
        </p:nvSpPr>
        <p:spPr>
          <a:xfrm>
            <a:off x="6141762" y="3006219"/>
            <a:ext cx="1947235" cy="646331"/>
          </a:xfrm>
          <a:prstGeom prst="rect">
            <a:avLst/>
          </a:prstGeom>
          <a:noFill/>
        </p:spPr>
        <p:txBody>
          <a:bodyPr wrap="square" rtlCol="0">
            <a:spAutoFit/>
          </a:bodyPr>
          <a:lstStyle/>
          <a:p>
            <a:pPr algn="ctr"/>
            <a:r>
              <a:rPr lang="en-GB" b="1" dirty="0">
                <a:solidFill>
                  <a:schemeClr val="bg2">
                    <a:lumMod val="60000"/>
                    <a:lumOff val="40000"/>
                  </a:schemeClr>
                </a:solidFill>
                <a:latin typeface="Arial Black" panose="020B0604020202020204" pitchFamily="34" charset="0"/>
                <a:cs typeface="Arial Black" panose="020B0604020202020204" pitchFamily="34" charset="0"/>
              </a:rPr>
              <a:t>Parameter estimation</a:t>
            </a:r>
          </a:p>
        </p:txBody>
      </p:sp>
      <p:sp>
        <p:nvSpPr>
          <p:cNvPr id="18" name="TextBox 17">
            <a:extLst>
              <a:ext uri="{FF2B5EF4-FFF2-40B4-BE49-F238E27FC236}">
                <a16:creationId xmlns:a16="http://schemas.microsoft.com/office/drawing/2014/main" id="{0FCF6A5B-771C-DC4B-9D63-3984BC5FF94A}"/>
              </a:ext>
            </a:extLst>
          </p:cNvPr>
          <p:cNvSpPr txBox="1"/>
          <p:nvPr/>
        </p:nvSpPr>
        <p:spPr>
          <a:xfrm>
            <a:off x="3474761" y="5331356"/>
            <a:ext cx="1947235" cy="369332"/>
          </a:xfrm>
          <a:prstGeom prst="rect">
            <a:avLst/>
          </a:prstGeom>
          <a:noFill/>
        </p:spPr>
        <p:txBody>
          <a:bodyPr wrap="square" rtlCol="0">
            <a:spAutoFit/>
          </a:bodyPr>
          <a:lstStyle/>
          <a:p>
            <a:pPr algn="ctr"/>
            <a:r>
              <a:rPr lang="en-GB" b="1" dirty="0">
                <a:latin typeface="Arial Black" panose="020B0604020202020204" pitchFamily="34" charset="0"/>
                <a:cs typeface="Arial Black" panose="020B0604020202020204" pitchFamily="34" charset="0"/>
              </a:rPr>
              <a:t>Uncertainty</a:t>
            </a:r>
          </a:p>
        </p:txBody>
      </p:sp>
      <p:sp>
        <p:nvSpPr>
          <p:cNvPr id="5" name="TextBox 4">
            <a:extLst>
              <a:ext uri="{FF2B5EF4-FFF2-40B4-BE49-F238E27FC236}">
                <a16:creationId xmlns:a16="http://schemas.microsoft.com/office/drawing/2014/main" id="{AD6ED1AF-2C92-C848-99C2-630CD599E351}"/>
              </a:ext>
            </a:extLst>
          </p:cNvPr>
          <p:cNvSpPr txBox="1"/>
          <p:nvPr/>
        </p:nvSpPr>
        <p:spPr>
          <a:xfrm>
            <a:off x="307508" y="1961055"/>
            <a:ext cx="1929605"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Population and sample</a:t>
            </a:r>
          </a:p>
        </p:txBody>
      </p:sp>
      <p:sp>
        <p:nvSpPr>
          <p:cNvPr id="19" name="TextBox 18">
            <a:extLst>
              <a:ext uri="{FF2B5EF4-FFF2-40B4-BE49-F238E27FC236}">
                <a16:creationId xmlns:a16="http://schemas.microsoft.com/office/drawing/2014/main" id="{D9AB8325-63DC-A243-91B0-A17BE3B442BC}"/>
              </a:ext>
            </a:extLst>
          </p:cNvPr>
          <p:cNvSpPr txBox="1"/>
          <p:nvPr/>
        </p:nvSpPr>
        <p:spPr>
          <a:xfrm>
            <a:off x="2811752" y="799070"/>
            <a:ext cx="3273250" cy="369332"/>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Match to data and question</a:t>
            </a:r>
          </a:p>
        </p:txBody>
      </p:sp>
      <p:sp>
        <p:nvSpPr>
          <p:cNvPr id="20" name="TextBox 19">
            <a:extLst>
              <a:ext uri="{FF2B5EF4-FFF2-40B4-BE49-F238E27FC236}">
                <a16:creationId xmlns:a16="http://schemas.microsoft.com/office/drawing/2014/main" id="{33AB37D0-21F5-554C-ACD9-E217BA4722CF}"/>
              </a:ext>
            </a:extLst>
          </p:cNvPr>
          <p:cNvSpPr txBox="1"/>
          <p:nvPr/>
        </p:nvSpPr>
        <p:spPr>
          <a:xfrm>
            <a:off x="911549" y="4970466"/>
            <a:ext cx="2581670" cy="1754326"/>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Impacted by everything! Quantify with confidence intervals from parameter distribution (likelihood curve)</a:t>
            </a:r>
          </a:p>
        </p:txBody>
      </p:sp>
      <p:sp>
        <p:nvSpPr>
          <p:cNvPr id="21" name="TextBox 20">
            <a:extLst>
              <a:ext uri="{FF2B5EF4-FFF2-40B4-BE49-F238E27FC236}">
                <a16:creationId xmlns:a16="http://schemas.microsoft.com/office/drawing/2014/main" id="{4C8FC76A-10EA-0843-B570-3C7A798E7B27}"/>
              </a:ext>
            </a:extLst>
          </p:cNvPr>
          <p:cNvSpPr txBox="1"/>
          <p:nvPr/>
        </p:nvSpPr>
        <p:spPr>
          <a:xfrm>
            <a:off x="6474211" y="975684"/>
            <a:ext cx="1824633" cy="1477328"/>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Need to represent whole distribution of parameter – use likelihood</a:t>
            </a:r>
          </a:p>
        </p:txBody>
      </p:sp>
      <p:sp>
        <p:nvSpPr>
          <p:cNvPr id="22" name="TextBox 21">
            <a:extLst>
              <a:ext uri="{FF2B5EF4-FFF2-40B4-BE49-F238E27FC236}">
                <a16:creationId xmlns:a16="http://schemas.microsoft.com/office/drawing/2014/main" id="{62B9199C-EE2F-F84C-9CD2-DB111C5B3652}"/>
              </a:ext>
            </a:extLst>
          </p:cNvPr>
          <p:cNvSpPr txBox="1"/>
          <p:nvPr/>
        </p:nvSpPr>
        <p:spPr>
          <a:xfrm>
            <a:off x="5525053" y="5976013"/>
            <a:ext cx="3259684" cy="707886"/>
          </a:xfrm>
          <a:prstGeom prst="rect">
            <a:avLst/>
          </a:prstGeom>
          <a:solidFill>
            <a:srgbClr val="FFFFFF">
              <a:alpha val="66667"/>
            </a:srgbClr>
          </a:solidFill>
          <a:ln w="38100">
            <a:solidFill>
              <a:srgbClr val="FF0000"/>
            </a:solidFill>
          </a:ln>
        </p:spPr>
        <p:txBody>
          <a:bodyPr wrap="square" rtlCol="0">
            <a:spAutoFit/>
          </a:bodyPr>
          <a:lstStyle/>
          <a:p>
            <a:pPr algn="ctr"/>
            <a:r>
              <a:rPr lang="en-GB" sz="2000" b="1" dirty="0">
                <a:solidFill>
                  <a:srgbClr val="FF0000"/>
                </a:solidFill>
                <a:latin typeface="Arial Black" panose="020B0604020202020204" pitchFamily="34" charset="0"/>
                <a:cs typeface="Arial Black" panose="020B0604020202020204" pitchFamily="34" charset="0"/>
              </a:rPr>
              <a:t>Interpret based on question and data</a:t>
            </a:r>
          </a:p>
        </p:txBody>
      </p:sp>
    </p:spTree>
    <p:extLst>
      <p:ext uri="{BB962C8B-B14F-4D97-AF65-F5344CB8AC3E}">
        <p14:creationId xmlns:p14="http://schemas.microsoft.com/office/powerpoint/2010/main" val="17776810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EXERCISE TASK</a:t>
            </a:r>
          </a:p>
        </p:txBody>
      </p:sp>
      <p:sp>
        <p:nvSpPr>
          <p:cNvPr id="7" name="TextBox 6">
            <a:extLst>
              <a:ext uri="{FF2B5EF4-FFF2-40B4-BE49-F238E27FC236}">
                <a16:creationId xmlns:a16="http://schemas.microsoft.com/office/drawing/2014/main" id="{0BAFA759-62BD-1B47-97E7-D06C2E76B6C5}"/>
              </a:ext>
            </a:extLst>
          </p:cNvPr>
          <p:cNvSpPr txBox="1"/>
          <p:nvPr/>
        </p:nvSpPr>
        <p:spPr>
          <a:xfrm>
            <a:off x="489526" y="1336380"/>
            <a:ext cx="7899561"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On your table write in your own words: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“What maximum likelihood estimation is and why we use it in statistical modelling”</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ASK any questions!!!</a:t>
            </a:r>
            <a:r>
              <a:rPr lang="en-US" sz="2400" dirty="0">
                <a:latin typeface="Arial" panose="020B0604020202020204" pitchFamily="34" charset="0"/>
                <a:cs typeface="Arial" panose="020B0604020202020204" pitchFamily="34" charset="0"/>
              </a:rPr>
              <a:t> </a:t>
            </a:r>
          </a:p>
        </p:txBody>
      </p:sp>
      <p:sp>
        <p:nvSpPr>
          <p:cNvPr id="5" name="Action Button: Help 4">
            <a:hlinkClick r:id="" action="ppaction://noaction" highlightClick="1"/>
            <a:extLst>
              <a:ext uri="{FF2B5EF4-FFF2-40B4-BE49-F238E27FC236}">
                <a16:creationId xmlns:a16="http://schemas.microsoft.com/office/drawing/2014/main" id="{434F0DA3-1316-0C41-B0DC-637D507762BE}"/>
              </a:ext>
            </a:extLst>
          </p:cNvPr>
          <p:cNvSpPr/>
          <p:nvPr/>
        </p:nvSpPr>
        <p:spPr>
          <a:xfrm>
            <a:off x="4848445" y="3136605"/>
            <a:ext cx="3399627" cy="3268814"/>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135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Data in statistical modelling</a:t>
            </a:r>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3"/>
          <a:srcRect t="11727" r="45662" b="-5963"/>
          <a:stretch/>
        </p:blipFill>
        <p:spPr>
          <a:xfrm>
            <a:off x="1019934" y="2260623"/>
            <a:ext cx="3190560" cy="3066428"/>
          </a:xfrm>
          <a:prstGeom prst="rect">
            <a:avLst/>
          </a:prstGeom>
        </p:spPr>
      </p:pic>
      <p:sp>
        <p:nvSpPr>
          <p:cNvPr id="5" name="TextBox 4">
            <a:extLst>
              <a:ext uri="{FF2B5EF4-FFF2-40B4-BE49-F238E27FC236}">
                <a16:creationId xmlns:a16="http://schemas.microsoft.com/office/drawing/2014/main" id="{326295FA-E2CB-E64F-9855-BFF25A671169}"/>
              </a:ext>
            </a:extLst>
          </p:cNvPr>
          <p:cNvSpPr txBox="1"/>
          <p:nvPr/>
        </p:nvSpPr>
        <p:spPr>
          <a:xfrm>
            <a:off x="4795282" y="1182255"/>
            <a:ext cx="3859619" cy="584775"/>
          </a:xfrm>
          <a:prstGeom prst="rect">
            <a:avLst/>
          </a:prstGeom>
          <a:noFill/>
        </p:spPr>
        <p:txBody>
          <a:bodyPr wrap="square" rtlCol="0">
            <a:spAutoFit/>
          </a:bodyPr>
          <a:lstStyle/>
          <a:p>
            <a:r>
              <a:rPr lang="en-GB" sz="3200" b="1" dirty="0">
                <a:latin typeface="Arial" panose="020B0604020202020204" pitchFamily="34" charset="0"/>
                <a:cs typeface="Arial" panose="020B0604020202020204" pitchFamily="34" charset="0"/>
              </a:rPr>
              <a:t>Example of lions</a:t>
            </a:r>
          </a:p>
        </p:txBody>
      </p:sp>
    </p:spTree>
    <p:extLst>
      <p:ext uri="{BB962C8B-B14F-4D97-AF65-F5344CB8AC3E}">
        <p14:creationId xmlns:p14="http://schemas.microsoft.com/office/powerpoint/2010/main" val="291160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0C24F-18A7-4645-AF44-C44CE190CCC2}"/>
              </a:ext>
            </a:extLst>
          </p:cNvPr>
          <p:cNvSpPr txBox="1"/>
          <p:nvPr/>
        </p:nvSpPr>
        <p:spPr>
          <a:xfrm>
            <a:off x="489527" y="100157"/>
            <a:ext cx="7758546" cy="584775"/>
          </a:xfrm>
          <a:prstGeom prst="rect">
            <a:avLst/>
          </a:prstGeom>
          <a:noFill/>
        </p:spPr>
        <p:txBody>
          <a:bodyPr wrap="square" rtlCol="0" anchor="ctr">
            <a:spAutoFit/>
          </a:bodyPr>
          <a:lstStyle/>
          <a:p>
            <a:pPr algn="ctr"/>
            <a:r>
              <a:rPr lang="en-US" sz="3200" dirty="0">
                <a:solidFill>
                  <a:schemeClr val="bg1"/>
                </a:solidFill>
                <a:latin typeface="Arial" panose="020B0604020202020204" pitchFamily="34" charset="0"/>
                <a:cs typeface="Arial" panose="020B0604020202020204" pitchFamily="34" charset="0"/>
              </a:rPr>
              <a:t>Data in statistical modelling</a:t>
            </a:r>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3"/>
          <a:srcRect t="11727" r="45662" b="-5963"/>
          <a:stretch/>
        </p:blipFill>
        <p:spPr>
          <a:xfrm>
            <a:off x="1019934" y="2260623"/>
            <a:ext cx="3190560" cy="3066428"/>
          </a:xfrm>
          <a:prstGeom prst="rect">
            <a:avLst/>
          </a:prstGeom>
        </p:spPr>
      </p:pic>
      <p:sp>
        <p:nvSpPr>
          <p:cNvPr id="5" name="TextBox 4">
            <a:extLst>
              <a:ext uri="{FF2B5EF4-FFF2-40B4-BE49-F238E27FC236}">
                <a16:creationId xmlns:a16="http://schemas.microsoft.com/office/drawing/2014/main" id="{326295FA-E2CB-E64F-9855-BFF25A671169}"/>
              </a:ext>
            </a:extLst>
          </p:cNvPr>
          <p:cNvSpPr txBox="1"/>
          <p:nvPr/>
        </p:nvSpPr>
        <p:spPr>
          <a:xfrm>
            <a:off x="4795282" y="1182255"/>
            <a:ext cx="3859619" cy="584775"/>
          </a:xfrm>
          <a:prstGeom prst="rect">
            <a:avLst/>
          </a:prstGeom>
          <a:noFill/>
        </p:spPr>
        <p:txBody>
          <a:bodyPr wrap="square" rtlCol="0">
            <a:spAutoFit/>
          </a:bodyPr>
          <a:lstStyle/>
          <a:p>
            <a:r>
              <a:rPr lang="en-GB" sz="3200" b="1" dirty="0">
                <a:latin typeface="Arial" panose="020B0604020202020204" pitchFamily="34" charset="0"/>
                <a:cs typeface="Arial" panose="020B0604020202020204" pitchFamily="34" charset="0"/>
              </a:rPr>
              <a:t>Example of lions</a:t>
            </a:r>
          </a:p>
        </p:txBody>
      </p:sp>
      <p:cxnSp>
        <p:nvCxnSpPr>
          <p:cNvPr id="7" name="Elbow Connector 6">
            <a:extLst>
              <a:ext uri="{FF2B5EF4-FFF2-40B4-BE49-F238E27FC236}">
                <a16:creationId xmlns:a16="http://schemas.microsoft.com/office/drawing/2014/main" id="{829486D7-7906-6B48-B77A-0C16E5D39540}"/>
              </a:ext>
            </a:extLst>
          </p:cNvPr>
          <p:cNvCxnSpPr>
            <a:cxnSpLocks/>
            <a:stCxn id="5" idx="2"/>
            <a:endCxn id="9" idx="3"/>
          </p:cNvCxnSpPr>
          <p:nvPr/>
        </p:nvCxnSpPr>
        <p:spPr>
          <a:xfrm rot="5400000">
            <a:off x="4454390" y="1523134"/>
            <a:ext cx="2026807" cy="2514598"/>
          </a:xfrm>
          <a:prstGeom prst="bentConnector2">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7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20197-FDB0-6041-B33E-DD4B8BA94B0D}"/>
              </a:ext>
            </a:extLst>
          </p:cNvPr>
          <p:cNvSpPr/>
          <p:nvPr/>
        </p:nvSpPr>
        <p:spPr>
          <a:xfrm>
            <a:off x="0" y="0"/>
            <a:ext cx="9144000" cy="7850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rgbClr val="FFFFFF"/>
                </a:solidFill>
                <a:latin typeface="Arial" panose="020B0604020202020204" pitchFamily="34" charset="0"/>
                <a:cs typeface="Arial" panose="020B0604020202020204" pitchFamily="34" charset="0"/>
              </a:rPr>
              <a:t>Data in statistical modelling</a:t>
            </a:r>
          </a:p>
        </p:txBody>
      </p:sp>
      <p:sp>
        <p:nvSpPr>
          <p:cNvPr id="3" name="Rectangle 2">
            <a:extLst>
              <a:ext uri="{FF2B5EF4-FFF2-40B4-BE49-F238E27FC236}">
                <a16:creationId xmlns:a16="http://schemas.microsoft.com/office/drawing/2014/main" id="{1D4860D5-36D7-9245-9D37-E9223687636E}"/>
              </a:ext>
            </a:extLst>
          </p:cNvPr>
          <p:cNvSpPr/>
          <p:nvPr/>
        </p:nvSpPr>
        <p:spPr>
          <a:xfrm>
            <a:off x="8922327" y="1182255"/>
            <a:ext cx="221673" cy="52231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C9851F0-4755-4042-9C51-27E219EB3E38}"/>
              </a:ext>
            </a:extLst>
          </p:cNvPr>
          <p:cNvSpPr/>
          <p:nvPr/>
        </p:nvSpPr>
        <p:spPr>
          <a:xfrm>
            <a:off x="489527" y="1912613"/>
            <a:ext cx="4072588" cy="3430912"/>
          </a:xfrm>
          <a:prstGeom prst="ellipse">
            <a:avLst/>
          </a:prstGeom>
          <a:solidFill>
            <a:srgbClr val="FFC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27328C2E-C336-6B4D-8E47-D074CA86B678}"/>
              </a:ext>
            </a:extLst>
          </p:cNvPr>
          <p:cNvPicPr>
            <a:picLocks noChangeAspect="1"/>
          </p:cNvPicPr>
          <p:nvPr/>
        </p:nvPicPr>
        <p:blipFill rotWithShape="1">
          <a:blip r:embed="rId3"/>
          <a:srcRect t="-5088" r="45731" b="-5964"/>
          <a:stretch/>
        </p:blipFill>
        <p:spPr>
          <a:xfrm>
            <a:off x="1133432" y="1974620"/>
            <a:ext cx="2970735" cy="3368905"/>
          </a:xfrm>
          <a:prstGeom prst="rect">
            <a:avLst/>
          </a:prstGeom>
        </p:spPr>
      </p:pic>
    </p:spTree>
    <p:extLst>
      <p:ext uri="{BB962C8B-B14F-4D97-AF65-F5344CB8AC3E}">
        <p14:creationId xmlns:p14="http://schemas.microsoft.com/office/powerpoint/2010/main" val="381106539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{6D84DE2B-DA97-7C4A-94E8-BFF4E89AF48A}tf10001072</Template>
  <TotalTime>890</TotalTime>
  <Words>1965</Words>
  <Application>Microsoft Macintosh PowerPoint</Application>
  <PresentationFormat>On-screen Show (4:3)</PresentationFormat>
  <Paragraphs>392</Paragraphs>
  <Slides>65</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 Unicode MS</vt:lpstr>
      <vt:lpstr>Arial</vt:lpstr>
      <vt:lpstr>Arial Black</vt:lpstr>
      <vt:lpstr>Calibri</vt:lpstr>
      <vt:lpstr>Cambria Math</vt:lpstr>
      <vt:lpstr>Corbel</vt:lpstr>
      <vt:lpstr>Wingdings 2</vt:lpstr>
      <vt:lpstr>Frame</vt:lpstr>
      <vt:lpstr>Maximum likelihood: a bit of 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and tricks for using RStudio</dc:title>
  <dc:creator>Microsoft Office User</dc:creator>
  <cp:lastModifiedBy>Microsoft Office User</cp:lastModifiedBy>
  <cp:revision>117</cp:revision>
  <dcterms:created xsi:type="dcterms:W3CDTF">2019-01-14T08:22:47Z</dcterms:created>
  <dcterms:modified xsi:type="dcterms:W3CDTF">2020-01-29T10:23:11Z</dcterms:modified>
</cp:coreProperties>
</file>