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 Slab"/>
      <p:regular r:id="rId45"/>
      <p:bold r:id="rId46"/>
    </p:embeddedFon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Bervyn Wo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Slab-bold.fntdata"/><Relationship Id="rId45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29T06:57:48.005">
    <p:pos x="6000" y="0"/>
    <p:text>1) Dissecting Investment Strategies in the Cross Section and Time Series -
https://drive.google.com/file/d/1R1LwsqKxqgRx05IwvmhKBOnyzeUWdGt5/view?usp=sharing
2) Time Series Momentum - https://www.sciencedirect.com/science/article/pii/S0304405X11002613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55d5515e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55d5515e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55d5515e0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55d5515e0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55d5515e0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55d5515e0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16f20200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16f2020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16f20200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16f20200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16f2020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16f2020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16f2020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16f2020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16f202005_0_3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216f202005_0_3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55d5515e0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55d5515e0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55d5515e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255d5515e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55d5515e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55d5515e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16f20200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16f20200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16f20200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216f2020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216f2020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216f2020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16f2020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216f2020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16f20200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16f20200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16f202005_0_3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216f202005_0_3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16f20200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216f20200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16f20200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16f20200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16f20200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216f20200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16f20200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216f20200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629e53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629e53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38d0864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238d0864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38d0864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38d0864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38d0864c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238d0864c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38d0864c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238d0864c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38d0864c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38d0864c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238d0864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238d0864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238d0864c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238d0864c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38d0864c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238d0864c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3f014f77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3f014f77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629e53dbd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629e53db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55d5515e0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55d5515e0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55d5515e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55d5515e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55d5515e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55d5515e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55d5515e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55d5515e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55d5515e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55d5515e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7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AUTOLAYOUT_8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1">
  <p:cSld name="AUTOLAYOUT_12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flipH="1" rot="-5400000">
            <a:off x="71454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 flipH="1" rot="-5400000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flipH="1" rot="5400000">
            <a:off x="714337" y="47628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 flipH="1" rot="5400000">
            <a:off x="714337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flipH="1" rot="5400000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flipH="1" rot="-5400000">
            <a:off x="71454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flipH="1" rot="5400000">
            <a:off x="714337" y="219070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flipH="1" rot="5400000">
            <a:off x="714337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 flipH="1" rot="5400000">
            <a:off x="714337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2894475" y="1938950"/>
            <a:ext cx="27627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5872575" y="1938950"/>
            <a:ext cx="2762700" cy="2649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0">
  <p:cSld name="AUTOLAYOUT_1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">
  <p:cSld name="AUTOLAYOUT_14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type="title"/>
          </p:nvPr>
        </p:nvSpPr>
        <p:spPr>
          <a:xfrm>
            <a:off x="405000" y="2890625"/>
            <a:ext cx="7341300" cy="58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405000" y="3598750"/>
            <a:ext cx="4114500" cy="96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2" type="body"/>
          </p:nvPr>
        </p:nvSpPr>
        <p:spPr>
          <a:xfrm>
            <a:off x="4580224" y="3598750"/>
            <a:ext cx="4114500" cy="96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3">
  <p:cSld name="AUTOLAYOUT_15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1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21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4">
  <p:cSld name="AUTOLAYOUT_17"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2"/>
          <p:cNvGrpSpPr/>
          <p:nvPr/>
        </p:nvGrpSpPr>
        <p:grpSpPr>
          <a:xfrm>
            <a:off x="0" y="0"/>
            <a:ext cx="4316700" cy="5143500"/>
            <a:chOff x="0" y="0"/>
            <a:chExt cx="4316700" cy="5143500"/>
          </a:xfrm>
        </p:grpSpPr>
        <p:sp>
          <p:nvSpPr>
            <p:cNvPr id="163" name="Google Shape;163;p22"/>
            <p:cNvSpPr/>
            <p:nvPr/>
          </p:nvSpPr>
          <p:spPr>
            <a:xfrm>
              <a:off x="0" y="0"/>
              <a:ext cx="43167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386075" y="45996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841363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1142492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3875425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3732625" y="5187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2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5">
  <p:cSld name="AUTOLAYOUT_1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25" y="0"/>
            <a:ext cx="9143982" cy="3277800"/>
          </a:xfrm>
          <a:prstGeom prst="flowChartDocumen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>
            <p:ph type="ctrTitle"/>
          </p:nvPr>
        </p:nvSpPr>
        <p:spPr>
          <a:xfrm>
            <a:off x="311700" y="3537800"/>
            <a:ext cx="8097600" cy="100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7">
  <p:cSld name="AUTOLAYOUT_20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8">
  <p:cSld name="AUTOLAYOUT_21">
    <p:bg>
      <p:bgPr>
        <a:solidFill>
          <a:srgbClr val="37474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5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25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25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9">
  <p:cSld name="AUTOLAYOUT_22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 rot="10800000">
            <a:off x="398200" y="977175"/>
            <a:ext cx="505800" cy="0"/>
          </a:xfrm>
          <a:prstGeom prst="straightConnector1">
            <a:avLst/>
          </a:prstGeom>
          <a:noFill/>
          <a:ln cap="flat" cmpd="sng" w="19050">
            <a:solidFill>
              <a:srgbClr val="FF58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1153900"/>
            <a:ext cx="2655000" cy="85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2022050"/>
            <a:ext cx="2655000" cy="292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  <a:defRPr sz="1000">
                <a:solidFill>
                  <a:srgbClr val="434343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○"/>
              <a:defRPr sz="1000">
                <a:solidFill>
                  <a:srgbClr val="434343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■"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0">
  <p:cSld name="AUTOLAYOUT_25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529200" y="2540500"/>
            <a:ext cx="5295300" cy="203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1">
  <p:cSld name="AUTOLAYOUT_2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2">
  <p:cSld name="AUTOLAYOUT_27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3">
  <p:cSld name="AUTOLAYOUT_28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4">
  <p:cSld name="AUTOLAYOUT_29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30"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33"/>
          <p:cNvGrpSpPr/>
          <p:nvPr/>
        </p:nvGrpSpPr>
        <p:grpSpPr>
          <a:xfrm>
            <a:off x="0" y="0"/>
            <a:ext cx="4316700" cy="5143500"/>
            <a:chOff x="0" y="0"/>
            <a:chExt cx="4316700" cy="5143500"/>
          </a:xfrm>
        </p:grpSpPr>
        <p:sp>
          <p:nvSpPr>
            <p:cNvPr id="247" name="Google Shape;247;p33"/>
            <p:cNvSpPr/>
            <p:nvPr/>
          </p:nvSpPr>
          <p:spPr>
            <a:xfrm>
              <a:off x="0" y="0"/>
              <a:ext cx="43167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386075" y="45996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841363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1142492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3875425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3732625" y="5187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33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6">
  <p:cSld name="AUTOLAYOUT_32"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3" name="Google Shape;2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9">
  <p:cSld name="AUTOLAYOUT_33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5">
  <p:cSld name="AUTOLAYOUT_34"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36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36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" name="Google Shape;276;p36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6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278" name="Google Shape;278;p36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8">
  <p:cSld name="AUTOLAYOUT_35"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37"/>
          <p:cNvGrpSpPr/>
          <p:nvPr/>
        </p:nvGrpSpPr>
        <p:grpSpPr>
          <a:xfrm>
            <a:off x="0" y="0"/>
            <a:ext cx="4316700" cy="5143500"/>
            <a:chOff x="0" y="0"/>
            <a:chExt cx="4316700" cy="5143500"/>
          </a:xfrm>
        </p:grpSpPr>
        <p:sp>
          <p:nvSpPr>
            <p:cNvPr id="283" name="Google Shape;283;p37"/>
            <p:cNvSpPr/>
            <p:nvPr/>
          </p:nvSpPr>
          <p:spPr>
            <a:xfrm>
              <a:off x="0" y="0"/>
              <a:ext cx="4316700" cy="5143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386075" y="45996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841363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1142492" y="45996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3875425" y="381000"/>
              <a:ext cx="142800" cy="137700"/>
            </a:xfrm>
            <a:prstGeom prst="rect">
              <a:avLst/>
            </a:prstGeom>
            <a:solidFill>
              <a:srgbClr val="92C1E8"/>
            </a:solidFill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3732625" y="518700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37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4F7D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.xml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Internship Documentation</a:t>
            </a:r>
            <a:endParaRPr b="1"/>
          </a:p>
        </p:txBody>
      </p:sp>
      <p:sp>
        <p:nvSpPr>
          <p:cNvPr id="297" name="Google Shape;297;p38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 sz="1695"/>
              <a:t>Trading R&amp;D Internship </a:t>
            </a:r>
            <a:endParaRPr b="1" sz="169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 sz="1695"/>
              <a:t>Jan - May 2022</a:t>
            </a:r>
            <a:endParaRPr b="1" sz="169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9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 sz="1695"/>
              <a:t>By Bervyn Wong</a:t>
            </a:r>
            <a:endParaRPr b="1" sz="169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>
            <p:ph type="title"/>
          </p:nvPr>
        </p:nvSpPr>
        <p:spPr>
          <a:xfrm>
            <a:off x="321825" y="182675"/>
            <a:ext cx="3709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Illustration of output models - Forecast Accuracy</a:t>
            </a:r>
            <a:endParaRPr sz="2100"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5775"/>
            <a:ext cx="4289299" cy="24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925" y="2509351"/>
            <a:ext cx="1431725" cy="256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225" y="1013275"/>
            <a:ext cx="4289300" cy="3910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7"/>
          <p:cNvSpPr txBox="1"/>
          <p:nvPr/>
        </p:nvSpPr>
        <p:spPr>
          <a:xfrm>
            <a:off x="6421125" y="2918700"/>
            <a:ext cx="2257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 Actual vs Predicted output for US10Y bond ~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8"/>
          <p:cNvPicPr preferRelativeResize="0"/>
          <p:nvPr/>
        </p:nvPicPr>
        <p:blipFill rotWithShape="1">
          <a:blip r:embed="rId3">
            <a:alphaModFix/>
          </a:blip>
          <a:srcRect b="0" l="6024" r="6024" t="0"/>
          <a:stretch/>
        </p:blipFill>
        <p:spPr>
          <a:xfrm>
            <a:off x="38363" y="367400"/>
            <a:ext cx="4514587" cy="25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8"/>
          <p:cNvPicPr preferRelativeResize="0"/>
          <p:nvPr/>
        </p:nvPicPr>
        <p:blipFill rotWithShape="1">
          <a:blip r:embed="rId4">
            <a:alphaModFix/>
          </a:blip>
          <a:srcRect b="13407" l="0" r="0" t="13407"/>
          <a:stretch/>
        </p:blipFill>
        <p:spPr>
          <a:xfrm>
            <a:off x="4591050" y="367400"/>
            <a:ext cx="4514575" cy="253441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8"/>
          <p:cNvSpPr txBox="1"/>
          <p:nvPr>
            <p:ph type="title"/>
          </p:nvPr>
        </p:nvSpPr>
        <p:spPr>
          <a:xfrm>
            <a:off x="503100" y="3760900"/>
            <a:ext cx="3819600" cy="5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Charting on TradingView</a:t>
            </a:r>
            <a:endParaRPr sz="2400">
              <a:solidFill>
                <a:schemeClr val="dk1"/>
              </a:solidFill>
            </a:endParaRPr>
          </a:p>
          <a:p>
            <a:pPr indent="-32765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1733">
                <a:solidFill>
                  <a:schemeClr val="dk1"/>
                </a:solidFill>
              </a:rPr>
              <a:t>Every Monday, a new weekly comparison plot is to be produced</a:t>
            </a:r>
            <a:endParaRPr sz="1733">
              <a:solidFill>
                <a:schemeClr val="dk1"/>
              </a:solidFill>
            </a:endParaRPr>
          </a:p>
        </p:txBody>
      </p:sp>
      <p:sp>
        <p:nvSpPr>
          <p:cNvPr id="366" name="Google Shape;366;p48"/>
          <p:cNvSpPr txBox="1"/>
          <p:nvPr>
            <p:ph idx="2" type="body"/>
          </p:nvPr>
        </p:nvSpPr>
        <p:spPr>
          <a:xfrm>
            <a:off x="4867225" y="3435100"/>
            <a:ext cx="36396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Actual vs </a:t>
            </a:r>
            <a:r>
              <a:rPr lang="en-GB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Forecast Accuracy ratio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Slab"/>
              <a:buChar char="-"/>
            </a:pPr>
            <a:r>
              <a:rPr lang="en-GB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AvF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dk1"/>
                </a:solidFill>
              </a:rPr>
              <a:t>Task 2 - CPGI Quant Strategy (Pr</a:t>
            </a:r>
            <a:r>
              <a:rPr lang="en-GB" sz="2900">
                <a:solidFill>
                  <a:schemeClr val="dk1"/>
                </a:solidFill>
              </a:rPr>
              <a:t>oduction Review)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372" name="Google Shape;372;p49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Trading R&amp;D Internship (Jan-May 2022)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CTA Momentum Strategy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log of contents</a:t>
            </a:r>
            <a:endParaRPr/>
          </a:p>
        </p:txBody>
      </p:sp>
      <p:sp>
        <p:nvSpPr>
          <p:cNvPr id="378" name="Google Shape;378;p50"/>
          <p:cNvSpPr txBox="1"/>
          <p:nvPr>
            <p:ph idx="1" type="body"/>
          </p:nvPr>
        </p:nvSpPr>
        <p:spPr>
          <a:xfrm>
            <a:off x="4572000" y="1079250"/>
            <a:ext cx="4211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AutoNum type="arabicParenR"/>
            </a:pPr>
            <a:r>
              <a:rPr lang="en-GB" sz="1800">
                <a:latin typeface="Roboto Slab"/>
                <a:ea typeface="Roboto Slab"/>
                <a:cs typeface="Roboto Slab"/>
                <a:sym typeface="Roboto Slab"/>
              </a:rPr>
              <a:t>Weekly reviews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-GB" sz="1800">
                <a:latin typeface="Roboto Slab"/>
                <a:ea typeface="Roboto Slab"/>
                <a:cs typeface="Roboto Slab"/>
                <a:sym typeface="Roboto Slab"/>
              </a:rPr>
              <a:t>Workflow Process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-GB" sz="1800">
                <a:latin typeface="Roboto Slab"/>
                <a:ea typeface="Roboto Slab"/>
                <a:cs typeface="Roboto Slab"/>
                <a:sym typeface="Roboto Slab"/>
              </a:rPr>
              <a:t>Problems encountered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-GB" sz="1800">
                <a:latin typeface="Roboto Slab"/>
                <a:ea typeface="Roboto Slab"/>
                <a:cs typeface="Roboto Slab"/>
                <a:sym typeface="Roboto Slab"/>
              </a:rPr>
              <a:t>Intuitions developed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-GB" sz="1800">
                <a:latin typeface="Roboto Slab"/>
                <a:ea typeface="Roboto Slab"/>
                <a:cs typeface="Roboto Slab"/>
                <a:sym typeface="Roboto Slab"/>
              </a:rPr>
              <a:t>Solutions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-"/>
            </a:pPr>
            <a:r>
              <a:rPr lang="en-GB" sz="1800">
                <a:latin typeface="Roboto Slab"/>
                <a:ea typeface="Roboto Slab"/>
                <a:cs typeface="Roboto Slab"/>
                <a:sym typeface="Roboto Slab"/>
              </a:rPr>
              <a:t>Learning points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 Slab"/>
              <a:buAutoNum type="arabicParenR"/>
            </a:pPr>
            <a:r>
              <a:rPr lang="en-GB" sz="1800">
                <a:latin typeface="Roboto Slab"/>
                <a:ea typeface="Roboto Slab"/>
                <a:cs typeface="Roboto Slab"/>
                <a:sym typeface="Roboto Slab"/>
              </a:rPr>
              <a:t>Final reflections on script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1"/>
          <p:cNvPicPr preferRelativeResize="0"/>
          <p:nvPr/>
        </p:nvPicPr>
        <p:blipFill rotWithShape="1">
          <a:blip r:embed="rId3">
            <a:alphaModFix/>
          </a:blip>
          <a:srcRect b="6903" l="0" r="0" t="6903"/>
          <a:stretch/>
        </p:blipFill>
        <p:spPr>
          <a:xfrm>
            <a:off x="25" y="11275"/>
            <a:ext cx="9143982" cy="3272076"/>
          </a:xfrm>
          <a:prstGeom prst="flowChartDocument">
            <a:avLst/>
          </a:prstGeom>
          <a:noFill/>
          <a:ln>
            <a:noFill/>
          </a:ln>
        </p:spPr>
      </p:pic>
      <p:sp>
        <p:nvSpPr>
          <p:cNvPr id="384" name="Google Shape;384;p51"/>
          <p:cNvSpPr txBox="1"/>
          <p:nvPr>
            <p:ph type="ctrTitle"/>
          </p:nvPr>
        </p:nvSpPr>
        <p:spPr>
          <a:xfrm>
            <a:off x="311700" y="3537800"/>
            <a:ext cx="80976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of Strategic Development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1 - Brainstorming</a:t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4370300" y="653325"/>
            <a:ext cx="4706400" cy="4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/>
              <a:t>Task</a:t>
            </a:r>
            <a:r>
              <a:rPr lang="en-GB" sz="1800"/>
              <a:t> - Development of </a:t>
            </a:r>
            <a:r>
              <a:rPr b="1" i="1" lang="en-GB" sz="1800"/>
              <a:t>Commodities Trading Advisor (CTA) strategy</a:t>
            </a:r>
            <a:endParaRPr b="1" i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Trend-following characteristics (vs market-neutral?)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CTA Global Macro fund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Focus of asset classes: </a:t>
            </a:r>
            <a:r>
              <a:rPr b="1" lang="en-GB" sz="1800"/>
              <a:t>Equity indexes &amp; Commodities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A trading style that attempts to capture </a:t>
            </a:r>
            <a:r>
              <a:rPr lang="en-GB" sz="1800"/>
              <a:t>profits through analysis’s momentum in a particular direction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Only 2 market regimes: Trend or Range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0" y="428200"/>
            <a:ext cx="30177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Week 1 - Brainstorming</a:t>
            </a:r>
            <a:endParaRPr sz="2500"/>
          </a:p>
        </p:txBody>
      </p:sp>
      <p:sp>
        <p:nvSpPr>
          <p:cNvPr id="396" name="Google Shape;396;p53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Look out for trends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Value vs Momentum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Value - Buy low, sell high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Momentum - Buy high, sell higher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- when trend↑, go LONG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- when trend ↓, go SHORT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- make use of technical indicators to </a:t>
            </a:r>
            <a:r>
              <a:rPr lang="en-GB" sz="1600"/>
              <a:t>identify trends: RSI, MACD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- identify trend directions, generate trend signals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- *** trend-following looks at ABSOLUTE returns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trends occur</a:t>
            </a:r>
            <a:endParaRPr/>
          </a:p>
        </p:txBody>
      </p:sp>
      <p:sp>
        <p:nvSpPr>
          <p:cNvPr id="402" name="Google Shape;402;p54"/>
          <p:cNvSpPr txBox="1"/>
          <p:nvPr>
            <p:ph idx="1" type="body"/>
          </p:nvPr>
        </p:nvSpPr>
        <p:spPr>
          <a:xfrm>
            <a:off x="4625850" y="737925"/>
            <a:ext cx="4460700" cy="36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Behavioural biases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Slow </a:t>
            </a:r>
            <a:r>
              <a:rPr lang="en-GB" sz="1700"/>
              <a:t>reaction</a:t>
            </a:r>
            <a:r>
              <a:rPr lang="en-GB" sz="1700"/>
              <a:t> to uncertainty/information</a:t>
            </a:r>
            <a:endParaRPr sz="17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-GB" sz="1500"/>
              <a:t>Institutional </a:t>
            </a:r>
            <a:r>
              <a:rPr lang="en-GB" sz="1500"/>
              <a:t>investors</a:t>
            </a:r>
            <a:r>
              <a:rPr lang="en-GB" sz="1500"/>
              <a:t> react quicker than retail investors, and make larger moves in the market, which </a:t>
            </a:r>
            <a:r>
              <a:rPr lang="en-GB" sz="1500"/>
              <a:t>accounts</a:t>
            </a:r>
            <a:r>
              <a:rPr lang="en-GB" sz="1500"/>
              <a:t> for </a:t>
            </a:r>
            <a:r>
              <a:rPr lang="en-GB" sz="1500"/>
              <a:t>extreme</a:t>
            </a:r>
            <a:r>
              <a:rPr lang="en-GB" sz="1500"/>
              <a:t> short-term price changes resulting in big swings/volatility</a:t>
            </a:r>
            <a:endParaRPr sz="15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Dispersion in investor beliefs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387900" y="116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Research paper ideas</a:t>
            </a:r>
            <a:endParaRPr sz="2600"/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87900" y="13025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888" y="681498"/>
            <a:ext cx="5352249" cy="13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50" y="2139212"/>
            <a:ext cx="5913624" cy="14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5899" y="3754816"/>
            <a:ext cx="5352226" cy="1293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/>
          <p:nvPr>
            <p:ph type="title"/>
          </p:nvPr>
        </p:nvSpPr>
        <p:spPr>
          <a:xfrm>
            <a:off x="321800" y="193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Research paper ideas - cont</a:t>
            </a:r>
            <a:endParaRPr sz="2300"/>
          </a:p>
        </p:txBody>
      </p:sp>
      <p:sp>
        <p:nvSpPr>
          <p:cNvPr id="417" name="Google Shape;417;p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075" y="1060175"/>
            <a:ext cx="4380076" cy="19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75" y="879801"/>
            <a:ext cx="4463026" cy="227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975" y="3243475"/>
            <a:ext cx="5187551" cy="16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6"/>
          <p:cNvSpPr txBox="1"/>
          <p:nvPr/>
        </p:nvSpPr>
        <p:spPr>
          <a:xfrm>
            <a:off x="5504750" y="3411738"/>
            <a:ext cx="3491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~ Excerpts from “Dissecting Investment Strategies in the Cross Section and Time Series” (2015)</a:t>
            </a:r>
            <a:endParaRPr i="1"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CP Global’s vision - Onboarding process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Macroeconomic sentiment, forecasting 10Y bond yields (nowcast_strategy)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Bloomberg terminal training (Undocumented)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CPGI’s Quant strategy: CTA Momentum - Production Review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GB"/>
              <a:t>Data verification for researcher’s work (Undocumented)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2 - Mapping ideas</a:t>
            </a:r>
            <a:endParaRPr/>
          </a:p>
        </p:txBody>
      </p:sp>
      <p:sp>
        <p:nvSpPr>
          <p:cNvPr id="427" name="Google Shape;427;p57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Process: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-GB">
                <a:solidFill>
                  <a:schemeClr val="dk1"/>
                </a:solidFill>
              </a:rPr>
              <a:t>Data query on prices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-GB">
                <a:solidFill>
                  <a:schemeClr val="dk1"/>
                </a:solidFill>
              </a:rPr>
              <a:t>Transform data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-GB">
                <a:solidFill>
                  <a:schemeClr val="dk1"/>
                </a:solidFill>
              </a:rPr>
              <a:t>Signal generation (buy/sell indicators)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-GB">
                <a:solidFill>
                  <a:schemeClr val="dk1"/>
                </a:solidFill>
              </a:rPr>
              <a:t>Trade PnL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-GB">
                <a:solidFill>
                  <a:schemeClr val="dk1"/>
                </a:solidFill>
              </a:rPr>
              <a:t>Cumulative PnL (absolute returns)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</a:t>
            </a:r>
            <a:endParaRPr/>
          </a:p>
        </p:txBody>
      </p:sp>
      <p:sp>
        <p:nvSpPr>
          <p:cNvPr id="433" name="Google Shape;433;p58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Key concepts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-GB" sz="1700"/>
              <a:t>Clearly define your universe of assets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-GB" sz="1700"/>
              <a:t>Set fixed timeframe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-GB" sz="1700"/>
              <a:t>Define Backtest period (sample/training period)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-GB" sz="1700"/>
              <a:t>Define out-of-sample/testing period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-GB" sz="1700"/>
              <a:t>Strategy metrics, e.g. win rate, PnL, etc.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700"/>
              <a:t>Purpose of plots: to show the necessary elements to understand when the trade is done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3 - Backtesting</a:t>
            </a:r>
            <a:endParaRPr/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Backtesting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>
                <a:solidFill>
                  <a:schemeClr val="dk1"/>
                </a:solidFill>
              </a:rPr>
              <a:t>How many assets? Index? Bonds? Sector-based equities?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>
                <a:solidFill>
                  <a:schemeClr val="dk1"/>
                </a:solidFill>
              </a:rPr>
              <a:t>Individual weightage?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>
                <a:solidFill>
                  <a:schemeClr val="dk1"/>
                </a:solidFill>
              </a:rPr>
              <a:t>Avg. backtesting period? 1Y/10Y/Intraday?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Performance indicators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>
                <a:solidFill>
                  <a:schemeClr val="dk1"/>
                </a:solidFill>
              </a:rPr>
              <a:t>Cumulative returns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>
                <a:solidFill>
                  <a:schemeClr val="dk1"/>
                </a:solidFill>
              </a:rPr>
              <a:t>Sharpe Ratio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>
                <a:solidFill>
                  <a:schemeClr val="dk1"/>
                </a:solidFill>
              </a:rPr>
              <a:t>Max Drawdown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GB">
                <a:solidFill>
                  <a:schemeClr val="dk1"/>
                </a:solidFill>
              </a:rPr>
              <a:t>Win rate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3 -</a:t>
            </a:r>
            <a:r>
              <a:rPr lang="en-GB"/>
              <a:t> Parameters</a:t>
            </a:r>
            <a:endParaRPr/>
          </a:p>
        </p:txBody>
      </p:sp>
      <p:sp>
        <p:nvSpPr>
          <p:cNvPr id="445" name="Google Shape;445;p6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 Which combinations of parameters give the best strategy?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Answer: research has shown there is no </a:t>
            </a:r>
            <a:r>
              <a:rPr lang="en-GB"/>
              <a:t>comparable difference in effectiveness, hence we choose a standard few to begin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775" y="2749900"/>
            <a:ext cx="7016651" cy="20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25" y="653326"/>
            <a:ext cx="37065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Weeks 4-5: Script development</a:t>
            </a:r>
            <a:endParaRPr/>
          </a:p>
        </p:txBody>
      </p:sp>
      <p:sp>
        <p:nvSpPr>
          <p:cNvPr id="452" name="Google Shape;452;p61"/>
          <p:cNvSpPr txBox="1"/>
          <p:nvPr>
            <p:ph idx="1" type="body"/>
          </p:nvPr>
        </p:nvSpPr>
        <p:spPr>
          <a:xfrm>
            <a:off x="4620575" y="653325"/>
            <a:ext cx="42117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Primarily coding misconceptions cleared up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Constant refinement of code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Limitations/ Questions asked: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When an uptrend begins to occur, do we buy/sell? </a:t>
            </a:r>
            <a:r>
              <a:rPr lang="en-GB" sz="1400"/>
              <a:t>t</a:t>
            </a:r>
            <a:r>
              <a:rPr lang="en-GB" sz="1400"/>
              <a:t>hat is the qn many </a:t>
            </a:r>
            <a:r>
              <a:rPr lang="en-GB" sz="1400"/>
              <a:t>traders</a:t>
            </a:r>
            <a:r>
              <a:rPr lang="en-GB" sz="1400"/>
              <a:t> today are best trying to answer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Contradicting factors between RSI &amp; MACD? </a:t>
            </a:r>
            <a:r>
              <a:rPr b="1" lang="en-GB" sz="1400"/>
              <a:t>MACD = trend filter, RSI = countertrend normaliser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 sz="1400"/>
              <a:t>Acceleration of divergence between fast &amp; slow mA - How do we take advantage of this?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Weeks 4-5: Parameter definitions</a:t>
            </a:r>
            <a:endParaRPr/>
          </a:p>
        </p:txBody>
      </p:sp>
      <p:sp>
        <p:nvSpPr>
          <p:cNvPr id="458" name="Google Shape;458;p62"/>
          <p:cNvSpPr txBox="1"/>
          <p:nvPr>
            <p:ph idx="1" type="body"/>
          </p:nvPr>
        </p:nvSpPr>
        <p:spPr>
          <a:xfrm>
            <a:off x="154200" y="1236600"/>
            <a:ext cx="8888100" cy="3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19"/>
              <a:t>No. of assets: 20 - US highest market cap equities</a:t>
            </a:r>
            <a:endParaRPr sz="5619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my_asset_list </a:t>
            </a:r>
            <a:r>
              <a:rPr b="1" lang="en-GB" sz="4846">
                <a:solidFill>
                  <a:srgbClr val="D4D4D4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AAPL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MSFT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GOOGL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BRK-B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AMZN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TXN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NVDA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HON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NTES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ASML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AMAT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CSCO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PEP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COST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ADBE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CMCSA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INTC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AZN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QCOM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b="1" lang="en-GB" sz="4846">
                <a:solidFill>
                  <a:srgbClr val="CCCCCC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GB" sz="4846">
                <a:solidFill>
                  <a:srgbClr val="C3E88D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NFLX</a:t>
            </a:r>
            <a:r>
              <a:rPr b="1" lang="en-GB" sz="4846">
                <a:solidFill>
                  <a:srgbClr val="89DDFF"/>
                </a:solidFill>
                <a:highlight>
                  <a:srgbClr val="29353B"/>
                </a:highlight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b="1" sz="4846">
              <a:solidFill>
                <a:srgbClr val="89DDFF"/>
              </a:solidFill>
              <a:highlight>
                <a:srgbClr val="29353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19"/>
              <a:t>In-sample: 01-01-2008 to 12-31-2018, </a:t>
            </a:r>
            <a:r>
              <a:rPr b="1" lang="en-GB" sz="5619"/>
              <a:t>1Y Periodicity</a:t>
            </a:r>
            <a:r>
              <a:rPr b="1" lang="en-GB" sz="5619"/>
              <a:t> </a:t>
            </a:r>
            <a:r>
              <a:rPr lang="en-GB" sz="5619"/>
              <a:t>(10 years)</a:t>
            </a:r>
            <a:endParaRPr sz="561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19"/>
              <a:t>Out of sample: 01-01-2019 to 12-31-2021, </a:t>
            </a:r>
            <a:r>
              <a:rPr b="1" lang="en-GB" sz="5619"/>
              <a:t>1Y Periodicity</a:t>
            </a:r>
            <a:r>
              <a:rPr lang="en-GB" sz="5619"/>
              <a:t> (3 years)</a:t>
            </a:r>
            <a:endParaRPr sz="561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19"/>
              <a:t>Strategy modes: </a:t>
            </a:r>
            <a:endParaRPr sz="5619"/>
          </a:p>
          <a:p>
            <a:pPr indent="-3178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b="1" lang="en-GB" sz="5619"/>
              <a:t>RSI ([14], [28], [32])</a:t>
            </a:r>
            <a:endParaRPr b="1" sz="5619"/>
          </a:p>
          <a:p>
            <a:pPr indent="-3178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b="1" lang="en-GB" sz="5619"/>
              <a:t>MACD ( [12,26,9], [19,39,9], [24,52,9] )</a:t>
            </a:r>
            <a:endParaRPr b="1" sz="561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619"/>
              <a:t>Output files:</a:t>
            </a:r>
            <a:endParaRPr sz="5619"/>
          </a:p>
          <a:p>
            <a:pPr indent="-3178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sz="5619"/>
              <a:t>Search data + shortlisted (top 3 highest PnL) plots, yearly, for each strategy - total 6x20=120 plots</a:t>
            </a:r>
            <a:endParaRPr sz="5619"/>
          </a:p>
          <a:p>
            <a:pPr indent="-3178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sz="5619"/>
              <a:t>Search data (raw trades + ranked results)</a:t>
            </a:r>
            <a:endParaRPr sz="5619"/>
          </a:p>
          <a:p>
            <a:pPr indent="-3178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sz="5619"/>
              <a:t>Derived data (total PnL)</a:t>
            </a:r>
            <a:endParaRPr sz="5619"/>
          </a:p>
          <a:p>
            <a:pPr indent="-31781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sz="5619"/>
              <a:t>Shortlisted (</a:t>
            </a:r>
            <a:r>
              <a:rPr lang="en-GB" sz="5619"/>
              <a:t>raw trades + ranked results)</a:t>
            </a:r>
            <a:endParaRPr sz="561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Weeks 4-5: Technical notes</a:t>
            </a:r>
            <a:endParaRPr/>
          </a:p>
        </p:txBody>
      </p:sp>
      <p:sp>
        <p:nvSpPr>
          <p:cNvPr id="464" name="Google Shape;464;p63"/>
          <p:cNvSpPr txBox="1"/>
          <p:nvPr>
            <p:ph idx="1" type="body"/>
          </p:nvPr>
        </p:nvSpPr>
        <p:spPr>
          <a:xfrm>
            <a:off x="167625" y="18870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GB" sz="1600"/>
              <a:t>PnL dataframe - recording of each individual trade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Using index as the ‘key’ - </a:t>
            </a:r>
            <a:r>
              <a:rPr b="1" lang="en-GB" sz="1600"/>
              <a:t>ASSET_STRATEGY_PARAM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Concatenation of dataframes using common key index, e.g. ‘AAPL_RSI_14’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* Finding the ‘key’ that is unique_column and use that as a bridge to link all the DataFrames together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We then take this as an index (reset_index), so when searching for total PnL, it can be grouped together, year after year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65" name="Google Shape;4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699" y="0"/>
            <a:ext cx="160912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6 - Reviewing trade PnL</a:t>
            </a:r>
            <a:endParaRPr/>
          </a:p>
        </p:txBody>
      </p:sp>
      <p:sp>
        <p:nvSpPr>
          <p:cNvPr id="471" name="Google Shape;471;p64"/>
          <p:cNvSpPr txBox="1"/>
          <p:nvPr>
            <p:ph idx="1" type="body"/>
          </p:nvPr>
        </p:nvSpPr>
        <p:spPr>
          <a:xfrm>
            <a:off x="3539325" y="593900"/>
            <a:ext cx="50904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Individual trade to mark out PnL at given timestamp (dataframe index, i.e. time)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Data points, i.e. raw data, are CRUCIAL to capture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So can use these findings for many other interpretations for metrics like win rate and max drawdown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</a:t>
            </a:r>
            <a:r>
              <a:rPr lang="en-GB" sz="1700"/>
              <a:t>or each trade log captured, append to trade view empty list (check variables in python script)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Once trade view is consolidated, </a:t>
            </a:r>
            <a:r>
              <a:rPr b="1" lang="en-GB" sz="1700"/>
              <a:t>concatenate </a:t>
            </a:r>
            <a:r>
              <a:rPr lang="en-GB" sz="1700"/>
              <a:t>and </a:t>
            </a:r>
            <a:r>
              <a:rPr b="1" lang="en-GB" sz="1700"/>
              <a:t>convert</a:t>
            </a:r>
            <a:r>
              <a:rPr lang="en-GB" sz="1700"/>
              <a:t> in a full DataFrame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Important misconception *** - PnL is an ABSOLUTE value, not rolling/relative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7 - Grid Search</a:t>
            </a:r>
            <a:endParaRPr/>
          </a:p>
        </p:txBody>
      </p:sp>
      <p:sp>
        <p:nvSpPr>
          <p:cNvPr id="477" name="Google Shape;477;p65"/>
          <p:cNvSpPr txBox="1"/>
          <p:nvPr>
            <p:ph idx="1" type="body"/>
          </p:nvPr>
        </p:nvSpPr>
        <p:spPr>
          <a:xfrm>
            <a:off x="132175" y="1321675"/>
            <a:ext cx="8910300" cy="3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-"/>
            </a:pPr>
            <a:r>
              <a:rPr lang="en-GB" sz="1865"/>
              <a:t>Data has been trained, now move on to </a:t>
            </a:r>
            <a:r>
              <a:rPr b="1" lang="en-GB" sz="1865"/>
              <a:t>shortlisting process</a:t>
            </a:r>
            <a:endParaRPr b="1" sz="1865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-"/>
            </a:pPr>
            <a:r>
              <a:rPr lang="en-GB" sz="1865"/>
              <a:t>Shortlist criteria:</a:t>
            </a:r>
            <a:endParaRPr sz="1865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n-GB" sz="1495"/>
              <a:t>key unique columns delivering </a:t>
            </a:r>
            <a:r>
              <a:rPr b="1" lang="en-GB" sz="1495"/>
              <a:t>top 3 highest total PnL</a:t>
            </a:r>
            <a:endParaRPr b="1" sz="1495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-"/>
            </a:pPr>
            <a:r>
              <a:rPr lang="en-GB" sz="1865"/>
              <a:t>They are:</a:t>
            </a:r>
            <a:endParaRPr sz="1865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n-GB" sz="1495"/>
              <a:t>Assets (tickers): </a:t>
            </a:r>
            <a:r>
              <a:rPr lang="en-GB" sz="1495" u="sng"/>
              <a:t>AZN, QCOM, CSCO</a:t>
            </a:r>
            <a:endParaRPr sz="1495" u="sng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n-GB" sz="1495"/>
              <a:t>Strategy_mode: </a:t>
            </a:r>
            <a:r>
              <a:rPr lang="en-GB" sz="1495" u="sng"/>
              <a:t>RSI</a:t>
            </a:r>
            <a:endParaRPr sz="1495" u="sng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n-GB" sz="1495"/>
              <a:t>Parameter: </a:t>
            </a:r>
            <a:r>
              <a:rPr lang="en-GB" sz="1495" u="sng"/>
              <a:t>14-day lookback period</a:t>
            </a:r>
            <a:endParaRPr sz="1495" u="sng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-"/>
            </a:pPr>
            <a:r>
              <a:rPr lang="en-GB" sz="1865"/>
              <a:t>Coding aspect: </a:t>
            </a:r>
            <a:endParaRPr sz="1865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n-GB" sz="1495"/>
              <a:t>Drafted out more folder paths and set parameters for the shortlisted results (local storage)</a:t>
            </a:r>
            <a:endParaRPr sz="1495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-"/>
            </a:pPr>
            <a:r>
              <a:rPr lang="en-GB" sz="1865"/>
              <a:t>Selection review</a:t>
            </a:r>
            <a:endParaRPr sz="1865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n-GB" sz="1495"/>
              <a:t>You would expect to have shortlisted stocks from sectors like tech, as they bring highest growth potential, thus greatest momentum</a:t>
            </a:r>
            <a:endParaRPr sz="1495"/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Char char="-"/>
            </a:pPr>
            <a:r>
              <a:rPr lang="en-GB" sz="1495"/>
              <a:t>In reality, what came out were stocks from other sectors that don’t usually bring </a:t>
            </a:r>
            <a:r>
              <a:rPr lang="en-GB" sz="1495"/>
              <a:t>highest</a:t>
            </a:r>
            <a:r>
              <a:rPr lang="en-GB" sz="1495"/>
              <a:t> average returns</a:t>
            </a:r>
            <a:endParaRPr sz="1495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7 - Grid Search</a:t>
            </a:r>
            <a:endParaRPr/>
          </a:p>
        </p:txBody>
      </p:sp>
      <p:sp>
        <p:nvSpPr>
          <p:cNvPr id="483" name="Google Shape;483;p66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Construction of dataframes and shortlisted raw trades/ PnL results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Think in terms of: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1) Data Structure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2) Procedurally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	- </a:t>
            </a:r>
            <a:r>
              <a:rPr b="1" lang="en-GB" sz="1800"/>
              <a:t>Win rate</a:t>
            </a:r>
            <a:r>
              <a:rPr lang="en-GB" sz="1800"/>
              <a:t> is meant to be calculated INTO each unique key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- Consolidated DataFrame: </a:t>
            </a:r>
            <a:r>
              <a:rPr b="1" lang="en-GB" sz="1800"/>
              <a:t>each year’s PnL -&gt; each year’s win rate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800"/>
              <a:t>- PnL * Win Rate Plot (top 3 unique keys)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Understanding the firm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9" name="Google Shape;309;p40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Trading R&amp;D Internship (Jan-May 2022)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Global macro principles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7"/>
          <p:cNvPicPr preferRelativeResize="0"/>
          <p:nvPr/>
        </p:nvPicPr>
        <p:blipFill rotWithShape="1">
          <a:blip r:embed="rId3">
            <a:alphaModFix/>
          </a:blip>
          <a:srcRect b="0" l="30617" r="30617" t="0"/>
          <a:stretch/>
        </p:blipFill>
        <p:spPr>
          <a:xfrm>
            <a:off x="3742750" y="190500"/>
            <a:ext cx="4958275" cy="43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>
            <p:ph type="title"/>
          </p:nvPr>
        </p:nvSpPr>
        <p:spPr>
          <a:xfrm>
            <a:off x="311700" y="78125"/>
            <a:ext cx="2655000" cy="8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Week 8 - Review of strategy_plots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0" name="Google Shape;490;p67"/>
          <p:cNvSpPr txBox="1"/>
          <p:nvPr>
            <p:ph idx="1" type="body"/>
          </p:nvPr>
        </p:nvSpPr>
        <p:spPr>
          <a:xfrm>
            <a:off x="0" y="900300"/>
            <a:ext cx="36567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50">
                <a:solidFill>
                  <a:schemeClr val="dk1"/>
                </a:solidFill>
              </a:rPr>
              <a:t>Limitations/Problems encountered</a:t>
            </a:r>
            <a:endParaRPr i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arenR"/>
            </a:pPr>
            <a:r>
              <a:rPr lang="en-GB" sz="1350">
                <a:solidFill>
                  <a:schemeClr val="dk1"/>
                </a:solidFill>
              </a:rPr>
              <a:t>Multiple </a:t>
            </a:r>
            <a:r>
              <a:rPr b="1" lang="en-GB" sz="1350">
                <a:solidFill>
                  <a:schemeClr val="dk1"/>
                </a:solidFill>
              </a:rPr>
              <a:t>jagged parts</a:t>
            </a:r>
            <a:r>
              <a:rPr lang="en-GB" sz="1350">
                <a:solidFill>
                  <a:schemeClr val="dk1"/>
                </a:solidFill>
              </a:rPr>
              <a:t> (shows mean-reverting properties, rather than smoother trend-following), resulting in </a:t>
            </a:r>
            <a:r>
              <a:rPr lang="en-GB" sz="1350">
                <a:solidFill>
                  <a:schemeClr val="dk1"/>
                </a:solidFill>
              </a:rPr>
              <a:t>unnecessary losing trades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arenR"/>
            </a:pPr>
            <a:r>
              <a:rPr lang="en-GB" sz="1350">
                <a:solidFill>
                  <a:schemeClr val="dk1"/>
                </a:solidFill>
              </a:rPr>
              <a:t>Clear trend, but signal shows counter-trend action </a:t>
            </a:r>
            <a:endParaRPr sz="1350">
              <a:solidFill>
                <a:schemeClr val="dk1"/>
              </a:solidFill>
            </a:endParaRPr>
          </a:p>
          <a:p>
            <a:pPr indent="-314325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lphaLcParenR"/>
            </a:pPr>
            <a:r>
              <a:rPr lang="en-GB" sz="1350">
                <a:solidFill>
                  <a:schemeClr val="dk1"/>
                </a:solidFill>
              </a:rPr>
              <a:t>Leads to sustained losses </a:t>
            </a:r>
            <a:endParaRPr sz="1350">
              <a:solidFill>
                <a:schemeClr val="dk1"/>
              </a:solidFill>
            </a:endParaRPr>
          </a:p>
          <a:p>
            <a:pPr indent="-314325" lvl="1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lphaLcParenR"/>
            </a:pPr>
            <a:r>
              <a:rPr lang="en-GB" sz="1350">
                <a:solidFill>
                  <a:schemeClr val="dk1"/>
                </a:solidFill>
              </a:rPr>
              <a:t>*Bear in mind that RSI is a normalised, COUNTER-TREND based indicator</a:t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8 - Review of strategy_plots</a:t>
            </a:r>
            <a:endParaRPr/>
          </a:p>
        </p:txBody>
      </p:sp>
      <p:sp>
        <p:nvSpPr>
          <p:cNvPr id="496" name="Google Shape;496;p6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Examples: Case Studies upon analysis - AZN (2009-2010, RSI-14)</a:t>
            </a:r>
            <a:endParaRPr/>
          </a:p>
        </p:txBody>
      </p:sp>
      <p:pic>
        <p:nvPicPr>
          <p:cNvPr id="497" name="Google Shape;49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2340413"/>
            <a:ext cx="82581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8 - Review of strategy_plots</a:t>
            </a:r>
            <a:endParaRPr/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Examples: Case Studies upon analysis - CSCO (2014-2015, RSI-14)</a:t>
            </a:r>
            <a:endParaRPr/>
          </a:p>
        </p:txBody>
      </p:sp>
      <p:pic>
        <p:nvPicPr>
          <p:cNvPr id="504" name="Google Shape;50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5" y="2367650"/>
            <a:ext cx="81248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8 - Review of strategy_plots</a:t>
            </a:r>
            <a:endParaRPr/>
          </a:p>
        </p:txBody>
      </p:sp>
      <p:sp>
        <p:nvSpPr>
          <p:cNvPr id="510" name="Google Shape;510;p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Examples: Case Studies upon analysis - QCOM (2020-2021, RSI-14)</a:t>
            </a:r>
            <a:endParaRPr/>
          </a:p>
        </p:txBody>
      </p:sp>
      <p:pic>
        <p:nvPicPr>
          <p:cNvPr id="511" name="Google Shape;5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929" y="2101954"/>
            <a:ext cx="6113150" cy="26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71"/>
          <p:cNvPicPr preferRelativeResize="0"/>
          <p:nvPr/>
        </p:nvPicPr>
        <p:blipFill rotWithShape="1">
          <a:blip r:embed="rId3">
            <a:alphaModFix/>
          </a:blip>
          <a:srcRect b="8319" l="0" r="0" t="8319"/>
          <a:stretch/>
        </p:blipFill>
        <p:spPr>
          <a:xfrm>
            <a:off x="0" y="0"/>
            <a:ext cx="3496227" cy="220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71"/>
          <p:cNvPicPr preferRelativeResize="0"/>
          <p:nvPr/>
        </p:nvPicPr>
        <p:blipFill rotWithShape="1">
          <a:blip r:embed="rId4">
            <a:alphaModFix/>
          </a:blip>
          <a:srcRect b="0" l="15116" r="15123" t="0"/>
          <a:stretch/>
        </p:blipFill>
        <p:spPr>
          <a:xfrm>
            <a:off x="3496225" y="-2"/>
            <a:ext cx="5647776" cy="220944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71"/>
          <p:cNvSpPr txBox="1"/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Week 8 - Review of strategy_plots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9" name="Google Shape;519;p71"/>
          <p:cNvSpPr txBox="1"/>
          <p:nvPr>
            <p:ph idx="1" type="body"/>
          </p:nvPr>
        </p:nvSpPr>
        <p:spPr>
          <a:xfrm>
            <a:off x="3529200" y="2540500"/>
            <a:ext cx="52953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Examples: Case Studies upon analysis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Week 8 - Review of strategy_plots</a:t>
            </a:r>
            <a:endParaRPr sz="2500"/>
          </a:p>
        </p:txBody>
      </p:sp>
      <p:sp>
        <p:nvSpPr>
          <p:cNvPr id="525" name="Google Shape;525;p72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700"/>
              <a:t>Possible Solutions</a:t>
            </a:r>
            <a:endParaRPr i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arenR"/>
            </a:pPr>
            <a:r>
              <a:rPr lang="en-GB" sz="1700"/>
              <a:t>Using MACD as a </a:t>
            </a:r>
            <a:r>
              <a:rPr b="1" lang="en-GB" sz="1700"/>
              <a:t>trend/noise filter,</a:t>
            </a:r>
            <a:r>
              <a:rPr lang="en-GB" sz="1700"/>
              <a:t> to identify general trends and </a:t>
            </a:r>
            <a:r>
              <a:rPr b="1" lang="en-GB" sz="1700"/>
              <a:t>negate</a:t>
            </a:r>
            <a:r>
              <a:rPr lang="en-GB" sz="1700"/>
              <a:t> unsuccessful RSI trades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n-GB" sz="1500"/>
              <a:t>Add 3rd panel to plots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n-GB" sz="1500"/>
              <a:t>MACD: identify trends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n-GB" sz="1500"/>
              <a:t>RSI: performs well in </a:t>
            </a:r>
            <a:r>
              <a:rPr b="1" lang="en-GB" sz="1500"/>
              <a:t>sideways market</a:t>
            </a:r>
            <a:endParaRPr b="1"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-GB" sz="1700"/>
              <a:t>Zoom into MACD indicator, evaluate </a:t>
            </a:r>
            <a:r>
              <a:rPr b="1" lang="en-GB" sz="1700"/>
              <a:t>cutoff</a:t>
            </a:r>
            <a:r>
              <a:rPr lang="en-GB" sz="1700"/>
              <a:t> for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n-GB" sz="1500"/>
              <a:t>Trend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n-GB" sz="1500"/>
              <a:t>Counter-trend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-GB" sz="1700"/>
              <a:t>Trade conditions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n-GB" sz="1500"/>
              <a:t>RSI + MACD countertrend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n-GB" sz="1500"/>
              <a:t>Cross-section Ranking</a:t>
            </a:r>
            <a:endParaRPr sz="1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Consolidations</a:t>
            </a:r>
            <a:endParaRPr/>
          </a:p>
        </p:txBody>
      </p:sp>
      <p:sp>
        <p:nvSpPr>
          <p:cNvPr id="531" name="Google Shape;531;p73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/>
              <a:t>Workflow of Python script</a:t>
            </a:r>
            <a:endParaRPr b="1" i="1"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32" name="Google Shape;532;p73"/>
          <p:cNvPicPr preferRelativeResize="0"/>
          <p:nvPr/>
        </p:nvPicPr>
        <p:blipFill rotWithShape="1">
          <a:blip r:embed="rId3">
            <a:alphaModFix/>
          </a:blip>
          <a:srcRect b="8399" l="4479" r="0" t="4560"/>
          <a:stretch/>
        </p:blipFill>
        <p:spPr>
          <a:xfrm>
            <a:off x="3733700" y="1575000"/>
            <a:ext cx="5131426" cy="23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Takeaways</a:t>
            </a:r>
            <a:endParaRPr/>
          </a:p>
        </p:txBody>
      </p:sp>
      <p:sp>
        <p:nvSpPr>
          <p:cNvPr id="538" name="Google Shape;538;p74"/>
          <p:cNvSpPr txBox="1"/>
          <p:nvPr>
            <p:ph idx="1" type="body"/>
          </p:nvPr>
        </p:nvSpPr>
        <p:spPr>
          <a:xfrm>
            <a:off x="3744725" y="770525"/>
            <a:ext cx="51975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>
                <a:latin typeface="Roboto Slab"/>
                <a:ea typeface="Roboto Slab"/>
                <a:cs typeface="Roboto Slab"/>
                <a:sym typeface="Roboto Slab"/>
              </a:rPr>
              <a:t>This is a </a:t>
            </a:r>
            <a:r>
              <a:rPr b="1" lang="en-GB" sz="1600">
                <a:latin typeface="Roboto Slab"/>
                <a:ea typeface="Roboto Slab"/>
                <a:cs typeface="Roboto Slab"/>
                <a:sym typeface="Roboto Slab"/>
              </a:rPr>
              <a:t>trend-following momentum </a:t>
            </a:r>
            <a:r>
              <a:rPr lang="en-GB" sz="1600">
                <a:latin typeface="Roboto Slab"/>
                <a:ea typeface="Roboto Slab"/>
                <a:cs typeface="Roboto Slab"/>
                <a:sym typeface="Roboto Slab"/>
              </a:rPr>
              <a:t>strategy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Slab"/>
              <a:buChar char="-"/>
            </a:pPr>
            <a:r>
              <a:rPr lang="en-GB" sz="1600">
                <a:latin typeface="Roboto Slab"/>
                <a:ea typeface="Roboto Slab"/>
                <a:cs typeface="Roboto Slab"/>
                <a:sym typeface="Roboto Slab"/>
              </a:rPr>
              <a:t>However…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Char char="-"/>
            </a:pPr>
            <a:r>
              <a:rPr lang="en-GB" sz="1600">
                <a:latin typeface="Roboto Slab"/>
                <a:ea typeface="Roboto Slab"/>
                <a:cs typeface="Roboto Slab"/>
                <a:sym typeface="Roboto Slab"/>
              </a:rPr>
              <a:t> After grid searches, the best shortlisted results came from an indicator that has counter-trend properties (???)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600">
                <a:latin typeface="Roboto Slab"/>
                <a:ea typeface="Roboto Slab"/>
                <a:cs typeface="Roboto Slab"/>
                <a:sym typeface="Roboto Slab"/>
              </a:rPr>
              <a:t>No indicator is the perfect strategy, but it gives insights of what works and what does not, after many attempts of </a:t>
            </a:r>
            <a:r>
              <a:rPr b="1" lang="en-GB" sz="1600">
                <a:latin typeface="Roboto Slab"/>
                <a:ea typeface="Roboto Slab"/>
                <a:cs typeface="Roboto Slab"/>
                <a:sym typeface="Roboto Slab"/>
              </a:rPr>
              <a:t>optimisation</a:t>
            </a:r>
            <a:endParaRPr b="1" sz="1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5"/>
          <p:cNvSpPr txBox="1"/>
          <p:nvPr>
            <p:ph type="ctrTitle"/>
          </p:nvPr>
        </p:nvSpPr>
        <p:spPr>
          <a:xfrm>
            <a:off x="436825" y="849050"/>
            <a:ext cx="4065900" cy="19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~ End of Script Development ~</a:t>
            </a:r>
            <a:endParaRPr b="1"/>
          </a:p>
        </p:txBody>
      </p:sp>
      <p:sp>
        <p:nvSpPr>
          <p:cNvPr id="544" name="Google Shape;544;p75"/>
          <p:cNvSpPr txBox="1"/>
          <p:nvPr>
            <p:ph idx="1" type="subTitle"/>
          </p:nvPr>
        </p:nvSpPr>
        <p:spPr>
          <a:xfrm>
            <a:off x="436825" y="2974150"/>
            <a:ext cx="40659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 sz="1695"/>
              <a:t>Trading R&amp;D Internship </a:t>
            </a:r>
            <a:endParaRPr b="1" sz="169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 sz="1695"/>
              <a:t>17 Jan-1 May 2022</a:t>
            </a:r>
            <a:endParaRPr b="1" sz="169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9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 sz="1695"/>
              <a:t>By Bervyn Wong</a:t>
            </a:r>
            <a:endParaRPr b="1" sz="169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Global macro strategy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</a:rPr>
              <a:t>See the forest, not just the trees.</a:t>
            </a:r>
            <a:endParaRPr i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22"/>
              <a:t>Adapted from Bloomberg article </a:t>
            </a:r>
            <a:r>
              <a:rPr i="1" lang="en-GB" sz="1722"/>
              <a:t>‘Your guide to the many flavors of quant investing’</a:t>
            </a:r>
            <a:endParaRPr i="1" sz="1722"/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3529850" y="694775"/>
            <a:ext cx="5613900" cy="43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This approach trades across asset classes and countries and relies upon 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</a:rPr>
              <a:t>macroeconomic principles. 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Using data such as i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</a:rPr>
              <a:t>nflation, unemployment and consumer spending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, the strategy attempts to build a set of rules that govern the relationship between 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</a:rPr>
              <a:t>economic cycles and market movements.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Typical holding period: &gt; 1 month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Example: To capture the spread between different currency rates, sell low-interest-rate currencies and buy higher-interest-rate assets. This is called a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</a:rPr>
              <a:t> carry trade.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Why it works: It benefits from 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</a:rPr>
              <a:t>diversification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 across asset classes. It’s often billed as a </a:t>
            </a:r>
            <a:r>
              <a:rPr b="1" lang="en-GB" sz="1600">
                <a:solidFill>
                  <a:srgbClr val="000000"/>
                </a:solidFill>
                <a:highlight>
                  <a:srgbClr val="FFFFFF"/>
                </a:highlight>
              </a:rPr>
              <a:t>risk-mitigating strategy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, participating on the upside but protected on the downside.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Other firms that have adopted this strategy: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QS Investors, Quest Partners LLC, Winton Capital Management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Task 1 - Macro sentiment &amp; forecasting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21" name="Google Shape;321;p42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Trading R&amp;D Internship (Jan-May 2022)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nowcast_strategy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Macroeconomic factors shaping market conditions</a:t>
            </a:r>
            <a:endParaRPr/>
          </a:p>
        </p:txBody>
      </p:sp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2894475" y="1938950"/>
            <a:ext cx="27627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 factors shaping market trends: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Govt policies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International transactions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Speculation, Expectation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Supply &amp; Demand</a:t>
            </a:r>
            <a:endParaRPr b="1" sz="1800"/>
          </a:p>
        </p:txBody>
      </p:sp>
      <p:sp>
        <p:nvSpPr>
          <p:cNvPr id="328" name="Google Shape;328;p43"/>
          <p:cNvSpPr txBox="1"/>
          <p:nvPr>
            <p:ph idx="2" type="body"/>
          </p:nvPr>
        </p:nvSpPr>
        <p:spPr>
          <a:xfrm>
            <a:off x="5872575" y="1938950"/>
            <a:ext cx="27627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Economic growth (GDP)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Unemployment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Inflation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Interest Rates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 sz="1800"/>
              <a:t>Exchange rates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0" y="428200"/>
            <a:ext cx="29847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Principles of strategic innovation, R&amp;D</a:t>
            </a:r>
            <a:endParaRPr/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Refer to ‘whitetiger’ repository (PyCharm)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Understanding R&amp;D process of the firm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Data access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Data Transformation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Signal Generation (decision to buy/sell, taking action)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Plotting for data visualisation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Paper trades + review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Live trades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GB" sz="1900"/>
              <a:t>Understanding the independent variables being input into the regression model, creating the predicted output (y_hat)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of the script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3539325" y="593900"/>
            <a:ext cx="50904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-"/>
            </a:pPr>
            <a:r>
              <a:rPr b="1" lang="en-GB" sz="3750">
                <a:latin typeface="Roboto Slab"/>
                <a:ea typeface="Roboto Slab"/>
                <a:cs typeface="Roboto Slab"/>
                <a:sym typeface="Roboto Slab"/>
              </a:rPr>
              <a:t>Concept</a:t>
            </a:r>
            <a:endParaRPr b="1" sz="375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-"/>
            </a:pPr>
            <a:r>
              <a:rPr lang="en-GB" sz="3750">
                <a:latin typeface="Roboto Slab"/>
                <a:ea typeface="Roboto Slab"/>
                <a:cs typeface="Roboto Slab"/>
                <a:sym typeface="Roboto Slab"/>
              </a:rPr>
              <a:t>Sunday data - reviewed on Monday - projected forecast for upcoming week</a:t>
            </a:r>
            <a:endParaRPr sz="375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-"/>
            </a:pPr>
            <a:r>
              <a:rPr lang="en-GB" sz="3750">
                <a:latin typeface="Roboto Slab"/>
                <a:ea typeface="Roboto Slab"/>
                <a:cs typeface="Roboto Slab"/>
                <a:sym typeface="Roboto Slab"/>
              </a:rPr>
              <a:t>Forecast US 10-Year Govt Bond yields to have a better evaluation of market conditions</a:t>
            </a:r>
            <a:endParaRPr sz="375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3750">
                <a:latin typeface="Roboto Slab"/>
                <a:ea typeface="Roboto Slab"/>
                <a:cs typeface="Roboto Slab"/>
                <a:sym typeface="Roboto Slab"/>
              </a:rPr>
              <a:t>Adoption of a </a:t>
            </a:r>
            <a:r>
              <a:rPr b="1" lang="en-GB" sz="3750">
                <a:latin typeface="Roboto Slab"/>
                <a:ea typeface="Roboto Slab"/>
                <a:cs typeface="Roboto Slab"/>
                <a:sym typeface="Roboto Slab"/>
              </a:rPr>
              <a:t>forward-thinking principle</a:t>
            </a:r>
            <a:endParaRPr b="1" sz="375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-"/>
            </a:pPr>
            <a:r>
              <a:rPr lang="en-GB" sz="3750">
                <a:latin typeface="Roboto Slab"/>
                <a:ea typeface="Roboto Slab"/>
                <a:cs typeface="Roboto Slab"/>
                <a:sym typeface="Roboto Slab"/>
              </a:rPr>
              <a:t>Run multivariate regression analysis to determine a predictive </a:t>
            </a:r>
            <a:r>
              <a:rPr lang="en-GB" sz="3750">
                <a:latin typeface="Roboto Slab"/>
                <a:ea typeface="Roboto Slab"/>
                <a:cs typeface="Roboto Slab"/>
                <a:sym typeface="Roboto Slab"/>
              </a:rPr>
              <a:t>output</a:t>
            </a:r>
            <a:r>
              <a:rPr lang="en-GB" sz="3750">
                <a:latin typeface="Roboto Slab"/>
                <a:ea typeface="Roboto Slab"/>
                <a:cs typeface="Roboto Slab"/>
                <a:sym typeface="Roboto Slab"/>
              </a:rPr>
              <a:t> for interest rates</a:t>
            </a:r>
            <a:endParaRPr sz="375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-"/>
            </a:pPr>
            <a:r>
              <a:rPr lang="en-GB" sz="3750">
                <a:latin typeface="Roboto Slab"/>
                <a:ea typeface="Roboto Slab"/>
                <a:cs typeface="Roboto Slab"/>
                <a:sym typeface="Roboto Slab"/>
              </a:rPr>
              <a:t>Attain data files, data sets and plot on charts to compare with actual interest rates (TradingView)</a:t>
            </a:r>
            <a:endParaRPr sz="375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387900" y="458025"/>
            <a:ext cx="2002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346" name="Google Shape;346;p46"/>
          <p:cNvSpPr txBox="1"/>
          <p:nvPr>
            <p:ph idx="1" type="body"/>
          </p:nvPr>
        </p:nvSpPr>
        <p:spPr>
          <a:xfrm>
            <a:off x="387900" y="1489825"/>
            <a:ext cx="3444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Independent: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Gold futures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Copper futures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S&amp;P 500 E-mini futures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CBOE Volatility index (VIX)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JPY currency (safe haven)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EUR 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10Y TIPS yield (inflation index)</a:t>
            </a:r>
            <a:endParaRPr/>
          </a:p>
        </p:txBody>
      </p:sp>
      <p:cxnSp>
        <p:nvCxnSpPr>
          <p:cNvPr id="347" name="Google Shape;347;p46"/>
          <p:cNvCxnSpPr/>
          <p:nvPr/>
        </p:nvCxnSpPr>
        <p:spPr>
          <a:xfrm>
            <a:off x="3832800" y="104700"/>
            <a:ext cx="21900" cy="4934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46"/>
          <p:cNvSpPr txBox="1"/>
          <p:nvPr/>
        </p:nvSpPr>
        <p:spPr>
          <a:xfrm>
            <a:off x="3854700" y="0"/>
            <a:ext cx="52893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Creating the Attribution model</a:t>
            </a:r>
            <a:endParaRPr sz="1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arenR"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Get csv files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arenR"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Access data files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arenR"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Weekly refreshed data (pool from BBG on excel)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arenR"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Processing data files -&gt; logger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arenR"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Load on to input csv files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arenR"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Apply rolling regression (data transformation)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arenR"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Transform stationary data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arenR"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Define thresholds [-1,0,1]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arenR"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Exogenous variables - values </a:t>
            </a: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determined</a:t>
            </a: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outside of </a:t>
            </a: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arenR"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Define additional statistical parameters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arenR"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</a:t>
            </a: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efine metrics (output, p-value, etc.)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arenR"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Save back forecast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AutoNum type="arabicParenR"/>
            </a:pPr>
            <a:r>
              <a:rPr lang="en-GB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Save to csv/excel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