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7" r:id="rId4"/>
    <p:sldId id="269" r:id="rId5"/>
    <p:sldId id="270" r:id="rId6"/>
    <p:sldId id="281" r:id="rId7"/>
    <p:sldId id="271" r:id="rId8"/>
    <p:sldId id="272" r:id="rId9"/>
    <p:sldId id="278" r:id="rId10"/>
    <p:sldId id="279" r:id="rId11"/>
    <p:sldId id="280" r:id="rId12"/>
    <p:sldId id="282" r:id="rId13"/>
    <p:sldId id="283" r:id="rId14"/>
    <p:sldId id="276" r:id="rId15"/>
    <p:sldId id="284" r:id="rId16"/>
    <p:sldId id="285" r:id="rId17"/>
    <p:sldId id="28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 隆凌" initials="田" lastIdx="1" clrIdx="0">
    <p:extLst>
      <p:ext uri="{19B8F6BF-5375-455C-9EA6-DF929625EA0E}">
        <p15:presenceInfo xmlns:p15="http://schemas.microsoft.com/office/powerpoint/2012/main" userId="649d54bdd1b3d2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56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10949668" cy="3416320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FF6600"/>
                </a:solidFill>
              </a:rPr>
              <a:t>Predict Customer Behavior to Term Deposit using ML Models 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2800" b="1" dirty="0"/>
          </a:p>
          <a:p>
            <a:r>
              <a:rPr lang="en-US" sz="2800" b="1" dirty="0" err="1">
                <a:solidFill>
                  <a:schemeClr val="bg1"/>
                </a:solidFill>
              </a:rPr>
              <a:t>Longling</a:t>
            </a:r>
            <a:r>
              <a:rPr lang="en-US" sz="2800" b="1" dirty="0">
                <a:solidFill>
                  <a:schemeClr val="bg1"/>
                </a:solidFill>
              </a:rPr>
              <a:t> Tian</a:t>
            </a:r>
          </a:p>
          <a:p>
            <a:r>
              <a:rPr lang="en-US" altLang="zh-CN" sz="2800" b="1" dirty="0">
                <a:solidFill>
                  <a:schemeClr val="bg1"/>
                </a:solidFill>
              </a:rPr>
              <a:t>10/06/2022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ML models – Encodings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66116E-23B3-2DAF-4C8A-6637B5E058EE}"/>
              </a:ext>
            </a:extLst>
          </p:cNvPr>
          <p:cNvSpPr txBox="1"/>
          <p:nvPr/>
        </p:nvSpPr>
        <p:spPr>
          <a:xfrm>
            <a:off x="571500" y="2057398"/>
            <a:ext cx="10414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For the logistic and regression models trained, one-hot encoding was applied on the string columns. However, </a:t>
            </a:r>
            <a:r>
              <a:rPr lang="en-US" altLang="zh-CN" sz="2400" dirty="0">
                <a:solidFill>
                  <a:srgbClr val="000000"/>
                </a:solidFill>
                <a:latin typeface="Helvetica Neue"/>
              </a:rPr>
              <a:t>different encoders may affect model accuracy.</a:t>
            </a:r>
          </a:p>
          <a:p>
            <a:endParaRPr lang="en-US" altLang="zh-CN" sz="24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Helvetica Neue"/>
              </a:rPr>
              <a:t>For this study, three encoders, namely weight-of-evidence (WOE), target encoder, and </a:t>
            </a:r>
            <a:r>
              <a:rPr lang="en-US" altLang="zh-CN" sz="2400" dirty="0" err="1">
                <a:solidFill>
                  <a:srgbClr val="000000"/>
                </a:solidFill>
                <a:latin typeface="Helvetica Neue"/>
              </a:rPr>
              <a:t>CatBoost</a:t>
            </a:r>
            <a:r>
              <a:rPr lang="en-US" altLang="zh-CN" sz="2400" dirty="0">
                <a:solidFill>
                  <a:srgbClr val="000000"/>
                </a:solidFill>
                <a:latin typeface="Helvetica Neue"/>
              </a:rPr>
              <a:t> will be deployed on the training set.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884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ML models – Logistic Regression with encoders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66116E-23B3-2DAF-4C8A-6637B5E058EE}"/>
              </a:ext>
            </a:extLst>
          </p:cNvPr>
          <p:cNvSpPr txBox="1"/>
          <p:nvPr/>
        </p:nvSpPr>
        <p:spPr>
          <a:xfrm>
            <a:off x="7324725" y="3429000"/>
            <a:ext cx="3724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WOE and target encoder slightly improved model performance; target encoder is the optimal one up to now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E4A1D4-0E5F-E6FE-A7CF-BADE7DCF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1371600"/>
            <a:ext cx="6591300" cy="54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0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ML models – Logistic Regression with encoders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755B7C-D29D-A13B-A126-CB73CFCC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7" y="1506415"/>
            <a:ext cx="5938953" cy="53515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8D5DEA-8DEA-8E51-80A3-69295E79F862}"/>
              </a:ext>
            </a:extLst>
          </p:cNvPr>
          <p:cNvSpPr txBox="1"/>
          <p:nvPr/>
        </p:nvSpPr>
        <p:spPr>
          <a:xfrm>
            <a:off x="6596179" y="2486025"/>
            <a:ext cx="5305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 Neue"/>
              </a:rPr>
              <a:t>According to the correlation bar chart, encoding generally does not improve correlation score of features with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166910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66116E-23B3-2DAF-4C8A-6637B5E058EE}"/>
              </a:ext>
            </a:extLst>
          </p:cNvPr>
          <p:cNvSpPr txBox="1"/>
          <p:nvPr/>
        </p:nvSpPr>
        <p:spPr>
          <a:xfrm>
            <a:off x="5924549" y="2828835"/>
            <a:ext cx="5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Helvetica Neue"/>
              </a:rPr>
              <a:t>Random forest classifier has similar performance compared to logistic regression model.</a:t>
            </a:r>
            <a:endParaRPr lang="zh-CN" altLang="en-US" sz="2400" dirty="0">
              <a:latin typeface="Helvetica Neue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0CC3B0-F155-3D0F-0343-F62C7611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693734"/>
            <a:ext cx="5066617" cy="511822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143216F-F07F-D2C2-F97C-4CC14DB04655}"/>
              </a:ext>
            </a:extLst>
          </p:cNvPr>
          <p:cNvSpPr txBox="1">
            <a:spLocks/>
          </p:cNvSpPr>
          <p:nvPr/>
        </p:nvSpPr>
        <p:spPr>
          <a:xfrm>
            <a:off x="838200" y="46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ML models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9936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66116E-23B3-2DAF-4C8A-6637B5E058EE}"/>
              </a:ext>
            </a:extLst>
          </p:cNvPr>
          <p:cNvSpPr txBox="1"/>
          <p:nvPr/>
        </p:nvSpPr>
        <p:spPr>
          <a:xfrm>
            <a:off x="6772274" y="2666910"/>
            <a:ext cx="5029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Helvetica Neue"/>
              </a:rPr>
              <a:t>This time, again, three encoders performed the sam</a:t>
            </a:r>
            <a:r>
              <a:rPr lang="en-US" altLang="zh-CN" sz="2400" dirty="0">
                <a:latin typeface="Helvetica Neue"/>
              </a:rPr>
              <a:t>e, with target encoder being slightly better.</a:t>
            </a:r>
            <a:endParaRPr lang="zh-CN" altLang="en-US" sz="2400" dirty="0">
              <a:latin typeface="Helvetica Neue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143216F-F07F-D2C2-F97C-4CC14DB04655}"/>
              </a:ext>
            </a:extLst>
          </p:cNvPr>
          <p:cNvSpPr txBox="1">
            <a:spLocks/>
          </p:cNvSpPr>
          <p:nvPr/>
        </p:nvSpPr>
        <p:spPr>
          <a:xfrm>
            <a:off x="838200" y="46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ML models – Random Forest with encoders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CB3601C-C2D3-D170-FDD3-8AD09544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517651"/>
            <a:ext cx="6327791" cy="52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5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66116E-23B3-2DAF-4C8A-6637B5E058EE}"/>
              </a:ext>
            </a:extLst>
          </p:cNvPr>
          <p:cNvSpPr txBox="1"/>
          <p:nvPr/>
        </p:nvSpPr>
        <p:spPr>
          <a:xfrm>
            <a:off x="5962650" y="1556127"/>
            <a:ext cx="5029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Helvetica Neue"/>
              </a:rPr>
              <a:t>With </a:t>
            </a:r>
            <a:r>
              <a:rPr lang="en-US" altLang="zh-CN" sz="2400" b="0" i="0" dirty="0" err="1">
                <a:effectLst/>
                <a:latin typeface="Helvetica Neue"/>
              </a:rPr>
              <a:t>XGBoost</a:t>
            </a:r>
            <a:r>
              <a:rPr lang="en-US" altLang="zh-CN" sz="2400" dirty="0">
                <a:latin typeface="Helvetica Neue"/>
              </a:rPr>
              <a:t> model, the prediction accuracy achieved 90.1%, exceeding 90% for the first time.</a:t>
            </a:r>
          </a:p>
          <a:p>
            <a:endParaRPr lang="en-US" altLang="zh-CN" sz="2400" dirty="0">
              <a:latin typeface="Helvetica Neue"/>
            </a:endParaRPr>
          </a:p>
          <a:p>
            <a:r>
              <a:rPr lang="en-US" altLang="zh-CN" sz="2400" dirty="0">
                <a:latin typeface="Helvetica Neue"/>
              </a:rPr>
              <a:t>0.001 is the optimal learning rate.</a:t>
            </a:r>
            <a:endParaRPr lang="zh-CN" altLang="en-US" sz="2400" dirty="0">
              <a:latin typeface="Helvetica Neue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143216F-F07F-D2C2-F97C-4CC14DB04655}"/>
              </a:ext>
            </a:extLst>
          </p:cNvPr>
          <p:cNvSpPr txBox="1">
            <a:spLocks/>
          </p:cNvSpPr>
          <p:nvPr/>
        </p:nvSpPr>
        <p:spPr>
          <a:xfrm>
            <a:off x="838200" y="46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ML models – </a:t>
            </a:r>
            <a:r>
              <a:rPr lang="en-US" sz="35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CDA1A1-3A63-B7FB-9BEA-0A5F9B05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757505"/>
            <a:ext cx="3966858" cy="3342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DBC3DB-0531-FDDF-ED08-6081BB335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52" y="3679647"/>
            <a:ext cx="4058017" cy="33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4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66116E-23B3-2DAF-4C8A-6637B5E058EE}"/>
              </a:ext>
            </a:extLst>
          </p:cNvPr>
          <p:cNvSpPr txBox="1"/>
          <p:nvPr/>
        </p:nvSpPr>
        <p:spPr>
          <a:xfrm>
            <a:off x="2032000" y="5207422"/>
            <a:ext cx="751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Surprisingly, stacking model did not perform as well as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Helvetica Neue"/>
              </a:rPr>
              <a:t>XGBoost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, being a single component of it.</a:t>
            </a:r>
            <a:endParaRPr lang="zh-CN" altLang="en-US" sz="2400" dirty="0">
              <a:latin typeface="Helvetica Neue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143216F-F07F-D2C2-F97C-4CC14DB04655}"/>
              </a:ext>
            </a:extLst>
          </p:cNvPr>
          <p:cNvSpPr txBox="1">
            <a:spLocks/>
          </p:cNvSpPr>
          <p:nvPr/>
        </p:nvSpPr>
        <p:spPr>
          <a:xfrm>
            <a:off x="838200" y="46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ML models – Stacking</a:t>
            </a: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D04233AE-7F08-1A96-016C-59DC560B3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45260"/>
              </p:ext>
            </p:extLst>
          </p:nvPr>
        </p:nvGraphicFramePr>
        <p:xfrm>
          <a:off x="2032000" y="217699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918375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37932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Metamodel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Prediction </a:t>
                      </a:r>
                      <a:r>
                        <a:rPr lang="en-US" altLang="zh-CN" dirty="0" err="1"/>
                        <a:t>Accracy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65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Logistic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89.96%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0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Decision Tree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9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Support Vector Machine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89.63%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8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 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89.21%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91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XGBoost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88.99%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4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94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66116E-23B3-2DAF-4C8A-6637B5E058EE}"/>
              </a:ext>
            </a:extLst>
          </p:cNvPr>
          <p:cNvSpPr txBox="1"/>
          <p:nvPr/>
        </p:nvSpPr>
        <p:spPr>
          <a:xfrm>
            <a:off x="1060450" y="2340397"/>
            <a:ext cx="10293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Helvetica Neue"/>
              </a:rPr>
              <a:t>XGBoost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 model with target encoding achieved the </a:t>
            </a:r>
            <a:r>
              <a:rPr lang="en-US" altLang="zh-CN" sz="2400" dirty="0">
                <a:solidFill>
                  <a:srgbClr val="000000"/>
                </a:solidFill>
                <a:latin typeface="Helvetica Neue"/>
              </a:rPr>
              <a:t>highest prediction accuracy among all models, at a 90.2% level. Also it takes only 2.4 seconds to train.</a:t>
            </a:r>
          </a:p>
          <a:p>
            <a:endParaRPr lang="en-US" altLang="zh-CN" sz="24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Helvetica Neue"/>
              </a:rPr>
              <a:t>Testing of the model on the entire dataset with duration feature dropped (because this feature may be hard to track in reality) yield a 89.3% accuracy, meaning the bank would make the best move on ~90% of its customers. Therefore, this model is highly recommended and applicable in industry use.</a:t>
            </a:r>
            <a:endParaRPr lang="zh-CN" altLang="en-US" sz="2400" dirty="0">
              <a:latin typeface="Helvetica Neue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143216F-F07F-D2C2-F97C-4CC14DB04655}"/>
              </a:ext>
            </a:extLst>
          </p:cNvPr>
          <p:cNvSpPr txBox="1">
            <a:spLocks/>
          </p:cNvSpPr>
          <p:nvPr/>
        </p:nvSpPr>
        <p:spPr>
          <a:xfrm>
            <a:off x="838200" y="46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1077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Data Processing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Model Deployments &amp;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Model Selection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7"/>
            <a:ext cx="6781800" cy="4864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 dirty="0">
                <a:latin typeface="Helvetica Neue"/>
              </a:rPr>
              <a:t>Problem statement</a:t>
            </a:r>
            <a:r>
              <a:rPr lang="en-US" altLang="zh-CN" sz="2400" dirty="0">
                <a:latin typeface="Helvetica Neue"/>
              </a:rPr>
              <a:t>: ABC Bank wants to sell it's term deposit product to customers and before launching the product they want to develop a model which help them in understanding whether a particular customer will buy their product or not (based on customer's past interaction with bank or other Financial Institution).</a:t>
            </a:r>
            <a:endParaRPr lang="en-US" sz="2400" dirty="0">
              <a:latin typeface="Helvetica Neue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latin typeface="Helvetica Neue"/>
              </a:rPr>
              <a:t>Why ML Model</a:t>
            </a:r>
            <a:r>
              <a:rPr lang="en-US" altLang="zh-CN" sz="2400" dirty="0">
                <a:latin typeface="Helvetica Neue"/>
              </a:rPr>
              <a:t>: Bank wants to use ML model to shortlist customer whose chances of buying the product is more so that their marketing channel (tele marketing, SMS/email marketing etc.)  can focus only to those customers whose chances of buying the product is more.</a:t>
            </a:r>
            <a:endParaRPr lang="en-US" sz="2400" dirty="0">
              <a:latin typeface="Helvetica Neu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 – Bank Marketing Strategy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3B0BA2-3D32-E3EA-4235-981797923384}"/>
              </a:ext>
            </a:extLst>
          </p:cNvPr>
          <p:cNvSpPr txBox="1"/>
          <p:nvPr/>
        </p:nvSpPr>
        <p:spPr>
          <a:xfrm>
            <a:off x="7108557" y="3429000"/>
            <a:ext cx="50834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Helvetica Neue"/>
              </a:rPr>
              <a:t>Choice of ML model: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Helvetica Neue"/>
              </a:rPr>
              <a:t>Linear regression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Helvetica Neue"/>
              </a:rPr>
              <a:t>Logistic regression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Helvetica Neue"/>
              </a:rPr>
              <a:t>Ensemble method: random forest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Helvetica Neue"/>
              </a:rPr>
              <a:t>Boosting method: </a:t>
            </a:r>
            <a:r>
              <a:rPr lang="en-US" altLang="zh-CN" sz="2400" dirty="0" err="1">
                <a:latin typeface="Helvetica Neue"/>
              </a:rPr>
              <a:t>XGBoost</a:t>
            </a:r>
            <a:endParaRPr lang="en-US" altLang="zh-CN" sz="2400" dirty="0">
              <a:latin typeface="Helvetica Neue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Helvetica Neue"/>
              </a:rPr>
              <a:t>Stacking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25" y="167056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/>
              </a:rPr>
              <a:t>Number of data points: 45,211 for bank_full.csv, 4521 for bank.csv</a:t>
            </a:r>
          </a:p>
          <a:p>
            <a:r>
              <a:rPr lang="en-US" sz="2400" dirty="0">
                <a:latin typeface="Helvetica Neue"/>
              </a:rPr>
              <a:t>No N/A values</a:t>
            </a:r>
          </a:p>
          <a:p>
            <a:r>
              <a:rPr lang="en-US" sz="2400" dirty="0">
                <a:latin typeface="Helvetica Neue"/>
              </a:rPr>
              <a:t>A glance of the dataset: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Understanding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70CA1B-7F44-51B8-E1C6-C5519CB0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33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7398F2-77F8-5E99-EEC5-A299C7CB7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85" y="1942100"/>
            <a:ext cx="7741840" cy="516122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66116E-23B3-2DAF-4C8A-6637B5E058EE}"/>
              </a:ext>
            </a:extLst>
          </p:cNvPr>
          <p:cNvSpPr txBox="1"/>
          <p:nvPr/>
        </p:nvSpPr>
        <p:spPr>
          <a:xfrm>
            <a:off x="887618" y="1942100"/>
            <a:ext cx="735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Highly Skewed dataset (mostly positivel</a:t>
            </a:r>
            <a:r>
              <a:rPr lang="en-US" altLang="zh-CN" dirty="0">
                <a:latin typeface="-apple-system"/>
              </a:rPr>
              <a:t>y </a:t>
            </a:r>
            <a:r>
              <a:rPr lang="en-US" altLang="zh-CN" b="0" i="0" dirty="0">
                <a:effectLst/>
                <a:latin typeface="-apple-system"/>
              </a:rPr>
              <a:t>skewed or have bulk values of zero)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65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Map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BDD1A9-8A41-8D3C-EBDA-76CCDC2BF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9" y="0"/>
            <a:ext cx="7586662" cy="75866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7A7538-CE2D-200F-981B-304711F7DA51}"/>
              </a:ext>
            </a:extLst>
          </p:cNvPr>
          <p:cNvSpPr txBox="1"/>
          <p:nvPr/>
        </p:nvSpPr>
        <p:spPr>
          <a:xfrm>
            <a:off x="6610350" y="1971675"/>
            <a:ext cx="5414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 Neue"/>
              </a:rPr>
              <a:t>According to the heatmap, no specific column is largely correlated to the target variable (last column). Also, features themselves are not highly correlated.</a:t>
            </a:r>
          </a:p>
          <a:p>
            <a:endParaRPr lang="en-US" altLang="zh-CN" sz="2400" dirty="0">
              <a:latin typeface="Helvetica Neue"/>
            </a:endParaRPr>
          </a:p>
          <a:p>
            <a:r>
              <a:rPr lang="en-US" altLang="zh-CN" sz="2400" dirty="0">
                <a:latin typeface="Helvetica Neue"/>
              </a:rPr>
              <a:t>The tilted white lines are caused by the deployment of encoders, which will be covered later.</a:t>
            </a:r>
            <a:endParaRPr lang="zh-CN" alt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3559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DA2CD8C-22AE-20D8-9BDF-915218663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197997"/>
            <a:ext cx="5485714" cy="365714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processing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66116E-23B3-2DAF-4C8A-6637B5E058EE}"/>
              </a:ext>
            </a:extLst>
          </p:cNvPr>
          <p:cNvSpPr txBox="1"/>
          <p:nvPr/>
        </p:nvSpPr>
        <p:spPr>
          <a:xfrm>
            <a:off x="2333625" y="4769414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Log Transformation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E52E65-F5AF-1E28-64BA-01FB71118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99" y="1241936"/>
            <a:ext cx="5485714" cy="36132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C79B0B-AED3-1EC6-B05E-ECE2644DD6C1}"/>
              </a:ext>
            </a:extLst>
          </p:cNvPr>
          <p:cNvSpPr txBox="1"/>
          <p:nvPr/>
        </p:nvSpPr>
        <p:spPr>
          <a:xfrm>
            <a:off x="7543114" y="4769414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-apple-system"/>
              </a:rPr>
              <a:t>Further sqrt Transformation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A9B2B3-D9D6-5003-5325-976880FD7257}"/>
              </a:ext>
            </a:extLst>
          </p:cNvPr>
          <p:cNvSpPr txBox="1"/>
          <p:nvPr/>
        </p:nvSpPr>
        <p:spPr>
          <a:xfrm>
            <a:off x="610286" y="5545435"/>
            <a:ext cx="11431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Helvetica Neue"/>
              </a:rPr>
              <a:t>Log transformation and square root transformation largely decrease the skewness.</a:t>
            </a:r>
            <a:endParaRPr lang="zh-CN" alt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5258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2D9B4B-067C-0048-C093-B2D016F5E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68" y="1414690"/>
            <a:ext cx="5485714" cy="365714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ML models – Linear Regression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66116E-23B3-2DAF-4C8A-6637B5E058EE}"/>
              </a:ext>
            </a:extLst>
          </p:cNvPr>
          <p:cNvSpPr txBox="1"/>
          <p:nvPr/>
        </p:nvSpPr>
        <p:spPr>
          <a:xfrm>
            <a:off x="838200" y="5114923"/>
            <a:ext cx="10414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As shown on the distributional plot, our linear regression model works very bad on both training and test sets, achieving a accuracy of only around 25%. This is consistent with what we expected as our problem is a classification problem instead of regression.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256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ML models – Logistic Regression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66116E-23B3-2DAF-4C8A-6637B5E058EE}"/>
              </a:ext>
            </a:extLst>
          </p:cNvPr>
          <p:cNvSpPr txBox="1"/>
          <p:nvPr/>
        </p:nvSpPr>
        <p:spPr>
          <a:xfrm>
            <a:off x="838200" y="5201103"/>
            <a:ext cx="1041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Logistic regression worked great on this classification problem, achieving an average accuracy of 89.6% on training data.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246059-AD1B-4174-AB5F-7E542BBD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43" y="145778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6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4497</TotalTime>
  <Words>675</Words>
  <Application>Microsoft Office PowerPoint</Application>
  <PresentationFormat>宽屏</PresentationFormat>
  <Paragraphs>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-apple-system</vt:lpstr>
      <vt:lpstr>Helvetica Neue</vt:lpstr>
      <vt:lpstr>Arial</vt:lpstr>
      <vt:lpstr>Calibri</vt:lpstr>
      <vt:lpstr>Calibri Light</vt:lpstr>
      <vt:lpstr>Office 主题​​</vt:lpstr>
      <vt:lpstr>PowerPoint 演示文稿</vt:lpstr>
      <vt:lpstr>   Agenda</vt:lpstr>
      <vt:lpstr>Problem Statement – Bank Marketing Strategy</vt:lpstr>
      <vt:lpstr>Data Understanding</vt:lpstr>
      <vt:lpstr>Distribution</vt:lpstr>
      <vt:lpstr>Correlation Map</vt:lpstr>
      <vt:lpstr>Data processing</vt:lpstr>
      <vt:lpstr>Training ML models – Linear Regression</vt:lpstr>
      <vt:lpstr>Training ML models – Logistic Regression</vt:lpstr>
      <vt:lpstr>Training ML models – Encodings</vt:lpstr>
      <vt:lpstr>Training ML models – Logistic Regression with encoders</vt:lpstr>
      <vt:lpstr>Training ML models – Logistic Regression with encoders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 隆凌</dc:creator>
  <cp:lastModifiedBy>田 隆凌</cp:lastModifiedBy>
  <cp:revision>19</cp:revision>
  <dcterms:created xsi:type="dcterms:W3CDTF">2022-07-23T23:12:17Z</dcterms:created>
  <dcterms:modified xsi:type="dcterms:W3CDTF">2022-10-07T07:36:09Z</dcterms:modified>
</cp:coreProperties>
</file>