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69" r:id="rId5"/>
    <p:sldId id="270" r:id="rId6"/>
    <p:sldId id="271" r:id="rId7"/>
    <p:sldId id="272" r:id="rId8"/>
    <p:sldId id="276" r:id="rId9"/>
    <p:sldId id="273" r:id="rId10"/>
    <p:sldId id="274" r:id="rId11"/>
    <p:sldId id="275" r:id="rId12"/>
    <p:sldId id="27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56"/>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58532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insight for Cab Investment firm</a:t>
            </a:r>
          </a:p>
          <a:p>
            <a:endParaRPr lang="en-US" sz="2800" b="1" dirty="0"/>
          </a:p>
          <a:p>
            <a:r>
              <a:rPr lang="en-US" altLang="zh-CN" sz="2800" b="1" dirty="0"/>
              <a:t>07/22/2022</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What are some good cities to invest?</a:t>
            </a:r>
          </a:p>
        </p:txBody>
      </p:sp>
      <p:sp>
        <p:nvSpPr>
          <p:cNvPr id="8" name="文本框 7">
            <a:extLst>
              <a:ext uri="{FF2B5EF4-FFF2-40B4-BE49-F238E27FC236}">
                <a16:creationId xmlns:a16="http://schemas.microsoft.com/office/drawing/2014/main" id="{CE66116E-23B3-2DAF-4C8A-6637B5E058EE}"/>
              </a:ext>
            </a:extLst>
          </p:cNvPr>
          <p:cNvSpPr txBox="1"/>
          <p:nvPr/>
        </p:nvSpPr>
        <p:spPr>
          <a:xfrm>
            <a:off x="197733" y="5732461"/>
            <a:ext cx="11796534" cy="615553"/>
          </a:xfrm>
          <a:prstGeom prst="rect">
            <a:avLst/>
          </a:prstGeom>
          <a:noFill/>
        </p:spPr>
        <p:txBody>
          <a:bodyPr wrap="square" rtlCol="0">
            <a:spAutoFit/>
          </a:bodyPr>
          <a:lstStyle/>
          <a:p>
            <a:pPr marL="285750" indent="-285750">
              <a:buFont typeface="Arial" panose="020B0604020202020204" pitchFamily="34" charset="0"/>
              <a:buChar char="•"/>
            </a:pPr>
            <a:r>
              <a:rPr lang="en-US" altLang="zh-CN" sz="1700" b="0" i="0" dirty="0">
                <a:effectLst/>
                <a:latin typeface="-apple-system"/>
              </a:rPr>
              <a:t>San Francisco, Boston, and DC, have about 30% of the total population as cab users. These cities would be the best for advertising.</a:t>
            </a:r>
          </a:p>
          <a:p>
            <a:pPr marL="285750" indent="-285750">
              <a:buFont typeface="Arial" panose="020B0604020202020204" pitchFamily="34" charset="0"/>
              <a:buChar char="•"/>
            </a:pPr>
            <a:r>
              <a:rPr lang="en-US" altLang="zh-CN" sz="1700" b="0" i="0" dirty="0">
                <a:effectLst/>
                <a:latin typeface="-apple-system"/>
              </a:rPr>
              <a:t>New York City, Silicon Valley, and Dallas are the three cities with the most unit profit (both per trip and per kilometer).</a:t>
            </a:r>
            <a:endParaRPr lang="zh-CN" altLang="en-US" sz="1700" dirty="0"/>
          </a:p>
        </p:txBody>
      </p:sp>
      <p:pic>
        <p:nvPicPr>
          <p:cNvPr id="3" name="图片 2">
            <a:extLst>
              <a:ext uri="{FF2B5EF4-FFF2-40B4-BE49-F238E27FC236}">
                <a16:creationId xmlns:a16="http://schemas.microsoft.com/office/drawing/2014/main" id="{60829105-F7B8-7E84-2222-E6EC9ACD9C62}"/>
              </a:ext>
            </a:extLst>
          </p:cNvPr>
          <p:cNvPicPr>
            <a:picLocks noChangeAspect="1"/>
          </p:cNvPicPr>
          <p:nvPr/>
        </p:nvPicPr>
        <p:blipFill>
          <a:blip r:embed="rId2"/>
          <a:stretch>
            <a:fillRect/>
          </a:stretch>
        </p:blipFill>
        <p:spPr>
          <a:xfrm>
            <a:off x="0" y="1371600"/>
            <a:ext cx="4274090" cy="4114799"/>
          </a:xfrm>
          <a:prstGeom prst="rect">
            <a:avLst/>
          </a:prstGeom>
        </p:spPr>
      </p:pic>
      <p:pic>
        <p:nvPicPr>
          <p:cNvPr id="9" name="图片 8">
            <a:extLst>
              <a:ext uri="{FF2B5EF4-FFF2-40B4-BE49-F238E27FC236}">
                <a16:creationId xmlns:a16="http://schemas.microsoft.com/office/drawing/2014/main" id="{463B3A1E-10A1-4D5C-BA46-27EFB67BFC35}"/>
              </a:ext>
            </a:extLst>
          </p:cNvPr>
          <p:cNvPicPr>
            <a:picLocks noChangeAspect="1"/>
          </p:cNvPicPr>
          <p:nvPr/>
        </p:nvPicPr>
        <p:blipFill>
          <a:blip r:embed="rId3"/>
          <a:stretch>
            <a:fillRect/>
          </a:stretch>
        </p:blipFill>
        <p:spPr>
          <a:xfrm>
            <a:off x="4052888" y="1390650"/>
            <a:ext cx="4205770" cy="4098181"/>
          </a:xfrm>
          <a:prstGeom prst="rect">
            <a:avLst/>
          </a:prstGeom>
        </p:spPr>
      </p:pic>
      <p:pic>
        <p:nvPicPr>
          <p:cNvPr id="13" name="图片 12">
            <a:extLst>
              <a:ext uri="{FF2B5EF4-FFF2-40B4-BE49-F238E27FC236}">
                <a16:creationId xmlns:a16="http://schemas.microsoft.com/office/drawing/2014/main" id="{37F9E2D3-9A17-2106-357F-C011311D689A}"/>
              </a:ext>
            </a:extLst>
          </p:cNvPr>
          <p:cNvPicPr>
            <a:picLocks noChangeAspect="1"/>
          </p:cNvPicPr>
          <p:nvPr/>
        </p:nvPicPr>
        <p:blipFill>
          <a:blip r:embed="rId4"/>
          <a:stretch>
            <a:fillRect/>
          </a:stretch>
        </p:blipFill>
        <p:spPr>
          <a:xfrm>
            <a:off x="8128457" y="1465262"/>
            <a:ext cx="3995226" cy="3908652"/>
          </a:xfrm>
          <a:prstGeom prst="rect">
            <a:avLst/>
          </a:prstGeom>
        </p:spPr>
      </p:pic>
    </p:spTree>
    <p:extLst>
      <p:ext uri="{BB962C8B-B14F-4D97-AF65-F5344CB8AC3E}">
        <p14:creationId xmlns:p14="http://schemas.microsoft.com/office/powerpoint/2010/main" val="364981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What are some good cities to invest?</a:t>
            </a:r>
          </a:p>
        </p:txBody>
      </p:sp>
      <p:sp>
        <p:nvSpPr>
          <p:cNvPr id="8" name="文本框 7">
            <a:extLst>
              <a:ext uri="{FF2B5EF4-FFF2-40B4-BE49-F238E27FC236}">
                <a16:creationId xmlns:a16="http://schemas.microsoft.com/office/drawing/2014/main" id="{CE66116E-23B3-2DAF-4C8A-6637B5E058EE}"/>
              </a:ext>
            </a:extLst>
          </p:cNvPr>
          <p:cNvSpPr txBox="1"/>
          <p:nvPr/>
        </p:nvSpPr>
        <p:spPr>
          <a:xfrm>
            <a:off x="300665" y="2552610"/>
            <a:ext cx="11590670" cy="267765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It’s </a:t>
            </a:r>
            <a:r>
              <a:rPr lang="en-US" altLang="zh-CN" sz="2800" b="0" i="0" dirty="0">
                <a:effectLst/>
                <a:latin typeface="-apple-system"/>
              </a:rPr>
              <a:t>better to invest in </a:t>
            </a:r>
            <a:r>
              <a:rPr lang="en-US" altLang="zh-CN" sz="2800" b="1" i="0" dirty="0">
                <a:effectLst/>
                <a:latin typeface="-apple-system"/>
              </a:rPr>
              <a:t>larger cities</a:t>
            </a:r>
            <a:r>
              <a:rPr lang="en-US" altLang="zh-CN" sz="2800" b="0" i="0" dirty="0">
                <a:effectLst/>
                <a:latin typeface="-apple-system"/>
              </a:rPr>
              <a:t> as these provide more profit both on a single trip and annually.</a:t>
            </a:r>
          </a:p>
          <a:p>
            <a:pPr marL="457200" indent="-457200">
              <a:buFont typeface="Arial" panose="020B0604020202020204" pitchFamily="34" charset="0"/>
              <a:buChar char="•"/>
            </a:pPr>
            <a:r>
              <a:rPr lang="en-US" altLang="zh-CN" sz="2800" b="0" i="0" dirty="0">
                <a:effectLst/>
                <a:latin typeface="-apple-system"/>
              </a:rPr>
              <a:t>Also, there're more white collars in larger cities, so it's not likely that our investment would fail. However, data related to </a:t>
            </a:r>
            <a:r>
              <a:rPr lang="en-US" altLang="zh-CN" sz="2800" b="1" i="0" dirty="0">
                <a:effectLst/>
                <a:latin typeface="-apple-system"/>
              </a:rPr>
              <a:t>cost of advertisement</a:t>
            </a:r>
            <a:r>
              <a:rPr lang="en-US" altLang="zh-CN" sz="2800" b="0" i="0" dirty="0">
                <a:effectLst/>
                <a:latin typeface="-apple-system"/>
              </a:rPr>
              <a:t> and </a:t>
            </a:r>
            <a:r>
              <a:rPr lang="en-US" altLang="zh-CN" sz="2800" b="1" i="0" dirty="0">
                <a:effectLst/>
                <a:latin typeface="-apple-system"/>
              </a:rPr>
              <a:t>competitions</a:t>
            </a:r>
            <a:r>
              <a:rPr lang="en-US" altLang="zh-CN" sz="2800" b="0" i="0" dirty="0">
                <a:effectLst/>
                <a:latin typeface="-apple-system"/>
              </a:rPr>
              <a:t> (these are usually harsher in larger cities) are not provided. Thus, this result still needs more advanced research.</a:t>
            </a:r>
            <a:endParaRPr lang="zh-CN" altLang="en-US" sz="2800" dirty="0"/>
          </a:p>
        </p:txBody>
      </p:sp>
    </p:spTree>
    <p:extLst>
      <p:ext uri="{BB962C8B-B14F-4D97-AF65-F5344CB8AC3E}">
        <p14:creationId xmlns:p14="http://schemas.microsoft.com/office/powerpoint/2010/main" val="147522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Conclusion – Our Recommendations</a:t>
            </a:r>
          </a:p>
        </p:txBody>
      </p:sp>
      <p:sp>
        <p:nvSpPr>
          <p:cNvPr id="8" name="文本框 7">
            <a:extLst>
              <a:ext uri="{FF2B5EF4-FFF2-40B4-BE49-F238E27FC236}">
                <a16:creationId xmlns:a16="http://schemas.microsoft.com/office/drawing/2014/main" id="{CE66116E-23B3-2DAF-4C8A-6637B5E058EE}"/>
              </a:ext>
            </a:extLst>
          </p:cNvPr>
          <p:cNvSpPr txBox="1"/>
          <p:nvPr/>
        </p:nvSpPr>
        <p:spPr>
          <a:xfrm>
            <a:off x="300664" y="2419260"/>
            <a:ext cx="11757985" cy="3108543"/>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0" i="0" dirty="0">
                <a:effectLst/>
                <a:latin typeface="-apple-system"/>
              </a:rPr>
              <a:t>In this study, </a:t>
            </a:r>
            <a:r>
              <a:rPr lang="en-US" altLang="zh-CN" sz="2800" b="1" i="0" dirty="0">
                <a:effectLst/>
                <a:latin typeface="-apple-system"/>
              </a:rPr>
              <a:t>EDA</a:t>
            </a:r>
            <a:r>
              <a:rPr lang="en-US" altLang="zh-CN" sz="2800" b="0" i="0" dirty="0">
                <a:effectLst/>
                <a:latin typeface="-apple-system"/>
              </a:rPr>
              <a:t> was used to identify a better cab company to invest among Yellow Cab and Pink Cab. Several factors were taken into account, such as </a:t>
            </a:r>
            <a:r>
              <a:rPr lang="en-US" altLang="zh-CN" sz="2800" b="1" i="0" dirty="0">
                <a:effectLst/>
                <a:latin typeface="-apple-system"/>
              </a:rPr>
              <a:t>profit distribution</a:t>
            </a:r>
            <a:r>
              <a:rPr lang="en-US" altLang="zh-CN" sz="2800" b="0" i="0" dirty="0">
                <a:effectLst/>
                <a:latin typeface="-apple-system"/>
              </a:rPr>
              <a:t>, </a:t>
            </a:r>
            <a:r>
              <a:rPr lang="en-US" altLang="zh-CN" sz="2800" b="1" i="0" dirty="0">
                <a:effectLst/>
                <a:latin typeface="-apple-system"/>
              </a:rPr>
              <a:t>customer attributes</a:t>
            </a:r>
            <a:r>
              <a:rPr lang="en-US" altLang="zh-CN" sz="2800" b="0" i="0" dirty="0">
                <a:effectLst/>
                <a:latin typeface="-apple-system"/>
              </a:rPr>
              <a:t>, and characteristics </a:t>
            </a:r>
            <a:r>
              <a:rPr lang="en-US" altLang="zh-CN" sz="2800" b="1" i="0" dirty="0">
                <a:effectLst/>
                <a:latin typeface="-apple-system"/>
              </a:rPr>
              <a:t>grouped by city</a:t>
            </a:r>
            <a:r>
              <a:rPr lang="en-US" altLang="zh-CN" sz="2800" b="0" i="0" dirty="0">
                <a:effectLst/>
                <a:latin typeface="-apple-system"/>
              </a:rPr>
              <a:t>. The two companies has similar customer composition, but Yellow Cab outweighs Pink Cab in total profit, per kilometer profit, and almost in all cities. Therefore, we suggest to invest in </a:t>
            </a:r>
            <a:r>
              <a:rPr lang="en-US" altLang="zh-CN" sz="2800" b="1" i="0" dirty="0">
                <a:effectLst/>
                <a:latin typeface="-apple-system"/>
              </a:rPr>
              <a:t>Yellow Cab</a:t>
            </a:r>
            <a:r>
              <a:rPr lang="en-US" altLang="zh-CN" sz="2800" b="0" i="0" dirty="0">
                <a:effectLst/>
                <a:latin typeface="-apple-system"/>
              </a:rPr>
              <a:t>. And finally, investing in the few </a:t>
            </a:r>
            <a:r>
              <a:rPr lang="en-US" altLang="zh-CN" sz="2800" b="1" i="0" dirty="0">
                <a:effectLst/>
                <a:latin typeface="-apple-system"/>
              </a:rPr>
              <a:t>largest cities</a:t>
            </a:r>
            <a:r>
              <a:rPr lang="en-US" altLang="zh-CN" sz="2800" b="0" i="0" dirty="0">
                <a:effectLst/>
                <a:latin typeface="-apple-system"/>
              </a:rPr>
              <a:t> gives the most payback according to our plots.</a:t>
            </a:r>
            <a:endParaRPr lang="zh-CN" altLang="en-US" sz="2800" dirty="0"/>
          </a:p>
        </p:txBody>
      </p:sp>
    </p:spTree>
    <p:extLst>
      <p:ext uri="{BB962C8B-B14F-4D97-AF65-F5344CB8AC3E}">
        <p14:creationId xmlns:p14="http://schemas.microsoft.com/office/powerpoint/2010/main" val="251440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Data Processing</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suggestions regarding to this investment</a:t>
            </a:r>
          </a:p>
          <a:p>
            <a:endParaRPr lang="en-US" sz="1800" dirty="0"/>
          </a:p>
          <a:p>
            <a:pPr marL="0" indent="0">
              <a:buNone/>
            </a:pPr>
            <a:r>
              <a:rPr lang="en-US" sz="1800" dirty="0"/>
              <a:t>The outline of our analysis: </a:t>
            </a:r>
          </a:p>
          <a:p>
            <a:r>
              <a:rPr lang="en-US" sz="1800" dirty="0"/>
              <a:t>Data Processing</a:t>
            </a:r>
          </a:p>
          <a:p>
            <a:r>
              <a:rPr lang="en-US" sz="1800" dirty="0"/>
              <a:t>Find the better company using EDA</a:t>
            </a:r>
          </a:p>
          <a:p>
            <a:r>
              <a:rPr lang="en-US" sz="1800" dirty="0"/>
              <a:t>Other analysis regarding our investment through EDA</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42025" y="1670566"/>
            <a:ext cx="10515600" cy="4351338"/>
          </a:xfrm>
        </p:spPr>
        <p:txBody>
          <a:bodyPr>
            <a:normAutofit/>
          </a:bodyPr>
          <a:lstStyle/>
          <a:p>
            <a:r>
              <a:rPr lang="en-US" sz="1800" dirty="0"/>
              <a:t>Timeframe: 2016.01.01 – 2018.12.31</a:t>
            </a:r>
          </a:p>
          <a:p>
            <a:r>
              <a:rPr lang="en-US" sz="1800" dirty="0"/>
              <a:t>Companies: Yellow Cab and Pink Cab</a:t>
            </a:r>
          </a:p>
          <a:p>
            <a:r>
              <a:rPr lang="en-US" sz="1800" dirty="0"/>
              <a:t>Number of data points: 359,292</a:t>
            </a:r>
          </a:p>
          <a:p>
            <a:r>
              <a:rPr lang="en-US" sz="1800" dirty="0"/>
              <a:t>No outliers or duplicate values were observed</a:t>
            </a:r>
          </a:p>
          <a:p>
            <a:r>
              <a:rPr lang="en-US" sz="1800" dirty="0"/>
              <a:t>A glance of the final merged dataset: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Processing</a:t>
            </a:r>
          </a:p>
        </p:txBody>
      </p:sp>
      <p:pic>
        <p:nvPicPr>
          <p:cNvPr id="5" name="图片 4">
            <a:extLst>
              <a:ext uri="{FF2B5EF4-FFF2-40B4-BE49-F238E27FC236}">
                <a16:creationId xmlns:a16="http://schemas.microsoft.com/office/drawing/2014/main" id="{8D525254-AE95-FE2E-3D4B-BC3A08B36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12" y="3570160"/>
            <a:ext cx="10611775" cy="2750710"/>
          </a:xfrm>
          <a:prstGeom prst="rect">
            <a:avLst/>
          </a:prstGeom>
        </p:spPr>
      </p:pic>
    </p:spTree>
    <p:extLst>
      <p:ext uri="{BB962C8B-B14F-4D97-AF65-F5344CB8AC3E}">
        <p14:creationId xmlns:p14="http://schemas.microsoft.com/office/powerpoint/2010/main" val="10003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88782" y="1665319"/>
            <a:ext cx="10515600" cy="4351338"/>
          </a:xfrm>
        </p:spPr>
        <p:txBody>
          <a:bodyPr>
            <a:normAutofit/>
          </a:bodyPr>
          <a:lstStyle/>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Distribution</a:t>
            </a:r>
          </a:p>
        </p:txBody>
      </p:sp>
      <p:pic>
        <p:nvPicPr>
          <p:cNvPr id="7" name="图片 6">
            <a:extLst>
              <a:ext uri="{FF2B5EF4-FFF2-40B4-BE49-F238E27FC236}">
                <a16:creationId xmlns:a16="http://schemas.microsoft.com/office/drawing/2014/main" id="{862925BC-EE6D-1C0A-61D1-CBE03A66A084}"/>
              </a:ext>
            </a:extLst>
          </p:cNvPr>
          <p:cNvPicPr>
            <a:picLocks noChangeAspect="1"/>
          </p:cNvPicPr>
          <p:nvPr/>
        </p:nvPicPr>
        <p:blipFill>
          <a:blip r:embed="rId2"/>
          <a:stretch>
            <a:fillRect/>
          </a:stretch>
        </p:blipFill>
        <p:spPr>
          <a:xfrm>
            <a:off x="836136" y="1598283"/>
            <a:ext cx="5050461" cy="3594398"/>
          </a:xfrm>
          <a:prstGeom prst="rect">
            <a:avLst/>
          </a:prstGeom>
        </p:spPr>
      </p:pic>
      <p:sp>
        <p:nvSpPr>
          <p:cNvPr id="8" name="文本框 7">
            <a:extLst>
              <a:ext uri="{FF2B5EF4-FFF2-40B4-BE49-F238E27FC236}">
                <a16:creationId xmlns:a16="http://schemas.microsoft.com/office/drawing/2014/main" id="{CE66116E-23B3-2DAF-4C8A-6637B5E058EE}"/>
              </a:ext>
            </a:extLst>
          </p:cNvPr>
          <p:cNvSpPr txBox="1"/>
          <p:nvPr/>
        </p:nvSpPr>
        <p:spPr>
          <a:xfrm>
            <a:off x="1112892" y="5647325"/>
            <a:ext cx="7167090" cy="369332"/>
          </a:xfrm>
          <a:prstGeom prst="rect">
            <a:avLst/>
          </a:prstGeom>
          <a:noFill/>
        </p:spPr>
        <p:txBody>
          <a:bodyPr wrap="none" rtlCol="0">
            <a:spAutoFit/>
          </a:bodyPr>
          <a:lstStyle/>
          <a:p>
            <a:r>
              <a:rPr lang="en-US" altLang="zh-CN" b="0" i="0" dirty="0">
                <a:effectLst/>
                <a:latin typeface="-apple-system"/>
              </a:rPr>
              <a:t>Yellow Cab is more profitable than Pink Cab both overall and per kilometer.</a:t>
            </a:r>
            <a:endParaRPr lang="zh-CN" altLang="en-US" dirty="0"/>
          </a:p>
        </p:txBody>
      </p:sp>
      <p:pic>
        <p:nvPicPr>
          <p:cNvPr id="10" name="图片 9">
            <a:extLst>
              <a:ext uri="{FF2B5EF4-FFF2-40B4-BE49-F238E27FC236}">
                <a16:creationId xmlns:a16="http://schemas.microsoft.com/office/drawing/2014/main" id="{E48FC465-27B2-A4E0-99C2-CFAFC806BD90}"/>
              </a:ext>
            </a:extLst>
          </p:cNvPr>
          <p:cNvPicPr>
            <a:picLocks noChangeAspect="1"/>
          </p:cNvPicPr>
          <p:nvPr/>
        </p:nvPicPr>
        <p:blipFill>
          <a:blip r:embed="rId3"/>
          <a:stretch>
            <a:fillRect/>
          </a:stretch>
        </p:blipFill>
        <p:spPr>
          <a:xfrm>
            <a:off x="5933950" y="1665319"/>
            <a:ext cx="5370432" cy="3488909"/>
          </a:xfrm>
          <a:prstGeom prst="rect">
            <a:avLst/>
          </a:prstGeom>
        </p:spPr>
      </p:pic>
    </p:spTree>
    <p:extLst>
      <p:ext uri="{BB962C8B-B14F-4D97-AF65-F5344CB8AC3E}">
        <p14:creationId xmlns:p14="http://schemas.microsoft.com/office/powerpoint/2010/main" val="227765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Customer Distribution</a:t>
            </a:r>
          </a:p>
        </p:txBody>
      </p:sp>
      <p:sp>
        <p:nvSpPr>
          <p:cNvPr id="8" name="文本框 7">
            <a:extLst>
              <a:ext uri="{FF2B5EF4-FFF2-40B4-BE49-F238E27FC236}">
                <a16:creationId xmlns:a16="http://schemas.microsoft.com/office/drawing/2014/main" id="{CE66116E-23B3-2DAF-4C8A-6637B5E058EE}"/>
              </a:ext>
            </a:extLst>
          </p:cNvPr>
          <p:cNvSpPr txBox="1"/>
          <p:nvPr/>
        </p:nvSpPr>
        <p:spPr>
          <a:xfrm>
            <a:off x="1015238" y="5487536"/>
            <a:ext cx="7757316" cy="369332"/>
          </a:xfrm>
          <a:prstGeom prst="rect">
            <a:avLst/>
          </a:prstGeom>
          <a:noFill/>
        </p:spPr>
        <p:txBody>
          <a:bodyPr wrap="none" rtlCol="0">
            <a:spAutoFit/>
          </a:bodyPr>
          <a:lstStyle/>
          <a:p>
            <a:r>
              <a:rPr lang="en-US" altLang="zh-CN" b="0" i="0" dirty="0">
                <a:effectLst/>
                <a:latin typeface="-apple-system"/>
              </a:rPr>
              <a:t>The two companies have very similar customer groups regarding age and income.</a:t>
            </a:r>
            <a:endParaRPr lang="zh-CN" altLang="en-US" dirty="0"/>
          </a:p>
        </p:txBody>
      </p:sp>
      <p:pic>
        <p:nvPicPr>
          <p:cNvPr id="5" name="图片 4">
            <a:extLst>
              <a:ext uri="{FF2B5EF4-FFF2-40B4-BE49-F238E27FC236}">
                <a16:creationId xmlns:a16="http://schemas.microsoft.com/office/drawing/2014/main" id="{6D01DC8B-67C9-8355-AC48-9949EFC42BB7}"/>
              </a:ext>
            </a:extLst>
          </p:cNvPr>
          <p:cNvPicPr>
            <a:picLocks noChangeAspect="1"/>
          </p:cNvPicPr>
          <p:nvPr/>
        </p:nvPicPr>
        <p:blipFill>
          <a:blip r:embed="rId2"/>
          <a:stretch>
            <a:fillRect/>
          </a:stretch>
        </p:blipFill>
        <p:spPr>
          <a:xfrm>
            <a:off x="473291" y="1837485"/>
            <a:ext cx="5110764" cy="3368832"/>
          </a:xfrm>
          <a:prstGeom prst="rect">
            <a:avLst/>
          </a:prstGeom>
        </p:spPr>
      </p:pic>
      <p:pic>
        <p:nvPicPr>
          <p:cNvPr id="11" name="图片 10">
            <a:extLst>
              <a:ext uri="{FF2B5EF4-FFF2-40B4-BE49-F238E27FC236}">
                <a16:creationId xmlns:a16="http://schemas.microsoft.com/office/drawing/2014/main" id="{2AF97891-AFA4-7900-6D00-9764705F81DC}"/>
              </a:ext>
            </a:extLst>
          </p:cNvPr>
          <p:cNvPicPr>
            <a:picLocks noChangeAspect="1"/>
          </p:cNvPicPr>
          <p:nvPr/>
        </p:nvPicPr>
        <p:blipFill>
          <a:blip r:embed="rId3"/>
          <a:stretch>
            <a:fillRect/>
          </a:stretch>
        </p:blipFill>
        <p:spPr>
          <a:xfrm>
            <a:off x="6248400" y="1856148"/>
            <a:ext cx="4866443" cy="3430443"/>
          </a:xfrm>
          <a:prstGeom prst="rect">
            <a:avLst/>
          </a:prstGeom>
        </p:spPr>
      </p:pic>
    </p:spTree>
    <p:extLst>
      <p:ext uri="{BB962C8B-B14F-4D97-AF65-F5344CB8AC3E}">
        <p14:creationId xmlns:p14="http://schemas.microsoft.com/office/powerpoint/2010/main" val="415258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Group by Cities</a:t>
            </a:r>
          </a:p>
        </p:txBody>
      </p:sp>
      <p:sp>
        <p:nvSpPr>
          <p:cNvPr id="8" name="文本框 7">
            <a:extLst>
              <a:ext uri="{FF2B5EF4-FFF2-40B4-BE49-F238E27FC236}">
                <a16:creationId xmlns:a16="http://schemas.microsoft.com/office/drawing/2014/main" id="{CE66116E-23B3-2DAF-4C8A-6637B5E058EE}"/>
              </a:ext>
            </a:extLst>
          </p:cNvPr>
          <p:cNvSpPr txBox="1"/>
          <p:nvPr/>
        </p:nvSpPr>
        <p:spPr>
          <a:xfrm>
            <a:off x="1015239" y="5487536"/>
            <a:ext cx="10414762" cy="830997"/>
          </a:xfrm>
          <a:prstGeom prst="rect">
            <a:avLst/>
          </a:prstGeom>
          <a:noFill/>
        </p:spPr>
        <p:txBody>
          <a:bodyPr wrap="square" rtlCol="0">
            <a:spAutoFit/>
          </a:bodyPr>
          <a:lstStyle/>
          <a:p>
            <a:r>
              <a:rPr lang="en-US" altLang="zh-CN" sz="2400" b="0" i="0" dirty="0">
                <a:effectLst/>
                <a:latin typeface="-apple-system"/>
              </a:rPr>
              <a:t>Yellow Cab has more transactions and comparably larger profit in almost all cities. Therefore, </a:t>
            </a:r>
            <a:r>
              <a:rPr lang="en-US" altLang="zh-CN" sz="2400" b="1" i="0" dirty="0">
                <a:solidFill>
                  <a:srgbClr val="FFC000"/>
                </a:solidFill>
                <a:effectLst/>
                <a:latin typeface="-apple-system"/>
              </a:rPr>
              <a:t>Yellow Cab</a:t>
            </a:r>
            <a:r>
              <a:rPr lang="en-US" altLang="zh-CN" sz="2400" b="0" i="0" dirty="0">
                <a:effectLst/>
                <a:latin typeface="-apple-system"/>
              </a:rPr>
              <a:t> i</a:t>
            </a:r>
            <a:r>
              <a:rPr lang="en-US" altLang="zh-CN" sz="2400" dirty="0">
                <a:latin typeface="-apple-system"/>
              </a:rPr>
              <a:t>s our choice for investment.</a:t>
            </a:r>
            <a:endParaRPr lang="zh-CN" altLang="en-US" sz="2400" dirty="0"/>
          </a:p>
        </p:txBody>
      </p:sp>
      <p:pic>
        <p:nvPicPr>
          <p:cNvPr id="7" name="图片 6">
            <a:extLst>
              <a:ext uri="{FF2B5EF4-FFF2-40B4-BE49-F238E27FC236}">
                <a16:creationId xmlns:a16="http://schemas.microsoft.com/office/drawing/2014/main" id="{F138E5F6-D08A-B912-0A2D-21027056D215}"/>
              </a:ext>
            </a:extLst>
          </p:cNvPr>
          <p:cNvPicPr>
            <a:picLocks noChangeAspect="1"/>
          </p:cNvPicPr>
          <p:nvPr/>
        </p:nvPicPr>
        <p:blipFill>
          <a:blip r:embed="rId2"/>
          <a:stretch>
            <a:fillRect/>
          </a:stretch>
        </p:blipFill>
        <p:spPr>
          <a:xfrm>
            <a:off x="379752" y="1380478"/>
            <a:ext cx="5168791" cy="4164392"/>
          </a:xfrm>
          <a:prstGeom prst="rect">
            <a:avLst/>
          </a:prstGeom>
        </p:spPr>
      </p:pic>
      <p:pic>
        <p:nvPicPr>
          <p:cNvPr id="10" name="图片 9">
            <a:extLst>
              <a:ext uri="{FF2B5EF4-FFF2-40B4-BE49-F238E27FC236}">
                <a16:creationId xmlns:a16="http://schemas.microsoft.com/office/drawing/2014/main" id="{BC6E9914-A3C1-5D7D-A159-D06076F59F3A}"/>
              </a:ext>
            </a:extLst>
          </p:cNvPr>
          <p:cNvPicPr>
            <a:picLocks noChangeAspect="1"/>
          </p:cNvPicPr>
          <p:nvPr/>
        </p:nvPicPr>
        <p:blipFill>
          <a:blip r:embed="rId3"/>
          <a:stretch>
            <a:fillRect/>
          </a:stretch>
        </p:blipFill>
        <p:spPr>
          <a:xfrm>
            <a:off x="5857449" y="1380478"/>
            <a:ext cx="3892834" cy="3956367"/>
          </a:xfrm>
          <a:prstGeom prst="rect">
            <a:avLst/>
          </a:prstGeom>
        </p:spPr>
      </p:pic>
    </p:spTree>
    <p:extLst>
      <p:ext uri="{BB962C8B-B14F-4D97-AF65-F5344CB8AC3E}">
        <p14:creationId xmlns:p14="http://schemas.microsoft.com/office/powerpoint/2010/main" val="144256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Ideal Range of Customer Income</a:t>
            </a:r>
          </a:p>
        </p:txBody>
      </p:sp>
      <p:sp>
        <p:nvSpPr>
          <p:cNvPr id="8" name="文本框 7">
            <a:extLst>
              <a:ext uri="{FF2B5EF4-FFF2-40B4-BE49-F238E27FC236}">
                <a16:creationId xmlns:a16="http://schemas.microsoft.com/office/drawing/2014/main" id="{CE66116E-23B3-2DAF-4C8A-6637B5E058EE}"/>
              </a:ext>
            </a:extLst>
          </p:cNvPr>
          <p:cNvSpPr txBox="1"/>
          <p:nvPr/>
        </p:nvSpPr>
        <p:spPr>
          <a:xfrm>
            <a:off x="5124449" y="2655838"/>
            <a:ext cx="5610225" cy="1938992"/>
          </a:xfrm>
          <a:prstGeom prst="rect">
            <a:avLst/>
          </a:prstGeom>
          <a:noFill/>
        </p:spPr>
        <p:txBody>
          <a:bodyPr wrap="square" rtlCol="0">
            <a:spAutoFit/>
          </a:bodyPr>
          <a:lstStyle/>
          <a:p>
            <a:r>
              <a:rPr lang="en-US" altLang="zh-CN" sz="2400" b="0" i="0" dirty="0">
                <a:effectLst/>
                <a:latin typeface="-apple-system"/>
              </a:rPr>
              <a:t>Ther</a:t>
            </a:r>
            <a:r>
              <a:rPr lang="en-US" altLang="zh-CN" sz="2400" dirty="0">
                <a:latin typeface="-apple-system"/>
              </a:rPr>
              <a:t>e is no obvious difference between profit made from </a:t>
            </a:r>
            <a:r>
              <a:rPr lang="en-US" altLang="zh-CN" sz="2400" b="1" dirty="0">
                <a:latin typeface="-apple-system"/>
              </a:rPr>
              <a:t>a single trip </a:t>
            </a:r>
            <a:r>
              <a:rPr lang="en-US" altLang="zh-CN" sz="2400" dirty="0">
                <a:latin typeface="-apple-system"/>
              </a:rPr>
              <a:t>and income range of customers. Customer of all income levels pay around 118 USD for a single trip on average.</a:t>
            </a:r>
            <a:endParaRPr lang="zh-CN" altLang="en-US" sz="2400" dirty="0"/>
          </a:p>
        </p:txBody>
      </p:sp>
      <p:pic>
        <p:nvPicPr>
          <p:cNvPr id="5" name="图片 4">
            <a:extLst>
              <a:ext uri="{FF2B5EF4-FFF2-40B4-BE49-F238E27FC236}">
                <a16:creationId xmlns:a16="http://schemas.microsoft.com/office/drawing/2014/main" id="{A18A4F57-A7F9-7175-86DE-D7E197E84C74}"/>
              </a:ext>
            </a:extLst>
          </p:cNvPr>
          <p:cNvPicPr>
            <a:picLocks noChangeAspect="1"/>
          </p:cNvPicPr>
          <p:nvPr/>
        </p:nvPicPr>
        <p:blipFill>
          <a:blip r:embed="rId2"/>
          <a:stretch>
            <a:fillRect/>
          </a:stretch>
        </p:blipFill>
        <p:spPr>
          <a:xfrm>
            <a:off x="1333500" y="1933575"/>
            <a:ext cx="2971800" cy="3752850"/>
          </a:xfrm>
          <a:prstGeom prst="rect">
            <a:avLst/>
          </a:prstGeom>
        </p:spPr>
      </p:pic>
    </p:spTree>
    <p:extLst>
      <p:ext uri="{BB962C8B-B14F-4D97-AF65-F5344CB8AC3E}">
        <p14:creationId xmlns:p14="http://schemas.microsoft.com/office/powerpoint/2010/main" val="304335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Increment on Weekend</a:t>
            </a:r>
          </a:p>
        </p:txBody>
      </p:sp>
      <p:sp>
        <p:nvSpPr>
          <p:cNvPr id="8" name="文本框 7">
            <a:extLst>
              <a:ext uri="{FF2B5EF4-FFF2-40B4-BE49-F238E27FC236}">
                <a16:creationId xmlns:a16="http://schemas.microsoft.com/office/drawing/2014/main" id="{CE66116E-23B3-2DAF-4C8A-6637B5E058EE}"/>
              </a:ext>
            </a:extLst>
          </p:cNvPr>
          <p:cNvSpPr txBox="1"/>
          <p:nvPr/>
        </p:nvSpPr>
        <p:spPr>
          <a:xfrm>
            <a:off x="1024116" y="5469781"/>
            <a:ext cx="9254457" cy="369332"/>
          </a:xfrm>
          <a:prstGeom prst="rect">
            <a:avLst/>
          </a:prstGeom>
          <a:noFill/>
        </p:spPr>
        <p:txBody>
          <a:bodyPr wrap="none" rtlCol="0">
            <a:spAutoFit/>
          </a:bodyPr>
          <a:lstStyle/>
          <a:p>
            <a:r>
              <a:rPr lang="en-US" altLang="zh-CN" dirty="0">
                <a:latin typeface="-apple-system"/>
              </a:rPr>
              <a:t>A</a:t>
            </a:r>
            <a:r>
              <a:rPr lang="en-US" altLang="zh-CN" b="0" i="0" dirty="0">
                <a:effectLst/>
                <a:latin typeface="-apple-system"/>
              </a:rPr>
              <a:t> boost of total profit by </a:t>
            </a:r>
            <a:r>
              <a:rPr lang="en-US" altLang="zh-CN" b="1" i="0" dirty="0">
                <a:effectLst/>
                <a:latin typeface="-apple-system"/>
              </a:rPr>
              <a:t>9.1%</a:t>
            </a:r>
            <a:r>
              <a:rPr lang="en-US" altLang="zh-CN" b="0" i="0" dirty="0">
                <a:effectLst/>
                <a:latin typeface="-apple-system"/>
              </a:rPr>
              <a:t> and unit profit by </a:t>
            </a:r>
            <a:r>
              <a:rPr lang="en-US" altLang="zh-CN" b="1" i="0" dirty="0">
                <a:effectLst/>
                <a:latin typeface="-apple-system"/>
              </a:rPr>
              <a:t>11.8%</a:t>
            </a:r>
            <a:r>
              <a:rPr lang="en-US" altLang="zh-CN" b="0" i="0" dirty="0">
                <a:effectLst/>
                <a:latin typeface="-apple-system"/>
              </a:rPr>
              <a:t> for weekend and holidays than weekdays.</a:t>
            </a:r>
            <a:endParaRPr lang="zh-CN" altLang="en-US" dirty="0"/>
          </a:p>
        </p:txBody>
      </p:sp>
      <p:pic>
        <p:nvPicPr>
          <p:cNvPr id="5" name="图片 4">
            <a:extLst>
              <a:ext uri="{FF2B5EF4-FFF2-40B4-BE49-F238E27FC236}">
                <a16:creationId xmlns:a16="http://schemas.microsoft.com/office/drawing/2014/main" id="{B4455219-29E8-6467-0042-724F321C83E7}"/>
              </a:ext>
            </a:extLst>
          </p:cNvPr>
          <p:cNvPicPr>
            <a:picLocks noChangeAspect="1"/>
          </p:cNvPicPr>
          <p:nvPr/>
        </p:nvPicPr>
        <p:blipFill>
          <a:blip r:embed="rId2"/>
          <a:stretch>
            <a:fillRect/>
          </a:stretch>
        </p:blipFill>
        <p:spPr>
          <a:xfrm>
            <a:off x="838200" y="1937620"/>
            <a:ext cx="7265442" cy="2791889"/>
          </a:xfrm>
          <a:prstGeom prst="rect">
            <a:avLst/>
          </a:prstGeom>
        </p:spPr>
      </p:pic>
    </p:spTree>
    <p:extLst>
      <p:ext uri="{BB962C8B-B14F-4D97-AF65-F5344CB8AC3E}">
        <p14:creationId xmlns:p14="http://schemas.microsoft.com/office/powerpoint/2010/main" val="1055633150"/>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4390</TotalTime>
  <Words>517</Words>
  <Application>Microsoft Office PowerPoint</Application>
  <PresentationFormat>宽屏</PresentationFormat>
  <Paragraphs>50</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-apple-system</vt:lpstr>
      <vt:lpstr>Arial</vt:lpstr>
      <vt:lpstr>Calibri</vt:lpstr>
      <vt:lpstr>Calibri Light</vt:lpstr>
      <vt:lpstr>Office 主题​​</vt:lpstr>
      <vt:lpstr>PowerPoint 演示文稿</vt:lpstr>
      <vt:lpstr>   Agenda</vt:lpstr>
      <vt:lpstr>Problem Statement –G2M(cab industry) case study</vt:lpstr>
      <vt:lpstr>Data Processing</vt:lpstr>
      <vt:lpstr>Profit Distribution</vt:lpstr>
      <vt:lpstr>Customer Distribution</vt:lpstr>
      <vt:lpstr>Group by Cities</vt:lpstr>
      <vt:lpstr>Ideal Range of Customer Income</vt:lpstr>
      <vt:lpstr>Profit Increment on Weekend</vt:lpstr>
      <vt:lpstr>What are some good cities to invest?</vt:lpstr>
      <vt:lpstr>What are some good cities to invest?</vt:lpstr>
      <vt:lpstr>Conclusion – Our Recommendations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 隆凌</dc:creator>
  <cp:lastModifiedBy>田 隆凌</cp:lastModifiedBy>
  <cp:revision>12</cp:revision>
  <dcterms:created xsi:type="dcterms:W3CDTF">2022-07-23T23:12:17Z</dcterms:created>
  <dcterms:modified xsi:type="dcterms:W3CDTF">2022-07-27T04:29:11Z</dcterms:modified>
</cp:coreProperties>
</file>