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T Sans Narrow"/>
      <p:regular r:id="rId21"/>
      <p:bold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TSansNarrow-bold.fntdata"/><Relationship Id="rId21" Type="http://schemas.openxmlformats.org/officeDocument/2006/relationships/font" Target="fonts/PTSansNarrow-regular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5011d5a96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5011d5a96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5011d5a96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5011d5a96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5011d8a1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5011d8a1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5011d8a1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5011d8a1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5011d8a1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5011d8a1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5011d5a96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5011d5a96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5011d5a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5011d5a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5011d5a9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5011d5a9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5011d5a9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5011d5a9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5011d5a9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5011d5a9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5011d5a96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5011d5a96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5011d5a9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5011d5a9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5011d8a1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5011d8a1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5011d5a96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5011d5a96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19.png"/><Relationship Id="rId7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Neural ODE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50" y="289608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Math 228A Final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By Xuesi Ruan and Longling Tian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Training Loss (cont.)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Georgia"/>
              <a:buChar char="-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Similar Accuracy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-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Without ODE has ⅓ of the memory cost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447049" cy="169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311700" y="2761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Training Loss Throughout the Process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2713" y="1124100"/>
            <a:ext cx="5978574" cy="358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311700" y="7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Tolerance Values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52325"/>
            <a:ext cx="6370526" cy="421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4"/>
          <p:cNvSpPr txBox="1"/>
          <p:nvPr/>
        </p:nvSpPr>
        <p:spPr>
          <a:xfrm>
            <a:off x="6810300" y="1765675"/>
            <a:ext cx="23337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-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Neural ODE reduces 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training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 loss ~ 20 times 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-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100 epoch: optimal setup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-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1e-3 ~ 1e-4: optimal 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tolerance setting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Drawback of Neural ODEs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Neural ODE fails when trajectories intersect: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05268"/>
            <a:ext cx="8520601" cy="2949457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/>
          <p:cNvSpPr txBox="1"/>
          <p:nvPr/>
        </p:nvSpPr>
        <p:spPr>
          <a:xfrm>
            <a:off x="337775" y="4529350"/>
            <a:ext cx="861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Emilien Dupont, Arnaud Doucet, and Yee Whye Teh. Augmented Neural ODEs. 2019.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Augmented Neural ODE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-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ODE 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formatted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as: 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76" name="Google Shape;1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28171"/>
            <a:ext cx="8520599" cy="2809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9450" y="1152474"/>
            <a:ext cx="4099450" cy="75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6"/>
          <p:cNvSpPr txBox="1"/>
          <p:nvPr/>
        </p:nvSpPr>
        <p:spPr>
          <a:xfrm>
            <a:off x="337775" y="4681750"/>
            <a:ext cx="861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Emilien Dupont, Arnaud Doucet, and Yee Whye Teh. Augmented Neural ODEs. 2019.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Future Directions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-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Improved understanding of neural ODE augmentation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-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Neural ODEs for stiff equation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-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Second-order behavior of NODE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-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Adaptive control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5" name="Google Shape;185;p27"/>
          <p:cNvSpPr txBox="1"/>
          <p:nvPr/>
        </p:nvSpPr>
        <p:spPr>
          <a:xfrm>
            <a:off x="737000" y="4114800"/>
            <a:ext cx="7345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22222"/>
                </a:solidFill>
                <a:highlight>
                  <a:srgbClr val="FFFFFF"/>
                </a:highlight>
              </a:rPr>
              <a:t>Kim, Suyong, et al. "Stiff neural ordinary differential equations." </a:t>
            </a:r>
            <a:endParaRPr sz="13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22222"/>
                </a:solidFill>
                <a:highlight>
                  <a:srgbClr val="FFFFFF"/>
                </a:highlight>
              </a:rPr>
              <a:t>Norcliffe, Alexander, et al. "On second order behaviour in augmented neural odes." </a:t>
            </a:r>
            <a:endParaRPr sz="16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Abstract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-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Introducing ODE solvers, neural networks, and neural ODEs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-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Euler’s method (ResNet) vs neural ODE (ODENet)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-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Backpropagation and the adjoint method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-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Application of neural ODE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-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Augmented neural ODE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ODE Solvers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-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ODE: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Georgia"/>
              <a:buChar char="-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Solve: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Georgia"/>
              <a:buChar char="-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Euler’s method (small steps): 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325" y="1987986"/>
            <a:ext cx="4195374" cy="852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 rotWithShape="1">
          <a:blip r:embed="rId4">
            <a:alphaModFix/>
          </a:blip>
          <a:srcRect b="0" l="0" r="0" t="18493"/>
          <a:stretch/>
        </p:blipFill>
        <p:spPr>
          <a:xfrm>
            <a:off x="3898025" y="3210000"/>
            <a:ext cx="4195367" cy="34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64550" y="1190126"/>
            <a:ext cx="2133475" cy="539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Neural Network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-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Artificial nodes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-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Imitate the operation of neurons in the human brain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-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Layers: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-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Input layer (receive numerical values)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-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Hidden</a:t>
            </a: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 layers (weights, biases, activation function)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-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Output layer (returns result)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-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Forward vs Back-propagation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-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Types of NN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-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Recurrent, convolutional, etc.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5193" y="2493375"/>
            <a:ext cx="2218100" cy="207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Neural ODEs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26475" y="1250150"/>
            <a:ext cx="3142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-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Blackbox ODE Solver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-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Learning structure instead of algorithms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-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ODESolve() for supervised learning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-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Compute gradients using the adjoint method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5700" y="1000013"/>
            <a:ext cx="5143500" cy="35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3147525" y="4650575"/>
            <a:ext cx="734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Ricky T. Q. Chen et al. Neural Ordinary Differential Equations. 2019.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The Adjoint Method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-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We define loss function: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Georgia"/>
              <a:buChar char="-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To minimize the cost function, we find the adjoint: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Georgia"/>
              <a:buChar char="-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The Adjoint method / augmented ODE: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050" y="1652474"/>
            <a:ext cx="7819800" cy="73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 rotWithShape="1">
          <a:blip r:embed="rId4">
            <a:alphaModFix/>
          </a:blip>
          <a:srcRect b="0" l="0" r="0" t="13307"/>
          <a:stretch/>
        </p:blipFill>
        <p:spPr>
          <a:xfrm>
            <a:off x="6104050" y="2669425"/>
            <a:ext cx="1527175" cy="4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3125" y="3445023"/>
            <a:ext cx="3555625" cy="86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168875" y="4606725"/>
            <a:ext cx="734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Ricky T. Q. Chen et al. Neural Ordinary Differential Equations. 2019.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Back-propagation Algorithm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-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Compute                 by solving augmented ODE backwards, given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-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Compute            with the adjoint backwards from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-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get the full trajectory of 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-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Calculate the gradient with respect to the hidden layer dynamics: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363" y="2952750"/>
            <a:ext cx="4524375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1900" y="1802225"/>
            <a:ext cx="519413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84850" y="2180750"/>
            <a:ext cx="477983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49200" y="1795700"/>
            <a:ext cx="477983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460600" y="4553200"/>
            <a:ext cx="734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Ricky T. Q. Chen et al. Neural Ordinary Differential Equations. 2019.</a:t>
            </a:r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49188" y="1016663"/>
            <a:ext cx="75247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53638" y="1011913"/>
            <a:ext cx="84772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Augmented Adjoint State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11700" y="2181325"/>
            <a:ext cx="8520600" cy="18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Georgia"/>
              <a:buChar char="-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Concatenation of original state, adjoint state, and         : 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125" y="1705525"/>
            <a:ext cx="3480875" cy="85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825" y="3110925"/>
            <a:ext cx="4838700" cy="1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5315525" y="3518175"/>
            <a:ext cx="3261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Georgia"/>
              <a:buChar char="-"/>
            </a:pPr>
            <a:r>
              <a:rPr lang="en" sz="16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Single call to ODE solver</a:t>
            </a:r>
            <a:endParaRPr sz="1600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Georgia"/>
              <a:buChar char="-"/>
            </a:pPr>
            <a:r>
              <a:rPr lang="en" sz="16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Automatic differentiation</a:t>
            </a:r>
            <a:endParaRPr sz="1600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Georgia"/>
              <a:buChar char="-"/>
            </a:pPr>
            <a:r>
              <a:rPr lang="en" sz="16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Low time cost</a:t>
            </a:r>
            <a:endParaRPr sz="1600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6450" y="2603488"/>
            <a:ext cx="412877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/>
          <p:nvPr/>
        </p:nvSpPr>
        <p:spPr>
          <a:xfrm>
            <a:off x="61425" y="4627250"/>
            <a:ext cx="734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Ricky T. Q. Chen et al. Neural Ordinary Differential Equations. 2019.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311700" y="1189825"/>
            <a:ext cx="680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eorgia"/>
              <a:buChar char="-"/>
            </a:pPr>
            <a:r>
              <a:rPr lang="en"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G</a:t>
            </a:r>
            <a:r>
              <a:rPr lang="en"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radient with respect to parameter: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Discussion - Training Loss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-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Exponential model (RC circuit voltage) 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: 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25176"/>
            <a:ext cx="8307650" cy="276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 rotWithShape="1">
          <a:blip r:embed="rId4">
            <a:alphaModFix/>
          </a:blip>
          <a:srcRect b="0" l="0" r="0" t="10442"/>
          <a:stretch/>
        </p:blipFill>
        <p:spPr>
          <a:xfrm>
            <a:off x="4997563" y="1190125"/>
            <a:ext cx="2712075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