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9" r:id="rId8"/>
    <p:sldId id="292" r:id="rId9"/>
    <p:sldId id="281" r:id="rId10"/>
    <p:sldId id="298" r:id="rId11"/>
    <p:sldId id="299" r:id="rId12"/>
    <p:sldId id="300" r:id="rId13"/>
    <p:sldId id="302" r:id="rId14"/>
    <p:sldId id="301" r:id="rId15"/>
    <p:sldId id="283" r:id="rId16"/>
    <p:sldId id="297" r:id="rId17"/>
    <p:sldId id="284" r:id="rId18"/>
    <p:sldId id="285" r:id="rId19"/>
    <p:sldId id="286" r:id="rId20"/>
    <p:sldId id="289" r:id="rId21"/>
    <p:sldId id="290" r:id="rId22"/>
    <p:sldId id="291" r:id="rId23"/>
    <p:sldId id="288" r:id="rId24"/>
    <p:sldId id="263" r:id="rId25"/>
    <p:sldId id="264" r:id="rId26"/>
    <p:sldId id="265" r:id="rId27"/>
    <p:sldId id="266" r:id="rId28"/>
    <p:sldId id="267" r:id="rId29"/>
    <p:sldId id="268" r:id="rId30"/>
    <p:sldId id="271" r:id="rId31"/>
    <p:sldId id="278" r:id="rId32"/>
    <p:sldId id="276" r:id="rId33"/>
    <p:sldId id="295" r:id="rId34"/>
    <p:sldId id="274" r:id="rId35"/>
    <p:sldId id="272" r:id="rId36"/>
    <p:sldId id="269" r:id="rId37"/>
    <p:sldId id="270" r:id="rId38"/>
    <p:sldId id="29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java67.blogspot.com/2013/06/how-get-method-of-hashmap-or-hashtable-works-internally.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javarevisited.blogspot.sg/2010/10/why-string-is-immutable-in-java.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javarevisited.blogspot.sg/2011/07/string-vs-stringbuffer-vs-stringbuilder.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javarevisited.blogspot.com/2012/12/difference-between-equals-method-and-equality-operator-java.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method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we pass Key and Value object to put() method on Java </a:t>
            </a:r>
            <a:r>
              <a:rPr lang="en-US" dirty="0" err="1" smtClean="0"/>
              <a:t>HashMap</a:t>
            </a:r>
            <a:r>
              <a:rPr lang="en-US" dirty="0" smtClean="0"/>
              <a:t>, </a:t>
            </a:r>
            <a:r>
              <a:rPr lang="en-US" dirty="0" err="1" smtClean="0"/>
              <a:t>HashMap</a:t>
            </a:r>
            <a:r>
              <a:rPr lang="en-US" dirty="0" smtClean="0"/>
              <a:t> implementation calls </a:t>
            </a:r>
            <a:r>
              <a:rPr lang="en-US" dirty="0" err="1" smtClean="0"/>
              <a:t>hashcode</a:t>
            </a:r>
            <a:r>
              <a:rPr lang="en-US" dirty="0" smtClean="0"/>
              <a:t> method on </a:t>
            </a:r>
            <a:r>
              <a:rPr lang="en-US" dirty="0" smtClean="0"/>
              <a:t>Key object and applies returned </a:t>
            </a:r>
            <a:r>
              <a:rPr lang="en-US" dirty="0" err="1" smtClean="0"/>
              <a:t>hashcode</a:t>
            </a:r>
            <a:r>
              <a:rPr lang="en-US" dirty="0" smtClean="0"/>
              <a:t> into its own hashing function to find a bucket location for storing Entry object, </a:t>
            </a:r>
            <a:endParaRPr lang="en-US" dirty="0" smtClean="0"/>
          </a:p>
          <a:p>
            <a:r>
              <a:rPr lang="en-US" dirty="0" smtClean="0"/>
              <a:t>the </a:t>
            </a:r>
            <a:r>
              <a:rPr lang="en-US" dirty="0" smtClean="0"/>
              <a:t>important point to mention is that </a:t>
            </a:r>
            <a:r>
              <a:rPr lang="en-US" dirty="0" err="1" smtClean="0"/>
              <a:t>HashMap</a:t>
            </a:r>
            <a:r>
              <a:rPr lang="en-US" dirty="0" smtClean="0"/>
              <a:t> in java stores </a:t>
            </a:r>
            <a:r>
              <a:rPr lang="en-US" dirty="0" smtClean="0"/>
              <a:t>both key and value object as </a:t>
            </a:r>
            <a:r>
              <a:rPr lang="en-US" dirty="0" err="1" smtClean="0"/>
              <a:t>Map.Entry</a:t>
            </a:r>
            <a:r>
              <a:rPr lang="en-US" dirty="0" smtClean="0"/>
              <a:t> in a bucket is essential to understand the retrieving logic</a:t>
            </a:r>
            <a:br>
              <a:rPr lang="en-US" dirty="0" smtClean="0"/>
            </a:b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Index = </a:t>
            </a:r>
            <a:r>
              <a:rPr lang="en-US" dirty="0" err="1" smtClean="0"/>
              <a:t>hashcode</a:t>
            </a:r>
            <a:r>
              <a:rPr lang="en-US" dirty="0" smtClean="0"/>
              <a:t>(Key) &amp; (n-1)</a:t>
            </a:r>
            <a:endParaRPr lang="en-US" dirty="0"/>
          </a:p>
        </p:txBody>
      </p:sp>
      <p:pic>
        <p:nvPicPr>
          <p:cNvPr id="45059" name="Picture 3"/>
          <p:cNvPicPr>
            <a:picLocks noChangeAspect="1" noChangeArrowheads="1"/>
          </p:cNvPicPr>
          <p:nvPr/>
        </p:nvPicPr>
        <p:blipFill>
          <a:blip r:embed="rId2"/>
          <a:srcRect/>
          <a:stretch>
            <a:fillRect/>
          </a:stretch>
        </p:blipFill>
        <p:spPr bwMode="auto">
          <a:xfrm>
            <a:off x="1676400" y="2819400"/>
            <a:ext cx="5124450" cy="21621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7106" name="Picture 2"/>
          <p:cNvPicPr>
            <a:picLocks noGrp="1" noChangeAspect="1" noChangeArrowheads="1"/>
          </p:cNvPicPr>
          <p:nvPr>
            <p:ph idx="1"/>
          </p:nvPr>
        </p:nvPicPr>
        <p:blipFill>
          <a:blip r:embed="rId2"/>
          <a:srcRect/>
          <a:stretch>
            <a:fillRect/>
          </a:stretch>
        </p:blipFill>
        <p:spPr bwMode="auto">
          <a:xfrm>
            <a:off x="457200" y="1926526"/>
            <a:ext cx="8229600" cy="38733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err="1" smtClean="0"/>
              <a:t>HashMap</a:t>
            </a:r>
            <a:r>
              <a:rPr lang="en-US" sz="1800" dirty="0" smtClean="0"/>
              <a:t>&lt;String, Integer&gt; </a:t>
            </a:r>
            <a:r>
              <a:rPr lang="en-US" sz="1800" dirty="0" err="1" smtClean="0"/>
              <a:t>hashMap</a:t>
            </a:r>
            <a:r>
              <a:rPr lang="en-US" sz="1800" dirty="0" smtClean="0"/>
              <a:t> = new </a:t>
            </a:r>
            <a:r>
              <a:rPr lang="en-US" sz="1800" dirty="0" err="1" smtClean="0"/>
              <a:t>HashMap</a:t>
            </a:r>
            <a:r>
              <a:rPr lang="en-US" sz="1800" smtClean="0"/>
              <a:t>&lt;&gt;(); </a:t>
            </a:r>
            <a:r>
              <a:rPr lang="en-US" sz="1800" smtClean="0"/>
              <a:t>         hashMap.put</a:t>
            </a:r>
            <a:r>
              <a:rPr lang="en-US" sz="1800" dirty="0" smtClean="0"/>
              <a:t>("A",1); // hash("A")=69, </a:t>
            </a:r>
            <a:r>
              <a:rPr lang="en-US" sz="1800" dirty="0" err="1" smtClean="0"/>
              <a:t>indexFor</a:t>
            </a:r>
            <a:r>
              <a:rPr lang="en-US" sz="1800" dirty="0" smtClean="0"/>
              <a:t>(</a:t>
            </a:r>
            <a:r>
              <a:rPr lang="en-US" sz="1800" dirty="0" err="1" smtClean="0"/>
              <a:t>hash,table.length</a:t>
            </a:r>
            <a:r>
              <a:rPr lang="en-US" sz="1800" dirty="0" smtClean="0"/>
              <a:t>)=69&amp;(16-1) = 5 </a:t>
            </a:r>
            <a:r>
              <a:rPr lang="en-US" sz="1800" dirty="0" err="1" smtClean="0"/>
              <a:t>hashMap.put</a:t>
            </a:r>
            <a:r>
              <a:rPr lang="en-US" sz="1800" dirty="0" smtClean="0"/>
              <a:t>("B",2); // hash("B")=70, </a:t>
            </a:r>
            <a:r>
              <a:rPr lang="en-US" sz="1800" dirty="0" err="1" smtClean="0"/>
              <a:t>indexFor</a:t>
            </a:r>
            <a:r>
              <a:rPr lang="en-US" sz="1800" dirty="0" smtClean="0"/>
              <a:t>(</a:t>
            </a:r>
            <a:r>
              <a:rPr lang="en-US" sz="1800" dirty="0" err="1" smtClean="0"/>
              <a:t>hash,table.length</a:t>
            </a:r>
            <a:r>
              <a:rPr lang="en-US" sz="1800" dirty="0" smtClean="0"/>
              <a:t>)=70&amp;(16-1) = 6 </a:t>
            </a:r>
            <a:r>
              <a:rPr lang="en-US" sz="1800" dirty="0" err="1" smtClean="0"/>
              <a:t>hashMap.put</a:t>
            </a:r>
            <a:r>
              <a:rPr lang="en-US" sz="1800" dirty="0" smtClean="0"/>
              <a:t>("P",3); // hash("P")=85, </a:t>
            </a:r>
            <a:r>
              <a:rPr lang="en-US" sz="1800" dirty="0" err="1" smtClean="0"/>
              <a:t>indexFor</a:t>
            </a:r>
            <a:r>
              <a:rPr lang="en-US" sz="1800" dirty="0" smtClean="0"/>
              <a:t>(</a:t>
            </a:r>
            <a:r>
              <a:rPr lang="en-US" sz="1800" dirty="0" err="1" smtClean="0"/>
              <a:t>hash,table.length</a:t>
            </a:r>
            <a:r>
              <a:rPr lang="en-US" sz="1800" dirty="0" smtClean="0"/>
              <a:t>)=85&amp;(16-1) = 5 </a:t>
            </a:r>
            <a:r>
              <a:rPr lang="en-US" sz="1800" dirty="0" err="1" smtClean="0"/>
              <a:t>hashMap.put</a:t>
            </a:r>
            <a:r>
              <a:rPr lang="en-US" sz="1800" dirty="0" smtClean="0"/>
              <a:t>("A",4); // hash("A")=69, </a:t>
            </a:r>
            <a:r>
              <a:rPr lang="en-US" sz="1800" dirty="0" err="1" smtClean="0"/>
              <a:t>indexFor</a:t>
            </a:r>
            <a:r>
              <a:rPr lang="en-US" sz="1800" dirty="0" smtClean="0"/>
              <a:t>(</a:t>
            </a:r>
            <a:r>
              <a:rPr lang="en-US" sz="1800" dirty="0" err="1" smtClean="0"/>
              <a:t>hash,table.length</a:t>
            </a:r>
            <a:r>
              <a:rPr lang="en-US" sz="1800" dirty="0" smtClean="0"/>
              <a:t>)=69&amp;(16-1) = 5 </a:t>
            </a:r>
            <a:r>
              <a:rPr lang="en-US" sz="1800" dirty="0" err="1" smtClean="0"/>
              <a:t>hashMap.put</a:t>
            </a:r>
            <a:r>
              <a:rPr lang="en-US" sz="1800" dirty="0" smtClean="0"/>
              <a:t>("r", 4);// hash("r")=117, </a:t>
            </a:r>
            <a:r>
              <a:rPr lang="en-US" sz="1800" dirty="0" err="1" smtClean="0"/>
              <a:t>indexFor</a:t>
            </a:r>
            <a:r>
              <a:rPr lang="en-US" sz="1800" dirty="0" smtClean="0"/>
              <a:t>(</a:t>
            </a:r>
            <a:r>
              <a:rPr lang="en-US" sz="1800" dirty="0" err="1" smtClean="0"/>
              <a:t>hash,table.length</a:t>
            </a:r>
            <a:r>
              <a:rPr lang="en-US" sz="1800" dirty="0" smtClean="0"/>
              <a:t>)=117&amp;(16-1) = 5</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index are </a:t>
            </a:r>
            <a:r>
              <a:rPr lang="en-US" b="1" dirty="0" smtClean="0"/>
              <a:t>different</a:t>
            </a:r>
            <a:r>
              <a:rPr lang="en-US" dirty="0" smtClean="0"/>
              <a:t>, new entry will add to </a:t>
            </a:r>
            <a:r>
              <a:rPr lang="en-US" dirty="0" smtClean="0"/>
              <a:t>table/bucket</a:t>
            </a:r>
            <a:r>
              <a:rPr lang="en-US" dirty="0" smtClean="0"/>
              <a:t/>
            </a:r>
            <a:br>
              <a:rPr lang="en-US" dirty="0" smtClean="0"/>
            </a:br>
            <a:r>
              <a:rPr lang="en-US" dirty="0" smtClean="0"/>
              <a:t>If index is </a:t>
            </a:r>
            <a:r>
              <a:rPr lang="en-US" b="1" dirty="0" smtClean="0"/>
              <a:t>same</a:t>
            </a:r>
            <a:r>
              <a:rPr lang="en-US" dirty="0" smtClean="0"/>
              <a:t> and hash is </a:t>
            </a:r>
            <a:r>
              <a:rPr lang="en-US" b="1" dirty="0" smtClean="0"/>
              <a:t>same</a:t>
            </a:r>
            <a:r>
              <a:rPr lang="en-US" dirty="0" smtClean="0"/>
              <a:t>, new value will update</a:t>
            </a:r>
            <a:br>
              <a:rPr lang="en-US" dirty="0" smtClean="0"/>
            </a:br>
            <a:r>
              <a:rPr lang="en-US" dirty="0" smtClean="0"/>
              <a:t>If index is </a:t>
            </a:r>
            <a:r>
              <a:rPr lang="en-US" b="1" dirty="0" smtClean="0"/>
              <a:t>same</a:t>
            </a:r>
            <a:r>
              <a:rPr lang="en-US" dirty="0" smtClean="0"/>
              <a:t> and hash is </a:t>
            </a:r>
            <a:r>
              <a:rPr lang="en-US" b="1" dirty="0" smtClean="0"/>
              <a:t>different</a:t>
            </a:r>
            <a:r>
              <a:rPr lang="en-US" dirty="0" smtClean="0"/>
              <a:t>, new entry will point to old entry (like a </a:t>
            </a:r>
            <a:r>
              <a:rPr lang="en-US" dirty="0" err="1" smtClean="0"/>
              <a:t>LinkedList</a:t>
            </a:r>
            <a:r>
              <a:rPr lang="en-US" dirty="0" smtClean="0"/>
              <a:t>). Then you know why </a:t>
            </a:r>
            <a:r>
              <a:rPr lang="en-US" dirty="0" err="1" smtClean="0"/>
              <a:t>Map.Entry</a:t>
            </a:r>
            <a:r>
              <a:rPr lang="en-US" dirty="0" smtClean="0"/>
              <a:t> have field next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Factor</a:t>
            </a:r>
            <a:endParaRPr lang="en-US" dirty="0"/>
          </a:p>
        </p:txBody>
      </p:sp>
      <p:sp>
        <p:nvSpPr>
          <p:cNvPr id="3" name="Content Placeholder 2"/>
          <p:cNvSpPr>
            <a:spLocks noGrp="1"/>
          </p:cNvSpPr>
          <p:nvPr>
            <p:ph idx="1"/>
          </p:nvPr>
        </p:nvSpPr>
        <p:spPr/>
        <p:txBody>
          <a:bodyPr/>
          <a:lstStyle/>
          <a:p>
            <a:r>
              <a:rPr lang="en-US" dirty="0" smtClean="0"/>
              <a:t>The Load factor is a measure that decides when to </a:t>
            </a:r>
            <a:r>
              <a:rPr lang="en-US" b="1" dirty="0" smtClean="0"/>
              <a:t>increase</a:t>
            </a:r>
            <a:r>
              <a:rPr lang="en-US" dirty="0" smtClean="0"/>
              <a:t> the </a:t>
            </a:r>
            <a:r>
              <a:rPr lang="en-US" dirty="0" err="1" smtClean="0"/>
              <a:t>HashMap</a:t>
            </a:r>
            <a:r>
              <a:rPr lang="en-US" dirty="0" smtClean="0"/>
              <a:t> capacity to maintain the get() and put() operation complexity of </a:t>
            </a:r>
            <a:r>
              <a:rPr lang="en-US" b="1" dirty="0" smtClean="0"/>
              <a:t>O(1)</a:t>
            </a:r>
            <a:r>
              <a:rPr lang="en-US" dirty="0" smtClean="0"/>
              <a:t>. The default load factor of </a:t>
            </a:r>
            <a:r>
              <a:rPr lang="en-US" dirty="0" err="1" smtClean="0"/>
              <a:t>HashMap</a:t>
            </a:r>
            <a:r>
              <a:rPr lang="en-US" dirty="0" smtClean="0"/>
              <a:t> is </a:t>
            </a:r>
            <a:r>
              <a:rPr lang="en-US" b="1" dirty="0" smtClean="0"/>
              <a:t>0.75f</a:t>
            </a:r>
            <a:r>
              <a:rPr lang="en-US" dirty="0" smtClean="0"/>
              <a:t> (75% of the map size).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are two factors which affect the performance of the </a:t>
            </a:r>
            <a:r>
              <a:rPr lang="en-US" dirty="0" err="1" smtClean="0"/>
              <a:t>hashmap</a:t>
            </a:r>
            <a:r>
              <a:rPr lang="en-US" dirty="0" smtClean="0"/>
              <a:t>.</a:t>
            </a:r>
          </a:p>
          <a:p>
            <a:r>
              <a:rPr lang="en-US" b="1" dirty="0" smtClean="0"/>
              <a:t>Initial Capacity</a:t>
            </a:r>
            <a:endParaRPr lang="en-US" dirty="0" smtClean="0"/>
          </a:p>
          <a:p>
            <a:r>
              <a:rPr lang="en-US" b="1" dirty="0" smtClean="0"/>
              <a:t>Load Factor</a:t>
            </a:r>
            <a:endParaRPr lang="en-US" dirty="0" smtClean="0"/>
          </a:p>
          <a:p>
            <a:r>
              <a:rPr lang="en-US" dirty="0" err="1" smtClean="0"/>
              <a:t>HashMap</a:t>
            </a:r>
            <a:r>
              <a:rPr lang="en-US" dirty="0" smtClean="0"/>
              <a:t> </a:t>
            </a:r>
            <a:r>
              <a:rPr lang="en-US" dirty="0" err="1" smtClean="0"/>
              <a:t>hm</a:t>
            </a:r>
            <a:r>
              <a:rPr lang="en-US" dirty="0" smtClean="0"/>
              <a:t>=</a:t>
            </a:r>
            <a:r>
              <a:rPr lang="en-US" b="1" dirty="0" smtClean="0"/>
              <a:t>new</a:t>
            </a:r>
            <a:r>
              <a:rPr lang="en-US" dirty="0" smtClean="0"/>
              <a:t> </a:t>
            </a:r>
            <a:r>
              <a:rPr lang="en-US" dirty="0" err="1" smtClean="0"/>
              <a:t>HashMap</a:t>
            </a:r>
            <a:r>
              <a:rPr lang="en-US" dirty="0" smtClean="0"/>
              <a:t>(</a:t>
            </a:r>
            <a:r>
              <a:rPr lang="en-US" b="1" dirty="0" err="1" smtClean="0"/>
              <a:t>int</a:t>
            </a:r>
            <a:r>
              <a:rPr lang="en-US" dirty="0" smtClean="0"/>
              <a:t> </a:t>
            </a:r>
            <a:r>
              <a:rPr lang="en-US" dirty="0" err="1" smtClean="0"/>
              <a:t>initialCapacity</a:t>
            </a:r>
            <a:r>
              <a:rPr lang="en-US" dirty="0" smtClean="0"/>
              <a:t>, </a:t>
            </a:r>
            <a:r>
              <a:rPr lang="en-US" b="1" dirty="0" smtClean="0"/>
              <a:t>float</a:t>
            </a:r>
            <a:r>
              <a:rPr lang="en-US" dirty="0" smtClean="0"/>
              <a:t> </a:t>
            </a:r>
            <a:r>
              <a:rPr lang="en-US" dirty="0" err="1" smtClean="0"/>
              <a:t>loadFactor</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initial capacity of </a:t>
            </a:r>
            <a:r>
              <a:rPr lang="en-US" b="1" dirty="0" err="1" smtClean="0"/>
              <a:t>hashmap</a:t>
            </a:r>
            <a:r>
              <a:rPr lang="en-US" b="1" dirty="0" smtClean="0"/>
              <a:t> is=16</a:t>
            </a:r>
            <a:r>
              <a:rPr lang="en-US" dirty="0" smtClean="0"/>
              <a:t/>
            </a:r>
            <a:br>
              <a:rPr lang="en-US" dirty="0" smtClean="0"/>
            </a:br>
            <a:r>
              <a:rPr lang="en-US" b="1" dirty="0" smtClean="0"/>
              <a:t>The default load factor of </a:t>
            </a:r>
            <a:r>
              <a:rPr lang="en-US" b="1" dirty="0" err="1" smtClean="0"/>
              <a:t>hashmap</a:t>
            </a:r>
            <a:r>
              <a:rPr lang="en-US" b="1" dirty="0" smtClean="0"/>
              <a:t>=0.75</a:t>
            </a:r>
            <a:r>
              <a:rPr lang="en-US" dirty="0" smtClean="0"/>
              <a:t/>
            </a:r>
            <a:br>
              <a:rPr lang="en-US" dirty="0" smtClean="0"/>
            </a:br>
            <a:r>
              <a:rPr lang="en-US" b="1" dirty="0" smtClean="0"/>
              <a:t>According to the formula as mentioned above: 16*0.75=12</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When the load factor ratio (m/n) reaches 0.75 at that time, </a:t>
            </a:r>
            <a:r>
              <a:rPr lang="en-US" b="1" dirty="0" err="1" smtClean="0"/>
              <a:t>hashmap</a:t>
            </a:r>
            <a:r>
              <a:rPr lang="en-US" b="1" dirty="0" smtClean="0"/>
              <a:t> increases its capacity.</a:t>
            </a:r>
            <a:endParaRPr lang="en-US" dirty="0" smtClean="0"/>
          </a:p>
          <a:p>
            <a:r>
              <a:rPr lang="en-US" dirty="0" smtClean="0"/>
              <a:t>Where,</a:t>
            </a:r>
          </a:p>
          <a:p>
            <a:r>
              <a:rPr lang="en-US" dirty="0" smtClean="0"/>
              <a:t>      m is the number of entries in a </a:t>
            </a:r>
            <a:r>
              <a:rPr lang="en-US" dirty="0" err="1" smtClean="0"/>
              <a:t>hashmap</a:t>
            </a:r>
            <a:r>
              <a:rPr lang="en-US" dirty="0" smtClean="0"/>
              <a:t>.</a:t>
            </a:r>
          </a:p>
          <a:p>
            <a:r>
              <a:rPr lang="en-US" dirty="0" smtClean="0"/>
              <a:t>      n is the total size of </a:t>
            </a:r>
            <a:r>
              <a:rPr lang="en-US" dirty="0" err="1" smtClean="0"/>
              <a:t>hashmap</a:t>
            </a:r>
            <a:r>
              <a:rPr lang="en-US" dirty="0" smtClean="0"/>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equals():</a:t>
            </a:r>
            <a:r>
              <a:rPr lang="en-US" dirty="0" smtClean="0"/>
              <a:t> It checks the equality of two objects. It compares the Key, whether they are equal or not. It is a method of the Object class. It can be overridden. </a:t>
            </a:r>
            <a:r>
              <a:rPr lang="en-US" b="1" dirty="0" smtClean="0"/>
              <a:t>If you override the equals() method, then it is mandatory to override the </a:t>
            </a:r>
            <a:r>
              <a:rPr lang="en-US" b="1" dirty="0" err="1" smtClean="0"/>
              <a:t>hashCode</a:t>
            </a:r>
            <a:r>
              <a:rPr lang="en-US" b="1" dirty="0" smtClean="0"/>
              <a:t>() method</a:t>
            </a:r>
            <a:r>
              <a:rPr lang="en-US" dirty="0" smtClean="0"/>
              <a:t>.</a:t>
            </a:r>
          </a:p>
          <a:p>
            <a:r>
              <a:rPr lang="en-US" b="1" dirty="0" err="1" smtClean="0"/>
              <a:t>hashCode</a:t>
            </a:r>
            <a:r>
              <a:rPr lang="en-US" b="1" dirty="0" smtClean="0"/>
              <a:t>():</a:t>
            </a:r>
            <a:r>
              <a:rPr lang="en-US" dirty="0" smtClean="0"/>
              <a:t> This is the method of the object class. It returns the </a:t>
            </a:r>
            <a:r>
              <a:rPr lang="en-US" b="1" dirty="0" smtClean="0"/>
              <a:t>memory reference of the object in integer form</a:t>
            </a:r>
            <a:r>
              <a:rPr lang="en-US" dirty="0" smtClean="0"/>
              <a:t>. The value received from the method is used as the bucket number. The bucket number is the address of the element inside the map</a:t>
            </a:r>
            <a:r>
              <a:rPr lang="en-US" b="1" dirty="0" smtClean="0"/>
              <a:t>. Hash code of null Key is 0</a:t>
            </a:r>
            <a:r>
              <a:rPr lang="en-US" dirty="0" smtClean="0"/>
              <a:t>.</a:t>
            </a:r>
          </a:p>
          <a:p>
            <a:r>
              <a:rPr lang="en-US" b="1" dirty="0" smtClean="0"/>
              <a:t>Buckets:</a:t>
            </a:r>
            <a:r>
              <a:rPr lang="en-US" dirty="0" smtClean="0"/>
              <a:t> Array of the node is called buckets. Each node has a data structure like a </a:t>
            </a:r>
            <a:r>
              <a:rPr lang="en-US" dirty="0" err="1" smtClean="0"/>
              <a:t>LinkedList</a:t>
            </a:r>
            <a:r>
              <a:rPr lang="en-US" dirty="0" smtClean="0"/>
              <a:t>. </a:t>
            </a:r>
            <a:r>
              <a:rPr lang="en-US" b="1" dirty="0" smtClean="0"/>
              <a:t>More than one node can share the same bucket. </a:t>
            </a:r>
            <a:r>
              <a:rPr lang="en-US" dirty="0" smtClean="0"/>
              <a:t>It may be different in capacity.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endParaRPr lang="en-US" dirty="0"/>
          </a:p>
        </p:txBody>
      </p:sp>
      <p:sp>
        <p:nvSpPr>
          <p:cNvPr id="3" name="Content Placeholder 2"/>
          <p:cNvSpPr>
            <a:spLocks noGrp="1"/>
          </p:cNvSpPr>
          <p:nvPr>
            <p:ph idx="1"/>
          </p:nvPr>
        </p:nvSpPr>
        <p:spPr/>
        <p:txBody>
          <a:bodyPr>
            <a:normAutofit/>
          </a:bodyPr>
          <a:lstStyle/>
          <a:p>
            <a:r>
              <a:rPr lang="en-US" sz="1900" dirty="0" smtClean="0"/>
              <a:t>Java </a:t>
            </a:r>
            <a:r>
              <a:rPr lang="en-US" sz="1900" b="1" dirty="0" err="1" smtClean="0"/>
              <a:t>ArrayList</a:t>
            </a:r>
            <a:r>
              <a:rPr lang="en-US" sz="1900" dirty="0" smtClean="0"/>
              <a:t> class uses a </a:t>
            </a:r>
            <a:r>
              <a:rPr lang="en-US" sz="1900" b="1" dirty="0" smtClean="0"/>
              <a:t>dynamic </a:t>
            </a:r>
            <a:r>
              <a:rPr lang="en-US" sz="1900" b="1" dirty="0" smtClean="0"/>
              <a:t>array</a:t>
            </a:r>
            <a:r>
              <a:rPr lang="en-US" sz="1900" dirty="0" smtClean="0"/>
              <a:t> for storing the elements. </a:t>
            </a:r>
            <a:endParaRPr lang="en-US" sz="1900" dirty="0" smtClean="0"/>
          </a:p>
          <a:p>
            <a:r>
              <a:rPr lang="en-US" sz="1900" dirty="0" smtClean="0"/>
              <a:t>It </a:t>
            </a:r>
            <a:r>
              <a:rPr lang="en-US" sz="1900" dirty="0" smtClean="0"/>
              <a:t>is like an array, but </a:t>
            </a:r>
            <a:r>
              <a:rPr lang="en-US" sz="1900" dirty="0" smtClean="0"/>
              <a:t>no </a:t>
            </a:r>
            <a:r>
              <a:rPr lang="en-US" sz="1900" dirty="0" smtClean="0"/>
              <a:t>size limit. </a:t>
            </a:r>
            <a:r>
              <a:rPr lang="en-US" sz="1900" dirty="0" smtClean="0"/>
              <a:t> </a:t>
            </a:r>
          </a:p>
          <a:p>
            <a:r>
              <a:rPr lang="en-US" sz="1900" dirty="0" smtClean="0"/>
              <a:t>can </a:t>
            </a:r>
            <a:r>
              <a:rPr lang="en-US" sz="1900" dirty="0" smtClean="0"/>
              <a:t>add or remove </a:t>
            </a:r>
            <a:r>
              <a:rPr lang="en-US" sz="1900" dirty="0" err="1" smtClean="0"/>
              <a:t>i.e</a:t>
            </a:r>
            <a:r>
              <a:rPr lang="en-US" sz="1900" dirty="0" smtClean="0"/>
              <a:t> manipulate elements </a:t>
            </a:r>
            <a:r>
              <a:rPr lang="en-US" sz="1900" dirty="0" smtClean="0"/>
              <a:t>anytime. </a:t>
            </a:r>
            <a:endParaRPr lang="en-US" sz="1900" dirty="0" smtClean="0"/>
          </a:p>
          <a:p>
            <a:r>
              <a:rPr lang="en-US" sz="1900" dirty="0" smtClean="0"/>
              <a:t>More </a:t>
            </a:r>
            <a:r>
              <a:rPr lang="en-US" sz="1900" dirty="0" smtClean="0"/>
              <a:t>flexible than the traditional </a:t>
            </a:r>
            <a:r>
              <a:rPr lang="en-US" sz="1900" dirty="0" smtClean="0"/>
              <a:t>array</a:t>
            </a:r>
          </a:p>
          <a:p>
            <a:r>
              <a:rPr lang="en-US" sz="1900" dirty="0" err="1" smtClean="0"/>
              <a:t>ArrayList</a:t>
            </a:r>
            <a:r>
              <a:rPr lang="en-US" sz="1900" dirty="0" smtClean="0"/>
              <a:t> </a:t>
            </a:r>
            <a:r>
              <a:rPr lang="en-US" sz="1900" dirty="0" smtClean="0"/>
              <a:t>in </a:t>
            </a:r>
            <a:r>
              <a:rPr lang="en-US" sz="1900" dirty="0" smtClean="0"/>
              <a:t>Java can </a:t>
            </a:r>
            <a:r>
              <a:rPr lang="en-US" sz="1900" dirty="0" smtClean="0"/>
              <a:t>have the </a:t>
            </a:r>
            <a:r>
              <a:rPr lang="en-US" sz="1900" b="1" dirty="0" smtClean="0"/>
              <a:t>duplicate </a:t>
            </a:r>
            <a:r>
              <a:rPr lang="en-US" sz="1900" b="1" dirty="0" smtClean="0"/>
              <a:t>elements</a:t>
            </a:r>
          </a:p>
          <a:p>
            <a:r>
              <a:rPr lang="en-US" sz="1900" dirty="0" err="1" smtClean="0"/>
              <a:t>ArrayList</a:t>
            </a:r>
            <a:r>
              <a:rPr lang="en-US" sz="1900" dirty="0" smtClean="0"/>
              <a:t> maintains the </a:t>
            </a:r>
            <a:r>
              <a:rPr lang="en-US" sz="1900" b="1" dirty="0" smtClean="0"/>
              <a:t>insertion order </a:t>
            </a:r>
            <a:r>
              <a:rPr lang="en-US" sz="1900" b="1" dirty="0" smtClean="0"/>
              <a:t>internally</a:t>
            </a:r>
          </a:p>
          <a:p>
            <a:r>
              <a:rPr lang="en-US" sz="1900" dirty="0" smtClean="0"/>
              <a:t>Java </a:t>
            </a:r>
            <a:r>
              <a:rPr lang="en-US" sz="1900" dirty="0" err="1" smtClean="0"/>
              <a:t>ArrayList</a:t>
            </a:r>
            <a:r>
              <a:rPr lang="en-US" sz="1900" dirty="0" smtClean="0"/>
              <a:t> class </a:t>
            </a:r>
            <a:r>
              <a:rPr lang="en-US" sz="1900" dirty="0" smtClean="0"/>
              <a:t>is</a:t>
            </a:r>
            <a:r>
              <a:rPr lang="en-US" sz="1900" b="1" dirty="0" smtClean="0"/>
              <a:t> </a:t>
            </a:r>
            <a:r>
              <a:rPr lang="en-US" sz="1900" b="1" dirty="0" smtClean="0"/>
              <a:t>non </a:t>
            </a:r>
            <a:r>
              <a:rPr lang="en-US" sz="1900" b="1" dirty="0" smtClean="0"/>
              <a:t>synchronized</a:t>
            </a:r>
          </a:p>
          <a:p>
            <a:r>
              <a:rPr lang="en-US" sz="1900" dirty="0" smtClean="0"/>
              <a:t>In </a:t>
            </a:r>
            <a:r>
              <a:rPr lang="en-US" sz="1900" dirty="0" err="1" smtClean="0"/>
              <a:t>ArrayList</a:t>
            </a:r>
            <a:r>
              <a:rPr lang="en-US" sz="1900" dirty="0" smtClean="0"/>
              <a:t>, manipulation is a little bit slower </a:t>
            </a:r>
            <a:r>
              <a:rPr lang="en-US" sz="1900" dirty="0" smtClean="0"/>
              <a:t> because </a:t>
            </a:r>
            <a:r>
              <a:rPr lang="en-US" sz="1900" dirty="0" smtClean="0"/>
              <a:t>a </a:t>
            </a:r>
            <a:r>
              <a:rPr lang="en-US" sz="1900" b="1" dirty="0" smtClean="0"/>
              <a:t>lot of shifting needs </a:t>
            </a:r>
            <a:r>
              <a:rPr lang="en-US" sz="1900" dirty="0" smtClean="0"/>
              <a:t>to occur if any element is removed from the array list</a:t>
            </a:r>
            <a:r>
              <a:rPr lang="en-US" sz="1900" dirty="0" smtClean="0"/>
              <a:t>.</a:t>
            </a:r>
          </a:p>
          <a:p>
            <a:r>
              <a:rPr lang="en-US" sz="1900" dirty="0" smtClean="0"/>
              <a:t>Can </a:t>
            </a:r>
            <a:r>
              <a:rPr lang="en-US" sz="1900" dirty="0" smtClean="0"/>
              <a:t>not create an </a:t>
            </a:r>
            <a:r>
              <a:rPr lang="en-US" sz="1900" b="1" dirty="0" smtClean="0"/>
              <a:t>array list of the primitive types, such as </a:t>
            </a:r>
            <a:r>
              <a:rPr lang="en-US" sz="1900" b="1" dirty="0" err="1" smtClean="0"/>
              <a:t>int</a:t>
            </a:r>
            <a:r>
              <a:rPr lang="en-US" sz="1900" b="1" dirty="0" smtClean="0"/>
              <a:t>, float, char, etc</a:t>
            </a:r>
            <a:r>
              <a:rPr lang="en-US" sz="1900" dirty="0" smtClean="0"/>
              <a:t>. It is required to use the required wrapper class</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 method in </a:t>
            </a:r>
            <a:r>
              <a:rPr lang="en-US" dirty="0" err="1" smtClean="0"/>
              <a:t>HashMap</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get() method is used to get the value by its Key. It will not fetch the value if you don't know the Key. When get(K Key) method is called, it calculates the hash code of the Key.</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It </a:t>
            </a:r>
            <a:r>
              <a:rPr lang="en-US" dirty="0" smtClean="0"/>
              <a:t>generates the hash code as </a:t>
            </a:r>
            <a:r>
              <a:rPr lang="en-US" dirty="0" err="1" smtClean="0"/>
              <a:t>Eg</a:t>
            </a:r>
            <a:r>
              <a:rPr lang="en-US" dirty="0" smtClean="0"/>
              <a:t> 2657860</a:t>
            </a:r>
            <a:r>
              <a:rPr lang="en-US" dirty="0" smtClean="0"/>
              <a:t>. Now calculate the index value of 2657860 by using index formula. </a:t>
            </a:r>
            <a:endParaRPr lang="en-US" dirty="0" smtClean="0"/>
          </a:p>
          <a:p>
            <a:r>
              <a:rPr lang="en-US" dirty="0" smtClean="0"/>
              <a:t>Index = </a:t>
            </a:r>
            <a:r>
              <a:rPr lang="en-US" dirty="0" err="1" smtClean="0"/>
              <a:t>hashcode</a:t>
            </a:r>
            <a:r>
              <a:rPr lang="en-US" dirty="0" smtClean="0"/>
              <a:t>(Key) &amp; (n-1)</a:t>
            </a:r>
            <a:endParaRPr lang="en-US" dirty="0" smtClean="0"/>
          </a:p>
          <a:p>
            <a:r>
              <a:rPr lang="en-US" dirty="0" smtClean="0"/>
              <a:t>The </a:t>
            </a:r>
            <a:r>
              <a:rPr lang="en-US" dirty="0" smtClean="0"/>
              <a:t>index value will be 4, as we have calculated above. get() method search for the index value 4. It compares the first element Key with the given Key. </a:t>
            </a:r>
            <a:endParaRPr lang="en-US" dirty="0" smtClean="0"/>
          </a:p>
          <a:p>
            <a:r>
              <a:rPr lang="en-US" dirty="0" smtClean="0"/>
              <a:t>If </a:t>
            </a:r>
            <a:r>
              <a:rPr lang="en-US" dirty="0" smtClean="0"/>
              <a:t>both keys are equal, then it returns the value else check for the next element in the node if it exists. In our scenario, it is found as the first element of the node and return the value 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hash code of the Key </a:t>
            </a:r>
            <a:r>
              <a:rPr lang="en-US" dirty="0" smtClean="0"/>
              <a:t>“Suresh" </a:t>
            </a:r>
            <a:r>
              <a:rPr lang="en-US" dirty="0" smtClean="0"/>
              <a:t>is 63281940. The calculated index value of 63281940 is 4, </a:t>
            </a:r>
            <a:endParaRPr lang="en-US" dirty="0" smtClean="0"/>
          </a:p>
          <a:p>
            <a:r>
              <a:rPr lang="en-US" dirty="0" smtClean="0"/>
              <a:t>Index = </a:t>
            </a:r>
            <a:r>
              <a:rPr lang="en-US" dirty="0" err="1" smtClean="0"/>
              <a:t>hashcode</a:t>
            </a:r>
            <a:r>
              <a:rPr lang="en-US" dirty="0" smtClean="0"/>
              <a:t>(Key) &amp; (n-1)</a:t>
            </a:r>
          </a:p>
          <a:p>
            <a:r>
              <a:rPr lang="en-US" dirty="0" smtClean="0"/>
              <a:t>as </a:t>
            </a:r>
            <a:r>
              <a:rPr lang="en-US" dirty="0" smtClean="0"/>
              <a:t>we have calculated for put() method. Go to index 4 of the array and compare the first element's Key with the given Key. It also compares Keys. </a:t>
            </a:r>
            <a:endParaRPr lang="en-US" dirty="0" smtClean="0"/>
          </a:p>
          <a:p>
            <a:r>
              <a:rPr lang="en-US" dirty="0" smtClean="0"/>
              <a:t>In </a:t>
            </a:r>
            <a:r>
              <a:rPr lang="en-US" dirty="0" smtClean="0"/>
              <a:t>our scenario, the given Key is the second element, and the next of the node is null. It compares the second element Key with the specified Key and returns the value 29. It returns null if the next of the node is null.</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This is the case when the calculated index value is the same for two or more Keys. Let's calculate the hash code for another Key "Sunny." Suppose the hash code for "Sunny" is 63281940. To store the Key in the memory, we have to calculate index by using the index formula.</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a:t>
            </a:r>
            <a:r>
              <a:rPr lang="en-US" dirty="0" err="1" smtClean="0"/>
              <a:t>Hashset</a:t>
            </a:r>
            <a:endParaRPr lang="en-US" dirty="0"/>
          </a:p>
        </p:txBody>
      </p:sp>
      <p:sp>
        <p:nvSpPr>
          <p:cNvPr id="3" name="Content Placeholder 2"/>
          <p:cNvSpPr>
            <a:spLocks noGrp="1"/>
          </p:cNvSpPr>
          <p:nvPr>
            <p:ph idx="1"/>
          </p:nvPr>
        </p:nvSpPr>
        <p:spPr/>
        <p:txBody>
          <a:bodyPr>
            <a:normAutofit/>
          </a:bodyPr>
          <a:lstStyle/>
          <a:p>
            <a:r>
              <a:rPr lang="en-US" dirty="0" smtClean="0"/>
              <a:t>W</a:t>
            </a:r>
            <a:r>
              <a:rPr lang="en-US" dirty="0" smtClean="0"/>
              <a:t>henever </a:t>
            </a:r>
            <a:r>
              <a:rPr lang="en-US" dirty="0" smtClean="0"/>
              <a:t>we create a </a:t>
            </a:r>
            <a:r>
              <a:rPr lang="en-US" dirty="0" err="1" smtClean="0"/>
              <a:t>HashSet</a:t>
            </a:r>
            <a:r>
              <a:rPr lang="en-US" dirty="0" smtClean="0"/>
              <a:t>, it internally creates a </a:t>
            </a:r>
            <a:r>
              <a:rPr lang="en-US" b="1" dirty="0" err="1" smtClean="0"/>
              <a:t>HashMap</a:t>
            </a:r>
            <a:r>
              <a:rPr lang="en-US" dirty="0" smtClean="0"/>
              <a:t> and if we insert an element into this </a:t>
            </a:r>
            <a:r>
              <a:rPr lang="en-US" dirty="0" err="1" smtClean="0"/>
              <a:t>HashSet</a:t>
            </a:r>
            <a:r>
              <a:rPr lang="en-US" dirty="0" smtClean="0"/>
              <a:t> using </a:t>
            </a:r>
            <a:r>
              <a:rPr lang="en-US" i="1" dirty="0" smtClean="0"/>
              <a:t>add()</a:t>
            </a:r>
            <a:r>
              <a:rPr lang="en-US" dirty="0" smtClean="0"/>
              <a:t> method, it actually call </a:t>
            </a:r>
            <a:r>
              <a:rPr lang="en-US" i="1" dirty="0" smtClean="0"/>
              <a:t>put()</a:t>
            </a:r>
            <a:r>
              <a:rPr lang="en-US" dirty="0" smtClean="0"/>
              <a:t> method on internally created </a:t>
            </a:r>
            <a:r>
              <a:rPr lang="en-US" dirty="0" err="1" smtClean="0"/>
              <a:t>HashMap</a:t>
            </a:r>
            <a:r>
              <a:rPr lang="en-US" dirty="0" smtClean="0"/>
              <a:t> object with element you have specified as it’s key and constant Object called </a:t>
            </a:r>
            <a:r>
              <a:rPr lang="en-US" b="1" dirty="0" smtClean="0"/>
              <a:t>“PRESENT”</a:t>
            </a:r>
            <a:r>
              <a:rPr lang="en-US" dirty="0" smtClean="0"/>
              <a:t> as it’s </a:t>
            </a:r>
            <a:r>
              <a:rPr lang="en-US" dirty="0" smtClean="0"/>
              <a:t>value.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a:t>
            </a:r>
            <a:r>
              <a:rPr lang="en-US" dirty="0" err="1" smtClean="0"/>
              <a:t>map.put</a:t>
            </a:r>
            <a:r>
              <a:rPr lang="en-US" dirty="0" smtClean="0"/>
              <a:t>(key, value) returns </a:t>
            </a:r>
            <a:r>
              <a:rPr lang="en-US" i="1" dirty="0" smtClean="0"/>
              <a:t>null</a:t>
            </a:r>
            <a:r>
              <a:rPr lang="en-US" dirty="0" smtClean="0"/>
              <a:t>, then the statement “</a:t>
            </a:r>
            <a:r>
              <a:rPr lang="en-US" dirty="0" err="1" smtClean="0"/>
              <a:t>map.put</a:t>
            </a:r>
            <a:r>
              <a:rPr lang="en-US" dirty="0" smtClean="0"/>
              <a:t>(e, PRESENT) == null” will return </a:t>
            </a:r>
            <a:r>
              <a:rPr lang="en-US" i="1" dirty="0" smtClean="0"/>
              <a:t>true</a:t>
            </a:r>
            <a:r>
              <a:rPr lang="en-US" dirty="0" smtClean="0"/>
              <a:t> and element is added to the </a:t>
            </a:r>
            <a:r>
              <a:rPr lang="en-US" dirty="0" err="1" smtClean="0"/>
              <a:t>HashSet</a:t>
            </a:r>
            <a:r>
              <a:rPr lang="en-US" dirty="0" smtClean="0"/>
              <a:t>(internally </a:t>
            </a:r>
            <a:r>
              <a:rPr lang="en-US" dirty="0" err="1" smtClean="0"/>
              <a:t>HashMap</a:t>
            </a:r>
            <a:r>
              <a:rPr lang="en-US" dirty="0" smtClean="0"/>
              <a:t>).</a:t>
            </a:r>
          </a:p>
          <a:p>
            <a:r>
              <a:rPr lang="en-US" dirty="0" smtClean="0"/>
              <a:t>If </a:t>
            </a:r>
            <a:r>
              <a:rPr lang="en-US" dirty="0" err="1" smtClean="0"/>
              <a:t>map.put</a:t>
            </a:r>
            <a:r>
              <a:rPr lang="en-US" dirty="0" smtClean="0"/>
              <a:t>(key, value) returns old value of the key, then the statement “</a:t>
            </a:r>
            <a:r>
              <a:rPr lang="en-US" dirty="0" err="1" smtClean="0"/>
              <a:t>map.put</a:t>
            </a:r>
            <a:r>
              <a:rPr lang="en-US" dirty="0" smtClean="0"/>
              <a:t>(e, PRESENT) == null” will return </a:t>
            </a:r>
            <a:r>
              <a:rPr lang="en-US" i="1" dirty="0" smtClean="0"/>
              <a:t>false</a:t>
            </a:r>
            <a:r>
              <a:rPr lang="en-US" dirty="0" smtClean="0"/>
              <a:t> and element is not added to the </a:t>
            </a:r>
            <a:r>
              <a:rPr lang="en-US" dirty="0" err="1" smtClean="0"/>
              <a:t>HashSet</a:t>
            </a:r>
            <a:r>
              <a:rPr lang="en-US" dirty="0" smtClean="0"/>
              <a:t>(internally </a:t>
            </a:r>
            <a:r>
              <a:rPr lang="en-US" dirty="0" err="1" smtClean="0"/>
              <a:t>HashMap</a:t>
            </a:r>
            <a:r>
              <a:rPr lang="en-US" dirty="0" smtClean="0"/>
              <a: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working of </a:t>
            </a:r>
            <a:r>
              <a:rPr lang="en-US" dirty="0" err="1" smtClean="0"/>
              <a:t>HashMap</a:t>
            </a:r>
            <a:endParaRPr lang="en-US" dirty="0"/>
          </a:p>
        </p:txBody>
      </p:sp>
      <p:sp>
        <p:nvSpPr>
          <p:cNvPr id="3" name="Content Placeholder 2"/>
          <p:cNvSpPr>
            <a:spLocks noGrp="1"/>
          </p:cNvSpPr>
          <p:nvPr>
            <p:ph idx="1"/>
          </p:nvPr>
        </p:nvSpPr>
        <p:spPr/>
        <p:txBody>
          <a:bodyPr>
            <a:normAutofit lnSpcReduction="10000"/>
          </a:bodyPr>
          <a:lstStyle/>
          <a:p>
            <a:r>
              <a:rPr lang="en-US" dirty="0" smtClean="0"/>
              <a:t>Hashing is a process of converting an object into integer form by using the method </a:t>
            </a:r>
            <a:r>
              <a:rPr lang="en-US" dirty="0" err="1" smtClean="0"/>
              <a:t>hashCode</a:t>
            </a:r>
            <a:r>
              <a:rPr lang="en-US" dirty="0" smtClean="0"/>
              <a:t>(). Its necessary to write </a:t>
            </a:r>
            <a:r>
              <a:rPr lang="en-US" dirty="0" err="1" smtClean="0"/>
              <a:t>hashCode</a:t>
            </a:r>
            <a:r>
              <a:rPr lang="en-US" dirty="0" smtClean="0"/>
              <a:t>() method properly for better performance of </a:t>
            </a:r>
            <a:r>
              <a:rPr lang="en-US" dirty="0" err="1" smtClean="0"/>
              <a:t>HashMap</a:t>
            </a:r>
            <a:endParaRPr lang="en-US" dirty="0" smtClean="0"/>
          </a:p>
          <a:p>
            <a:r>
              <a:rPr lang="en-US" dirty="0" err="1" smtClean="0"/>
              <a:t>hashCode</a:t>
            </a:r>
            <a:r>
              <a:rPr lang="en-US" dirty="0" smtClean="0"/>
              <a:t>() method is used to get the hash Code of an object. </a:t>
            </a:r>
            <a:r>
              <a:rPr lang="en-US" dirty="0" err="1" smtClean="0"/>
              <a:t>hashCode</a:t>
            </a:r>
            <a:r>
              <a:rPr lang="en-US" dirty="0" smtClean="0"/>
              <a:t>() method of object class returns the memory reference of object in integer form</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Calculate hash code of Key {“</a:t>
            </a:r>
            <a:r>
              <a:rPr lang="en-US" dirty="0" err="1" smtClean="0"/>
              <a:t>vishal</a:t>
            </a:r>
            <a:r>
              <a:rPr lang="en-US" dirty="0" smtClean="0"/>
              <a:t>”}. It will be generated as 118.</a:t>
            </a:r>
          </a:p>
          <a:p>
            <a:pPr fontAlgn="base"/>
            <a:r>
              <a:rPr lang="en-US" dirty="0" smtClean="0"/>
              <a:t>Calculate index by using index method it will be 6.</a:t>
            </a:r>
          </a:p>
          <a:p>
            <a:pPr fontAlgn="base"/>
            <a:r>
              <a:rPr lang="en-US" dirty="0" smtClean="0"/>
              <a:t>Create a node object as :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dirty="0" smtClean="0"/>
              <a:t>Place this object at index 6 if no other object is presented there.</a:t>
            </a:r>
          </a:p>
          <a:p>
            <a:pPr fontAlgn="base"/>
            <a:r>
              <a:rPr lang="en-US" dirty="0" smtClean="0"/>
              <a:t>In this case a node object is </a:t>
            </a:r>
            <a:r>
              <a:rPr lang="en-US" b="1" dirty="0" smtClean="0"/>
              <a:t>found at the index 6</a:t>
            </a:r>
            <a:r>
              <a:rPr lang="en-US" dirty="0" smtClean="0"/>
              <a:t> – this is a case of collision.</a:t>
            </a:r>
          </a:p>
          <a:p>
            <a:pPr fontAlgn="base"/>
            <a:r>
              <a:rPr lang="en-US" dirty="0" smtClean="0"/>
              <a:t>In that case, check via </a:t>
            </a:r>
            <a:r>
              <a:rPr lang="en-US" dirty="0" err="1" smtClean="0"/>
              <a:t>hashCode</a:t>
            </a:r>
            <a:r>
              <a:rPr lang="en-US" dirty="0" smtClean="0"/>
              <a:t>() and equals() method that if both the keys are same.</a:t>
            </a:r>
          </a:p>
          <a:p>
            <a:pPr fontAlgn="base"/>
            <a:r>
              <a:rPr lang="en-US" dirty="0" smtClean="0"/>
              <a:t>If keys are same, replace the value with current value.</a:t>
            </a:r>
          </a:p>
          <a:p>
            <a:pPr fontAlgn="base"/>
            <a:r>
              <a:rPr lang="en-US" dirty="0" smtClean="0"/>
              <a:t>Otherwise connect this node object to the previous node object via linked list and both are stored at index 6.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3_hasharray"/>
          <p:cNvPicPr>
            <a:picLocks noChangeAspect="1" noChangeArrowheads="1"/>
          </p:cNvPicPr>
          <p:nvPr/>
        </p:nvPicPr>
        <p:blipFill>
          <a:blip r:embed="rId2"/>
          <a:srcRect/>
          <a:stretch>
            <a:fillRect/>
          </a:stretch>
        </p:blipFill>
        <p:spPr bwMode="auto">
          <a:xfrm>
            <a:off x="0" y="-1143000"/>
            <a:ext cx="9144000" cy="68580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LinkedList</a:t>
            </a:r>
            <a:endParaRPr lang="en-US" dirty="0"/>
          </a:p>
        </p:txBody>
      </p:sp>
      <p:sp>
        <p:nvSpPr>
          <p:cNvPr id="3" name="Content Placeholder 2"/>
          <p:cNvSpPr>
            <a:spLocks noGrp="1"/>
          </p:cNvSpPr>
          <p:nvPr>
            <p:ph idx="1"/>
          </p:nvPr>
        </p:nvSpPr>
        <p:spPr/>
        <p:txBody>
          <a:bodyPr>
            <a:normAutofit/>
          </a:bodyPr>
          <a:lstStyle/>
          <a:p>
            <a:r>
              <a:rPr lang="en-US" sz="2000" dirty="0" err="1" smtClean="0"/>
              <a:t>LinkedList</a:t>
            </a:r>
            <a:r>
              <a:rPr lang="en-US" sz="2000" dirty="0" smtClean="0"/>
              <a:t> class uses a </a:t>
            </a:r>
            <a:r>
              <a:rPr lang="en-US" sz="2000" b="1" dirty="0" smtClean="0"/>
              <a:t>doubly linked list </a:t>
            </a:r>
            <a:r>
              <a:rPr lang="en-US" sz="2000" dirty="0" smtClean="0"/>
              <a:t>to store the elements. It provides a linked-list data </a:t>
            </a:r>
            <a:r>
              <a:rPr lang="en-US" sz="2000" dirty="0" smtClean="0"/>
              <a:t>structure</a:t>
            </a:r>
          </a:p>
          <a:p>
            <a:r>
              <a:rPr lang="en-US" sz="2000" dirty="0" smtClean="0"/>
              <a:t>Java </a:t>
            </a:r>
            <a:r>
              <a:rPr lang="en-US" sz="2000" dirty="0" err="1" smtClean="0"/>
              <a:t>LinkedList</a:t>
            </a:r>
            <a:r>
              <a:rPr lang="en-US" sz="2000" dirty="0" smtClean="0"/>
              <a:t> class can </a:t>
            </a:r>
            <a:r>
              <a:rPr lang="en-US" sz="2000" b="1" dirty="0" smtClean="0"/>
              <a:t>contain duplicate </a:t>
            </a:r>
            <a:r>
              <a:rPr lang="en-US" sz="2000" b="1" dirty="0" smtClean="0"/>
              <a:t>elements</a:t>
            </a:r>
          </a:p>
          <a:p>
            <a:r>
              <a:rPr lang="en-US" sz="2000" b="1" dirty="0" smtClean="0"/>
              <a:t>Maintains </a:t>
            </a:r>
            <a:r>
              <a:rPr lang="en-US" sz="2000" b="1" dirty="0" smtClean="0"/>
              <a:t>insertion </a:t>
            </a:r>
            <a:r>
              <a:rPr lang="en-US" sz="2000" b="1" dirty="0" smtClean="0"/>
              <a:t>order</a:t>
            </a:r>
          </a:p>
          <a:p>
            <a:r>
              <a:rPr lang="en-US" sz="2000" dirty="0" smtClean="0"/>
              <a:t>class is </a:t>
            </a:r>
            <a:r>
              <a:rPr lang="en-US" sz="2000" b="1" dirty="0" smtClean="0"/>
              <a:t>non synchronized</a:t>
            </a:r>
            <a:r>
              <a:rPr lang="en-US" sz="2000" dirty="0" smtClean="0"/>
              <a:t>.</a:t>
            </a:r>
          </a:p>
          <a:p>
            <a:r>
              <a:rPr lang="en-US" sz="2000" dirty="0" err="1" smtClean="0"/>
              <a:t>LinkedList</a:t>
            </a:r>
            <a:r>
              <a:rPr lang="en-US" sz="2000" dirty="0" smtClean="0"/>
              <a:t> class, </a:t>
            </a:r>
            <a:r>
              <a:rPr lang="en-US" sz="2000" b="1" dirty="0" smtClean="0"/>
              <a:t>manipulation is fast because no shifting needs </a:t>
            </a:r>
            <a:r>
              <a:rPr lang="en-US" sz="2000" dirty="0" smtClean="0"/>
              <a:t>to occur.</a:t>
            </a: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HashMap</a:t>
            </a:r>
            <a:r>
              <a:rPr lang="en-US" dirty="0" smtClean="0"/>
              <a:t> internally stores mapping in the form of </a:t>
            </a:r>
            <a:r>
              <a:rPr lang="en-US" b="1" dirty="0" err="1" smtClean="0"/>
              <a:t>Map.Entry</a:t>
            </a:r>
            <a:r>
              <a:rPr lang="en-US" dirty="0" smtClean="0"/>
              <a:t> object which contains both key and value </a:t>
            </a:r>
            <a:r>
              <a:rPr lang="en-US" dirty="0" smtClean="0"/>
              <a:t>object</a:t>
            </a:r>
          </a:p>
          <a:p>
            <a:endParaRPr lang="en-US" dirty="0" smtClean="0"/>
          </a:p>
          <a:p>
            <a:r>
              <a:rPr lang="en-US" dirty="0" smtClean="0"/>
              <a:t>When you want to retrieve the object, you call </a:t>
            </a:r>
            <a:r>
              <a:rPr lang="en-US" dirty="0" smtClean="0">
                <a:hlinkClick r:id="rId2"/>
              </a:rPr>
              <a:t>the get() method</a:t>
            </a:r>
            <a:r>
              <a:rPr lang="en-US" dirty="0" smtClean="0"/>
              <a:t> and again pass the key object. This time again key objects generate the same hash code (it's mandatory for it to do so to retrieve the object and that's why </a:t>
            </a:r>
            <a:r>
              <a:rPr lang="en-US" dirty="0" err="1" smtClean="0"/>
              <a:t>HashMap</a:t>
            </a:r>
            <a:r>
              <a:rPr lang="en-US" dirty="0" smtClean="0"/>
              <a:t> keys are immutable e.g. String) and we end up at the same bucket location. If there is only one object then it is returned and that's your value object which you have stored earlier</a:t>
            </a:r>
            <a:br>
              <a:rPr lang="en-US" dirty="0" smtClean="0"/>
            </a:br>
            <a:r>
              <a:rPr lang="en-US" dirty="0" smtClean="0"/>
              <a: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String, Integer, and other wrapper classes are natural candidates of the </a:t>
            </a:r>
            <a:r>
              <a:rPr lang="en-US" dirty="0" err="1" smtClean="0"/>
              <a:t>HashMap</a:t>
            </a:r>
            <a:r>
              <a:rPr lang="en-US" dirty="0" smtClean="0"/>
              <a:t> key, and String is the most frequently used key as well because </a:t>
            </a:r>
            <a:r>
              <a:rPr lang="en-US" dirty="0" smtClean="0">
                <a:hlinkClick r:id="rId2"/>
              </a:rPr>
              <a:t>String is immutable and final</a:t>
            </a:r>
            <a:r>
              <a:rPr lang="en-US" dirty="0" smtClean="0"/>
              <a:t>, and overrides equals and </a:t>
            </a:r>
            <a:r>
              <a:rPr lang="en-US" dirty="0" err="1" smtClean="0"/>
              <a:t>hashcode</a:t>
            </a:r>
            <a:r>
              <a:rPr lang="en-US" dirty="0" smtClean="0"/>
              <a:t>() method. Other wrapper class also shares similar property. </a:t>
            </a:r>
            <a:br>
              <a:rPr lang="en-US" dirty="0" smtClean="0"/>
            </a:br>
            <a:r>
              <a:rPr lang="en-US" dirty="0" smtClean="0"/>
              <a:t/>
            </a:r>
            <a:br>
              <a:rPr lang="en-US" dirty="0" smtClean="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Immutability</a:t>
            </a:r>
            <a:r>
              <a:rPr lang="en-US" i="1" dirty="0" smtClean="0"/>
              <a:t> also allows caching their </a:t>
            </a:r>
            <a:r>
              <a:rPr lang="en-US" i="1" dirty="0" err="1" smtClean="0"/>
              <a:t>hashcode</a:t>
            </a:r>
            <a:r>
              <a:rPr lang="en-US" i="1" dirty="0" smtClean="0"/>
              <a:t> of different keys</a:t>
            </a:r>
            <a:r>
              <a:rPr lang="en-US" dirty="0" smtClean="0"/>
              <a:t> which makes the overall retrieval process very fast and suggests that </a:t>
            </a:r>
            <a:r>
              <a:rPr lang="en-US" dirty="0" smtClean="0">
                <a:hlinkClick r:id="rId2"/>
              </a:rPr>
              <a:t>String </a:t>
            </a:r>
            <a:r>
              <a:rPr lang="en-US" dirty="0" smtClean="0"/>
              <a:t>and various wrapper classes e.g. Integer very good keys in Java </a:t>
            </a:r>
            <a:r>
              <a:rPr lang="en-US" dirty="0" err="1" smtClean="0"/>
              <a:t>HashMap</a:t>
            </a:r>
            <a:r>
              <a:rPr lang="en-US" dirty="0" smtClean="0"/>
              <a:t>.</a:t>
            </a:r>
            <a:br>
              <a:rPr lang="en-US" dirty="0" smtClean="0"/>
            </a:br>
            <a:r>
              <a:rPr lang="en-US" dirty="0" smtClean="0"/>
              <a:t/>
            </a:r>
            <a:br>
              <a:rPr lang="en-US" dirty="0" smtClean="0"/>
            </a:b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If we try to retrieve an object from this linked list, we need an extra check to search for the correct value, this is done by the </a:t>
            </a:r>
            <a:r>
              <a:rPr lang="en-US" dirty="0" smtClean="0">
                <a:hlinkClick r:id="rId2"/>
              </a:rPr>
              <a:t>equals() method</a:t>
            </a:r>
            <a:r>
              <a:rPr lang="en-US" dirty="0" smtClean="0"/>
              <a:t>. Since each node contains an entry, </a:t>
            </a:r>
            <a:r>
              <a:rPr lang="en-US" dirty="0" err="1" smtClean="0"/>
              <a:t>HashMap</a:t>
            </a:r>
            <a:r>
              <a:rPr lang="en-US" dirty="0" smtClean="0"/>
              <a:t> keeps comparing the entry's key object with the passed key using equals() and when it returns true, Map returns the corresponding value.</a:t>
            </a:r>
            <a:br>
              <a:rPr lang="en-US" dirty="0" smtClean="0"/>
            </a:br>
            <a:r>
              <a:rPr lang="en-US" dirty="0" smtClean="0"/>
              <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Since searching </a:t>
            </a:r>
            <a:r>
              <a:rPr lang="en-US" dirty="0" err="1" smtClean="0"/>
              <a:t>inlined</a:t>
            </a:r>
            <a:r>
              <a:rPr lang="en-US" dirty="0" smtClean="0"/>
              <a:t> list is an O(n) operation, in the worst case hash collision reduces a map to a linked list. This issue is recently addressed in Java 8 by replacing the linked list to the tree to search in O(</a:t>
            </a:r>
            <a:r>
              <a:rPr lang="en-US" dirty="0" err="1" smtClean="0"/>
              <a:t>logN</a:t>
            </a:r>
            <a:r>
              <a:rPr lang="en-US" dirty="0" smtClean="0"/>
              <a:t>) time</a:t>
            </a:r>
            <a:br>
              <a:rPr lang="en-US" dirty="0" smtClean="0"/>
            </a:br>
            <a:r>
              <a:rPr lang="en-US" dirty="0" smtClean="0"/>
              <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Since the internal array of </a:t>
            </a:r>
            <a:r>
              <a:rPr lang="en-US" dirty="0" err="1" smtClean="0"/>
              <a:t>HashMap</a:t>
            </a:r>
            <a:r>
              <a:rPr lang="en-US" dirty="0" smtClean="0"/>
              <a:t> is of fixed size, and if you keep storing objects, at some point in time hash function will return the same bucket location for two different keys, this is called collision in </a:t>
            </a:r>
            <a:r>
              <a:rPr lang="en-US" dirty="0" err="1" smtClean="0"/>
              <a:t>HashMap</a:t>
            </a:r>
            <a:r>
              <a:rPr lang="en-US" dirty="0" smtClean="0"/>
              <a:t>. In this case, a linked list is formed at that bucket location and a new entry is stored as the next node</a:t>
            </a:r>
            <a:br>
              <a:rPr lang="en-US" dirty="0" smtClean="0"/>
            </a:br>
            <a:r>
              <a:rPr lang="en-US" dirty="0" smtClean="0"/>
              <a:t/>
            </a:r>
            <a:br>
              <a:rPr lang="en-US" dirty="0" smtClean="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map.get</a:t>
            </a:r>
            <a:r>
              <a:rPr lang="en-US" dirty="0" smtClean="0"/>
              <a:t>(new Key("</a:t>
            </a:r>
            <a:r>
              <a:rPr lang="en-US" dirty="0" err="1" smtClean="0"/>
              <a:t>sachin</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Using get method</a:t>
            </a:r>
            <a:r>
              <a:rPr lang="en-US" b="1" dirty="0" smtClean="0"/>
              <a:t>()</a:t>
            </a:r>
          </a:p>
          <a:p>
            <a:pPr fontAlgn="base"/>
            <a:r>
              <a:rPr lang="en-US" dirty="0" smtClean="0"/>
              <a:t>Calculate hash code of Key {“</a:t>
            </a:r>
            <a:r>
              <a:rPr lang="en-US" dirty="0" err="1" smtClean="0"/>
              <a:t>sachin</a:t>
            </a:r>
            <a:r>
              <a:rPr lang="en-US" dirty="0" smtClean="0"/>
              <a:t>”}. It will be generated as 115.</a:t>
            </a:r>
          </a:p>
          <a:p>
            <a:pPr fontAlgn="base"/>
            <a:r>
              <a:rPr lang="en-US" dirty="0" smtClean="0"/>
              <a:t>Calculate index by using index method it will be 3.</a:t>
            </a:r>
          </a:p>
          <a:p>
            <a:pPr fontAlgn="base"/>
            <a:r>
              <a:rPr lang="en-US" dirty="0" smtClean="0"/>
              <a:t>Go to index 3 of array and compare first element’s key with given key. If both are equals then return the value, otherwise check for next element if it exists.</a:t>
            </a:r>
          </a:p>
          <a:p>
            <a:pPr fontAlgn="base"/>
            <a:r>
              <a:rPr lang="en-US" dirty="0" smtClean="0"/>
              <a:t>In our case it is found as first element and returned value is 30.</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map.get</a:t>
            </a:r>
            <a:r>
              <a:rPr lang="en-US" dirty="0" smtClean="0"/>
              <a:t>(new Key("</a:t>
            </a:r>
            <a:r>
              <a:rPr lang="en-US" dirty="0" err="1" smtClean="0"/>
              <a:t>vaibhav</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pPr fontAlgn="base"/>
            <a:endParaRPr lang="en-US" dirty="0" smtClean="0"/>
          </a:p>
          <a:p>
            <a:pPr lvl="1" fontAlgn="base"/>
            <a:r>
              <a:rPr lang="en-US" dirty="0" smtClean="0"/>
              <a:t>Calculate hash code of Key {“</a:t>
            </a:r>
            <a:r>
              <a:rPr lang="en-US" dirty="0" err="1" smtClean="0"/>
              <a:t>vaibhav</a:t>
            </a:r>
            <a:r>
              <a:rPr lang="en-US" dirty="0" smtClean="0"/>
              <a:t>”}. It will be generated as 118.</a:t>
            </a:r>
          </a:p>
          <a:p>
            <a:pPr lvl="1" fontAlgn="base"/>
            <a:r>
              <a:rPr lang="en-US" dirty="0" smtClean="0"/>
              <a:t>Calculate index by using index method it will be 6.</a:t>
            </a:r>
          </a:p>
          <a:p>
            <a:pPr lvl="1" fontAlgn="base"/>
            <a:r>
              <a:rPr lang="en-US" dirty="0" smtClean="0"/>
              <a:t>Go to index 6 of array and compare first element’s key with given key. If both are equals then return the value, otherwise check for next element if it exists.</a:t>
            </a:r>
          </a:p>
          <a:p>
            <a:pPr lvl="1" fontAlgn="base"/>
            <a:r>
              <a:rPr lang="en-US" dirty="0" smtClean="0"/>
              <a:t>In our case it is not found as first element and next of node object is not null.</a:t>
            </a:r>
          </a:p>
          <a:p>
            <a:pPr lvl="1" fontAlgn="base"/>
            <a:r>
              <a:rPr lang="en-US" dirty="0" smtClean="0"/>
              <a:t>If next of node is null then return null.</a:t>
            </a:r>
          </a:p>
          <a:p>
            <a:pPr lvl="1" fontAlgn="base"/>
            <a:r>
              <a:rPr lang="en-US" dirty="0" smtClean="0"/>
              <a:t>If next of node is not null traverse to the second element and repeat the process 3 until key is not found or next is not null.</a:t>
            </a:r>
          </a:p>
          <a:p>
            <a:pPr lvl="1" fontAlgn="base"/>
            <a:r>
              <a:rPr lang="en-US" dirty="0" smtClean="0"/>
              <a:t>Time complexity is almost constant for put and get method until rehashing is not done.</a:t>
            </a:r>
          </a:p>
          <a:p>
            <a:pPr lvl="1" fontAlgn="base"/>
            <a:r>
              <a:rPr lang="en-US" dirty="0" smtClean="0"/>
              <a:t>In case of collision, i.e. index of two or more nodes are same, nodes are joined by link list i.e. second node is referenced by first node and third by second and so on.</a:t>
            </a:r>
          </a:p>
          <a:p>
            <a:pPr lvl="1" fontAlgn="base"/>
            <a:r>
              <a:rPr lang="en-US" dirty="0" smtClean="0"/>
              <a:t>If key given already exist in </a:t>
            </a:r>
            <a:r>
              <a:rPr lang="en-US" dirty="0" err="1" smtClean="0"/>
              <a:t>HashMap</a:t>
            </a:r>
            <a:r>
              <a:rPr lang="en-US" dirty="0" smtClean="0"/>
              <a:t>, the value is replaced with new value.</a:t>
            </a:r>
          </a:p>
          <a:p>
            <a:pPr lvl="1" fontAlgn="base"/>
            <a:r>
              <a:rPr lang="en-US" dirty="0" smtClean="0"/>
              <a:t>hash code of null key is 0.</a:t>
            </a:r>
          </a:p>
          <a:p>
            <a:pPr lvl="1" fontAlgn="base"/>
            <a:r>
              <a:rPr lang="en-US" dirty="0" smtClean="0"/>
              <a:t>When getting an object with its key, the linked list is traversed until the key matches or null is found on next field.</a:t>
            </a:r>
          </a:p>
          <a:p>
            <a:r>
              <a:rPr lang="en-US" dirty="0" smtClean="0"/>
              <a:t/>
            </a:r>
            <a:br>
              <a:rPr lang="en-US" dirty="0" smtClean="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HashSet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HashSet</a:t>
            </a:r>
            <a:r>
              <a:rPr lang="en-US" dirty="0" smtClean="0"/>
              <a:t> class is used to create a collection that </a:t>
            </a:r>
            <a:r>
              <a:rPr lang="en-US" dirty="0" smtClean="0"/>
              <a:t>uses </a:t>
            </a:r>
            <a:r>
              <a:rPr lang="en-US" dirty="0" smtClean="0"/>
              <a:t>a hash table for </a:t>
            </a:r>
            <a:r>
              <a:rPr lang="en-US" dirty="0" smtClean="0"/>
              <a:t>storage</a:t>
            </a:r>
          </a:p>
          <a:p>
            <a:r>
              <a:rPr lang="en-US" dirty="0" err="1" smtClean="0"/>
              <a:t>HashSet</a:t>
            </a:r>
            <a:r>
              <a:rPr lang="en-US" dirty="0" smtClean="0"/>
              <a:t> stores the elements by using a mechanism called </a:t>
            </a:r>
            <a:r>
              <a:rPr lang="en-US" b="1" dirty="0" smtClean="0"/>
              <a:t>hashing</a:t>
            </a:r>
          </a:p>
          <a:p>
            <a:r>
              <a:rPr lang="en-US" dirty="0" err="1" smtClean="0"/>
              <a:t>HashSet</a:t>
            </a:r>
            <a:r>
              <a:rPr lang="en-US" dirty="0" smtClean="0"/>
              <a:t> contains </a:t>
            </a:r>
            <a:r>
              <a:rPr lang="en-US" b="1" dirty="0" smtClean="0"/>
              <a:t>unique elements </a:t>
            </a:r>
            <a:r>
              <a:rPr lang="en-US" dirty="0" smtClean="0"/>
              <a:t>only</a:t>
            </a:r>
          </a:p>
          <a:p>
            <a:r>
              <a:rPr lang="en-US" dirty="0" err="1" smtClean="0"/>
              <a:t>HashSet</a:t>
            </a:r>
            <a:r>
              <a:rPr lang="en-US" dirty="0" smtClean="0"/>
              <a:t> allows </a:t>
            </a:r>
            <a:r>
              <a:rPr lang="en-US" b="1" dirty="0" smtClean="0"/>
              <a:t>null </a:t>
            </a:r>
            <a:r>
              <a:rPr lang="en-US" b="1" dirty="0" smtClean="0"/>
              <a:t>value</a:t>
            </a:r>
          </a:p>
          <a:p>
            <a:r>
              <a:rPr lang="en-US" dirty="0" err="1" smtClean="0"/>
              <a:t>HashSet</a:t>
            </a:r>
            <a:r>
              <a:rPr lang="en-US" dirty="0" smtClean="0"/>
              <a:t> class is </a:t>
            </a:r>
            <a:r>
              <a:rPr lang="en-US" b="1" dirty="0" smtClean="0"/>
              <a:t>non </a:t>
            </a:r>
            <a:r>
              <a:rPr lang="en-US" b="1" dirty="0" smtClean="0"/>
              <a:t>synchronized</a:t>
            </a:r>
          </a:p>
          <a:p>
            <a:r>
              <a:rPr lang="en-US" dirty="0" err="1" smtClean="0"/>
              <a:t>HashSet</a:t>
            </a:r>
            <a:r>
              <a:rPr lang="en-US" dirty="0" smtClean="0"/>
              <a:t> </a:t>
            </a:r>
            <a:r>
              <a:rPr lang="en-US" b="1" dirty="0" smtClean="0"/>
              <a:t>doesn't maintain the insertion order</a:t>
            </a:r>
            <a:r>
              <a:rPr lang="en-US" dirty="0" smtClean="0"/>
              <a:t>. Here, elements are inserted on the basis of their </a:t>
            </a:r>
            <a:r>
              <a:rPr lang="en-US" dirty="0" err="1" smtClean="0"/>
              <a:t>hashcode</a:t>
            </a:r>
            <a:endParaRPr lang="en-US" dirty="0" smtClean="0"/>
          </a:p>
          <a:p>
            <a:r>
              <a:rPr lang="en-US" dirty="0" smtClean="0"/>
              <a:t>The initial default capacity of </a:t>
            </a:r>
            <a:r>
              <a:rPr lang="en-US" b="1" dirty="0" err="1" smtClean="0"/>
              <a:t>HashSet</a:t>
            </a:r>
            <a:r>
              <a:rPr lang="en-US" b="1" dirty="0" smtClean="0"/>
              <a:t> is 16</a:t>
            </a:r>
            <a:r>
              <a:rPr lang="en-US" dirty="0" smtClean="0"/>
              <a:t>, and the load factor </a:t>
            </a:r>
            <a:r>
              <a:rPr lang="en-US" b="1" dirty="0" smtClean="0"/>
              <a:t>is 0.75</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linked list</a:t>
            </a:r>
            <a:endParaRPr lang="en-US" dirty="0"/>
          </a:p>
        </p:txBody>
      </p:sp>
      <p:sp>
        <p:nvSpPr>
          <p:cNvPr id="3" name="Content Placeholder 2"/>
          <p:cNvSpPr>
            <a:spLocks noGrp="1"/>
          </p:cNvSpPr>
          <p:nvPr>
            <p:ph idx="1"/>
          </p:nvPr>
        </p:nvSpPr>
        <p:spPr/>
        <p:txBody>
          <a:bodyPr/>
          <a:lstStyle/>
          <a:p>
            <a:r>
              <a:rPr lang="en-US" dirty="0" smtClean="0"/>
              <a:t>Doubly </a:t>
            </a:r>
            <a:r>
              <a:rPr lang="en-US" dirty="0" smtClean="0"/>
              <a:t>linked list, we can add or remove elements from both sides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t>Arraylist</a:t>
            </a:r>
            <a:r>
              <a:rPr lang="en-US" sz="4000" dirty="0" smtClean="0"/>
              <a:t> </a:t>
            </a:r>
            <a:r>
              <a:rPr lang="en-US" sz="4000" dirty="0" err="1" smtClean="0"/>
              <a:t>vs</a:t>
            </a:r>
            <a:r>
              <a:rPr lang="en-US" sz="4000" dirty="0" smtClean="0"/>
              <a:t> </a:t>
            </a:r>
            <a:r>
              <a:rPr lang="en-US" sz="4000" dirty="0" err="1" smtClean="0"/>
              <a:t>Linkedlist</a:t>
            </a:r>
            <a:endParaRPr lang="en-US" sz="4000" dirty="0"/>
          </a:p>
        </p:txBody>
      </p:sp>
      <p:sp>
        <p:nvSpPr>
          <p:cNvPr id="3" name="Content Placeholder 2"/>
          <p:cNvSpPr>
            <a:spLocks noGrp="1"/>
          </p:cNvSpPr>
          <p:nvPr>
            <p:ph idx="1"/>
          </p:nvPr>
        </p:nvSpPr>
        <p:spPr/>
        <p:txBody>
          <a:bodyPr>
            <a:normAutofit/>
          </a:bodyPr>
          <a:lstStyle/>
          <a:p>
            <a:r>
              <a:rPr lang="en-US" sz="3600" dirty="0" err="1" smtClean="0"/>
              <a:t>ArrayList</a:t>
            </a:r>
            <a:r>
              <a:rPr lang="en-US" sz="3600" dirty="0" smtClean="0"/>
              <a:t> and </a:t>
            </a:r>
            <a:r>
              <a:rPr lang="en-US" sz="3600" dirty="0" err="1" smtClean="0"/>
              <a:t>LinkedList</a:t>
            </a:r>
            <a:r>
              <a:rPr lang="en-US" sz="3600" dirty="0" smtClean="0"/>
              <a:t> both implement the </a:t>
            </a:r>
            <a:r>
              <a:rPr lang="en-US" sz="3600" b="1" dirty="0" smtClean="0"/>
              <a:t>List interface </a:t>
            </a:r>
            <a:r>
              <a:rPr lang="en-US" sz="3600" dirty="0" smtClean="0"/>
              <a:t>and </a:t>
            </a:r>
            <a:r>
              <a:rPr lang="en-US" sz="3600" b="1" dirty="0" smtClean="0"/>
              <a:t>maintain insertion order</a:t>
            </a:r>
            <a:r>
              <a:rPr lang="en-US" sz="3600" dirty="0" smtClean="0"/>
              <a:t>. Both are </a:t>
            </a:r>
            <a:r>
              <a:rPr lang="en-US" sz="3600" b="1" dirty="0" smtClean="0"/>
              <a:t>non-synchronized classes</a:t>
            </a:r>
            <a:endParaRPr lang="en-US" sz="3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457200" y="1600200"/>
          <a:ext cx="8229600" cy="431800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err="1" smtClean="0"/>
                        <a:t>ArrayList</a:t>
                      </a:r>
                      <a:endParaRPr lang="en-US" dirty="0"/>
                    </a:p>
                  </a:txBody>
                  <a:tcPr/>
                </a:tc>
                <a:tc>
                  <a:txBody>
                    <a:bodyPr/>
                    <a:lstStyle/>
                    <a:p>
                      <a:r>
                        <a:rPr lang="en-US" dirty="0" err="1" smtClean="0"/>
                        <a:t>LinkedList</a:t>
                      </a:r>
                      <a:endParaRPr lang="en-US" dirty="0"/>
                    </a:p>
                  </a:txBody>
                  <a:tcPr/>
                </a:tc>
              </a:tr>
              <a:tr h="370840">
                <a:tc>
                  <a:txBody>
                    <a:bodyPr/>
                    <a:lstStyle/>
                    <a:p>
                      <a:r>
                        <a:rPr lang="en-US" sz="1800" b="1" i="0" kern="1200" dirty="0" smtClean="0">
                          <a:solidFill>
                            <a:schemeClr val="dk1"/>
                          </a:solidFill>
                          <a:latin typeface="+mn-lt"/>
                          <a:ea typeface="+mn-ea"/>
                          <a:cs typeface="+mn-cs"/>
                        </a:rPr>
                        <a:t>dynamic array</a:t>
                      </a:r>
                      <a:r>
                        <a:rPr lang="en-US" sz="1800" b="0" i="0" kern="1200" dirty="0" smtClean="0">
                          <a:solidFill>
                            <a:schemeClr val="dk1"/>
                          </a:solidFill>
                          <a:latin typeface="+mn-lt"/>
                          <a:ea typeface="+mn-ea"/>
                          <a:cs typeface="+mn-cs"/>
                        </a:rPr>
                        <a:t> to store the elements</a:t>
                      </a:r>
                      <a:endParaRPr lang="en-US" dirty="0"/>
                    </a:p>
                  </a:txBody>
                  <a:tcPr/>
                </a:tc>
                <a:tc>
                  <a:txBody>
                    <a:bodyPr/>
                    <a:lstStyle/>
                    <a:p>
                      <a:r>
                        <a:rPr lang="en-US" sz="1800" b="0" i="0" kern="1200" dirty="0" smtClean="0">
                          <a:solidFill>
                            <a:schemeClr val="dk1"/>
                          </a:solidFill>
                          <a:latin typeface="+mn-lt"/>
                          <a:ea typeface="+mn-ea"/>
                          <a:cs typeface="+mn-cs"/>
                        </a:rPr>
                        <a:t>uses a </a:t>
                      </a:r>
                      <a:r>
                        <a:rPr lang="en-US" sz="1800" b="1" i="0" kern="1200" dirty="0" smtClean="0">
                          <a:solidFill>
                            <a:schemeClr val="dk1"/>
                          </a:solidFill>
                          <a:latin typeface="+mn-lt"/>
                          <a:ea typeface="+mn-ea"/>
                          <a:cs typeface="+mn-cs"/>
                        </a:rPr>
                        <a:t>doubly linked list</a:t>
                      </a:r>
                      <a:r>
                        <a:rPr lang="en-US" sz="1800" b="0" i="0" kern="1200" dirty="0" smtClean="0">
                          <a:solidFill>
                            <a:schemeClr val="dk1"/>
                          </a:solidFill>
                          <a:latin typeface="+mn-lt"/>
                          <a:ea typeface="+mn-ea"/>
                          <a:cs typeface="+mn-cs"/>
                        </a:rPr>
                        <a:t> to store the elements</a:t>
                      </a:r>
                      <a:endParaRPr lang="en-US" dirty="0"/>
                    </a:p>
                  </a:txBody>
                  <a:tcPr/>
                </a:tc>
              </a:tr>
              <a:tr h="370840">
                <a:tc>
                  <a:txBody>
                    <a:bodyPr/>
                    <a:lstStyle/>
                    <a:p>
                      <a:r>
                        <a:rPr lang="en-US" sz="1800" b="0" i="0" kern="1200" dirty="0" smtClean="0">
                          <a:solidFill>
                            <a:schemeClr val="dk1"/>
                          </a:solidFill>
                          <a:latin typeface="+mn-lt"/>
                          <a:ea typeface="+mn-ea"/>
                          <a:cs typeface="+mn-cs"/>
                        </a:rPr>
                        <a:t>Manipulation with </a:t>
                      </a:r>
                      <a:r>
                        <a:rPr lang="en-US" sz="1800" b="0" i="0" kern="1200" dirty="0" err="1" smtClean="0">
                          <a:solidFill>
                            <a:schemeClr val="dk1"/>
                          </a:solidFill>
                          <a:latin typeface="+mn-lt"/>
                          <a:ea typeface="+mn-ea"/>
                          <a:cs typeface="+mn-cs"/>
                        </a:rPr>
                        <a:t>ArrayList</a:t>
                      </a:r>
                      <a:r>
                        <a:rPr lang="en-US" sz="1800" b="0" i="0" kern="1200" dirty="0" smtClean="0">
                          <a:solidFill>
                            <a:schemeClr val="dk1"/>
                          </a:solidFill>
                          <a:latin typeface="+mn-lt"/>
                          <a:ea typeface="+mn-ea"/>
                          <a:cs typeface="+mn-cs"/>
                        </a:rPr>
                        <a:t> is </a:t>
                      </a:r>
                      <a:r>
                        <a:rPr lang="en-US" sz="1800" b="1" i="0" kern="1200" dirty="0" smtClean="0">
                          <a:solidFill>
                            <a:schemeClr val="dk1"/>
                          </a:solidFill>
                          <a:latin typeface="+mn-lt"/>
                          <a:ea typeface="+mn-ea"/>
                          <a:cs typeface="+mn-cs"/>
                        </a:rPr>
                        <a:t>slow due to shifting</a:t>
                      </a:r>
                      <a:endParaRPr lang="en-US" dirty="0"/>
                    </a:p>
                  </a:txBody>
                  <a:tcPr/>
                </a:tc>
                <a:tc>
                  <a:txBody>
                    <a:bodyPr/>
                    <a:lstStyle/>
                    <a:p>
                      <a:r>
                        <a:rPr lang="en-US" sz="1800" b="0" i="0" kern="1200" dirty="0" err="1" smtClean="0">
                          <a:solidFill>
                            <a:schemeClr val="dk1"/>
                          </a:solidFill>
                          <a:latin typeface="+mn-lt"/>
                          <a:ea typeface="+mn-ea"/>
                          <a:cs typeface="+mn-cs"/>
                        </a:rPr>
                        <a:t>linkedList</a:t>
                      </a:r>
                      <a:r>
                        <a:rPr lang="en-US" sz="1800" b="0" i="0" kern="1200" dirty="0" smtClean="0">
                          <a:solidFill>
                            <a:schemeClr val="dk1"/>
                          </a:solidFill>
                          <a:latin typeface="+mn-lt"/>
                          <a:ea typeface="+mn-ea"/>
                          <a:cs typeface="+mn-cs"/>
                        </a:rPr>
                        <a:t> is </a:t>
                      </a:r>
                      <a:r>
                        <a:rPr lang="en-US" sz="1800" b="1" i="0" kern="1200" dirty="0" smtClean="0">
                          <a:solidFill>
                            <a:schemeClr val="dk1"/>
                          </a:solidFill>
                          <a:latin typeface="+mn-lt"/>
                          <a:ea typeface="+mn-ea"/>
                          <a:cs typeface="+mn-cs"/>
                        </a:rPr>
                        <a:t>faster</a:t>
                      </a:r>
                      <a:r>
                        <a:rPr lang="en-US" sz="1800" b="0" i="0" kern="1200" dirty="0" smtClean="0">
                          <a:solidFill>
                            <a:schemeClr val="dk1"/>
                          </a:solidFill>
                          <a:latin typeface="+mn-lt"/>
                          <a:ea typeface="+mn-ea"/>
                          <a:cs typeface="+mn-cs"/>
                        </a:rPr>
                        <a:t> than </a:t>
                      </a:r>
                      <a:r>
                        <a:rPr lang="en-US" sz="1800" b="0" i="0" kern="1200" dirty="0" err="1" smtClean="0">
                          <a:solidFill>
                            <a:schemeClr val="dk1"/>
                          </a:solidFill>
                          <a:latin typeface="+mn-lt"/>
                          <a:ea typeface="+mn-ea"/>
                          <a:cs typeface="+mn-cs"/>
                        </a:rPr>
                        <a:t>ArrayList</a:t>
                      </a:r>
                      <a:r>
                        <a:rPr lang="en-US" sz="1800" b="0" i="0" kern="1200" dirty="0" smtClean="0">
                          <a:solidFill>
                            <a:schemeClr val="dk1"/>
                          </a:solidFill>
                          <a:latin typeface="+mn-lt"/>
                          <a:ea typeface="+mn-ea"/>
                          <a:cs typeface="+mn-cs"/>
                        </a:rPr>
                        <a:t> because it uses a doubly linked no bit shifting is required in memory</a:t>
                      </a:r>
                      <a:endParaRPr lang="en-US" dirty="0"/>
                    </a:p>
                  </a:txBody>
                  <a:tcPr/>
                </a:tc>
              </a:tr>
              <a:tr h="370840">
                <a:tc>
                  <a:txBody>
                    <a:bodyPr/>
                    <a:lstStyle/>
                    <a:p>
                      <a:r>
                        <a:rPr lang="en-US" sz="1800" b="1" i="0" kern="1200" dirty="0" smtClean="0">
                          <a:solidFill>
                            <a:schemeClr val="dk1"/>
                          </a:solidFill>
                          <a:latin typeface="+mn-lt"/>
                          <a:ea typeface="+mn-ea"/>
                          <a:cs typeface="+mn-cs"/>
                        </a:rPr>
                        <a:t>better for storing and accessing</a:t>
                      </a:r>
                      <a:r>
                        <a:rPr lang="en-US" sz="1800" b="0" i="0" kern="1200" dirty="0" smtClean="0">
                          <a:solidFill>
                            <a:schemeClr val="dk1"/>
                          </a:solidFill>
                          <a:latin typeface="+mn-lt"/>
                          <a:ea typeface="+mn-ea"/>
                          <a:cs typeface="+mn-cs"/>
                        </a:rPr>
                        <a:t> </a:t>
                      </a:r>
                      <a:endParaRPr lang="en-US" dirty="0"/>
                    </a:p>
                  </a:txBody>
                  <a:tcPr/>
                </a:tc>
                <a:tc>
                  <a:txBody>
                    <a:bodyPr/>
                    <a:lstStyle/>
                    <a:p>
                      <a:r>
                        <a:rPr lang="en-US" sz="1800" b="1" i="0" kern="1200" dirty="0" smtClean="0">
                          <a:solidFill>
                            <a:schemeClr val="dk1"/>
                          </a:solidFill>
                          <a:latin typeface="+mn-lt"/>
                          <a:ea typeface="+mn-ea"/>
                          <a:cs typeface="+mn-cs"/>
                        </a:rPr>
                        <a:t>better for manipulating</a:t>
                      </a:r>
                      <a:endParaRPr lang="en-US" dirty="0"/>
                    </a:p>
                  </a:txBody>
                  <a:tcPr/>
                </a:tc>
              </a:tr>
              <a:tr h="370840">
                <a:tc>
                  <a:txBody>
                    <a:bodyPr/>
                    <a:lstStyle/>
                    <a:p>
                      <a:r>
                        <a:rPr lang="en-US" sz="1800" b="0" i="0" kern="1200" dirty="0" smtClean="0">
                          <a:solidFill>
                            <a:schemeClr val="dk1"/>
                          </a:solidFill>
                          <a:latin typeface="+mn-lt"/>
                          <a:ea typeface="+mn-ea"/>
                          <a:cs typeface="+mn-cs"/>
                        </a:rPr>
                        <a:t>when an </a:t>
                      </a:r>
                      <a:r>
                        <a:rPr lang="en-US" sz="1800" b="0" i="0" kern="1200" dirty="0" err="1" smtClean="0">
                          <a:solidFill>
                            <a:schemeClr val="dk1"/>
                          </a:solidFill>
                          <a:latin typeface="+mn-lt"/>
                          <a:ea typeface="+mn-ea"/>
                          <a:cs typeface="+mn-cs"/>
                        </a:rPr>
                        <a:t>ArrayList</a:t>
                      </a:r>
                      <a:r>
                        <a:rPr lang="en-US" sz="1800" b="0" i="0" kern="1200" dirty="0" smtClean="0">
                          <a:solidFill>
                            <a:schemeClr val="dk1"/>
                          </a:solidFill>
                          <a:latin typeface="+mn-lt"/>
                          <a:ea typeface="+mn-ea"/>
                          <a:cs typeface="+mn-cs"/>
                        </a:rPr>
                        <a:t> is initialized, a default capacity of 10</a:t>
                      </a:r>
                      <a:endParaRPr lang="en-US" dirty="0"/>
                    </a:p>
                  </a:txBody>
                  <a:tcPr/>
                </a:tc>
                <a:tc>
                  <a:txBody>
                    <a:bodyPr/>
                    <a:lstStyle/>
                    <a:p>
                      <a:r>
                        <a:rPr lang="en-US" sz="1800" b="0" i="0" kern="1200" dirty="0" smtClean="0">
                          <a:solidFill>
                            <a:schemeClr val="dk1"/>
                          </a:solidFill>
                          <a:latin typeface="+mn-lt"/>
                          <a:ea typeface="+mn-ea"/>
                          <a:cs typeface="+mn-cs"/>
                        </a:rPr>
                        <a:t>There is no case of default capacity in a </a:t>
                      </a:r>
                      <a:r>
                        <a:rPr lang="en-US" sz="1800" b="0" i="0" kern="1200" dirty="0" err="1" smtClean="0">
                          <a:solidFill>
                            <a:schemeClr val="dk1"/>
                          </a:solidFill>
                          <a:latin typeface="+mn-lt"/>
                          <a:ea typeface="+mn-ea"/>
                          <a:cs typeface="+mn-cs"/>
                        </a:rPr>
                        <a:t>LinkedList</a:t>
                      </a:r>
                      <a:endParaRPr lang="en-US" dirty="0"/>
                    </a:p>
                  </a:txBody>
                  <a:tcPr/>
                </a:tc>
              </a:tr>
              <a:tr h="370840">
                <a:tc>
                  <a:txBody>
                    <a:bodyPr/>
                    <a:lstStyle/>
                    <a:p>
                      <a:r>
                        <a:rPr lang="en-US" sz="1800" b="0" i="0" kern="1200" dirty="0" smtClean="0">
                          <a:solidFill>
                            <a:schemeClr val="dk1"/>
                          </a:solidFill>
                          <a:latin typeface="+mn-lt"/>
                          <a:ea typeface="+mn-ea"/>
                          <a:cs typeface="+mn-cs"/>
                        </a:rPr>
                        <a:t>an </a:t>
                      </a:r>
                      <a:r>
                        <a:rPr lang="en-US" sz="1800" b="0" i="0" kern="1200" dirty="0" err="1" smtClean="0">
                          <a:solidFill>
                            <a:schemeClr val="dk1"/>
                          </a:solidFill>
                          <a:latin typeface="+mn-lt"/>
                          <a:ea typeface="+mn-ea"/>
                          <a:cs typeface="+mn-cs"/>
                        </a:rPr>
                        <a:t>ArrayList</a:t>
                      </a:r>
                      <a:r>
                        <a:rPr lang="en-US" sz="1800" b="0" i="0" kern="1200" dirty="0" smtClean="0">
                          <a:solidFill>
                            <a:schemeClr val="dk1"/>
                          </a:solidFill>
                          <a:latin typeface="+mn-lt"/>
                          <a:ea typeface="+mn-ea"/>
                          <a:cs typeface="+mn-cs"/>
                        </a:rPr>
                        <a:t> is a resizable array</a:t>
                      </a:r>
                      <a:endParaRPr lang="en-US" dirty="0"/>
                    </a:p>
                  </a:txBody>
                  <a:tcPr/>
                </a:tc>
                <a:tc>
                  <a:txBody>
                    <a:bodyPr/>
                    <a:lstStyle/>
                    <a:p>
                      <a:r>
                        <a:rPr lang="en-US" sz="1800" b="0" i="0" kern="1200" dirty="0" err="1" smtClean="0">
                          <a:solidFill>
                            <a:schemeClr val="dk1"/>
                          </a:solidFill>
                          <a:latin typeface="+mn-lt"/>
                          <a:ea typeface="+mn-ea"/>
                          <a:cs typeface="+mn-cs"/>
                        </a:rPr>
                        <a:t>LinkedList</a:t>
                      </a:r>
                      <a:r>
                        <a:rPr lang="en-US" sz="1800" b="0" i="0" kern="1200" dirty="0" smtClean="0">
                          <a:solidFill>
                            <a:schemeClr val="dk1"/>
                          </a:solidFill>
                          <a:latin typeface="+mn-lt"/>
                          <a:ea typeface="+mn-ea"/>
                          <a:cs typeface="+mn-cs"/>
                        </a:rPr>
                        <a:t> implements the doubly linked list of the list interface</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HashMap</a:t>
            </a:r>
            <a:endParaRPr lang="en-US" dirty="0"/>
          </a:p>
        </p:txBody>
      </p:sp>
      <p:sp>
        <p:nvSpPr>
          <p:cNvPr id="3" name="Content Placeholder 2"/>
          <p:cNvSpPr>
            <a:spLocks noGrp="1"/>
          </p:cNvSpPr>
          <p:nvPr>
            <p:ph idx="1"/>
          </p:nvPr>
        </p:nvSpPr>
        <p:spPr/>
        <p:txBody>
          <a:bodyPr/>
          <a:lstStyle/>
          <a:p>
            <a:r>
              <a:rPr lang="en-US" dirty="0" smtClean="0"/>
              <a:t>Java </a:t>
            </a:r>
            <a:r>
              <a:rPr lang="en-US" b="1" dirty="0" err="1" smtClean="0"/>
              <a:t>HashMap</a:t>
            </a:r>
            <a:r>
              <a:rPr lang="en-US" dirty="0" smtClean="0"/>
              <a:t> class implements the Map interface which allows us </a:t>
            </a:r>
            <a:r>
              <a:rPr lang="en-US" i="1" dirty="0" smtClean="0"/>
              <a:t>to store </a:t>
            </a:r>
            <a:r>
              <a:rPr lang="en-US" b="1" i="1" dirty="0" smtClean="0"/>
              <a:t>key and value pair</a:t>
            </a:r>
            <a:r>
              <a:rPr lang="en-US" dirty="0" smtClean="0"/>
              <a:t>, where keys should be </a:t>
            </a:r>
            <a:r>
              <a:rPr lang="en-US" dirty="0" smtClean="0"/>
              <a:t>unique</a:t>
            </a:r>
          </a:p>
          <a:p>
            <a:r>
              <a:rPr lang="en-US" dirty="0" smtClean="0"/>
              <a:t>If you try to insert the </a:t>
            </a:r>
            <a:r>
              <a:rPr lang="en-US" b="1" dirty="0" smtClean="0"/>
              <a:t>duplicate key, it will replace</a:t>
            </a:r>
            <a:r>
              <a:rPr lang="en-US" dirty="0" smtClean="0"/>
              <a:t> the element of the corresponding </a:t>
            </a:r>
            <a:r>
              <a:rPr lang="en-US" dirty="0" smtClean="0"/>
              <a:t>key</a:t>
            </a:r>
          </a:p>
          <a:p>
            <a:r>
              <a:rPr lang="en-US" dirty="0" err="1" smtClean="0"/>
              <a:t>HashMap</a:t>
            </a:r>
            <a:r>
              <a:rPr lang="en-US" dirty="0" smtClean="0"/>
              <a:t> in Java is like the legacy </a:t>
            </a:r>
            <a:r>
              <a:rPr lang="en-US" b="1" dirty="0" err="1" smtClean="0"/>
              <a:t>Hashtable</a:t>
            </a:r>
            <a:r>
              <a:rPr lang="en-US" dirty="0" smtClean="0"/>
              <a:t> class, but it is not </a:t>
            </a:r>
            <a:r>
              <a:rPr lang="en-US" dirty="0" smtClean="0"/>
              <a:t>synchronized</a:t>
            </a:r>
          </a:p>
          <a:p>
            <a:r>
              <a:rPr lang="en-US" dirty="0" smtClean="0"/>
              <a:t>but there should be only </a:t>
            </a:r>
            <a:r>
              <a:rPr lang="en-US" b="1" dirty="0" smtClean="0"/>
              <a:t>one null key</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working of </a:t>
            </a:r>
            <a:r>
              <a:rPr lang="en-US" dirty="0" err="1" smtClean="0"/>
              <a:t>HashMap</a:t>
            </a:r>
            <a:endParaRPr lang="en-US" dirty="0"/>
          </a:p>
        </p:txBody>
      </p:sp>
      <p:sp>
        <p:nvSpPr>
          <p:cNvPr id="3" name="Content Placeholder 2"/>
          <p:cNvSpPr>
            <a:spLocks noGrp="1"/>
          </p:cNvSpPr>
          <p:nvPr>
            <p:ph idx="1"/>
          </p:nvPr>
        </p:nvSpPr>
        <p:spPr/>
        <p:txBody>
          <a:bodyPr>
            <a:normAutofit/>
          </a:bodyPr>
          <a:lstStyle/>
          <a:p>
            <a:r>
              <a:rPr lang="en-US" dirty="0" smtClean="0"/>
              <a:t>Hashing is a process of converting an object into integer form by using the method </a:t>
            </a:r>
            <a:r>
              <a:rPr lang="en-US" dirty="0" err="1" smtClean="0"/>
              <a:t>hashCode</a:t>
            </a:r>
            <a:r>
              <a:rPr lang="en-US" dirty="0" smtClean="0"/>
              <a:t>(). Its necessary to write </a:t>
            </a:r>
            <a:r>
              <a:rPr lang="en-US" dirty="0" err="1" smtClean="0"/>
              <a:t>hashCode</a:t>
            </a:r>
            <a:r>
              <a:rPr lang="en-US" dirty="0" smtClean="0"/>
              <a:t>() method properly for better performance of </a:t>
            </a:r>
            <a:r>
              <a:rPr lang="en-US" dirty="0" err="1" smtClean="0"/>
              <a:t>HashMap</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initial capacity of the </a:t>
            </a:r>
            <a:r>
              <a:rPr lang="en-US" dirty="0" err="1" smtClean="0"/>
              <a:t>HashMap</a:t>
            </a:r>
            <a:r>
              <a:rPr lang="en-US" dirty="0" smtClean="0"/>
              <a:t> is the number of </a:t>
            </a:r>
            <a:r>
              <a:rPr lang="en-US" b="1" dirty="0" smtClean="0"/>
              <a:t>buckets</a:t>
            </a:r>
            <a:r>
              <a:rPr lang="en-US" dirty="0" smtClean="0"/>
              <a:t> in the hash table. It creates when we create the object of </a:t>
            </a:r>
            <a:r>
              <a:rPr lang="en-US" dirty="0" err="1" smtClean="0"/>
              <a:t>HashMap</a:t>
            </a:r>
            <a:r>
              <a:rPr lang="en-US" dirty="0" smtClean="0"/>
              <a:t> class. The initial capacity of the </a:t>
            </a:r>
            <a:r>
              <a:rPr lang="en-US" dirty="0" err="1" smtClean="0"/>
              <a:t>HashMap</a:t>
            </a:r>
            <a:r>
              <a:rPr lang="en-US" dirty="0" smtClean="0"/>
              <a:t> is </a:t>
            </a:r>
            <a:r>
              <a:rPr lang="en-US" b="1" dirty="0" smtClean="0"/>
              <a:t>2</a:t>
            </a:r>
            <a:r>
              <a:rPr lang="en-US" b="1" baseline="30000" dirty="0" smtClean="0"/>
              <a:t>4</a:t>
            </a:r>
            <a:r>
              <a:rPr lang="en-US" dirty="0" smtClean="0"/>
              <a:t>, i.e., </a:t>
            </a:r>
            <a:r>
              <a:rPr lang="en-US" b="1" dirty="0" smtClean="0"/>
              <a:t>16</a:t>
            </a:r>
          </a:p>
          <a:p>
            <a:r>
              <a:rPr lang="en-US" dirty="0" smtClean="0"/>
              <a:t>The capacity of the </a:t>
            </a:r>
            <a:r>
              <a:rPr lang="en-US" dirty="0" err="1" smtClean="0"/>
              <a:t>HashMap</a:t>
            </a:r>
            <a:r>
              <a:rPr lang="en-US" dirty="0" smtClean="0"/>
              <a:t> is </a:t>
            </a:r>
            <a:r>
              <a:rPr lang="en-US" b="1" dirty="0" smtClean="0"/>
              <a:t>doubled</a:t>
            </a:r>
            <a:r>
              <a:rPr lang="en-US" dirty="0" smtClean="0"/>
              <a:t> each time it reaches the threshold. The capacity is increased to </a:t>
            </a:r>
            <a:r>
              <a:rPr lang="en-US" b="1" dirty="0" smtClean="0"/>
              <a:t>2</a:t>
            </a:r>
            <a:r>
              <a:rPr lang="en-US" b="1" baseline="30000" dirty="0" smtClean="0"/>
              <a:t>5</a:t>
            </a:r>
            <a:r>
              <a:rPr lang="en-US" b="1" dirty="0" smtClean="0"/>
              <a:t>=32, 2</a:t>
            </a:r>
            <a:r>
              <a:rPr lang="en-US" b="1" baseline="30000" dirty="0" smtClean="0"/>
              <a:t>6</a:t>
            </a:r>
            <a:r>
              <a:rPr lang="en-US" b="1" dirty="0" smtClean="0"/>
              <a:t>=64</a:t>
            </a:r>
            <a:r>
              <a:rPr lang="en-US" dirty="0" smtClean="0"/>
              <a:t>, and so 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1142</Words>
  <Application>Microsoft Office PowerPoint</Application>
  <PresentationFormat>On-screen Show (4:3)</PresentationFormat>
  <Paragraphs>124</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Collection</vt:lpstr>
      <vt:lpstr>ArrayList</vt:lpstr>
      <vt:lpstr>LinkedList</vt:lpstr>
      <vt:lpstr>Double linked list</vt:lpstr>
      <vt:lpstr>Arraylist vs Linkedlist</vt:lpstr>
      <vt:lpstr>Slide 6</vt:lpstr>
      <vt:lpstr>HashMap</vt:lpstr>
      <vt:lpstr>Internal working of HashMap</vt:lpstr>
      <vt:lpstr>Slide 9</vt:lpstr>
      <vt:lpstr>Put method</vt:lpstr>
      <vt:lpstr>Slide 11</vt:lpstr>
      <vt:lpstr>Slide 12</vt:lpstr>
      <vt:lpstr>Slide 13</vt:lpstr>
      <vt:lpstr>Slide 14</vt:lpstr>
      <vt:lpstr>Load Factor</vt:lpstr>
      <vt:lpstr>Slide 16</vt:lpstr>
      <vt:lpstr>Slide 17</vt:lpstr>
      <vt:lpstr>Slide 18</vt:lpstr>
      <vt:lpstr>Slide 19</vt:lpstr>
      <vt:lpstr>get() method in HashMap </vt:lpstr>
      <vt:lpstr>Slide 21</vt:lpstr>
      <vt:lpstr>Slide 22</vt:lpstr>
      <vt:lpstr>Slide 23</vt:lpstr>
      <vt:lpstr>Working of Hashset</vt:lpstr>
      <vt:lpstr>Slide 25</vt:lpstr>
      <vt:lpstr>Internal working of HashMap</vt:lpstr>
      <vt:lpstr>Slide 27</vt:lpstr>
      <vt:lpstr>Slide 28</vt:lpstr>
      <vt:lpstr>Slide 29</vt:lpstr>
      <vt:lpstr>Slide 30</vt:lpstr>
      <vt:lpstr>Slide 31</vt:lpstr>
      <vt:lpstr>Slide 32</vt:lpstr>
      <vt:lpstr>Slide 33</vt:lpstr>
      <vt:lpstr>Slide 34</vt:lpstr>
      <vt:lpstr>Slide 35</vt:lpstr>
      <vt:lpstr>map.get(new Key("sachin"));</vt:lpstr>
      <vt:lpstr>map.get(new Key("vaibhav"));</vt:lpstr>
      <vt:lpstr>HashSet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dc:title>
  <dc:creator>Justin Simon</dc:creator>
  <cp:lastModifiedBy>hp</cp:lastModifiedBy>
  <cp:revision>8</cp:revision>
  <dcterms:created xsi:type="dcterms:W3CDTF">2006-08-16T00:00:00Z</dcterms:created>
  <dcterms:modified xsi:type="dcterms:W3CDTF">2022-06-08T11:14:24Z</dcterms:modified>
</cp:coreProperties>
</file>