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3" r:id="rId11"/>
    <p:sldId id="275" r:id="rId12"/>
    <p:sldId id="276" r:id="rId13"/>
    <p:sldId id="274" r:id="rId14"/>
    <p:sldId id="265" r:id="rId15"/>
    <p:sldId id="267" r:id="rId16"/>
    <p:sldId id="268" r:id="rId17"/>
    <p:sldId id="269" r:id="rId18"/>
    <p:sldId id="270" r:id="rId19"/>
    <p:sldId id="277" r:id="rId20"/>
    <p:sldId id="278" r:id="rId21"/>
    <p:sldId id="279" r:id="rId22"/>
    <p:sldId id="272"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16" y="6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965D9-2D0D-450C-B875-BE0C08FDA829}"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F965D9-2D0D-450C-B875-BE0C08FDA829}"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F965D9-2D0D-450C-B875-BE0C08FDA829}" type="datetimeFigureOut">
              <a:rPr lang="en-US" smtClean="0"/>
              <a:pPr/>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965D9-2D0D-450C-B875-BE0C08FDA829}" type="datetimeFigureOut">
              <a:rPr lang="en-US" smtClean="0"/>
              <a:pPr/>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965D9-2D0D-450C-B875-BE0C08FDA829}" type="datetimeFigureOut">
              <a:rPr lang="en-US" smtClean="0"/>
              <a:pPr/>
              <a:t>5/11/2022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965D9-2D0D-450C-B875-BE0C08FDA829}"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965D9-2D0D-450C-B875-BE0C08FDA829}"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965D9-2D0D-450C-B875-BE0C08FDA829}" type="datetimeFigureOut">
              <a:rPr lang="en-US" smtClean="0"/>
              <a:pPr/>
              <a:t>5/11/2022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CD084-7468-4157-A5C2-ED6ACB933D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javatpoint.com/command-line-argu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cpp-goto-statem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compiler-vs-interpreter-2/" TargetMode="External"/><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Course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Platform Independent</a:t>
            </a:r>
            <a:br>
              <a:rPr lang="en-US" dirty="0" smtClean="0"/>
            </a:br>
            <a:endParaRPr lang="en-US" dirty="0"/>
          </a:p>
        </p:txBody>
      </p:sp>
      <p:sp>
        <p:nvSpPr>
          <p:cNvPr id="3" name="Content Placeholder 2"/>
          <p:cNvSpPr>
            <a:spLocks noGrp="1"/>
          </p:cNvSpPr>
          <p:nvPr>
            <p:ph idx="1"/>
          </p:nvPr>
        </p:nvSpPr>
        <p:spPr/>
        <p:txBody>
          <a:bodyPr/>
          <a:lstStyle/>
          <a:p>
            <a:r>
              <a:rPr lang="en-US" dirty="0" smtClean="0"/>
              <a:t>Java is a write once, run anywhere language</a:t>
            </a:r>
          </a:p>
          <a:p>
            <a:r>
              <a:rPr lang="en-US" dirty="0" smtClean="0"/>
              <a:t>Java provides a software-based platform.</a:t>
            </a:r>
          </a:p>
          <a:p>
            <a:r>
              <a:rPr lang="en-US" dirty="0" smtClean="0"/>
              <a:t>Runs on top of other hardware-based platforms. </a:t>
            </a:r>
          </a:p>
          <a:p>
            <a:r>
              <a:rPr lang="en-US" dirty="0" smtClean="0"/>
              <a:t>It has two components:</a:t>
            </a:r>
          </a:p>
          <a:p>
            <a:r>
              <a:rPr lang="en-US" dirty="0" smtClean="0"/>
              <a:t>   Runtime Environment</a:t>
            </a:r>
          </a:p>
          <a:p>
            <a:r>
              <a:rPr lang="en-US" dirty="0" smtClean="0"/>
              <a:t>    API(Application Programming Interface)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Java </a:t>
            </a:r>
            <a:r>
              <a:rPr lang="en-US" dirty="0" err="1" smtClean="0"/>
              <a:t>programe</a:t>
            </a:r>
            <a:endParaRPr lang="en-US" dirty="0"/>
          </a:p>
        </p:txBody>
      </p:sp>
      <p:sp>
        <p:nvSpPr>
          <p:cNvPr id="3" name="Content Placeholder 2"/>
          <p:cNvSpPr>
            <a:spLocks noGrp="1"/>
          </p:cNvSpPr>
          <p:nvPr>
            <p:ph idx="1"/>
          </p:nvPr>
        </p:nvSpPr>
        <p:spPr/>
        <p:txBody>
          <a:bodyPr/>
          <a:lstStyle/>
          <a:p>
            <a:r>
              <a:rPr lang="en-US" dirty="0" smtClean="0"/>
              <a:t>Java compiler converts the source code into byte code.</a:t>
            </a:r>
            <a:endParaRPr lang="en-US" dirty="0"/>
          </a:p>
        </p:txBody>
      </p:sp>
      <p:sp>
        <p:nvSpPr>
          <p:cNvPr id="4" name="Rectangle 3"/>
          <p:cNvSpPr/>
          <p:nvPr/>
        </p:nvSpPr>
        <p:spPr>
          <a:xfrm>
            <a:off x="1371600" y="36576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29000" y="3581400"/>
            <a:ext cx="1828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324600" y="37338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0" y="4953000"/>
            <a:ext cx="1066800" cy="369332"/>
          </a:xfrm>
          <a:prstGeom prst="rect">
            <a:avLst/>
          </a:prstGeom>
          <a:noFill/>
        </p:spPr>
        <p:txBody>
          <a:bodyPr wrap="square" rtlCol="0">
            <a:spAutoFit/>
          </a:bodyPr>
          <a:lstStyle/>
          <a:p>
            <a:r>
              <a:rPr lang="en-US" dirty="0" smtClean="0"/>
              <a:t>.java</a:t>
            </a:r>
            <a:endParaRPr lang="en-US" dirty="0"/>
          </a:p>
        </p:txBody>
      </p:sp>
      <p:sp>
        <p:nvSpPr>
          <p:cNvPr id="8" name="TextBox 7"/>
          <p:cNvSpPr txBox="1"/>
          <p:nvPr/>
        </p:nvSpPr>
        <p:spPr>
          <a:xfrm>
            <a:off x="6477000" y="4876800"/>
            <a:ext cx="1066800" cy="369332"/>
          </a:xfrm>
          <a:prstGeom prst="rect">
            <a:avLst/>
          </a:prstGeom>
          <a:noFill/>
        </p:spPr>
        <p:txBody>
          <a:bodyPr wrap="square" rtlCol="0">
            <a:spAutoFit/>
          </a:bodyPr>
          <a:lstStyle/>
          <a:p>
            <a:r>
              <a:rPr lang="en-US" dirty="0" smtClean="0"/>
              <a:t>.class</a:t>
            </a:r>
            <a:endParaRPr lang="en-US" dirty="0"/>
          </a:p>
        </p:txBody>
      </p:sp>
      <p:sp>
        <p:nvSpPr>
          <p:cNvPr id="9" name="TextBox 8"/>
          <p:cNvSpPr txBox="1"/>
          <p:nvPr/>
        </p:nvSpPr>
        <p:spPr>
          <a:xfrm>
            <a:off x="1524000" y="3810000"/>
            <a:ext cx="1143000" cy="369332"/>
          </a:xfrm>
          <a:prstGeom prst="rect">
            <a:avLst/>
          </a:prstGeom>
          <a:noFill/>
        </p:spPr>
        <p:txBody>
          <a:bodyPr wrap="square" rtlCol="0">
            <a:spAutoFit/>
          </a:bodyPr>
          <a:lstStyle/>
          <a:p>
            <a:r>
              <a:rPr lang="en-US" dirty="0" smtClean="0"/>
              <a:t>Java code</a:t>
            </a:r>
            <a:endParaRPr lang="en-US" dirty="0"/>
          </a:p>
        </p:txBody>
      </p:sp>
      <p:sp>
        <p:nvSpPr>
          <p:cNvPr id="10" name="TextBox 9"/>
          <p:cNvSpPr txBox="1"/>
          <p:nvPr/>
        </p:nvSpPr>
        <p:spPr>
          <a:xfrm>
            <a:off x="6400800" y="3886200"/>
            <a:ext cx="1143000" cy="369332"/>
          </a:xfrm>
          <a:prstGeom prst="rect">
            <a:avLst/>
          </a:prstGeom>
          <a:noFill/>
        </p:spPr>
        <p:txBody>
          <a:bodyPr wrap="square" rtlCol="0">
            <a:spAutoFit/>
          </a:bodyPr>
          <a:lstStyle/>
          <a:p>
            <a:r>
              <a:rPr lang="en-US" dirty="0" err="1" smtClean="0"/>
              <a:t>Bytecode</a:t>
            </a:r>
            <a:endParaRPr lang="en-US" dirty="0"/>
          </a:p>
        </p:txBody>
      </p:sp>
      <p:sp>
        <p:nvSpPr>
          <p:cNvPr id="11" name="TextBox 10"/>
          <p:cNvSpPr txBox="1"/>
          <p:nvPr/>
        </p:nvSpPr>
        <p:spPr>
          <a:xfrm>
            <a:off x="3810000" y="3962400"/>
            <a:ext cx="1295400" cy="369332"/>
          </a:xfrm>
          <a:prstGeom prst="rect">
            <a:avLst/>
          </a:prstGeom>
          <a:noFill/>
        </p:spPr>
        <p:txBody>
          <a:bodyPr wrap="square" rtlCol="0">
            <a:spAutoFit/>
          </a:bodyPr>
          <a:lstStyle/>
          <a:p>
            <a:r>
              <a:rPr lang="en-US" dirty="0" smtClean="0"/>
              <a:t>Compiler</a:t>
            </a:r>
            <a:endParaRPr lang="en-US" dirty="0"/>
          </a:p>
        </p:txBody>
      </p:sp>
      <p:cxnSp>
        <p:nvCxnSpPr>
          <p:cNvPr id="13" name="Straight Arrow Connector 12"/>
          <p:cNvCxnSpPr>
            <a:stCxn id="4" idx="3"/>
            <a:endCxn id="5" idx="2"/>
          </p:cNvCxnSpPr>
          <p:nvPr/>
        </p:nvCxnSpPr>
        <p:spPr>
          <a:xfrm>
            <a:off x="2743200" y="41148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6"/>
            <a:endCxn id="6" idx="1"/>
          </p:cNvCxnSpPr>
          <p:nvPr/>
        </p:nvCxnSpPr>
        <p:spPr>
          <a:xfrm flipV="1">
            <a:off x="5257800" y="4114800"/>
            <a:ext cx="1066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400" b="1" dirty="0" smtClean="0"/>
              <a:t>class</a:t>
            </a:r>
            <a:r>
              <a:rPr lang="en-US" sz="1400" dirty="0" smtClean="0"/>
              <a:t> keyword is used to declare a class in Java.</a:t>
            </a:r>
          </a:p>
          <a:p>
            <a:r>
              <a:rPr lang="en-US" sz="1400" b="1" dirty="0" smtClean="0"/>
              <a:t>public</a:t>
            </a:r>
            <a:r>
              <a:rPr lang="en-US" sz="1400" dirty="0" smtClean="0"/>
              <a:t> keyword is an access modifier that represents visibility. It means it is visible to all</a:t>
            </a:r>
          </a:p>
          <a:p>
            <a:r>
              <a:rPr lang="en-US" sz="1400" b="1" dirty="0" smtClean="0"/>
              <a:t>static</a:t>
            </a:r>
            <a:r>
              <a:rPr lang="en-US" sz="1400" dirty="0" smtClean="0"/>
              <a:t> is a keyword. If we declare any method as static, it is known as the static method. The core advantage of the static method is that there is no need to create an object to invoke the static method. The main() method is executed by the JVM, so it doesn't require creating an object to invoke the main() method. So, it saves memory</a:t>
            </a:r>
          </a:p>
          <a:p>
            <a:r>
              <a:rPr lang="en-US" sz="1400" b="1" dirty="0" smtClean="0"/>
              <a:t>void</a:t>
            </a:r>
            <a:r>
              <a:rPr lang="en-US" sz="1400" dirty="0" smtClean="0"/>
              <a:t> is the return type of the method. It means it doesn't return any value</a:t>
            </a:r>
          </a:p>
          <a:p>
            <a:r>
              <a:rPr lang="en-US" sz="1400" b="1" dirty="0" smtClean="0"/>
              <a:t>main</a:t>
            </a:r>
            <a:r>
              <a:rPr lang="en-US" sz="1400" dirty="0" smtClean="0"/>
              <a:t> represents the starting point of the program</a:t>
            </a:r>
          </a:p>
          <a:p>
            <a:r>
              <a:rPr lang="en-US" sz="1400" b="1" dirty="0" smtClean="0"/>
              <a:t>String[] </a:t>
            </a:r>
            <a:r>
              <a:rPr lang="en-US" sz="1400" b="1" dirty="0" err="1" smtClean="0"/>
              <a:t>args</a:t>
            </a:r>
            <a:r>
              <a:rPr lang="en-US" sz="1400" dirty="0" smtClean="0"/>
              <a:t> or </a:t>
            </a:r>
            <a:r>
              <a:rPr lang="en-US" sz="1400" b="1" dirty="0" smtClean="0"/>
              <a:t>String </a:t>
            </a:r>
            <a:r>
              <a:rPr lang="en-US" sz="1400" b="1" dirty="0" err="1" smtClean="0"/>
              <a:t>args</a:t>
            </a:r>
            <a:r>
              <a:rPr lang="en-US" sz="1400" b="1" dirty="0" smtClean="0"/>
              <a:t>[]</a:t>
            </a:r>
            <a:r>
              <a:rPr lang="en-US" sz="1400" dirty="0" smtClean="0"/>
              <a:t> is used for </a:t>
            </a:r>
            <a:r>
              <a:rPr lang="en-US" sz="1400" dirty="0" smtClean="0">
                <a:hlinkClick r:id="rId2"/>
              </a:rPr>
              <a:t>command line argument</a:t>
            </a:r>
            <a:r>
              <a:rPr lang="en-US" sz="1400" dirty="0" smtClean="0"/>
              <a:t>. </a:t>
            </a:r>
          </a:p>
          <a:p>
            <a:r>
              <a:rPr lang="en-US" sz="1400" b="1" dirty="0" err="1" smtClean="0"/>
              <a:t>System.out.println</a:t>
            </a:r>
            <a:r>
              <a:rPr lang="en-US" sz="1400" b="1" dirty="0" smtClean="0"/>
              <a:t>()</a:t>
            </a:r>
            <a:r>
              <a:rPr lang="en-US" sz="1400" dirty="0" smtClean="0"/>
              <a:t> is used to print statement. Here, System is a class, out is an object of the </a:t>
            </a:r>
            <a:r>
              <a:rPr lang="en-US" sz="1400" dirty="0" err="1" smtClean="0"/>
              <a:t>PrintStream</a:t>
            </a:r>
            <a:r>
              <a:rPr lang="en-US" sz="1400" dirty="0" smtClean="0"/>
              <a:t> class, </a:t>
            </a:r>
            <a:r>
              <a:rPr lang="en-US" sz="1400" dirty="0" err="1" smtClean="0"/>
              <a:t>println</a:t>
            </a:r>
            <a:r>
              <a:rPr lang="en-US" sz="1400" dirty="0" smtClean="0"/>
              <a:t>() is a method of the </a:t>
            </a:r>
            <a:r>
              <a:rPr lang="en-US" sz="1400" dirty="0" err="1" smtClean="0"/>
              <a:t>PrintStream</a:t>
            </a:r>
            <a:r>
              <a:rPr lang="en-US" sz="1400" dirty="0" smtClean="0"/>
              <a:t> class</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between C++ &amp; Java</a:t>
            </a:r>
            <a:endParaRPr lang="en-US" dirty="0"/>
          </a:p>
        </p:txBody>
      </p:sp>
      <p:graphicFrame>
        <p:nvGraphicFramePr>
          <p:cNvPr id="4" name="Table 3"/>
          <p:cNvGraphicFramePr>
            <a:graphicFrameLocks noGrp="1"/>
          </p:cNvGraphicFramePr>
          <p:nvPr/>
        </p:nvGraphicFramePr>
        <p:xfrm>
          <a:off x="1142999" y="1397000"/>
          <a:ext cx="7315200" cy="4764294"/>
        </p:xfrm>
        <a:graphic>
          <a:graphicData uri="http://schemas.openxmlformats.org/drawingml/2006/table">
            <a:tbl>
              <a:tblPr/>
              <a:tblGrid>
                <a:gridCol w="990601"/>
                <a:gridCol w="2286000"/>
                <a:gridCol w="4038599"/>
              </a:tblGrid>
              <a:tr h="191911">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Platform-independent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platform-dependent</a:t>
                      </a:r>
                      <a:r>
                        <a:rPr lang="en-US" sz="1000" u="none" dirty="0">
                          <a:solidFill>
                            <a:srgbClr val="333333"/>
                          </a:solidFill>
                          <a:latin typeface="Times New Roman" pitchFamily="18" charset="0"/>
                          <a:ea typeface="Times New Roman"/>
                          <a:cs typeface="Times New Roman" pitchFamily="18" charset="0"/>
                        </a:rPr>
                        <a: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is platform-independent.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Goto</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 </a:t>
                      </a:r>
                      <a:r>
                        <a:rPr lang="en-US" sz="1000" u="none" dirty="0">
                          <a:solidFill>
                            <a:srgbClr val="333333"/>
                          </a:solidFill>
                          <a:latin typeface="Times New Roman" pitchFamily="18" charset="0"/>
                          <a:ea typeface="Times New Roman"/>
                          <a:cs typeface="Times New Roman" pitchFamily="18" charset="0"/>
                        </a:rPr>
                        <a:t>the </a:t>
                      </a:r>
                      <a:r>
                        <a:rPr lang="en-US" sz="1000" u="none" strike="noStrike" dirty="0" err="1">
                          <a:solidFill>
                            <a:srgbClr val="008000"/>
                          </a:solidFill>
                          <a:latin typeface="Times New Roman" pitchFamily="18" charset="0"/>
                          <a:ea typeface="Times New Roman"/>
                          <a:cs typeface="Times New Roman" pitchFamily="18" charset="0"/>
                          <a:hlinkClick r:id="rId2"/>
                        </a:rPr>
                        <a:t>goto</a:t>
                      </a:r>
                      <a:r>
                        <a:rPr lang="en-US" sz="1000" u="none" dirty="0">
                          <a:solidFill>
                            <a:srgbClr val="333333"/>
                          </a:solidFill>
                          <a:latin typeface="Times New Roman" pitchFamily="18" charset="0"/>
                          <a:ea typeface="Times New Roman"/>
                          <a:cs typeface="Times New Roman" pitchFamily="18" charset="0"/>
                        </a:rPr>
                        <a:t> statement.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the goto statement.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25740">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Multiple inheritance</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 </a:t>
                      </a:r>
                      <a:r>
                        <a:rPr lang="en-US" sz="1000" u="none" dirty="0">
                          <a:solidFill>
                            <a:srgbClr val="333333"/>
                          </a:solidFill>
                          <a:latin typeface="Times New Roman" pitchFamily="18" charset="0"/>
                          <a:ea typeface="Times New Roman"/>
                          <a:cs typeface="Times New Roman" pitchFamily="18" charset="0"/>
                        </a:rPr>
                        <a:t>multiple inheritance.</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doesn't support multiple inheritance through class. It can be achieved by using </a:t>
                      </a:r>
                      <a:r>
                        <a:rPr lang="en-US" sz="1000" u="none" strike="noStrike" dirty="0" smtClean="0">
                          <a:solidFill>
                            <a:srgbClr val="008000"/>
                          </a:solidFill>
                          <a:latin typeface="Times New Roman" pitchFamily="18" charset="0"/>
                          <a:ea typeface="Times New Roman"/>
                          <a:cs typeface="Times New Roman" pitchFamily="18" charset="0"/>
                        </a:rPr>
                        <a:t>interface</a:t>
                      </a:r>
                      <a:r>
                        <a:rPr lang="en-US" sz="1000" u="none" strike="noStrike" baseline="0" dirty="0" smtClean="0">
                          <a:solidFill>
                            <a:srgbClr val="008000"/>
                          </a:solidFill>
                          <a:latin typeface="Times New Roman" pitchFamily="18" charset="0"/>
                          <a:ea typeface="Times New Roman"/>
                          <a:cs typeface="Times New Roman" pitchFamily="18" charset="0"/>
                        </a:rPr>
                        <a:t> in java</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Operator Overloading</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a:t>
                      </a:r>
                      <a:r>
                        <a:rPr lang="en-US" sz="1000" u="none" dirty="0">
                          <a:solidFill>
                            <a:srgbClr val="333333"/>
                          </a:solidFill>
                          <a:latin typeface="Times New Roman" pitchFamily="18" charset="0"/>
                          <a:ea typeface="Times New Roman"/>
                          <a:cs typeface="Times New Roman" pitchFamily="18" charset="0"/>
                        </a:rPr>
                        <a:t> </a:t>
                      </a:r>
                      <a:r>
                        <a:rPr lang="en-US" sz="1000" u="none" strike="noStrike" dirty="0" smtClean="0">
                          <a:solidFill>
                            <a:srgbClr val="008000"/>
                          </a:solidFill>
                          <a:latin typeface="Times New Roman" pitchFamily="18" charset="0"/>
                          <a:ea typeface="Times New Roman"/>
                          <a:cs typeface="Times New Roman" pitchFamily="18" charset="0"/>
                        </a:rPr>
                        <a:t>operator</a:t>
                      </a:r>
                      <a:r>
                        <a:rPr lang="en-US" sz="1000" u="none" strike="noStrike" baseline="0" dirty="0" smtClean="0">
                          <a:solidFill>
                            <a:srgbClr val="008000"/>
                          </a:solidFill>
                          <a:latin typeface="Times New Roman" pitchFamily="18" charset="0"/>
                          <a:ea typeface="Times New Roman"/>
                          <a:cs typeface="Times New Roman" pitchFamily="18" charset="0"/>
                        </a:rPr>
                        <a:t> overloading</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operator overloading.</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4463">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Pointers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a:t>
                      </a:r>
                      <a:r>
                        <a:rPr lang="en-US" sz="1000" u="none" dirty="0">
                          <a:solidFill>
                            <a:srgbClr val="333333"/>
                          </a:solidFill>
                          <a:latin typeface="Times New Roman" pitchFamily="18" charset="0"/>
                          <a:ea typeface="Times New Roman"/>
                          <a:cs typeface="Times New Roman" pitchFamily="18" charset="0"/>
                        </a:rPr>
                        <a:t> </a:t>
                      </a:r>
                      <a:r>
                        <a:rPr lang="en-US" sz="1000" u="none" strike="noStrike" baseline="0" dirty="0" smtClean="0">
                          <a:solidFill>
                            <a:srgbClr val="008000"/>
                          </a:solidFill>
                          <a:latin typeface="Times New Roman" pitchFamily="18" charset="0"/>
                          <a:ea typeface="Times New Roman"/>
                          <a:cs typeface="Times New Roman" pitchFamily="18" charset="0"/>
                        </a:rPr>
                        <a:t> pointer</a:t>
                      </a:r>
                      <a:r>
                        <a:rPr lang="en-US" sz="1000" u="none" dirty="0" smtClean="0">
                          <a:solidFill>
                            <a:srgbClr val="333333"/>
                          </a:solidFill>
                          <a:latin typeface="Times New Roman" pitchFamily="18" charset="0"/>
                          <a:ea typeface="Times New Roman"/>
                          <a:cs typeface="Times New Roman" pitchFamily="18" charset="0"/>
                        </a:rPr>
                        <a:t> </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supports pointer internally. However, you can't write the pointer program in java. </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1082121">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Compiler and Interpreter</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uses compiler only. C++ is compiled and run using the compiler which converts source code into machine code so, C++ is platform dependent.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uses both compiler and interpreter. Java source code is converted into bytecode at compilation time. The interpreter executes this bytecode at runtime and produces output. Java is interpreted that is why it is platform-independent.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4463">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Call by Value and Call by reference</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supports both call by value and call by reference.</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supports call by value only. There is no call by reference in java.</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Structure and Union</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supports structures and unions.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structures and unions.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25740">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Thread Support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doesn't have built-in support for threads. It relies on third-party libraries for thread support.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has built-in </a:t>
                      </a:r>
                      <a:r>
                        <a:rPr lang="en-US" sz="1000" u="none" strike="noStrike" dirty="0" smtClean="0">
                          <a:solidFill>
                            <a:srgbClr val="008000"/>
                          </a:solidFill>
                          <a:latin typeface="Times New Roman" pitchFamily="18" charset="0"/>
                          <a:ea typeface="Times New Roman"/>
                          <a:cs typeface="Times New Roman" pitchFamily="18" charset="0"/>
                        </a:rPr>
                        <a:t>thread</a:t>
                      </a:r>
                      <a:r>
                        <a:rPr lang="en-US" sz="1000" u="none" strike="noStrike" baseline="0" dirty="0" smtClean="0">
                          <a:solidFill>
                            <a:srgbClr val="008000"/>
                          </a:solidFill>
                          <a:latin typeface="Times New Roman" pitchFamily="18" charset="0"/>
                          <a:ea typeface="Times New Roman"/>
                          <a:cs typeface="Times New Roman" pitchFamily="18" charset="0"/>
                        </a:rPr>
                        <a:t>  s</a:t>
                      </a:r>
                      <a:r>
                        <a:rPr lang="en-US" sz="1000" u="none" dirty="0" smtClean="0">
                          <a:solidFill>
                            <a:srgbClr val="333333"/>
                          </a:solidFill>
                          <a:latin typeface="Times New Roman" pitchFamily="18" charset="0"/>
                          <a:ea typeface="Times New Roman"/>
                          <a:cs typeface="Times New Roman" pitchFamily="18" charset="0"/>
                        </a:rPr>
                        <a:t>upport</a:t>
                      </a:r>
                      <a:r>
                        <a:rPr lang="en-US" sz="1000" u="none" dirty="0">
                          <a:solidFill>
                            <a:srgbClr val="333333"/>
                          </a:solidFill>
                          <a:latin typeface="Times New Roman" pitchFamily="18" charset="0"/>
                          <a:ea typeface="Times New Roman"/>
                          <a:cs typeface="Times New Roman" pitchFamily="18" charset="0"/>
                        </a:rPr>
                        <a: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Releases</a:t>
            </a:r>
            <a:endParaRPr lang="en-US" dirty="0"/>
          </a:p>
        </p:txBody>
      </p:sp>
      <p:sp>
        <p:nvSpPr>
          <p:cNvPr id="3" name="Content Placeholder 2"/>
          <p:cNvSpPr>
            <a:spLocks noGrp="1"/>
          </p:cNvSpPr>
          <p:nvPr>
            <p:ph idx="1"/>
          </p:nvPr>
        </p:nvSpPr>
        <p:spPr/>
        <p:txBody>
          <a:bodyPr>
            <a:normAutofit lnSpcReduction="10000"/>
          </a:bodyPr>
          <a:lstStyle/>
          <a:p>
            <a:r>
              <a:rPr lang="en-US" dirty="0"/>
              <a:t>JDK Alpha and </a:t>
            </a:r>
            <a:r>
              <a:rPr lang="en-US" dirty="0" smtClean="0"/>
              <a:t>Beta</a:t>
            </a:r>
          </a:p>
          <a:p>
            <a:r>
              <a:rPr lang="en-US" dirty="0"/>
              <a:t>JDK </a:t>
            </a:r>
            <a:r>
              <a:rPr lang="en-US" dirty="0" smtClean="0"/>
              <a:t>1.0</a:t>
            </a:r>
          </a:p>
          <a:p>
            <a:r>
              <a:rPr lang="en-US" dirty="0"/>
              <a:t>JDK </a:t>
            </a:r>
            <a:r>
              <a:rPr lang="en-US" dirty="0" smtClean="0"/>
              <a:t>1.1</a:t>
            </a:r>
          </a:p>
          <a:p>
            <a:r>
              <a:rPr lang="en-US" dirty="0"/>
              <a:t>J2SE </a:t>
            </a:r>
            <a:r>
              <a:rPr lang="en-US" dirty="0" smtClean="0"/>
              <a:t>1.2</a:t>
            </a:r>
          </a:p>
          <a:p>
            <a:r>
              <a:rPr lang="en-US" dirty="0"/>
              <a:t>J2SE </a:t>
            </a:r>
            <a:r>
              <a:rPr lang="en-US" dirty="0" smtClean="0"/>
              <a:t>1.3</a:t>
            </a:r>
          </a:p>
          <a:p>
            <a:r>
              <a:rPr lang="en-US" dirty="0"/>
              <a:t>J2SE </a:t>
            </a:r>
            <a:r>
              <a:rPr lang="en-US" dirty="0" smtClean="0"/>
              <a:t>1.4</a:t>
            </a:r>
          </a:p>
          <a:p>
            <a:r>
              <a:rPr lang="en-US" dirty="0"/>
              <a:t>J2SE </a:t>
            </a:r>
            <a:r>
              <a:rPr lang="en-US" dirty="0" smtClean="0"/>
              <a:t>5.0</a:t>
            </a:r>
          </a:p>
          <a:p>
            <a:r>
              <a:rPr lang="en-US" dirty="0"/>
              <a:t>Java SE </a:t>
            </a:r>
            <a:r>
              <a:rPr lang="en-US" dirty="0" smtClean="0"/>
              <a:t>6…………18</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 Installation Path</a:t>
            </a:r>
            <a:endParaRPr lang="en-US" dirty="0"/>
          </a:p>
        </p:txBody>
      </p:sp>
      <p:sp>
        <p:nvSpPr>
          <p:cNvPr id="3" name="Content Placeholder 2"/>
          <p:cNvSpPr>
            <a:spLocks noGrp="1"/>
          </p:cNvSpPr>
          <p:nvPr>
            <p:ph idx="1"/>
          </p:nvPr>
        </p:nvSpPr>
        <p:spPr/>
        <p:txBody>
          <a:bodyPr/>
          <a:lstStyle/>
          <a:p>
            <a:r>
              <a:rPr lang="en-US" dirty="0" smtClean="0"/>
              <a:t>https://www.oracle.com/in/java/technologies/javase/javase8-archive-downloads.html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52600" y="1371600"/>
            <a:ext cx="5600700" cy="18859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Identify </a:t>
            </a:r>
            <a:r>
              <a:rPr lang="en-US" dirty="0" err="1" smtClean="0"/>
              <a:t>Jdk</a:t>
            </a:r>
            <a:r>
              <a:rPr lang="en-US" dirty="0" smtClean="0"/>
              <a:t>, Java compiler version</a:t>
            </a:r>
            <a:endParaRPr lang="en-US" dirty="0"/>
          </a:p>
        </p:txBody>
      </p:sp>
      <p:pic>
        <p:nvPicPr>
          <p:cNvPr id="2050" name="Picture 2"/>
          <p:cNvPicPr>
            <a:picLocks noChangeAspect="1" noChangeArrowheads="1"/>
          </p:cNvPicPr>
          <p:nvPr/>
        </p:nvPicPr>
        <p:blipFill>
          <a:blip r:embed="rId2"/>
          <a:srcRect/>
          <a:stretch>
            <a:fillRect/>
          </a:stretch>
        </p:blipFill>
        <p:spPr bwMode="auto">
          <a:xfrm>
            <a:off x="1371600" y="1905000"/>
            <a:ext cx="3543300" cy="2571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81000" y="3733800"/>
            <a:ext cx="8401050" cy="25050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Compile the program from Terminal/Command Prompt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438525" y="2901156"/>
            <a:ext cx="2266950" cy="19240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ways to Initiate</a:t>
            </a:r>
            <a:endParaRPr lang="en-US" dirty="0"/>
          </a:p>
        </p:txBody>
      </p:sp>
      <p:sp>
        <p:nvSpPr>
          <p:cNvPr id="3" name="Content Placeholder 2"/>
          <p:cNvSpPr>
            <a:spLocks noGrp="1"/>
          </p:cNvSpPr>
          <p:nvPr>
            <p:ph idx="1"/>
          </p:nvPr>
        </p:nvSpPr>
        <p:spPr/>
        <p:txBody>
          <a:bodyPr>
            <a:normAutofit/>
          </a:bodyPr>
          <a:lstStyle/>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final</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final</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final</a:t>
            </a:r>
            <a:r>
              <a:rPr lang="en-US" sz="1400"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strictfp</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r>
              <a:rPr lang="en-US" dirty="0" smtClean="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 is a programming language</a:t>
            </a:r>
          </a:p>
          <a:p>
            <a:r>
              <a:rPr lang="en-US" b="0" i="0" dirty="0" smtClean="0">
                <a:solidFill>
                  <a:srgbClr val="333333"/>
                </a:solidFill>
                <a:latin typeface="inter-regular"/>
              </a:rPr>
              <a:t>object-oriented and secure programming language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JDK,JRE,JVM</a:t>
            </a:r>
            <a:endParaRPr lang="en-US" dirty="0"/>
          </a:p>
        </p:txBody>
      </p:sp>
      <p:sp>
        <p:nvSpPr>
          <p:cNvPr id="3" name="Content Placeholder 2"/>
          <p:cNvSpPr>
            <a:spLocks noGrp="1"/>
          </p:cNvSpPr>
          <p:nvPr>
            <p:ph idx="1"/>
          </p:nvPr>
        </p:nvSpPr>
        <p:spPr>
          <a:xfrm>
            <a:off x="457200" y="1600201"/>
            <a:ext cx="7848600" cy="2514600"/>
          </a:xfrm>
        </p:spPr>
        <p:txBody>
          <a:bodyPr/>
          <a:lstStyle/>
          <a:p>
            <a:pPr fontAlgn="base"/>
            <a:r>
              <a:rPr lang="en-US" sz="1200" b="1" dirty="0" smtClean="0">
                <a:latin typeface="Times New Roman" pitchFamily="18" charset="0"/>
                <a:cs typeface="Times New Roman" pitchFamily="18" charset="0"/>
              </a:rPr>
              <a:t>JDK</a:t>
            </a:r>
            <a:r>
              <a:rPr lang="en-US" sz="1200" dirty="0" smtClean="0">
                <a:latin typeface="Times New Roman" pitchFamily="18" charset="0"/>
                <a:cs typeface="Times New Roman" pitchFamily="18" charset="0"/>
              </a:rPr>
              <a:t> (Java Development Kit) is a Kit that provides the environment to </a:t>
            </a:r>
            <a:r>
              <a:rPr lang="en-US" sz="1200" b="1" dirty="0" smtClean="0">
                <a:latin typeface="Times New Roman" pitchFamily="18" charset="0"/>
                <a:cs typeface="Times New Roman" pitchFamily="18" charset="0"/>
              </a:rPr>
              <a:t>develop and execute(run)</a:t>
            </a:r>
            <a:r>
              <a:rPr lang="en-US" sz="1200" dirty="0" smtClean="0">
                <a:latin typeface="Times New Roman" pitchFamily="18" charset="0"/>
                <a:cs typeface="Times New Roman" pitchFamily="18" charset="0"/>
              </a:rPr>
              <a:t> the Java program. JDK is a kit(or package) that includes two things</a:t>
            </a:r>
          </a:p>
          <a:p>
            <a:pPr fontAlgn="base">
              <a:buNone/>
            </a:pPr>
            <a:r>
              <a:rPr lang="en-US" sz="1200" dirty="0" smtClean="0">
                <a:latin typeface="Times New Roman" pitchFamily="18" charset="0"/>
                <a:cs typeface="Times New Roman" pitchFamily="18" charset="0"/>
              </a:rPr>
              <a:t>                                Development Tools(to provide an environment to develop your java programs)</a:t>
            </a:r>
          </a:p>
          <a:p>
            <a:pPr fontAlgn="base">
              <a:buNone/>
            </a:pPr>
            <a:r>
              <a:rPr lang="en-US" sz="1200" dirty="0" smtClean="0">
                <a:latin typeface="Times New Roman" pitchFamily="18" charset="0"/>
                <a:cs typeface="Times New Roman" pitchFamily="18" charset="0"/>
              </a:rPr>
              <a:t>                                JRE (to execute your java program)</a:t>
            </a:r>
          </a:p>
          <a:p>
            <a:pPr fontAlgn="base">
              <a:buNone/>
            </a:pPr>
            <a:r>
              <a:rPr lang="en-US" sz="1200" b="1" dirty="0" smtClean="0"/>
              <a:t>          JRE</a:t>
            </a:r>
            <a:r>
              <a:rPr lang="en-US" sz="1200" dirty="0" smtClean="0"/>
              <a:t> (Java Runtime Environment) is an installation package that provides an environment to </a:t>
            </a:r>
            <a:r>
              <a:rPr lang="en-US" sz="1200" b="1" dirty="0" smtClean="0"/>
              <a:t>only run(not develop)</a:t>
            </a:r>
            <a:r>
              <a:rPr lang="en-US" sz="1200" dirty="0" smtClean="0"/>
              <a:t> the java program(or application)onto your machine. JRE is only used by those who only want to run Java programs that are end-users of your system.</a:t>
            </a:r>
          </a:p>
          <a:p>
            <a:pPr fontAlgn="base">
              <a:buNone/>
            </a:pPr>
            <a:r>
              <a:rPr lang="en-US" sz="1200" dirty="0" smtClean="0">
                <a:latin typeface="Times New Roman" pitchFamily="18" charset="0"/>
                <a:cs typeface="Times New Roman" pitchFamily="18" charset="0"/>
              </a:rPr>
              <a:t>        </a:t>
            </a:r>
            <a:r>
              <a:rPr lang="en-US" sz="1200" b="1" dirty="0" smtClean="0"/>
              <a:t> </a:t>
            </a:r>
            <a:r>
              <a:rPr lang="en-US" sz="1200" b="1" u="sng" dirty="0" smtClean="0">
                <a:hlinkClick r:id="rId2"/>
              </a:rPr>
              <a:t>JVM</a:t>
            </a:r>
            <a:r>
              <a:rPr lang="en-US" sz="1200" u="sng" dirty="0" smtClean="0">
                <a:hlinkClick r:id="rId2"/>
              </a:rPr>
              <a:t> (</a:t>
            </a:r>
            <a:r>
              <a:rPr lang="en-US" sz="1200" b="1" u="sng" dirty="0" smtClean="0">
                <a:hlinkClick r:id="rId2"/>
              </a:rPr>
              <a:t>Java Virtual Machine)</a:t>
            </a:r>
            <a:r>
              <a:rPr lang="en-US" sz="1200" b="1" dirty="0" smtClean="0"/>
              <a:t> </a:t>
            </a:r>
            <a:r>
              <a:rPr lang="en-US" sz="1200" dirty="0" smtClean="0"/>
              <a:t>is a very important part of both JDK and JRE because it is contained or inbuilt in both. Whatever Java program you run using JRE or JDK goes into JVM and JVM is responsible for executing the java program line by line, hence it is also known as an </a:t>
            </a:r>
            <a:r>
              <a:rPr lang="en-US" sz="1200" b="1" u="sng" dirty="0" smtClean="0">
                <a:hlinkClick r:id="rId3"/>
              </a:rPr>
              <a:t>i</a:t>
            </a:r>
            <a:r>
              <a:rPr lang="en-US" sz="1200" b="1" i="1" u="sng" dirty="0" smtClean="0">
                <a:hlinkClick r:id="rId3"/>
              </a:rPr>
              <a:t>nterpreter</a:t>
            </a:r>
            <a:r>
              <a:rPr lang="en-US" sz="1200" b="1" dirty="0" smtClean="0"/>
              <a:t>.</a:t>
            </a:r>
          </a:p>
          <a:p>
            <a:pPr fontAlgn="base">
              <a:buNone/>
            </a:pPr>
            <a:r>
              <a:rPr lang="en-US" sz="1200" b="1" dirty="0" smtClean="0"/>
              <a:t>          JIT</a:t>
            </a:r>
            <a:r>
              <a:rPr lang="en-US" sz="1200" dirty="0" smtClean="0"/>
              <a:t> in Java is an integral part of the </a:t>
            </a:r>
            <a:r>
              <a:rPr lang="en-US" sz="1200" b="1" dirty="0" smtClean="0"/>
              <a:t>JVM</a:t>
            </a:r>
            <a:r>
              <a:rPr lang="en-US" sz="1200" dirty="0" smtClean="0"/>
              <a:t>. It accelerates execution performance many times over the previous level</a:t>
            </a:r>
            <a:endParaRPr lang="en-US" sz="1200" dirty="0" smtClean="0">
              <a:latin typeface="Times New Roman" pitchFamily="18" charset="0"/>
              <a:cs typeface="Times New Roman" pitchFamily="18"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JIT in Java"/>
          <p:cNvPicPr>
            <a:picLocks noChangeAspect="1" noChangeArrowheads="1"/>
          </p:cNvPicPr>
          <p:nvPr/>
        </p:nvPicPr>
        <p:blipFill>
          <a:blip r:embed="rId2"/>
          <a:srcRect/>
          <a:stretch>
            <a:fillRect/>
          </a:stretch>
        </p:blipFill>
        <p:spPr bwMode="auto">
          <a:xfrm>
            <a:off x="1524000" y="2819400"/>
            <a:ext cx="5562600" cy="24384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Install Eclipse IDE Corresponding to Java 8 Version</a:t>
            </a:r>
          </a:p>
          <a:p>
            <a:r>
              <a:rPr lang="en-US" dirty="0" smtClean="0"/>
              <a:t>https://www.eclipse.org/downloads/packages/release/neon/3/eclipse-ide-java-ee-developers</a:t>
            </a:r>
          </a:p>
          <a:p>
            <a:r>
              <a:rPr lang="en-US" dirty="0" err="1" smtClean="0"/>
              <a:t>Git</a:t>
            </a:r>
            <a:r>
              <a:rPr lang="en-US" dirty="0" smtClean="0"/>
              <a:t>-https://git-scm.com/</a:t>
            </a:r>
          </a:p>
          <a:p>
            <a:r>
              <a:rPr lang="en-US" dirty="0" smtClean="0"/>
              <a:t>Tortoise </a:t>
            </a:r>
            <a:r>
              <a:rPr lang="en-US" dirty="0" err="1" smtClean="0"/>
              <a:t>Git</a:t>
            </a:r>
            <a:r>
              <a:rPr lang="en-US" dirty="0" smtClean="0"/>
              <a:t> -https://tortoisegit.org/download/</a:t>
            </a:r>
          </a:p>
          <a:p>
            <a:r>
              <a:rPr lang="en-US" dirty="0" err="1" smtClean="0"/>
              <a:t>Sighn</a:t>
            </a:r>
            <a:r>
              <a:rPr lang="en-US" dirty="0" smtClean="0"/>
              <a:t> up an account in </a:t>
            </a:r>
            <a:r>
              <a:rPr lang="en-US" dirty="0" err="1" smtClean="0"/>
              <a:t>git</a:t>
            </a:r>
            <a:r>
              <a:rPr lang="en-US" smtClean="0"/>
              <a:t>-&gt; https://github.com/</a:t>
            </a:r>
            <a:endParaRPr lang="en-US" dirty="0" smtClean="0"/>
          </a:p>
          <a:p>
            <a:pPr>
              <a:buNone/>
            </a:pP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Session 1</a:t>
            </a:r>
            <a:endParaRPr lang="en-US" dirty="0"/>
          </a:p>
        </p:txBody>
      </p:sp>
      <p:sp>
        <p:nvSpPr>
          <p:cNvPr id="3" name="Content Placeholder 2"/>
          <p:cNvSpPr>
            <a:spLocks noGrp="1"/>
          </p:cNvSpPr>
          <p:nvPr>
            <p:ph idx="1"/>
          </p:nvPr>
        </p:nvSpPr>
        <p:spPr/>
        <p:txBody>
          <a:bodyPr/>
          <a:lstStyle/>
          <a:p>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 was developed by Sun Microsystems(Now oracle) in 1995</a:t>
            </a:r>
          </a:p>
          <a:p>
            <a:r>
              <a:rPr lang="en-US" dirty="0" smtClean="0"/>
              <a:t> James Gosling is known as the father of Java</a:t>
            </a:r>
          </a:p>
          <a:p>
            <a:r>
              <a:rPr lang="en-US" dirty="0" smtClean="0"/>
              <a:t>Oak was the original name given later changed to java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t>
            </a:r>
            <a:endParaRPr lang="en-US" dirty="0"/>
          </a:p>
        </p:txBody>
      </p:sp>
      <p:sp>
        <p:nvSpPr>
          <p:cNvPr id="3" name="Content Placeholder 2"/>
          <p:cNvSpPr>
            <a:spLocks noGrp="1"/>
          </p:cNvSpPr>
          <p:nvPr>
            <p:ph idx="1"/>
          </p:nvPr>
        </p:nvSpPr>
        <p:spPr/>
        <p:txBody>
          <a:bodyPr/>
          <a:lstStyle/>
          <a:p>
            <a:r>
              <a:rPr lang="en-US" dirty="0"/>
              <a:t>Any hardware or software environment in which a program runs, is known as a </a:t>
            </a:r>
            <a:r>
              <a:rPr lang="en-US" dirty="0" smtClean="0"/>
              <a:t>platform</a:t>
            </a:r>
          </a:p>
          <a:p>
            <a:r>
              <a:rPr lang="en-US" dirty="0"/>
              <a:t>Java has a runtime environment (JRE) and </a:t>
            </a:r>
            <a:r>
              <a:rPr lang="en-US" dirty="0" smtClean="0"/>
              <a:t>API(Application Program interface) </a:t>
            </a:r>
            <a:r>
              <a:rPr lang="en-US" dirty="0"/>
              <a:t>it is called a platform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r>
              <a:rPr lang="en-US" dirty="0" smtClean="0"/>
              <a:t>Web</a:t>
            </a:r>
          </a:p>
          <a:p>
            <a:r>
              <a:rPr lang="en-US" dirty="0" smtClean="0"/>
              <a:t>Desktop</a:t>
            </a:r>
          </a:p>
          <a:p>
            <a:r>
              <a:rPr lang="en-US" dirty="0" smtClean="0"/>
              <a:t>Mobile</a:t>
            </a:r>
          </a:p>
          <a:p>
            <a:r>
              <a:rPr lang="en-US" dirty="0" smtClean="0"/>
              <a:t>Embedded</a:t>
            </a:r>
          </a:p>
          <a:p>
            <a:r>
              <a:rPr lang="en-US" dirty="0" smtClean="0"/>
              <a:t>Robotics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Application</a:t>
            </a:r>
            <a:endParaRPr lang="en-US" dirty="0"/>
          </a:p>
        </p:txBody>
      </p:sp>
      <p:sp>
        <p:nvSpPr>
          <p:cNvPr id="3" name="Content Placeholder 2"/>
          <p:cNvSpPr>
            <a:spLocks noGrp="1"/>
          </p:cNvSpPr>
          <p:nvPr>
            <p:ph idx="1"/>
          </p:nvPr>
        </p:nvSpPr>
        <p:spPr/>
        <p:txBody>
          <a:bodyPr/>
          <a:lstStyle/>
          <a:p>
            <a:r>
              <a:rPr lang="en-US" dirty="0"/>
              <a:t>Standalone Application</a:t>
            </a:r>
          </a:p>
          <a:p>
            <a:r>
              <a:rPr lang="en-US" dirty="0"/>
              <a:t>Web Application</a:t>
            </a:r>
          </a:p>
          <a:p>
            <a:r>
              <a:rPr lang="en-US" dirty="0"/>
              <a:t>Enterprise Application</a:t>
            </a:r>
          </a:p>
          <a:p>
            <a:r>
              <a:rPr lang="en-US" dirty="0"/>
              <a:t>Mobile Application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current stable release of Java is Java SE 10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Object Oriented</a:t>
            </a:r>
          </a:p>
          <a:p>
            <a:r>
              <a:rPr lang="en-US" dirty="0" smtClean="0"/>
              <a:t>Platform independent</a:t>
            </a:r>
          </a:p>
          <a:p>
            <a:r>
              <a:rPr lang="en-US" dirty="0" smtClean="0"/>
              <a:t>Multithreaded</a:t>
            </a:r>
          </a:p>
          <a:p>
            <a:r>
              <a:rPr lang="en-US" dirty="0" smtClean="0"/>
              <a:t>Secured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from Other Technology</a:t>
            </a:r>
            <a:endParaRPr lang="en-US" dirty="0"/>
          </a:p>
        </p:txBody>
      </p:sp>
      <p:sp>
        <p:nvSpPr>
          <p:cNvPr id="3" name="Content Placeholder 2"/>
          <p:cNvSpPr>
            <a:spLocks noGrp="1"/>
          </p:cNvSpPr>
          <p:nvPr>
            <p:ph idx="1"/>
          </p:nvPr>
        </p:nvSpPr>
        <p:spPr/>
        <p:txBody>
          <a:bodyPr/>
          <a:lstStyle/>
          <a:p>
            <a:r>
              <a:rPr lang="en-US" dirty="0" smtClean="0"/>
              <a:t>Java is compiled into </a:t>
            </a:r>
            <a:r>
              <a:rPr lang="en-US" dirty="0" err="1" smtClean="0"/>
              <a:t>bytecode</a:t>
            </a:r>
            <a:r>
              <a:rPr lang="en-US" dirty="0" smtClean="0"/>
              <a:t> which can run on any device with the Java Virtual Machine (JVM)</a:t>
            </a:r>
            <a:r>
              <a:rPr lang="en-US" dirty="0"/>
              <a:t> </a:t>
            </a:r>
            <a:endParaRPr lang="en-US" dirty="0" smtClean="0"/>
          </a:p>
          <a:p>
            <a:r>
              <a:rPr lang="en-US" dirty="0" smtClean="0"/>
              <a:t>C++ is </a:t>
            </a:r>
            <a:r>
              <a:rPr lang="en-US" dirty="0"/>
              <a:t>compiled directly into machine code and therefore, can only run on the same platform in which it was compiled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491</Words>
  <Application>Microsoft Office PowerPoint</Application>
  <PresentationFormat>On-screen Show (4:3)</PresentationFormat>
  <Paragraphs>117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Java Course</vt:lpstr>
      <vt:lpstr>Slide 2</vt:lpstr>
      <vt:lpstr>Slide 3</vt:lpstr>
      <vt:lpstr>Platform</vt:lpstr>
      <vt:lpstr>Application</vt:lpstr>
      <vt:lpstr>Types of Application</vt:lpstr>
      <vt:lpstr>Slide 7</vt:lpstr>
      <vt:lpstr>Features</vt:lpstr>
      <vt:lpstr>Different from Other Technology</vt:lpstr>
      <vt:lpstr>Platform Independent </vt:lpstr>
      <vt:lpstr>Flow of Java programe</vt:lpstr>
      <vt:lpstr>Slide 12</vt:lpstr>
      <vt:lpstr>Diff between C++ &amp; Java</vt:lpstr>
      <vt:lpstr>Releases</vt:lpstr>
      <vt:lpstr>JDK Installation Path</vt:lpstr>
      <vt:lpstr>Set up </vt:lpstr>
      <vt:lpstr>To Identify Jdk, Java compiler version</vt:lpstr>
      <vt:lpstr>Compile the program from Terminal/Command Prompt</vt:lpstr>
      <vt:lpstr>Diff ways to Initiate</vt:lpstr>
      <vt:lpstr>JDK,JRE,JVM</vt:lpstr>
      <vt:lpstr>Slide 21</vt:lpstr>
      <vt:lpstr>Slide 22</vt:lpstr>
      <vt:lpstr>End Of Session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Course</dc:title>
  <dc:creator>hp</dc:creator>
  <cp:lastModifiedBy>hp</cp:lastModifiedBy>
  <cp:revision>18</cp:revision>
  <dcterms:created xsi:type="dcterms:W3CDTF">2022-05-06T05:32:11Z</dcterms:created>
  <dcterms:modified xsi:type="dcterms:W3CDTF">2022-05-11T16:41:55Z</dcterms:modified>
</cp:coreProperties>
</file>