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5" r:id="rId12"/>
    <p:sldId id="276" r:id="rId13"/>
    <p:sldId id="274" r:id="rId14"/>
    <p:sldId id="265" r:id="rId15"/>
    <p:sldId id="267" r:id="rId16"/>
    <p:sldId id="268" r:id="rId17"/>
    <p:sldId id="269" r:id="rId18"/>
    <p:sldId id="270" r:id="rId19"/>
    <p:sldId id="277" r:id="rId20"/>
    <p:sldId id="278" r:id="rId21"/>
    <p:sldId id="279" r:id="rId22"/>
    <p:sldId id="272"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965D9-2D0D-450C-B875-BE0C08FDA829}"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965D9-2D0D-450C-B875-BE0C08FDA829}" type="datetimeFigureOut">
              <a:rPr lang="en-US" smtClean="0"/>
              <a:pPr/>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965D9-2D0D-450C-B875-BE0C08FDA829}" type="datetimeFigureOut">
              <a:rPr lang="en-US" smtClean="0"/>
              <a:pPr/>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965D9-2D0D-450C-B875-BE0C08FDA829}" type="datetimeFigureOut">
              <a:rPr lang="en-US" smtClean="0"/>
              <a:pPr/>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965D9-2D0D-450C-B875-BE0C08FDA829}" type="datetimeFigureOut">
              <a:rPr lang="en-US" smtClean="0"/>
              <a:pPr/>
              <a:t>5/11/2022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D084-7468-4157-A5C2-ED6ACB933D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cpp-goto-state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compiler-vs-interpreter-2/" TargetMode="External"/><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Course</a:t>
            </a:r>
            <a:endParaRPr lang="en-US" dirty="0"/>
          </a:p>
        </p:txBody>
      </p:sp>
      <p:sp>
        <p:nvSpPr>
          <p:cNvPr id="3" name="Subtitle 2"/>
          <p:cNvSpPr>
            <a:spLocks noGrp="1"/>
          </p:cNvSpPr>
          <p:nvPr>
            <p:ph type="subTitle" idx="1"/>
          </p:nvPr>
        </p:nvSpPr>
        <p:spPr/>
        <p:txBody>
          <a:bodyPr/>
          <a:lstStyle/>
          <a:p>
            <a:r>
              <a:rPr lang="en-US" dirty="0" smtClean="0"/>
              <a:t>Justin Simon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Independent</a:t>
            </a:r>
            <a:br>
              <a:rPr lang="en-US" dirty="0" smtClean="0"/>
            </a:br>
            <a:endParaRPr lang="en-US" dirty="0"/>
          </a:p>
        </p:txBody>
      </p:sp>
      <p:sp>
        <p:nvSpPr>
          <p:cNvPr id="3" name="Content Placeholder 2"/>
          <p:cNvSpPr>
            <a:spLocks noGrp="1"/>
          </p:cNvSpPr>
          <p:nvPr>
            <p:ph idx="1"/>
          </p:nvPr>
        </p:nvSpPr>
        <p:spPr/>
        <p:txBody>
          <a:bodyPr/>
          <a:lstStyle/>
          <a:p>
            <a:r>
              <a:rPr lang="en-US" dirty="0" smtClean="0"/>
              <a:t>Java </a:t>
            </a:r>
            <a:r>
              <a:rPr lang="en-US" dirty="0" smtClean="0"/>
              <a:t>is </a:t>
            </a:r>
            <a:r>
              <a:rPr lang="en-US" dirty="0" smtClean="0"/>
              <a:t>a write once, run anywhere </a:t>
            </a:r>
            <a:r>
              <a:rPr lang="en-US" dirty="0" smtClean="0"/>
              <a:t>language</a:t>
            </a:r>
          </a:p>
          <a:p>
            <a:r>
              <a:rPr lang="en-US" dirty="0" smtClean="0"/>
              <a:t>Java </a:t>
            </a:r>
            <a:r>
              <a:rPr lang="en-US" dirty="0" smtClean="0"/>
              <a:t>provides a software-based platform</a:t>
            </a:r>
            <a:r>
              <a:rPr lang="en-US" dirty="0" smtClean="0"/>
              <a:t>.</a:t>
            </a:r>
          </a:p>
          <a:p>
            <a:r>
              <a:rPr lang="en-US" dirty="0" smtClean="0"/>
              <a:t>Runs </a:t>
            </a:r>
            <a:r>
              <a:rPr lang="en-US" dirty="0" smtClean="0"/>
              <a:t>on top of other hardware-based platforms. </a:t>
            </a:r>
            <a:endParaRPr lang="en-US" dirty="0" smtClean="0"/>
          </a:p>
          <a:p>
            <a:r>
              <a:rPr lang="en-US" dirty="0" smtClean="0"/>
              <a:t>It </a:t>
            </a:r>
            <a:r>
              <a:rPr lang="en-US" dirty="0" smtClean="0"/>
              <a:t>has two components:</a:t>
            </a:r>
          </a:p>
          <a:p>
            <a:r>
              <a:rPr lang="en-US" dirty="0" smtClean="0"/>
              <a:t>   Runtime Environment</a:t>
            </a:r>
            <a:endParaRPr lang="en-US" dirty="0" smtClean="0"/>
          </a:p>
          <a:p>
            <a:r>
              <a:rPr lang="en-US" dirty="0" smtClean="0"/>
              <a:t>    API(Application </a:t>
            </a:r>
            <a:r>
              <a:rPr lang="en-US" dirty="0" smtClean="0"/>
              <a:t>Programming Interface)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Java </a:t>
            </a:r>
            <a:r>
              <a:rPr lang="en-US" dirty="0" err="1" smtClean="0"/>
              <a:t>programe</a:t>
            </a:r>
            <a:endParaRPr lang="en-US" dirty="0"/>
          </a:p>
        </p:txBody>
      </p:sp>
      <p:sp>
        <p:nvSpPr>
          <p:cNvPr id="3" name="Content Placeholder 2"/>
          <p:cNvSpPr>
            <a:spLocks noGrp="1"/>
          </p:cNvSpPr>
          <p:nvPr>
            <p:ph idx="1"/>
          </p:nvPr>
        </p:nvSpPr>
        <p:spPr/>
        <p:txBody>
          <a:bodyPr/>
          <a:lstStyle/>
          <a:p>
            <a:r>
              <a:rPr lang="en-US" dirty="0" smtClean="0"/>
              <a:t>Java compiler converts the source code into byte code.</a:t>
            </a:r>
            <a:endParaRPr lang="en-US" dirty="0"/>
          </a:p>
        </p:txBody>
      </p:sp>
      <p:sp>
        <p:nvSpPr>
          <p:cNvPr id="4" name="Rectangle 3"/>
          <p:cNvSpPr/>
          <p:nvPr/>
        </p:nvSpPr>
        <p:spPr>
          <a:xfrm>
            <a:off x="1371600" y="3657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35814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3733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953000"/>
            <a:ext cx="1066800" cy="369332"/>
          </a:xfrm>
          <a:prstGeom prst="rect">
            <a:avLst/>
          </a:prstGeom>
          <a:noFill/>
        </p:spPr>
        <p:txBody>
          <a:bodyPr wrap="square" rtlCol="0">
            <a:spAutoFit/>
          </a:bodyPr>
          <a:lstStyle/>
          <a:p>
            <a:r>
              <a:rPr lang="en-US" dirty="0" smtClean="0"/>
              <a:t>.java</a:t>
            </a:r>
            <a:endParaRPr lang="en-US" dirty="0"/>
          </a:p>
        </p:txBody>
      </p:sp>
      <p:sp>
        <p:nvSpPr>
          <p:cNvPr id="8" name="TextBox 7"/>
          <p:cNvSpPr txBox="1"/>
          <p:nvPr/>
        </p:nvSpPr>
        <p:spPr>
          <a:xfrm>
            <a:off x="6477000" y="4876800"/>
            <a:ext cx="1066800" cy="369332"/>
          </a:xfrm>
          <a:prstGeom prst="rect">
            <a:avLst/>
          </a:prstGeom>
          <a:noFill/>
        </p:spPr>
        <p:txBody>
          <a:bodyPr wrap="square" rtlCol="0">
            <a:spAutoFit/>
          </a:bodyPr>
          <a:lstStyle/>
          <a:p>
            <a:r>
              <a:rPr lang="en-US" dirty="0" smtClean="0"/>
              <a:t>.class</a:t>
            </a:r>
            <a:endParaRPr lang="en-US" dirty="0"/>
          </a:p>
        </p:txBody>
      </p:sp>
      <p:sp>
        <p:nvSpPr>
          <p:cNvPr id="9" name="TextBox 8"/>
          <p:cNvSpPr txBox="1"/>
          <p:nvPr/>
        </p:nvSpPr>
        <p:spPr>
          <a:xfrm>
            <a:off x="1524000" y="3810000"/>
            <a:ext cx="1143000" cy="369332"/>
          </a:xfrm>
          <a:prstGeom prst="rect">
            <a:avLst/>
          </a:prstGeom>
          <a:noFill/>
        </p:spPr>
        <p:txBody>
          <a:bodyPr wrap="square" rtlCol="0">
            <a:spAutoFit/>
          </a:bodyPr>
          <a:lstStyle/>
          <a:p>
            <a:r>
              <a:rPr lang="en-US" dirty="0" smtClean="0"/>
              <a:t>Java code</a:t>
            </a:r>
            <a:endParaRPr lang="en-US" dirty="0"/>
          </a:p>
        </p:txBody>
      </p:sp>
      <p:sp>
        <p:nvSpPr>
          <p:cNvPr id="10" name="TextBox 9"/>
          <p:cNvSpPr txBox="1"/>
          <p:nvPr/>
        </p:nvSpPr>
        <p:spPr>
          <a:xfrm>
            <a:off x="6400800" y="3886200"/>
            <a:ext cx="1143000" cy="369332"/>
          </a:xfrm>
          <a:prstGeom prst="rect">
            <a:avLst/>
          </a:prstGeom>
          <a:noFill/>
        </p:spPr>
        <p:txBody>
          <a:bodyPr wrap="square" rtlCol="0">
            <a:spAutoFit/>
          </a:bodyPr>
          <a:lstStyle/>
          <a:p>
            <a:r>
              <a:rPr lang="en-US" dirty="0" err="1" smtClean="0"/>
              <a:t>Bytecode</a:t>
            </a:r>
            <a:endParaRPr lang="en-US" dirty="0"/>
          </a:p>
        </p:txBody>
      </p:sp>
      <p:sp>
        <p:nvSpPr>
          <p:cNvPr id="11" name="TextBox 10"/>
          <p:cNvSpPr txBox="1"/>
          <p:nvPr/>
        </p:nvSpPr>
        <p:spPr>
          <a:xfrm>
            <a:off x="3810000" y="3962400"/>
            <a:ext cx="1295400" cy="369332"/>
          </a:xfrm>
          <a:prstGeom prst="rect">
            <a:avLst/>
          </a:prstGeom>
          <a:noFill/>
        </p:spPr>
        <p:txBody>
          <a:bodyPr wrap="square" rtlCol="0">
            <a:spAutoFit/>
          </a:bodyPr>
          <a:lstStyle/>
          <a:p>
            <a:r>
              <a:rPr lang="en-US" dirty="0" smtClean="0"/>
              <a:t>Compiler</a:t>
            </a:r>
            <a:endParaRPr lang="en-US" dirty="0"/>
          </a:p>
        </p:txBody>
      </p:sp>
      <p:cxnSp>
        <p:nvCxnSpPr>
          <p:cNvPr id="13" name="Straight Arrow Connector 12"/>
          <p:cNvCxnSpPr>
            <a:stCxn id="4" idx="3"/>
            <a:endCxn id="5" idx="2"/>
          </p:cNvCxnSpPr>
          <p:nvPr/>
        </p:nvCxnSpPr>
        <p:spPr>
          <a:xfrm>
            <a:off x="2743200" y="4114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flipV="1">
            <a:off x="5257800" y="4114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smtClean="0"/>
              <a:t>class</a:t>
            </a:r>
            <a:r>
              <a:rPr lang="en-US" sz="1400" dirty="0" smtClean="0"/>
              <a:t> keyword is used to declare a class in Java.</a:t>
            </a:r>
          </a:p>
          <a:p>
            <a:r>
              <a:rPr lang="en-US" sz="1400" b="1" dirty="0" smtClean="0"/>
              <a:t>public</a:t>
            </a:r>
            <a:r>
              <a:rPr lang="en-US" sz="1400" dirty="0" smtClean="0"/>
              <a:t> keyword is an access modifier that represents visibility. It means it is visible to </a:t>
            </a:r>
            <a:r>
              <a:rPr lang="en-US" sz="1400" dirty="0" smtClean="0"/>
              <a:t>all</a:t>
            </a:r>
          </a:p>
          <a:p>
            <a:r>
              <a:rPr lang="en-US" sz="1400" b="1" dirty="0" smtClean="0"/>
              <a:t>static</a:t>
            </a:r>
            <a:r>
              <a:rPr lang="en-US" sz="1400" dirty="0" smtClean="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a:t>
            </a:r>
            <a:r>
              <a:rPr lang="en-US" sz="1400" dirty="0" smtClean="0"/>
              <a:t>memory</a:t>
            </a:r>
          </a:p>
          <a:p>
            <a:r>
              <a:rPr lang="en-US" sz="1400" b="1" dirty="0" smtClean="0"/>
              <a:t>void</a:t>
            </a:r>
            <a:r>
              <a:rPr lang="en-US" sz="1400" dirty="0" smtClean="0"/>
              <a:t> is the return </a:t>
            </a:r>
            <a:r>
              <a:rPr lang="en-US" sz="1400" dirty="0" smtClean="0"/>
              <a:t>type </a:t>
            </a:r>
            <a:r>
              <a:rPr lang="en-US" sz="1400" dirty="0" smtClean="0"/>
              <a:t>of the method. It means it doesn't return any </a:t>
            </a:r>
            <a:r>
              <a:rPr lang="en-US" sz="1400" dirty="0" smtClean="0"/>
              <a:t>value</a:t>
            </a:r>
          </a:p>
          <a:p>
            <a:r>
              <a:rPr lang="en-US" sz="1400" b="1" dirty="0" smtClean="0"/>
              <a:t>main</a:t>
            </a:r>
            <a:r>
              <a:rPr lang="en-US" sz="1400" dirty="0" smtClean="0"/>
              <a:t> represents the starting point of the </a:t>
            </a:r>
            <a:r>
              <a:rPr lang="en-US" sz="1400" dirty="0" smtClean="0"/>
              <a:t>program</a:t>
            </a:r>
          </a:p>
          <a:p>
            <a:r>
              <a:rPr lang="en-US" sz="1400" b="1" dirty="0" smtClean="0"/>
              <a:t>String[] </a:t>
            </a:r>
            <a:r>
              <a:rPr lang="en-US" sz="1400" b="1" dirty="0" err="1" smtClean="0"/>
              <a:t>args</a:t>
            </a:r>
            <a:r>
              <a:rPr lang="en-US" sz="1400" dirty="0" smtClean="0"/>
              <a:t> or </a:t>
            </a:r>
            <a:r>
              <a:rPr lang="en-US" sz="1400" b="1" dirty="0" smtClean="0"/>
              <a:t>String </a:t>
            </a:r>
            <a:r>
              <a:rPr lang="en-US" sz="1400" b="1" dirty="0" err="1" smtClean="0"/>
              <a:t>args</a:t>
            </a:r>
            <a:r>
              <a:rPr lang="en-US" sz="1400" b="1" dirty="0" smtClean="0"/>
              <a:t>[]</a:t>
            </a:r>
            <a:r>
              <a:rPr lang="en-US" sz="1400" dirty="0" smtClean="0"/>
              <a:t> is used for </a:t>
            </a:r>
            <a:r>
              <a:rPr lang="en-US" sz="1400" dirty="0" smtClean="0">
                <a:hlinkClick r:id="rId2"/>
              </a:rPr>
              <a:t>command line argument</a:t>
            </a:r>
            <a:r>
              <a:rPr lang="en-US" sz="1400" dirty="0" smtClean="0"/>
              <a:t>. </a:t>
            </a:r>
            <a:endParaRPr lang="en-US" sz="1400" dirty="0" smtClean="0"/>
          </a:p>
          <a:p>
            <a:r>
              <a:rPr lang="en-US" sz="1400" b="1" dirty="0" err="1" smtClean="0"/>
              <a:t>System.out.println</a:t>
            </a:r>
            <a:r>
              <a:rPr lang="en-US" sz="1400" b="1" dirty="0" smtClean="0"/>
              <a:t>()</a:t>
            </a:r>
            <a:r>
              <a:rPr lang="en-US" sz="1400" dirty="0" smtClean="0"/>
              <a:t> is used to print statement. Here, System is a class, out is an object of the </a:t>
            </a:r>
            <a:r>
              <a:rPr lang="en-US" sz="1400" dirty="0" err="1" smtClean="0"/>
              <a:t>PrintStream</a:t>
            </a:r>
            <a:r>
              <a:rPr lang="en-US" sz="1400" dirty="0" smtClean="0"/>
              <a:t> class, </a:t>
            </a:r>
            <a:r>
              <a:rPr lang="en-US" sz="1400" dirty="0" err="1" smtClean="0"/>
              <a:t>println</a:t>
            </a:r>
            <a:r>
              <a:rPr lang="en-US" sz="1400" dirty="0" smtClean="0"/>
              <a:t>() is a method of the </a:t>
            </a:r>
            <a:r>
              <a:rPr lang="en-US" sz="1400" dirty="0" err="1" smtClean="0"/>
              <a:t>PrintStream</a:t>
            </a:r>
            <a:r>
              <a:rPr lang="en-US" sz="1400" dirty="0" smtClean="0"/>
              <a:t> class</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between C++ &amp; Java</a:t>
            </a:r>
            <a:endParaRPr lang="en-US" dirty="0"/>
          </a:p>
        </p:txBody>
      </p:sp>
      <p:graphicFrame>
        <p:nvGraphicFramePr>
          <p:cNvPr id="4" name="Table 3"/>
          <p:cNvGraphicFramePr>
            <a:graphicFrameLocks noGrp="1"/>
          </p:cNvGraphicFramePr>
          <p:nvPr/>
        </p:nvGraphicFramePr>
        <p:xfrm>
          <a:off x="1142999" y="1397000"/>
          <a:ext cx="7315200" cy="4764294"/>
        </p:xfrm>
        <a:graphic>
          <a:graphicData uri="http://schemas.openxmlformats.org/drawingml/2006/table">
            <a:tbl>
              <a:tblPr/>
              <a:tblGrid>
                <a:gridCol w="990601"/>
                <a:gridCol w="2286000"/>
                <a:gridCol w="4038599"/>
              </a:tblGrid>
              <a:tr h="191911">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platform-dependent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is platform-independent.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Goto</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the </a:t>
                      </a:r>
                      <a:r>
                        <a:rPr lang="en-US" sz="1000" u="none" strike="noStrike" dirty="0" err="1">
                          <a:solidFill>
                            <a:srgbClr val="008000"/>
                          </a:solidFill>
                          <a:latin typeface="Times New Roman" pitchFamily="18" charset="0"/>
                          <a:ea typeface="Times New Roman"/>
                          <a:cs typeface="Times New Roman" pitchFamily="18" charset="0"/>
                          <a:hlinkClick r:id="rId2"/>
                        </a:rPr>
                        <a:t>goto</a:t>
                      </a:r>
                      <a:r>
                        <a:rPr lang="en-US" sz="1000" u="none" dirty="0">
                          <a:solidFill>
                            <a:srgbClr val="333333"/>
                          </a:solidFill>
                          <a:latin typeface="Times New Roman" pitchFamily="18" charset="0"/>
                          <a:ea typeface="Times New Roman"/>
                          <a:cs typeface="Times New Roman" pitchFamily="18" charset="0"/>
                        </a:rPr>
                        <a:t> statement.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the goto statement.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 </a:t>
                      </a:r>
                      <a:r>
                        <a:rPr lang="en-US" sz="1000" u="none" dirty="0">
                          <a:solidFill>
                            <a:srgbClr val="333333"/>
                          </a:solidFill>
                          <a:latin typeface="Times New Roman" pitchFamily="18" charset="0"/>
                          <a:ea typeface="Times New Roman"/>
                          <a:cs typeface="Times New Roman" pitchFamily="18" charset="0"/>
                        </a:rPr>
                        <a:t>multiple inheritance.</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doesn't support multiple inheritance through class. It can be achieved by using </a:t>
                      </a:r>
                      <a:r>
                        <a:rPr lang="en-US" sz="1000" u="none" strike="noStrike" dirty="0" smtClean="0">
                          <a:solidFill>
                            <a:srgbClr val="008000"/>
                          </a:solidFill>
                          <a:latin typeface="Times New Roman" pitchFamily="18" charset="0"/>
                          <a:ea typeface="Times New Roman"/>
                          <a:cs typeface="Times New Roman" pitchFamily="18" charset="0"/>
                        </a:rPr>
                        <a:t>interface</a:t>
                      </a:r>
                      <a:r>
                        <a:rPr lang="en-US" sz="1000" u="none" strike="noStrike" baseline="0" dirty="0" smtClean="0">
                          <a:solidFill>
                            <a:srgbClr val="008000"/>
                          </a:solidFill>
                          <a:latin typeface="Times New Roman" pitchFamily="18" charset="0"/>
                          <a:ea typeface="Times New Roman"/>
                          <a:cs typeface="Times New Roman" pitchFamily="18" charset="0"/>
                        </a:rPr>
                        <a:t> in java</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dirty="0" smtClean="0">
                          <a:solidFill>
                            <a:srgbClr val="008000"/>
                          </a:solidFill>
                          <a:latin typeface="Times New Roman" pitchFamily="18" charset="0"/>
                          <a:ea typeface="Times New Roman"/>
                          <a:cs typeface="Times New Roman" pitchFamily="18" charset="0"/>
                        </a:rPr>
                        <a:t>operator</a:t>
                      </a:r>
                      <a:r>
                        <a:rPr lang="en-US" sz="1000" u="none" strike="noStrike" baseline="0" dirty="0" smtClean="0">
                          <a:solidFill>
                            <a:srgbClr val="008000"/>
                          </a:solidFill>
                          <a:latin typeface="Times New Roman" pitchFamily="18" charset="0"/>
                          <a:ea typeface="Times New Roman"/>
                          <a:cs typeface="Times New Roman" pitchFamily="18" charset="0"/>
                        </a:rPr>
                        <a:t> overloading</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operator overloading.</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Pointers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smtClean="0">
                          <a:solidFill>
                            <a:srgbClr val="333333"/>
                          </a:solidFill>
                          <a:latin typeface="Times New Roman" pitchFamily="18" charset="0"/>
                          <a:ea typeface="Times New Roman"/>
                          <a:cs typeface="Times New Roman" pitchFamily="18" charset="0"/>
                        </a:rPr>
                        <a:t>Supports</a:t>
                      </a:r>
                      <a:r>
                        <a:rPr lang="en-US" sz="1000" u="none" dirty="0">
                          <a:solidFill>
                            <a:srgbClr val="333333"/>
                          </a:solidFill>
                          <a:latin typeface="Times New Roman" pitchFamily="18" charset="0"/>
                          <a:ea typeface="Times New Roman"/>
                          <a:cs typeface="Times New Roman" pitchFamily="18" charset="0"/>
                        </a:rPr>
                        <a:t> </a:t>
                      </a:r>
                      <a:r>
                        <a:rPr lang="en-US" sz="1000" u="none" strike="noStrike" baseline="0" dirty="0" smtClean="0">
                          <a:solidFill>
                            <a:srgbClr val="008000"/>
                          </a:solidFill>
                          <a:latin typeface="Times New Roman" pitchFamily="18" charset="0"/>
                          <a:ea typeface="Times New Roman"/>
                          <a:cs typeface="Times New Roman" pitchFamily="18" charset="0"/>
                        </a:rPr>
                        <a:t> pointer</a:t>
                      </a:r>
                      <a:r>
                        <a:rPr lang="en-US" sz="1000" u="none" dirty="0" smtClean="0">
                          <a:solidFill>
                            <a:srgbClr val="333333"/>
                          </a:solidFill>
                          <a:latin typeface="Times New Roman" pitchFamily="18" charset="0"/>
                          <a:ea typeface="Times New Roman"/>
                          <a:cs typeface="Times New Roman" pitchFamily="18" charset="0"/>
                        </a:rPr>
                        <a:t> </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pointer internally. However, you can't write the pointer program in java. </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82121">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Compiler and Interpreter</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uses compiler only. C++ is compiled and run using the compiler which converts source code into machine code so, C++ is platform 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uses both compiler and interpreter. Java source code is converted into bytecode at compilation time. The interpreter executes this bytecode at runtime and produces output. Java is interpreted that is why it is platform-independent.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414463">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both call by value and call by reference.</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supports call by value only. There is no call by reference in java.</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303187">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Structure and Union</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supports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Java doesn't support structures and unions.</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525740">
                <a:tc>
                  <a:txBody>
                    <a:bodyPr/>
                    <a:lstStyle/>
                    <a:p>
                      <a:pPr marL="0" marR="0" algn="just">
                        <a:lnSpc>
                          <a:spcPct val="115000"/>
                        </a:lnSpc>
                        <a:spcBef>
                          <a:spcPts val="0"/>
                        </a:spcBef>
                        <a:spcAft>
                          <a:spcPts val="0"/>
                        </a:spcAft>
                      </a:pPr>
                      <a:r>
                        <a:rPr lang="en-US" sz="1000" b="1" u="none">
                          <a:solidFill>
                            <a:srgbClr val="333333"/>
                          </a:solidFill>
                          <a:latin typeface="Times New Roman" pitchFamily="18" charset="0"/>
                          <a:ea typeface="Times New Roman"/>
                          <a:cs typeface="Times New Roman" pitchFamily="18" charset="0"/>
                        </a:rPr>
                        <a:t>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a:solidFill>
                            <a:srgbClr val="333333"/>
                          </a:solidFill>
                          <a:latin typeface="Times New Roman" pitchFamily="18" charset="0"/>
                          <a:ea typeface="Times New Roman"/>
                          <a:cs typeface="Times New Roman" pitchFamily="18" charset="0"/>
                        </a:rPr>
                        <a:t>C++ doesn't have built-in support for threads. It relies on third-party libraries for thread support.</a:t>
                      </a:r>
                      <a:endParaRPr lang="en-US" sz="1000" u="none">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000" u="none" dirty="0">
                          <a:solidFill>
                            <a:srgbClr val="333333"/>
                          </a:solidFill>
                          <a:latin typeface="Times New Roman" pitchFamily="18" charset="0"/>
                          <a:ea typeface="Times New Roman"/>
                          <a:cs typeface="Times New Roman" pitchFamily="18" charset="0"/>
                        </a:rPr>
                        <a:t>Java has built-in </a:t>
                      </a:r>
                      <a:r>
                        <a:rPr lang="en-US" sz="1000" u="none" strike="noStrike" dirty="0" smtClean="0">
                          <a:solidFill>
                            <a:srgbClr val="008000"/>
                          </a:solidFill>
                          <a:latin typeface="Times New Roman" pitchFamily="18" charset="0"/>
                          <a:ea typeface="Times New Roman"/>
                          <a:cs typeface="Times New Roman" pitchFamily="18" charset="0"/>
                        </a:rPr>
                        <a:t>thread</a:t>
                      </a:r>
                      <a:r>
                        <a:rPr lang="en-US" sz="1000" u="none" strike="noStrike" baseline="0" dirty="0" smtClean="0">
                          <a:solidFill>
                            <a:srgbClr val="008000"/>
                          </a:solidFill>
                          <a:latin typeface="Times New Roman" pitchFamily="18" charset="0"/>
                          <a:ea typeface="Times New Roman"/>
                          <a:cs typeface="Times New Roman" pitchFamily="18" charset="0"/>
                        </a:rPr>
                        <a:t>  s</a:t>
                      </a:r>
                      <a:r>
                        <a:rPr lang="en-US" sz="1000" u="none" dirty="0" smtClean="0">
                          <a:solidFill>
                            <a:srgbClr val="333333"/>
                          </a:solidFill>
                          <a:latin typeface="Times New Roman" pitchFamily="18" charset="0"/>
                          <a:ea typeface="Times New Roman"/>
                          <a:cs typeface="Times New Roman" pitchFamily="18" charset="0"/>
                        </a:rPr>
                        <a:t>upport</a:t>
                      </a:r>
                      <a:r>
                        <a:rPr lang="en-US" sz="1000" u="none" dirty="0">
                          <a:solidFill>
                            <a:srgbClr val="333333"/>
                          </a:solidFill>
                          <a:latin typeface="Times New Roman" pitchFamily="18" charset="0"/>
                          <a:ea typeface="Times New Roman"/>
                          <a:cs typeface="Times New Roman" pitchFamily="18" charset="0"/>
                        </a:rPr>
                        <a:t>.</a:t>
                      </a:r>
                      <a:endParaRPr lang="en-US" sz="1000" u="none" dirty="0">
                        <a:latin typeface="Times New Roman" pitchFamily="18" charset="0"/>
                        <a:ea typeface="Calibri"/>
                        <a:cs typeface="Times New Roman" pitchFamily="18" charset="0"/>
                      </a:endParaRPr>
                    </a:p>
                  </a:txBody>
                  <a:tcPr marL="40317" marR="40317" marT="40317" marB="40317">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Releases</a:t>
            </a:r>
            <a:endParaRPr lang="en-US" dirty="0"/>
          </a:p>
        </p:txBody>
      </p:sp>
      <p:sp>
        <p:nvSpPr>
          <p:cNvPr id="3" name="Content Placeholder 2"/>
          <p:cNvSpPr>
            <a:spLocks noGrp="1"/>
          </p:cNvSpPr>
          <p:nvPr>
            <p:ph idx="1"/>
          </p:nvPr>
        </p:nvSpPr>
        <p:spPr/>
        <p:txBody>
          <a:bodyPr>
            <a:normAutofit lnSpcReduction="10000"/>
          </a:bodyPr>
          <a:lstStyle/>
          <a:p>
            <a:r>
              <a:rPr lang="en-US" dirty="0"/>
              <a:t>JDK Alpha and </a:t>
            </a:r>
            <a:r>
              <a:rPr lang="en-US" dirty="0" smtClean="0"/>
              <a:t>Beta</a:t>
            </a:r>
          </a:p>
          <a:p>
            <a:r>
              <a:rPr lang="en-US" dirty="0"/>
              <a:t>JDK </a:t>
            </a:r>
            <a:r>
              <a:rPr lang="en-US" dirty="0" smtClean="0"/>
              <a:t>1.0</a:t>
            </a:r>
          </a:p>
          <a:p>
            <a:r>
              <a:rPr lang="en-US" dirty="0"/>
              <a:t>JDK </a:t>
            </a:r>
            <a:r>
              <a:rPr lang="en-US" dirty="0" smtClean="0"/>
              <a:t>1.1</a:t>
            </a:r>
          </a:p>
          <a:p>
            <a:r>
              <a:rPr lang="en-US" dirty="0"/>
              <a:t>J2SE </a:t>
            </a:r>
            <a:r>
              <a:rPr lang="en-US" dirty="0" smtClean="0"/>
              <a:t>1.2</a:t>
            </a:r>
          </a:p>
          <a:p>
            <a:r>
              <a:rPr lang="en-US" dirty="0"/>
              <a:t>J2SE </a:t>
            </a:r>
            <a:r>
              <a:rPr lang="en-US" dirty="0" smtClean="0"/>
              <a:t>1.3</a:t>
            </a:r>
          </a:p>
          <a:p>
            <a:r>
              <a:rPr lang="en-US" dirty="0"/>
              <a:t>J2SE </a:t>
            </a:r>
            <a:r>
              <a:rPr lang="en-US" dirty="0" smtClean="0"/>
              <a:t>1.4</a:t>
            </a:r>
          </a:p>
          <a:p>
            <a:r>
              <a:rPr lang="en-US" dirty="0"/>
              <a:t>J2SE </a:t>
            </a:r>
            <a:r>
              <a:rPr lang="en-US" dirty="0" smtClean="0"/>
              <a:t>5.0</a:t>
            </a:r>
          </a:p>
          <a:p>
            <a:r>
              <a:rPr lang="en-US" dirty="0"/>
              <a:t>Java SE </a:t>
            </a:r>
            <a:r>
              <a:rPr lang="en-US" dirty="0" smtClean="0"/>
              <a:t>6…………18</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 Path</a:t>
            </a:r>
            <a:endParaRPr lang="en-US" dirty="0"/>
          </a:p>
        </p:txBody>
      </p:sp>
      <p:sp>
        <p:nvSpPr>
          <p:cNvPr id="3" name="Content Placeholder 2"/>
          <p:cNvSpPr>
            <a:spLocks noGrp="1"/>
          </p:cNvSpPr>
          <p:nvPr>
            <p:ph idx="1"/>
          </p:nvPr>
        </p:nvSpPr>
        <p:spPr/>
        <p:txBody>
          <a:bodyPr/>
          <a:lstStyle/>
          <a:p>
            <a:r>
              <a:rPr lang="en-US" dirty="0" smtClean="0"/>
              <a:t>https://www.oracle.com/in/java/technologies/javase/javase8-archive-downloads.html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371600"/>
            <a:ext cx="5600700" cy="1885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Identify </a:t>
            </a:r>
            <a:r>
              <a:rPr lang="en-US" dirty="0" err="1" smtClean="0"/>
              <a:t>Jdk</a:t>
            </a:r>
            <a:r>
              <a:rPr lang="en-US" dirty="0" smtClean="0"/>
              <a:t>, Java compiler version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1905000"/>
            <a:ext cx="3543300" cy="257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733800"/>
            <a:ext cx="8401050" cy="2505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the program from Terminal/Command Prompt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438525" y="2901156"/>
            <a:ext cx="2266950" cy="19240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to Initiate</a:t>
            </a:r>
            <a:endParaRPr lang="en-US" dirty="0"/>
          </a:p>
        </p:txBody>
      </p:sp>
      <p:sp>
        <p:nvSpPr>
          <p:cNvPr id="3" name="Content Placeholder 2"/>
          <p:cNvSpPr>
            <a:spLocks noGrp="1"/>
          </p:cNvSpPr>
          <p:nvPr>
            <p:ph idx="1"/>
          </p:nvPr>
        </p:nvSpPr>
        <p:spPr/>
        <p:txBody>
          <a:bodyPr>
            <a:normAutofit/>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strictfp</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r>
              <a:rPr lang="en-US" dirty="0" smtClean="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is a programming language</a:t>
            </a:r>
          </a:p>
          <a:p>
            <a:r>
              <a:rPr lang="en-US" b="0" i="0" dirty="0" smtClean="0">
                <a:solidFill>
                  <a:srgbClr val="333333"/>
                </a:solidFill>
                <a:latin typeface="inter-regular"/>
              </a:rPr>
              <a:t>object-oriented and secure programming language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JDK,JRE,JVM</a:t>
            </a:r>
            <a:endParaRPr lang="en-US" dirty="0"/>
          </a:p>
        </p:txBody>
      </p:sp>
      <p:sp>
        <p:nvSpPr>
          <p:cNvPr id="3" name="Content Placeholder 2"/>
          <p:cNvSpPr>
            <a:spLocks noGrp="1"/>
          </p:cNvSpPr>
          <p:nvPr>
            <p:ph idx="1"/>
          </p:nvPr>
        </p:nvSpPr>
        <p:spPr>
          <a:xfrm>
            <a:off x="457200" y="1600201"/>
            <a:ext cx="7848600" cy="2514600"/>
          </a:xfrm>
        </p:spPr>
        <p:txBody>
          <a:bodyPr/>
          <a:lstStyle/>
          <a:p>
            <a:pPr fontAlgn="base"/>
            <a:r>
              <a:rPr lang="en-US" sz="1200" b="1" dirty="0" smtClean="0">
                <a:latin typeface="Times New Roman" pitchFamily="18" charset="0"/>
                <a:cs typeface="Times New Roman" pitchFamily="18" charset="0"/>
              </a:rPr>
              <a:t>JDK</a:t>
            </a:r>
            <a:r>
              <a:rPr lang="en-US" sz="1200" dirty="0" smtClean="0">
                <a:latin typeface="Times New Roman" pitchFamily="18" charset="0"/>
                <a:cs typeface="Times New Roman" pitchFamily="18" charset="0"/>
              </a:rPr>
              <a:t> (Java Development Kit) is a Kit that provides the environment to </a:t>
            </a:r>
            <a:r>
              <a:rPr lang="en-US" sz="1200" b="1" dirty="0" smtClean="0">
                <a:latin typeface="Times New Roman" pitchFamily="18" charset="0"/>
                <a:cs typeface="Times New Roman" pitchFamily="18" charset="0"/>
              </a:rPr>
              <a:t>develop and execute(run)</a:t>
            </a:r>
            <a:r>
              <a:rPr lang="en-US" sz="1200" dirty="0" smtClean="0">
                <a:latin typeface="Times New Roman" pitchFamily="18" charset="0"/>
                <a:cs typeface="Times New Roman" pitchFamily="18" charset="0"/>
              </a:rPr>
              <a:t> the Java program. JDK is a kit(or package) that includes two things</a:t>
            </a:r>
          </a:p>
          <a:p>
            <a:pPr fontAlgn="base">
              <a:buNone/>
            </a:pPr>
            <a:r>
              <a:rPr lang="en-US" sz="1200" dirty="0" smtClean="0">
                <a:latin typeface="Times New Roman" pitchFamily="18" charset="0"/>
                <a:cs typeface="Times New Roman" pitchFamily="18" charset="0"/>
              </a:rPr>
              <a:t>                                Development </a:t>
            </a:r>
            <a:r>
              <a:rPr lang="en-US" sz="1200" dirty="0" smtClean="0">
                <a:latin typeface="Times New Roman" pitchFamily="18" charset="0"/>
                <a:cs typeface="Times New Roman" pitchFamily="18" charset="0"/>
              </a:rPr>
              <a:t>Tools(to provide an environment to develop your java </a:t>
            </a:r>
            <a:r>
              <a:rPr lang="en-US" sz="1200" dirty="0" smtClean="0">
                <a:latin typeface="Times New Roman" pitchFamily="18" charset="0"/>
                <a:cs typeface="Times New Roman" pitchFamily="18" charset="0"/>
              </a:rPr>
              <a:t>programs)</a:t>
            </a:r>
          </a:p>
          <a:p>
            <a:pPr fontAlgn="base">
              <a:buNone/>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                               JRE </a:t>
            </a:r>
            <a:r>
              <a:rPr lang="en-US" sz="1200" dirty="0" smtClean="0">
                <a:latin typeface="Times New Roman" pitchFamily="18" charset="0"/>
                <a:cs typeface="Times New Roman" pitchFamily="18" charset="0"/>
              </a:rPr>
              <a:t>(to execute your java program</a:t>
            </a:r>
            <a:r>
              <a:rPr lang="en-US" sz="1200" dirty="0" smtClean="0">
                <a:latin typeface="Times New Roman" pitchFamily="18" charset="0"/>
                <a:cs typeface="Times New Roman" pitchFamily="18" charset="0"/>
              </a:rPr>
              <a:t>)</a:t>
            </a:r>
          </a:p>
          <a:p>
            <a:pPr fontAlgn="base">
              <a:buNone/>
            </a:pPr>
            <a:r>
              <a:rPr lang="en-US" sz="1200" b="1" dirty="0" smtClean="0"/>
              <a:t>          JRE</a:t>
            </a:r>
            <a:r>
              <a:rPr lang="en-US" sz="1200" dirty="0" smtClean="0"/>
              <a:t> (Java Runtime Environment) is an installation package that provides an environment to </a:t>
            </a:r>
            <a:r>
              <a:rPr lang="en-US" sz="1200" b="1" dirty="0" smtClean="0"/>
              <a:t>only run(not develop)</a:t>
            </a:r>
            <a:r>
              <a:rPr lang="en-US" sz="1200" dirty="0" smtClean="0"/>
              <a:t> the java program(or application)onto your machine. JRE is only used by those who only want to run Java programs that are end-users of your system</a:t>
            </a:r>
            <a:r>
              <a:rPr lang="en-US" sz="1200" dirty="0" smtClean="0"/>
              <a:t>.</a:t>
            </a:r>
          </a:p>
          <a:p>
            <a:pPr fontAlgn="base">
              <a:buNone/>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       </a:t>
            </a:r>
            <a:r>
              <a:rPr lang="en-US" sz="1200" b="1" dirty="0" smtClean="0"/>
              <a:t> </a:t>
            </a:r>
            <a:r>
              <a:rPr lang="en-US" sz="1200" b="1" u="sng" dirty="0" smtClean="0">
                <a:hlinkClick r:id="rId2"/>
              </a:rPr>
              <a:t>JVM</a:t>
            </a:r>
            <a:r>
              <a:rPr lang="en-US" sz="1200" u="sng" dirty="0" smtClean="0">
                <a:hlinkClick r:id="rId2"/>
              </a:rPr>
              <a:t> (</a:t>
            </a:r>
            <a:r>
              <a:rPr lang="en-US" sz="1200" b="1" u="sng" dirty="0" smtClean="0">
                <a:hlinkClick r:id="rId2"/>
              </a:rPr>
              <a:t>Java Virtual Machine)</a:t>
            </a:r>
            <a:r>
              <a:rPr lang="en-US" sz="1200" b="1" dirty="0" smtClean="0"/>
              <a:t> </a:t>
            </a:r>
            <a:r>
              <a:rPr lang="en-US" sz="1200" dirty="0" smtClean="0"/>
              <a:t>is a very important part of both JDK and JRE because it is contained or inbuilt in both. Whatever Java program you run using JRE or JDK goes into JVM and JVM is responsible for executing the java program line by line, hence it is also known as an </a:t>
            </a:r>
            <a:r>
              <a:rPr lang="en-US" sz="1200" b="1" u="sng" dirty="0" smtClean="0">
                <a:hlinkClick r:id="rId3"/>
              </a:rPr>
              <a:t>i</a:t>
            </a:r>
            <a:r>
              <a:rPr lang="en-US" sz="1200" b="1" i="1" u="sng" dirty="0" smtClean="0">
                <a:hlinkClick r:id="rId3"/>
              </a:rPr>
              <a:t>nterpreter</a:t>
            </a:r>
            <a:r>
              <a:rPr lang="en-US" sz="1200" b="1" dirty="0" smtClean="0"/>
              <a:t>.</a:t>
            </a:r>
          </a:p>
          <a:p>
            <a:pPr fontAlgn="base">
              <a:buNone/>
            </a:pPr>
            <a:r>
              <a:rPr lang="en-US" sz="1200" b="1" dirty="0" smtClean="0"/>
              <a:t>          JIT</a:t>
            </a:r>
            <a:r>
              <a:rPr lang="en-US" sz="1200" dirty="0" smtClean="0"/>
              <a:t> in Java is an integral part of the </a:t>
            </a:r>
            <a:r>
              <a:rPr lang="en-US" sz="1200" b="1" dirty="0" smtClean="0"/>
              <a:t>JVM</a:t>
            </a:r>
            <a:r>
              <a:rPr lang="en-US" sz="1200" dirty="0" smtClean="0"/>
              <a:t>. It accelerates execution performance many times over the previous level</a:t>
            </a:r>
            <a:endParaRPr lang="en-US" sz="1200" dirty="0" smtClean="0">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JIT in Java"/>
          <p:cNvPicPr>
            <a:picLocks noChangeAspect="1" noChangeArrowheads="1"/>
          </p:cNvPicPr>
          <p:nvPr/>
        </p:nvPicPr>
        <p:blipFill>
          <a:blip r:embed="rId2"/>
          <a:srcRect/>
          <a:stretch>
            <a:fillRect/>
          </a:stretch>
        </p:blipFill>
        <p:spPr bwMode="auto">
          <a:xfrm>
            <a:off x="1524000" y="2819400"/>
            <a:ext cx="5562600" cy="24384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Install Eclipse IDE Corresponding to Java 8 Version</a:t>
            </a:r>
          </a:p>
          <a:p>
            <a:r>
              <a:rPr lang="en-US" dirty="0" smtClean="0"/>
              <a:t>https://www.eclipse.org/downloads/packages/release/neon/3/eclipse-ide-java-ee-developers</a:t>
            </a:r>
          </a:p>
          <a:p>
            <a:r>
              <a:rPr lang="en-US" dirty="0" err="1" smtClean="0"/>
              <a:t>Git</a:t>
            </a:r>
            <a:r>
              <a:rPr lang="en-US" dirty="0" smtClean="0"/>
              <a:t>-https://git-scm.com/</a:t>
            </a:r>
          </a:p>
          <a:p>
            <a:r>
              <a:rPr lang="en-US" dirty="0" smtClean="0"/>
              <a:t>Tortoise </a:t>
            </a:r>
            <a:r>
              <a:rPr lang="en-US" dirty="0" err="1" smtClean="0"/>
              <a:t>Git</a:t>
            </a:r>
            <a:r>
              <a:rPr lang="en-US" dirty="0" smtClean="0"/>
              <a:t> -https://tortoisegit.org/download/</a:t>
            </a:r>
          </a:p>
          <a:p>
            <a:r>
              <a:rPr lang="en-US" dirty="0" err="1" smtClean="0"/>
              <a:t>Sighn</a:t>
            </a:r>
            <a:r>
              <a:rPr lang="en-US" dirty="0" smtClean="0"/>
              <a:t> up an account in </a:t>
            </a:r>
            <a:r>
              <a:rPr lang="en-US" dirty="0" err="1" smtClean="0"/>
              <a:t>git</a:t>
            </a:r>
            <a:r>
              <a:rPr lang="en-US" smtClean="0"/>
              <a:t>-&gt; https://github.com/</a:t>
            </a:r>
            <a:endParaRPr lang="en-US" dirty="0" smtClean="0"/>
          </a:p>
          <a:p>
            <a:pPr>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Session 1</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Java was developed by Sun Microsystems(Now oracle) in 1995</a:t>
            </a:r>
          </a:p>
          <a:p>
            <a:r>
              <a:rPr lang="en-US" dirty="0" smtClean="0"/>
              <a:t> James Gosling is known as the father of Java</a:t>
            </a:r>
          </a:p>
          <a:p>
            <a:r>
              <a:rPr lang="en-US" dirty="0" smtClean="0"/>
              <a:t>Oak was the original name given later changed to java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a:t>Any hardware or software environment in which a program runs, is known as a </a:t>
            </a:r>
            <a:r>
              <a:rPr lang="en-US" dirty="0" smtClean="0"/>
              <a:t>platform</a:t>
            </a:r>
          </a:p>
          <a:p>
            <a:r>
              <a:rPr lang="en-US" dirty="0"/>
              <a:t>Java has a runtime environment (JRE) and </a:t>
            </a:r>
            <a:r>
              <a:rPr lang="en-US" dirty="0" smtClean="0"/>
              <a:t>API(Application Program interface) </a:t>
            </a:r>
            <a:r>
              <a:rPr lang="en-US" dirty="0"/>
              <a:t>it is called a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a:t>
            </a:r>
          </a:p>
          <a:p>
            <a:r>
              <a:rPr lang="en-US" dirty="0" smtClean="0"/>
              <a:t>Desktop</a:t>
            </a:r>
          </a:p>
          <a:p>
            <a:r>
              <a:rPr lang="en-US" dirty="0" smtClean="0"/>
              <a:t>Mobile</a:t>
            </a:r>
          </a:p>
          <a:p>
            <a:r>
              <a:rPr lang="en-US" dirty="0" smtClean="0"/>
              <a:t>Embedded</a:t>
            </a:r>
          </a:p>
          <a:p>
            <a:r>
              <a:rPr lang="en-US" dirty="0" smtClean="0"/>
              <a:t>Robotics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a:t>Standalone Application</a:t>
            </a:r>
          </a:p>
          <a:p>
            <a:r>
              <a:rPr lang="en-US" dirty="0"/>
              <a:t>Web Application</a:t>
            </a:r>
          </a:p>
          <a:p>
            <a:r>
              <a:rPr lang="en-US" dirty="0"/>
              <a:t>Enterprise Application</a:t>
            </a:r>
          </a:p>
          <a:p>
            <a:r>
              <a:rPr lang="en-US" dirty="0"/>
              <a:t>Mobile Application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SE 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dirty="0" smtClean="0"/>
              <a:t>Object Oriented</a:t>
            </a:r>
          </a:p>
          <a:p>
            <a:r>
              <a:rPr lang="en-US" dirty="0" smtClean="0"/>
              <a:t>Platform independent</a:t>
            </a:r>
          </a:p>
          <a:p>
            <a:r>
              <a:rPr lang="en-US" dirty="0" smtClean="0"/>
              <a:t>Multithreaded</a:t>
            </a:r>
          </a:p>
          <a:p>
            <a:r>
              <a:rPr lang="en-US" dirty="0" smtClean="0"/>
              <a:t>Secured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from Other Technology</a:t>
            </a:r>
            <a:endParaRPr lang="en-US" dirty="0"/>
          </a:p>
        </p:txBody>
      </p:sp>
      <p:sp>
        <p:nvSpPr>
          <p:cNvPr id="3" name="Content Placeholder 2"/>
          <p:cNvSpPr>
            <a:spLocks noGrp="1"/>
          </p:cNvSpPr>
          <p:nvPr>
            <p:ph idx="1"/>
          </p:nvPr>
        </p:nvSpPr>
        <p:spPr/>
        <p:txBody>
          <a:bodyPr/>
          <a:lstStyle/>
          <a:p>
            <a:r>
              <a:rPr lang="en-US" dirty="0" smtClean="0"/>
              <a:t>Java is compiled into </a:t>
            </a:r>
            <a:r>
              <a:rPr lang="en-US" dirty="0" err="1" smtClean="0"/>
              <a:t>bytecode</a:t>
            </a:r>
            <a:r>
              <a:rPr lang="en-US" dirty="0" smtClean="0"/>
              <a:t> which can run on any device with the Java Virtual Machine (JVM)</a:t>
            </a:r>
            <a:r>
              <a:rPr lang="en-US" dirty="0"/>
              <a:t> </a:t>
            </a:r>
            <a:endParaRPr lang="en-US" dirty="0" smtClean="0"/>
          </a:p>
          <a:p>
            <a:r>
              <a:rPr lang="en-US" dirty="0" smtClean="0"/>
              <a:t>C++ is </a:t>
            </a:r>
            <a:r>
              <a:rPr lang="en-US" dirty="0"/>
              <a:t>compiled directly into machine code and therefore, can only run on the same platform in which it was compiled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493</Words>
  <Application>Microsoft Office PowerPoint</Application>
  <PresentationFormat>On-screen Show (4:3)</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Java Course</vt:lpstr>
      <vt:lpstr>Slide 2</vt:lpstr>
      <vt:lpstr>Slide 3</vt:lpstr>
      <vt:lpstr>Platform</vt:lpstr>
      <vt:lpstr>Application</vt:lpstr>
      <vt:lpstr>Types of Application</vt:lpstr>
      <vt:lpstr>Slide 7</vt:lpstr>
      <vt:lpstr>Features</vt:lpstr>
      <vt:lpstr>Different from Other Technology</vt:lpstr>
      <vt:lpstr>Platform Independent </vt:lpstr>
      <vt:lpstr>Flow of Java programe</vt:lpstr>
      <vt:lpstr>Slide 12</vt:lpstr>
      <vt:lpstr>Diff between C++ &amp; Java</vt:lpstr>
      <vt:lpstr>Releases</vt:lpstr>
      <vt:lpstr>JDK Installation Path</vt:lpstr>
      <vt:lpstr>Set up </vt:lpstr>
      <vt:lpstr>To Identify Jdk, Java compiler version</vt:lpstr>
      <vt:lpstr>Compile the program from Terminal/Command Prompt</vt:lpstr>
      <vt:lpstr>Diff ways to Initiate</vt:lpstr>
      <vt:lpstr>JDK,JRE,JVM</vt:lpstr>
      <vt:lpstr>Slide 21</vt:lpstr>
      <vt:lpstr>Slide 22</vt:lpstr>
      <vt:lpstr>End Of Session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17</cp:revision>
  <dcterms:created xsi:type="dcterms:W3CDTF">2022-05-06T05:32:11Z</dcterms:created>
  <dcterms:modified xsi:type="dcterms:W3CDTF">2022-05-11T09:55:00Z</dcterms:modified>
</cp:coreProperties>
</file>