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javatpoint.com/autoboxing-and-unbox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avatpoint.com/control-flow-in-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Backslash Literals</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Java supports some special backslash character literals known as backslash literals. They are used in formatted output</a:t>
            </a:r>
            <a:endParaRPr lang="en-US" b="1" dirty="0" smtClean="0"/>
          </a:p>
          <a:p>
            <a:r>
              <a:rPr lang="en-US" b="1" dirty="0" smtClean="0"/>
              <a:t>\b:</a:t>
            </a:r>
            <a:r>
              <a:rPr lang="en-US" dirty="0" smtClean="0"/>
              <a:t> It is used for blank space</a:t>
            </a:r>
          </a:p>
          <a:p>
            <a:r>
              <a:rPr lang="en-US" b="1" dirty="0" smtClean="0"/>
              <a:t>\n:</a:t>
            </a:r>
            <a:r>
              <a:rPr lang="en-US" dirty="0" smtClean="0"/>
              <a:t> It is used for a new line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 and range</a:t>
            </a:r>
            <a:endParaRPr lang="en-US" dirty="0"/>
          </a:p>
        </p:txBody>
      </p:sp>
      <p:graphicFrame>
        <p:nvGraphicFramePr>
          <p:cNvPr id="4" name="Table 3"/>
          <p:cNvGraphicFramePr>
            <a:graphicFrameLocks noGrp="1"/>
          </p:cNvGraphicFramePr>
          <p:nvPr/>
        </p:nvGraphicFramePr>
        <p:xfrm>
          <a:off x="1371600" y="3048000"/>
          <a:ext cx="6080760" cy="1927860"/>
        </p:xfrm>
        <a:graphic>
          <a:graphicData uri="http://schemas.openxmlformats.org/drawingml/2006/table">
            <a:tbl>
              <a:tblPr/>
              <a:tblGrid>
                <a:gridCol w="240030"/>
                <a:gridCol w="571500"/>
                <a:gridCol w="628650"/>
                <a:gridCol w="4640580"/>
              </a:tblGrid>
              <a:tr h="0">
                <a:tc>
                  <a:txBody>
                    <a:bodyPr/>
                    <a:lstStyle/>
                    <a:p>
                      <a:pPr marL="0" marR="0">
                        <a:lnSpc>
                          <a:spcPct val="115000"/>
                        </a:lnSpc>
                        <a:spcBef>
                          <a:spcPts val="0"/>
                        </a:spcBef>
                        <a:spcAft>
                          <a:spcPts val="0"/>
                        </a:spcAft>
                      </a:pPr>
                      <a:r>
                        <a:rPr lang="en-US" sz="11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1 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-128 to 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short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-32,768 to 32,767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-2,147,483,648 to 2,147,483,647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long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-9,223,372,036,854,775,808 to 9,223,372,036,854,775,807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float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fractional numbers. Sufficient for storing 6 to 7 decimal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double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fractional numbers. Sufficient for storing 15 decimal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boolean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1 bit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true or false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char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Stores a single character/letter or ASCII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1371600" y="2743200"/>
            <a:ext cx="609600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Data Type	Size	Description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Prmitive</a:t>
            </a:r>
            <a:endParaRPr lang="en-US" dirty="0"/>
          </a:p>
        </p:txBody>
      </p:sp>
      <p:sp>
        <p:nvSpPr>
          <p:cNvPr id="3" name="Content Placeholder 2"/>
          <p:cNvSpPr>
            <a:spLocks noGrp="1"/>
          </p:cNvSpPr>
          <p:nvPr>
            <p:ph idx="1"/>
          </p:nvPr>
        </p:nvSpPr>
        <p:spPr/>
        <p:txBody>
          <a:bodyPr/>
          <a:lstStyle/>
          <a:p>
            <a:r>
              <a:rPr lang="en-US" dirty="0" smtClean="0"/>
              <a:t>It cannot be null. It always has value.</a:t>
            </a:r>
          </a:p>
          <a:p>
            <a:r>
              <a:rPr lang="en-US" dirty="0" smtClean="0"/>
              <a:t>The size of a primitive type depends on the data type.</a:t>
            </a:r>
          </a:p>
          <a:p>
            <a:r>
              <a:rPr lang="en-US" dirty="0" smtClean="0"/>
              <a:t>All primitive type begins with a lowercase letter</a:t>
            </a:r>
          </a:p>
          <a:p>
            <a:r>
              <a:rPr lang="en-US" dirty="0" smtClean="0"/>
              <a:t>It is pre-defined in Java.</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Primitive data </a:t>
            </a:r>
            <a:endParaRPr lang="en-US" dirty="0"/>
          </a:p>
        </p:txBody>
      </p:sp>
      <p:sp>
        <p:nvSpPr>
          <p:cNvPr id="3" name="Content Placeholder 2"/>
          <p:cNvSpPr>
            <a:spLocks noGrp="1"/>
          </p:cNvSpPr>
          <p:nvPr>
            <p:ph idx="1"/>
          </p:nvPr>
        </p:nvSpPr>
        <p:spPr/>
        <p:txBody>
          <a:bodyPr/>
          <a:lstStyle/>
          <a:p>
            <a:r>
              <a:rPr lang="en-US" dirty="0" smtClean="0"/>
              <a:t>Examples of reference data types are class, Arrays, String, Interface, etc.</a:t>
            </a:r>
          </a:p>
          <a:p>
            <a:r>
              <a:rPr lang="en-US" dirty="0" smtClean="0"/>
              <a:t>It is not pre-defined except the String.</a:t>
            </a:r>
          </a:p>
          <a:p>
            <a:r>
              <a:rPr lang="en-US" dirty="0" smtClean="0"/>
              <a:t>It can be null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AutoBoxing</a:t>
            </a:r>
            <a:r>
              <a:rPr lang="en-US" dirty="0" smtClean="0"/>
              <a:t> and </a:t>
            </a:r>
            <a:r>
              <a:rPr lang="en-US" dirty="0" err="1" smtClean="0"/>
              <a:t>UnBpxing</a:t>
            </a:r>
            <a:endParaRPr lang="en-US" dirty="0"/>
          </a:p>
        </p:txBody>
      </p:sp>
      <p:sp>
        <p:nvSpPr>
          <p:cNvPr id="3" name="Content Placeholder 2"/>
          <p:cNvSpPr>
            <a:spLocks noGrp="1"/>
          </p:cNvSpPr>
          <p:nvPr>
            <p:ph idx="1"/>
          </p:nvPr>
        </p:nvSpPr>
        <p:spPr/>
        <p:txBody>
          <a:bodyPr>
            <a:normAutofit/>
          </a:bodyPr>
          <a:lstStyle/>
          <a:p>
            <a:r>
              <a:rPr lang="en-US" sz="2200" dirty="0" smtClean="0"/>
              <a:t>The conversion of primitive type to reference type is called </a:t>
            </a:r>
            <a:r>
              <a:rPr lang="en-US" sz="2200" b="1" dirty="0" err="1" smtClean="0">
                <a:hlinkClick r:id="rId2"/>
              </a:rPr>
              <a:t>autoboxing</a:t>
            </a:r>
            <a:r>
              <a:rPr lang="en-US" sz="2200" dirty="0" smtClean="0"/>
              <a:t> and the conversion of reference type to primitive type is called </a:t>
            </a:r>
            <a:r>
              <a:rPr lang="en-US" sz="2200" b="1" dirty="0" err="1" smtClean="0">
                <a:hlinkClick r:id="rId2"/>
              </a:rPr>
              <a:t>unboxing</a:t>
            </a:r>
            <a:r>
              <a:rPr lang="en-US" sz="2200" dirty="0" smtClean="0"/>
              <a:t>.</a:t>
            </a:r>
          </a:p>
          <a:p>
            <a:pPr fontAlgn="base">
              <a:buNone/>
            </a:pPr>
            <a:endParaRPr lang="en-US" sz="2200" dirty="0" smtClean="0"/>
          </a:p>
          <a:p>
            <a:pPr fontAlgn="base">
              <a:buNone/>
            </a:pPr>
            <a:r>
              <a:rPr lang="en-US" sz="2200" dirty="0" smtClean="0"/>
              <a:t>The Java compiler applies the feature: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err="1" smtClean="0"/>
              <a:t>booleanBoolean</a:t>
            </a:r>
            <a:endParaRPr lang="en-US" dirty="0" smtClean="0"/>
          </a:p>
          <a:p>
            <a:r>
              <a:rPr lang="en-US" dirty="0" err="1" smtClean="0"/>
              <a:t>byteByte</a:t>
            </a:r>
            <a:endParaRPr lang="en-US" dirty="0" smtClean="0"/>
          </a:p>
          <a:p>
            <a:r>
              <a:rPr lang="en-US" dirty="0" err="1" smtClean="0"/>
              <a:t>charCharacter</a:t>
            </a:r>
            <a:endParaRPr lang="en-US" dirty="0" smtClean="0"/>
          </a:p>
          <a:p>
            <a:r>
              <a:rPr lang="en-US" dirty="0" smtClean="0"/>
              <a:t>float </a:t>
            </a:r>
            <a:r>
              <a:rPr lang="en-US" dirty="0" err="1" smtClean="0"/>
              <a:t>Float</a:t>
            </a:r>
            <a:endParaRPr lang="en-US" dirty="0" smtClean="0"/>
          </a:p>
          <a:p>
            <a:r>
              <a:rPr lang="en-US" dirty="0" err="1" smtClean="0"/>
              <a:t>int</a:t>
            </a:r>
            <a:r>
              <a:rPr lang="en-US" dirty="0" smtClean="0"/>
              <a:t> Integer</a:t>
            </a:r>
          </a:p>
          <a:p>
            <a:r>
              <a:rPr lang="en-US" dirty="0" smtClean="0"/>
              <a:t>long </a:t>
            </a:r>
            <a:r>
              <a:rPr lang="en-US" dirty="0" err="1" smtClean="0"/>
              <a:t>Long</a:t>
            </a:r>
            <a:endParaRPr lang="en-US" dirty="0" smtClean="0"/>
          </a:p>
          <a:p>
            <a:r>
              <a:rPr lang="en-US" dirty="0" smtClean="0"/>
              <a:t>short </a:t>
            </a:r>
            <a:r>
              <a:rPr lang="en-US" dirty="0" err="1" smtClean="0"/>
              <a:t>Short</a:t>
            </a:r>
            <a:endParaRPr lang="en-US" dirty="0" smtClean="0"/>
          </a:p>
          <a:p>
            <a:r>
              <a:rPr lang="en-US" dirty="0" err="1" smtClean="0"/>
              <a:t>doubleDouble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sz="1400" dirty="0" smtClean="0"/>
              <a:t>local variable</a:t>
            </a:r>
          </a:p>
          <a:p>
            <a:r>
              <a:rPr lang="en-US" sz="1400" dirty="0" smtClean="0"/>
              <a:t>instance variable</a:t>
            </a:r>
          </a:p>
          <a:p>
            <a:r>
              <a:rPr lang="en-US" sz="1400" dirty="0" smtClean="0"/>
              <a:t>static variable</a:t>
            </a:r>
          </a:p>
          <a:p>
            <a:r>
              <a:rPr lang="en-US" sz="1400" dirty="0" smtClean="0"/>
              <a:t>A variable declared inside the body of the method is called local variable. You can use this variable only within that method and the other methods in the class aren't even aware that the variable exists.</a:t>
            </a:r>
          </a:p>
          <a:p>
            <a:endParaRPr lang="en-US" sz="1400" dirty="0" smtClean="0"/>
          </a:p>
          <a:p>
            <a:r>
              <a:rPr lang="en-US" sz="1400" dirty="0" smtClean="0"/>
              <a:t>A variable declared inside the class but outside the body of the method, is called an instance variable. It is not declared as </a:t>
            </a:r>
            <a:r>
              <a:rPr lang="en-US" sz="1400" dirty="0" smtClean="0">
                <a:hlinkClick r:id="rId2"/>
              </a:rPr>
              <a:t>static</a:t>
            </a:r>
            <a:r>
              <a:rPr lang="en-US" sz="1400" dirty="0" smtClean="0"/>
              <a:t>.</a:t>
            </a:r>
          </a:p>
          <a:p>
            <a:endParaRPr lang="en-US" sz="1400" dirty="0" smtClean="0"/>
          </a:p>
          <a:p>
            <a:r>
              <a:rPr lang="en-US" sz="1400" dirty="0" smtClean="0"/>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smtClean="0"/>
              <a:t>Arithmetic operators</a:t>
            </a:r>
          </a:p>
          <a:p>
            <a:r>
              <a:rPr lang="en-US" dirty="0" smtClean="0"/>
              <a:t>Assignment operators</a:t>
            </a:r>
          </a:p>
          <a:p>
            <a:r>
              <a:rPr lang="en-US" dirty="0" smtClean="0"/>
              <a:t>Comparison operators</a:t>
            </a:r>
          </a:p>
          <a:p>
            <a:r>
              <a:rPr lang="en-US" dirty="0" smtClean="0"/>
              <a:t>Logical operators</a:t>
            </a:r>
          </a:p>
          <a:p>
            <a:r>
              <a:rPr lang="en-US" dirty="0" smtClean="0"/>
              <a:t>Bitwise operators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a:t>
            </a:r>
            <a:endParaRPr lang="en-US" dirty="0"/>
          </a:p>
        </p:txBody>
      </p:sp>
      <p:sp>
        <p:nvSpPr>
          <p:cNvPr id="3" name="Content Placeholder 2"/>
          <p:cNvSpPr>
            <a:spLocks noGrp="1"/>
          </p:cNvSpPr>
          <p:nvPr>
            <p:ph idx="1"/>
          </p:nvPr>
        </p:nvSpPr>
        <p:spPr/>
        <p:txBody>
          <a:bodyPr/>
          <a:lstStyle/>
          <a:p>
            <a:r>
              <a:rPr lang="en-US" dirty="0" smtClean="0"/>
              <a:t>% Modulus</a:t>
            </a:r>
          </a:p>
          <a:p>
            <a:r>
              <a:rPr lang="en-US" dirty="0" smtClean="0"/>
              <a:t>++Increment</a:t>
            </a:r>
          </a:p>
          <a:p>
            <a:r>
              <a:rPr lang="en-US" dirty="0" smtClean="0"/>
              <a:t>--Decrement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Type casting is when you assign a value of one primitive data type to another type</a:t>
            </a:r>
          </a:p>
          <a:p>
            <a:endParaRPr lang="en-US" dirty="0" smtClean="0"/>
          </a:p>
          <a:p>
            <a:pPr>
              <a:buNone/>
            </a:pPr>
            <a:r>
              <a:rPr lang="en-US" b="1" dirty="0" smtClean="0"/>
              <a:t>Widening Casting</a:t>
            </a:r>
            <a:r>
              <a:rPr lang="en-US" dirty="0" smtClean="0"/>
              <a:t> (automatically) - converting a smaller type to a larger type size</a:t>
            </a:r>
            <a:br>
              <a:rPr lang="en-US" dirty="0" smtClean="0"/>
            </a:br>
            <a:r>
              <a:rPr lang="en-US" dirty="0" smtClean="0"/>
              <a:t/>
            </a:r>
            <a:br>
              <a:rPr lang="en-US" dirty="0" smtClean="0"/>
            </a:br>
            <a:r>
              <a:rPr lang="en-US" dirty="0" smtClean="0"/>
              <a:t/>
            </a:r>
            <a:br>
              <a:rPr lang="en-US" dirty="0" smtClean="0"/>
            </a:br>
            <a:endParaRPr lang="en-US" dirty="0" smtClean="0"/>
          </a:p>
          <a:p>
            <a:pPr>
              <a:buNone/>
            </a:pPr>
            <a:r>
              <a:rPr lang="en-US" b="1" dirty="0" smtClean="0"/>
              <a:t>Narrowing Casting</a:t>
            </a:r>
            <a:r>
              <a:rPr lang="en-US" dirty="0" smtClean="0"/>
              <a:t> (manually) - converting a larger type to a smaller size type</a:t>
            </a:r>
            <a:br>
              <a:rPr lang="en-US" dirty="0" smtClean="0"/>
            </a:b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200" b="1" dirty="0" smtClean="0"/>
              <a:t>Packages: </a:t>
            </a:r>
            <a:r>
              <a:rPr lang="en-US" sz="1200" dirty="0" smtClean="0"/>
              <a:t>Names should be in lowercase. With small projects that only have a few packages it's okay to just give them simple (but meaningful!) names</a:t>
            </a:r>
          </a:p>
          <a:p>
            <a:r>
              <a:rPr lang="en-US" sz="1200" b="1" dirty="0" smtClean="0"/>
              <a:t>Classes:</a:t>
            </a:r>
            <a:r>
              <a:rPr lang="en-US" sz="1200" dirty="0" smtClean="0"/>
              <a:t> Names should be in </a:t>
            </a:r>
            <a:r>
              <a:rPr lang="en-US" sz="1200" dirty="0" err="1" smtClean="0"/>
              <a:t>CamelCase</a:t>
            </a:r>
            <a:r>
              <a:rPr lang="en-US" sz="1200" dirty="0" smtClean="0"/>
              <a:t>. Try to use nouns because a class is normally representing something in the real world:</a:t>
            </a:r>
          </a:p>
          <a:p>
            <a:r>
              <a:rPr lang="en-US" sz="1200" b="1" dirty="0" smtClean="0"/>
              <a:t>Interfaces:</a:t>
            </a:r>
            <a:r>
              <a:rPr lang="en-US" sz="1200" dirty="0" smtClean="0"/>
              <a:t> Names should be in </a:t>
            </a:r>
            <a:r>
              <a:rPr lang="en-US" sz="1200" dirty="0" err="1" smtClean="0"/>
              <a:t>CamelCase</a:t>
            </a:r>
            <a:r>
              <a:rPr lang="en-US" sz="1200" dirty="0" smtClean="0"/>
              <a:t>. They tend to have a name that describes an operation that a class can do:</a:t>
            </a:r>
          </a:p>
          <a:p>
            <a:r>
              <a:rPr lang="en-US" sz="1200" b="1" dirty="0" smtClean="0"/>
              <a:t>Methods: </a:t>
            </a:r>
            <a:r>
              <a:rPr lang="en-US" sz="1200" dirty="0" smtClean="0"/>
              <a:t>Names should be in mixed case. Use verbs to describe what the method does:</a:t>
            </a:r>
          </a:p>
          <a:p>
            <a:r>
              <a:rPr lang="en-US" sz="1200" b="1" dirty="0" smtClean="0"/>
              <a:t>Variables: </a:t>
            </a:r>
            <a:r>
              <a:rPr lang="en-US" sz="1200" dirty="0" smtClean="0"/>
              <a:t>Names should be in mixed case. The names should represent what the value of the variable represents:</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while </a:t>
            </a:r>
            <a:r>
              <a:rPr lang="en-US" i="1" dirty="0" smtClean="0"/>
              <a:t>loop</a:t>
            </a:r>
            <a:r>
              <a:rPr lang="en-US" dirty="0" smtClean="0"/>
              <a:t> is used to iterate a part of the </a:t>
            </a:r>
            <a:r>
              <a:rPr lang="en-US" dirty="0" err="1" smtClean="0"/>
              <a:t>programe</a:t>
            </a:r>
            <a:r>
              <a:rPr lang="en-US" dirty="0" smtClean="0"/>
              <a:t> repeatedly </a:t>
            </a:r>
            <a:r>
              <a:rPr lang="en-US" dirty="0" smtClean="0"/>
              <a:t>until the specified Boolean condition is true. </a:t>
            </a:r>
            <a:endParaRPr lang="en-US" dirty="0" smtClean="0"/>
          </a:p>
          <a:p>
            <a:r>
              <a:rPr lang="en-US" dirty="0" smtClean="0"/>
              <a:t>When the </a:t>
            </a:r>
            <a:r>
              <a:rPr lang="en-US" dirty="0" smtClean="0"/>
              <a:t>Boolean condition becomes false, the loop automatically stops</a:t>
            </a:r>
            <a:r>
              <a:rPr lang="en-US" dirty="0" smtClean="0"/>
              <a:t>.</a:t>
            </a:r>
          </a:p>
          <a:p>
            <a:r>
              <a:rPr lang="en-US" dirty="0" smtClean="0"/>
              <a:t>The while loop is considered as a repeating if statement. </a:t>
            </a:r>
            <a:endParaRPr lang="en-US" dirty="0" smtClean="0"/>
          </a:p>
          <a:p>
            <a:r>
              <a:rPr lang="en-US" dirty="0" smtClean="0"/>
              <a:t>If </a:t>
            </a:r>
            <a:r>
              <a:rPr lang="en-US" dirty="0" smtClean="0"/>
              <a:t>the number of iteration is not fixed, it is recommended to use the while </a:t>
            </a:r>
            <a:r>
              <a:rPr lang="en-US" dirty="0" smtClean="0"/>
              <a:t>loop</a:t>
            </a: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a:t>
            </a:r>
            <a:endParaRPr lang="en-US" dirty="0"/>
          </a:p>
        </p:txBody>
      </p:sp>
      <p:sp>
        <p:nvSpPr>
          <p:cNvPr id="3" name="Content Placeholder 2"/>
          <p:cNvSpPr>
            <a:spLocks noGrp="1"/>
          </p:cNvSpPr>
          <p:nvPr>
            <p:ph idx="1"/>
          </p:nvPr>
        </p:nvSpPr>
        <p:spPr/>
        <p:txBody>
          <a:bodyPr/>
          <a:lstStyle/>
          <a:p>
            <a:r>
              <a:rPr lang="en-US" dirty="0" smtClean="0"/>
              <a:t>Java do-while loop is called an </a:t>
            </a:r>
            <a:r>
              <a:rPr lang="en-US" b="1" dirty="0" smtClean="0"/>
              <a:t>exit control loop</a:t>
            </a:r>
            <a:r>
              <a:rPr lang="en-US" dirty="0" smtClean="0"/>
              <a:t>. Therefore, unlike while loop and for loop, the do-while check the condition at the end of loop body</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a:t>
            </a:r>
            <a:endParaRPr lang="en-US" dirty="0"/>
          </a:p>
        </p:txBody>
      </p:sp>
      <p:sp>
        <p:nvSpPr>
          <p:cNvPr id="3" name="Content Placeholder 2"/>
          <p:cNvSpPr>
            <a:spLocks noGrp="1"/>
          </p:cNvSpPr>
          <p:nvPr>
            <p:ph idx="1"/>
          </p:nvPr>
        </p:nvSpPr>
        <p:spPr/>
        <p:txBody>
          <a:bodyPr/>
          <a:lstStyle/>
          <a:p>
            <a:r>
              <a:rPr lang="en-US" dirty="0" smtClean="0"/>
              <a:t>The Java </a:t>
            </a:r>
            <a:r>
              <a:rPr lang="en-US" i="1" dirty="0" smtClean="0"/>
              <a:t>switch statement</a:t>
            </a:r>
            <a:r>
              <a:rPr lang="en-US" dirty="0" smtClean="0"/>
              <a:t> executes one statement from multiple </a:t>
            </a:r>
            <a:r>
              <a:rPr lang="en-US" dirty="0" smtClean="0"/>
              <a:t>conditions</a:t>
            </a:r>
          </a:p>
          <a:p>
            <a:r>
              <a:rPr lang="en-US" dirty="0" smtClean="0"/>
              <a:t>Each case statement can have a </a:t>
            </a:r>
            <a:r>
              <a:rPr lang="en-US" i="1" dirty="0" smtClean="0"/>
              <a:t>break statement</a:t>
            </a:r>
            <a:r>
              <a:rPr lang="en-US" dirty="0" smtClean="0"/>
              <a:t> which is optional. When control reaches to the break </a:t>
            </a:r>
            <a:r>
              <a:rPr lang="en-US" dirty="0" smtClean="0"/>
              <a:t>statement</a:t>
            </a:r>
          </a:p>
          <a:p>
            <a:r>
              <a:rPr lang="en-US" dirty="0" smtClean="0"/>
              <a:t>The case value can have a </a:t>
            </a:r>
            <a:r>
              <a:rPr lang="en-US" i="1" dirty="0" smtClean="0"/>
              <a:t>default label</a:t>
            </a:r>
            <a:r>
              <a:rPr lang="en-US" dirty="0" smtClean="0"/>
              <a:t> which is optional</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r>
              <a:rPr lang="en-US" dirty="0" smtClean="0"/>
              <a:t>When a break statement is encountered inside a loop, the loop is immediately terminated and the program control resumes at the next statement following the </a:t>
            </a:r>
            <a:r>
              <a:rPr lang="en-US" dirty="0" smtClean="0"/>
              <a:t>loop</a:t>
            </a:r>
          </a:p>
          <a:p>
            <a:r>
              <a:rPr lang="en-US" dirty="0" smtClean="0"/>
              <a:t>It breaks the current flow of the program at specified </a:t>
            </a:r>
            <a:r>
              <a:rPr lang="en-US" dirty="0" smtClean="0"/>
              <a:t>condition</a:t>
            </a:r>
          </a:p>
          <a:p>
            <a:r>
              <a:rPr lang="en-US" dirty="0" smtClean="0"/>
              <a:t>In case of inner loop, it breaks only inner loop</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The Java </a:t>
            </a:r>
            <a:r>
              <a:rPr lang="en-US" i="1" dirty="0" smtClean="0"/>
              <a:t>continue statement</a:t>
            </a:r>
            <a:r>
              <a:rPr lang="en-US" dirty="0" smtClean="0"/>
              <a:t> is used to continue the loop. It continues the current flow of the program and skips the remaining code at the specified condition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normAutofit lnSpcReduction="10000"/>
          </a:bodyPr>
          <a:lstStyle/>
          <a:p>
            <a:r>
              <a:rPr lang="en-US" dirty="0" smtClean="0"/>
              <a:t>Single line comments. //</a:t>
            </a:r>
          </a:p>
          <a:p>
            <a:endParaRPr lang="en-US" dirty="0" smtClean="0"/>
          </a:p>
          <a:p>
            <a:r>
              <a:rPr lang="en-US" dirty="0" smtClean="0"/>
              <a:t>Multi – line comments. /* */</a:t>
            </a:r>
          </a:p>
          <a:p>
            <a:endParaRPr lang="en-US" dirty="0" smtClean="0"/>
          </a:p>
          <a:p>
            <a:r>
              <a:rPr lang="en-US" dirty="0" smtClean="0"/>
              <a:t>Documentation comments</a:t>
            </a:r>
          </a:p>
          <a:p>
            <a:pPr>
              <a:buNone/>
            </a:pPr>
            <a:r>
              <a:rPr lang="en-US" dirty="0" smtClean="0"/>
              <a:t>/**Comment start * *</a:t>
            </a:r>
          </a:p>
          <a:p>
            <a:pPr>
              <a:buNone/>
            </a:pPr>
            <a:r>
              <a:rPr lang="en-US" dirty="0" smtClean="0"/>
              <a:t>*data </a:t>
            </a:r>
            <a:r>
              <a:rPr lang="en-US" dirty="0" err="1" smtClean="0"/>
              <a:t>valie</a:t>
            </a:r>
            <a:r>
              <a:rPr lang="en-US" dirty="0" smtClean="0"/>
              <a:t>    </a:t>
            </a:r>
          </a:p>
          <a:p>
            <a:pPr>
              <a:buNone/>
            </a:pP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dirty="0" smtClean="0"/>
              <a:t>/**</a:t>
            </a:r>
          </a:p>
          <a:p>
            <a:pPr fontAlgn="base"/>
            <a:r>
              <a:rPr lang="en-US" dirty="0" smtClean="0"/>
              <a:t>    * This method is used to find average of three integers.</a:t>
            </a:r>
          </a:p>
          <a:p>
            <a:pPr fontAlgn="base"/>
            <a:r>
              <a:rPr lang="en-US" dirty="0" smtClean="0"/>
              <a:t>    * @</a:t>
            </a:r>
            <a:r>
              <a:rPr lang="en-US" dirty="0" err="1" smtClean="0"/>
              <a:t>param</a:t>
            </a:r>
            <a:r>
              <a:rPr lang="en-US" dirty="0" smtClean="0"/>
              <a:t> </a:t>
            </a:r>
            <a:r>
              <a:rPr lang="en-US" dirty="0" err="1" smtClean="0"/>
              <a:t>numA</a:t>
            </a:r>
            <a:r>
              <a:rPr lang="en-US" dirty="0" smtClean="0"/>
              <a:t> This is the first parameter to </a:t>
            </a:r>
            <a:r>
              <a:rPr lang="en-US" dirty="0" err="1" smtClean="0"/>
              <a:t>findAvg</a:t>
            </a:r>
            <a:r>
              <a:rPr lang="en-US" dirty="0" smtClean="0"/>
              <a:t> method</a:t>
            </a:r>
          </a:p>
          <a:p>
            <a:pPr fontAlgn="base"/>
            <a:r>
              <a:rPr lang="en-US" dirty="0" smtClean="0"/>
              <a:t>    * @</a:t>
            </a:r>
            <a:r>
              <a:rPr lang="en-US" dirty="0" err="1" smtClean="0"/>
              <a:t>param</a:t>
            </a:r>
            <a:r>
              <a:rPr lang="en-US" dirty="0" smtClean="0"/>
              <a:t> </a:t>
            </a:r>
            <a:r>
              <a:rPr lang="en-US" dirty="0" err="1" smtClean="0"/>
              <a:t>numB</a:t>
            </a:r>
            <a:r>
              <a:rPr lang="en-US" dirty="0" smtClean="0"/>
              <a:t>  This is the second parameter to </a:t>
            </a:r>
            <a:r>
              <a:rPr lang="en-US" dirty="0" err="1" smtClean="0"/>
              <a:t>findAvg</a:t>
            </a:r>
            <a:r>
              <a:rPr lang="en-US" dirty="0" smtClean="0"/>
              <a:t> method</a:t>
            </a:r>
          </a:p>
          <a:p>
            <a:pPr fontAlgn="base"/>
            <a:r>
              <a:rPr lang="en-US" dirty="0" smtClean="0"/>
              <a:t>    * @</a:t>
            </a:r>
            <a:r>
              <a:rPr lang="en-US" dirty="0" err="1" smtClean="0"/>
              <a:t>param</a:t>
            </a:r>
            <a:r>
              <a:rPr lang="en-US" dirty="0" smtClean="0"/>
              <a:t> </a:t>
            </a:r>
            <a:r>
              <a:rPr lang="en-US" dirty="0" err="1" smtClean="0"/>
              <a:t>numC</a:t>
            </a:r>
            <a:r>
              <a:rPr lang="en-US" dirty="0" smtClean="0"/>
              <a:t>  This is the second parameter to </a:t>
            </a:r>
            <a:r>
              <a:rPr lang="en-US" dirty="0" err="1" smtClean="0"/>
              <a:t>findAvg</a:t>
            </a:r>
            <a:r>
              <a:rPr lang="en-US" dirty="0" smtClean="0"/>
              <a:t> method</a:t>
            </a:r>
          </a:p>
          <a:p>
            <a:pPr fontAlgn="base"/>
            <a:r>
              <a:rPr lang="en-US" dirty="0" smtClean="0"/>
              <a:t>    * @return </a:t>
            </a:r>
            <a:r>
              <a:rPr lang="en-US" dirty="0" err="1" smtClean="0"/>
              <a:t>int</a:t>
            </a:r>
            <a:r>
              <a:rPr lang="en-US" dirty="0" smtClean="0"/>
              <a:t> This returns average of </a:t>
            </a:r>
            <a:r>
              <a:rPr lang="en-US" dirty="0" err="1" smtClean="0"/>
              <a:t>numA</a:t>
            </a:r>
            <a:r>
              <a:rPr lang="en-US" dirty="0" smtClean="0"/>
              <a:t>, </a:t>
            </a:r>
            <a:r>
              <a:rPr lang="en-US" dirty="0" err="1" smtClean="0"/>
              <a:t>numB</a:t>
            </a:r>
            <a:r>
              <a:rPr lang="en-US" dirty="0" smtClean="0"/>
              <a:t> and </a:t>
            </a:r>
            <a:r>
              <a:rPr lang="en-US" dirty="0" err="1" smtClean="0"/>
              <a:t>numC</a:t>
            </a:r>
            <a:r>
              <a:rPr lang="en-US" dirty="0" smtClean="0"/>
              <a:t>.</a:t>
            </a:r>
          </a:p>
          <a:p>
            <a:pPr fontAlgn="base"/>
            <a:r>
              <a:rPr lang="en-US" dirty="0" smtClean="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a:t>
            </a:r>
            <a:endParaRPr lang="en-US" dirty="0"/>
          </a:p>
        </p:txBody>
      </p:sp>
      <p:sp>
        <p:nvSpPr>
          <p:cNvPr id="3" name="Content Placeholder 2"/>
          <p:cNvSpPr>
            <a:spLocks noGrp="1"/>
          </p:cNvSpPr>
          <p:nvPr>
            <p:ph idx="1"/>
          </p:nvPr>
        </p:nvSpPr>
        <p:spPr/>
        <p:txBody>
          <a:bodyPr/>
          <a:lstStyle/>
          <a:p>
            <a:r>
              <a:rPr lang="en-US" dirty="0" smtClean="0"/>
              <a:t>Expression Statements</a:t>
            </a:r>
          </a:p>
          <a:p>
            <a:r>
              <a:rPr lang="en-US" dirty="0" smtClean="0"/>
              <a:t>Declaration Statements</a:t>
            </a:r>
          </a:p>
          <a:p>
            <a:r>
              <a:rPr lang="en-US" u="sng" dirty="0" smtClean="0">
                <a:hlinkClick r:id="rId2"/>
              </a:rPr>
              <a:t>Control Statements</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a:t>
            </a:r>
            <a:endParaRPr lang="en-US" dirty="0"/>
          </a:p>
        </p:txBody>
      </p:sp>
      <p:sp>
        <p:nvSpPr>
          <p:cNvPr id="3" name="Content Placeholder 2"/>
          <p:cNvSpPr>
            <a:spLocks noGrp="1"/>
          </p:cNvSpPr>
          <p:nvPr>
            <p:ph idx="1"/>
          </p:nvPr>
        </p:nvSpPr>
        <p:spPr/>
        <p:txBody>
          <a:bodyPr/>
          <a:lstStyle/>
          <a:p>
            <a:r>
              <a:rPr lang="en-US" sz="2000" dirty="0" smtClean="0"/>
              <a:t>The only allowed characters for identifiers are all alphanumeric characters([</a:t>
            </a:r>
            <a:r>
              <a:rPr lang="en-US" sz="2000" b="1" dirty="0" smtClean="0"/>
              <a:t>A-Z</a:t>
            </a:r>
            <a:r>
              <a:rPr lang="en-US" sz="2000" dirty="0" smtClean="0"/>
              <a:t>],[</a:t>
            </a:r>
            <a:r>
              <a:rPr lang="en-US" sz="2000" b="1" dirty="0" smtClean="0"/>
              <a:t>a-z</a:t>
            </a:r>
            <a:r>
              <a:rPr lang="en-US" sz="2000" dirty="0" smtClean="0"/>
              <a:t>],[</a:t>
            </a:r>
            <a:r>
              <a:rPr lang="en-US" sz="2000" b="1" dirty="0" smtClean="0"/>
              <a:t>0-9</a:t>
            </a:r>
            <a:r>
              <a:rPr lang="en-US" sz="2000" dirty="0" smtClean="0"/>
              <a:t>]), ‘</a:t>
            </a:r>
            <a:r>
              <a:rPr lang="en-US" sz="2000" b="1" dirty="0" smtClean="0"/>
              <a:t>$</a:t>
            </a:r>
            <a:r>
              <a:rPr lang="en-US" sz="2000" dirty="0" smtClean="0"/>
              <a:t>‘(dollar sign) and ‘</a:t>
            </a:r>
            <a:r>
              <a:rPr lang="en-US" sz="2000" b="1" dirty="0" smtClean="0"/>
              <a:t>_</a:t>
            </a:r>
            <a:r>
              <a:rPr lang="en-US" sz="2000" dirty="0" smtClean="0"/>
              <a:t>‘ (underscore).For example “jam@” is not a valid java identifier as it contain ‘@’ special character.</a:t>
            </a:r>
          </a:p>
          <a:p>
            <a:r>
              <a:rPr lang="en-US" sz="2000" dirty="0" smtClean="0"/>
              <a:t>Identifiers should </a:t>
            </a:r>
            <a:r>
              <a:rPr lang="en-US" sz="2000" b="1" dirty="0" smtClean="0"/>
              <a:t>not</a:t>
            </a:r>
            <a:r>
              <a:rPr lang="en-US" sz="2000" dirty="0" smtClean="0"/>
              <a:t> start with digits(</a:t>
            </a:r>
            <a:r>
              <a:rPr lang="en-US" sz="2000" b="1" dirty="0" smtClean="0"/>
              <a:t>[0-9]</a:t>
            </a:r>
            <a:r>
              <a:rPr lang="en-US" sz="2000" dirty="0" smtClean="0"/>
              <a:t>). For example “123geeks” is a not a valid java identifier.</a:t>
            </a:r>
          </a:p>
          <a:p>
            <a:r>
              <a:rPr lang="en-US" sz="2000" dirty="0" smtClean="0"/>
              <a:t>Java identifiers are</a:t>
            </a:r>
            <a:r>
              <a:rPr lang="en-US" sz="2000" b="1" dirty="0" smtClean="0"/>
              <a:t> case-sensitive</a:t>
            </a:r>
            <a:r>
              <a:rPr lang="en-US" sz="2000" dirty="0" smtClean="0"/>
              <a:t>.</a:t>
            </a:r>
          </a:p>
          <a:p>
            <a:r>
              <a:rPr lang="en-US" sz="2000" dirty="0" smtClean="0"/>
              <a:t>There is no limit on the length of the identifier but it is advisable to use an optimum length of 4 – 15 letters only</a:t>
            </a:r>
          </a:p>
          <a:p>
            <a:r>
              <a:rPr lang="en-US" sz="2000" b="1" dirty="0" smtClean="0"/>
              <a:t>Reserved</a:t>
            </a:r>
            <a:r>
              <a:rPr lang="en-US" sz="2000" dirty="0" smtClean="0"/>
              <a:t> </a:t>
            </a:r>
            <a:r>
              <a:rPr lang="en-US" sz="2000" b="1" dirty="0" smtClean="0"/>
              <a:t>Words</a:t>
            </a:r>
            <a:r>
              <a:rPr lang="en-US" sz="2000" dirty="0" smtClean="0"/>
              <a:t> can’t be used as an identifier. For example “</a:t>
            </a:r>
            <a:r>
              <a:rPr lang="en-US" sz="2000" dirty="0" err="1" smtClean="0"/>
              <a:t>int</a:t>
            </a:r>
            <a:r>
              <a:rPr lang="en-US" sz="2000" dirty="0" smtClean="0"/>
              <a:t> while = 20;” is an invalid statement as while is a reserved word. There are </a:t>
            </a:r>
            <a:r>
              <a:rPr lang="en-US" sz="2000" b="1" dirty="0" smtClean="0"/>
              <a:t>53</a:t>
            </a:r>
            <a:r>
              <a:rPr lang="en-US" sz="2000" dirty="0" smtClean="0"/>
              <a:t> reserved words in Java.</a:t>
            </a:r>
          </a:p>
          <a:p>
            <a:endParaRPr lang="en-US" sz="2000" dirty="0" smtClean="0"/>
          </a:p>
          <a:p>
            <a:endParaRPr lang="en-US" sz="2000"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Break , case, </a:t>
            </a:r>
            <a:r>
              <a:rPr lang="en-US" dirty="0" err="1" smtClean="0"/>
              <a:t>boolean</a:t>
            </a:r>
            <a:r>
              <a:rPr lang="en-US" dirty="0" smtClean="0"/>
              <a:t>, assert,</a:t>
            </a:r>
          </a:p>
          <a:p>
            <a:r>
              <a:rPr lang="en-US" dirty="0" smtClean="0"/>
              <a:t>Case, catch,</a:t>
            </a:r>
          </a:p>
          <a:p>
            <a:r>
              <a:rPr lang="en-US" dirty="0" smtClean="0"/>
              <a:t>Continue</a:t>
            </a:r>
          </a:p>
          <a:p>
            <a:r>
              <a:rPr lang="en-US" dirty="0" smtClean="0"/>
              <a:t>If</a:t>
            </a:r>
          </a:p>
          <a:p>
            <a:r>
              <a:rPr lang="en-US" dirty="0" smtClean="0"/>
              <a:t>While, do while, static, super switch.</a:t>
            </a:r>
          </a:p>
          <a:p>
            <a:r>
              <a:rPr lang="en-US" dirty="0" smtClean="0"/>
              <a:t>Requires-Java 9</a:t>
            </a:r>
          </a:p>
          <a:p>
            <a:endParaRPr lang="en-US" dirty="0" smtClean="0"/>
          </a:p>
          <a:p>
            <a:endParaRPr lang="en-US" dirty="0" smtClean="0"/>
          </a:p>
          <a:p>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Transient</a:t>
            </a:r>
          </a:p>
          <a:p>
            <a:r>
              <a:rPr lang="en-US" dirty="0" smtClean="0"/>
              <a:t>Native</a:t>
            </a:r>
          </a:p>
          <a:p>
            <a:r>
              <a:rPr lang="en-US" dirty="0" smtClean="0"/>
              <a:t>Volatile</a:t>
            </a:r>
          </a:p>
          <a:p>
            <a:r>
              <a:rPr lang="en-US" dirty="0" smtClean="0"/>
              <a:t>Synchronized</a:t>
            </a:r>
          </a:p>
          <a:p>
            <a:r>
              <a:rPr lang="en-US" dirty="0" smtClean="0"/>
              <a:t>Throw</a:t>
            </a:r>
          </a:p>
          <a:p>
            <a:r>
              <a:rPr lang="en-US" dirty="0" smtClean="0"/>
              <a:t>throws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idx="1"/>
          </p:nvPr>
        </p:nvSpPr>
        <p:spPr/>
        <p:txBody>
          <a:bodyPr/>
          <a:lstStyle/>
          <a:p>
            <a:r>
              <a:rPr lang="en-US" dirty="0" smtClean="0"/>
              <a:t>Integer Literal</a:t>
            </a:r>
          </a:p>
          <a:p>
            <a:r>
              <a:rPr lang="en-US" dirty="0" smtClean="0"/>
              <a:t>Character Literal</a:t>
            </a:r>
          </a:p>
          <a:p>
            <a:r>
              <a:rPr lang="en-US" dirty="0" smtClean="0"/>
              <a:t>Boolean Literal</a:t>
            </a:r>
          </a:p>
          <a:p>
            <a:r>
              <a:rPr lang="en-US" dirty="0" smtClean="0"/>
              <a:t>String Literal</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513</Words>
  <Application>Microsoft Office PowerPoint</Application>
  <PresentationFormat>On-screen Show (4:3)</PresentationFormat>
  <Paragraphs>154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Comments</vt:lpstr>
      <vt:lpstr>Slide 4</vt:lpstr>
      <vt:lpstr>Statements </vt:lpstr>
      <vt:lpstr>Identifier</vt:lpstr>
      <vt:lpstr>Keywords</vt:lpstr>
      <vt:lpstr>Slide 8</vt:lpstr>
      <vt:lpstr>Literals</vt:lpstr>
      <vt:lpstr>Backslash Literals </vt:lpstr>
      <vt:lpstr>Primitive data type and range</vt:lpstr>
      <vt:lpstr>Prmitive</vt:lpstr>
      <vt:lpstr>Non Primitive data </vt:lpstr>
      <vt:lpstr>AutoBoxing and UnBpxing</vt:lpstr>
      <vt:lpstr>Slide 15</vt:lpstr>
      <vt:lpstr>Variables</vt:lpstr>
      <vt:lpstr>Operators</vt:lpstr>
      <vt:lpstr>Arithmetic</vt:lpstr>
      <vt:lpstr>Type Casting</vt:lpstr>
      <vt:lpstr>Control structures</vt:lpstr>
      <vt:lpstr>Do -while</vt:lpstr>
      <vt:lpstr>Switch</vt:lpstr>
      <vt:lpstr>Break</vt:lpstr>
      <vt:lpstr>Continue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Justin Simon</dc:creator>
  <cp:lastModifiedBy>hp</cp:lastModifiedBy>
  <cp:revision>18</cp:revision>
  <dcterms:created xsi:type="dcterms:W3CDTF">2006-08-16T00:00:00Z</dcterms:created>
  <dcterms:modified xsi:type="dcterms:W3CDTF">2022-05-20T13:33:36Z</dcterms:modified>
</cp:coreProperties>
</file>