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4" r:id="rId8"/>
    <p:sldId id="265" r:id="rId9"/>
    <p:sldId id="266" r:id="rId10"/>
    <p:sldId id="263"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95" d="100"/>
          <a:sy n="95" d="100"/>
        </p:scale>
        <p:origin x="-666" y="48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F562E89-DE1A-41BE-B496-51C497CD17C7}" type="datetimeFigureOut">
              <a:rPr lang="en-US" smtClean="0"/>
              <a:pPr/>
              <a:t>7/24/2022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D5810E-D399-48C6-98AE-53FF8FB47FE5}"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F562E89-DE1A-41BE-B496-51C497CD17C7}" type="datetimeFigureOut">
              <a:rPr lang="en-US" smtClean="0"/>
              <a:pPr/>
              <a:t>7/24/2022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D5810E-D399-48C6-98AE-53FF8FB47FE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F562E89-DE1A-41BE-B496-51C497CD17C7}" type="datetimeFigureOut">
              <a:rPr lang="en-US" smtClean="0"/>
              <a:pPr/>
              <a:t>7/24/2022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D5810E-D399-48C6-98AE-53FF8FB47FE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F562E89-DE1A-41BE-B496-51C497CD17C7}" type="datetimeFigureOut">
              <a:rPr lang="en-US" smtClean="0"/>
              <a:pPr/>
              <a:t>7/24/2022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D5810E-D399-48C6-98AE-53FF8FB47FE5}"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F562E89-DE1A-41BE-B496-51C497CD17C7}" type="datetimeFigureOut">
              <a:rPr lang="en-US" smtClean="0"/>
              <a:pPr/>
              <a:t>7/24/2022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D5810E-D399-48C6-98AE-53FF8FB47FE5}"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F562E89-DE1A-41BE-B496-51C497CD17C7}" type="datetimeFigureOut">
              <a:rPr lang="en-US" smtClean="0"/>
              <a:pPr/>
              <a:t>7/24/2022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ED5810E-D399-48C6-98AE-53FF8FB47FE5}"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F562E89-DE1A-41BE-B496-51C497CD17C7}" type="datetimeFigureOut">
              <a:rPr lang="en-US" smtClean="0"/>
              <a:pPr/>
              <a:t>7/24/2022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ED5810E-D399-48C6-98AE-53FF8FB47FE5}"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F562E89-DE1A-41BE-B496-51C497CD17C7}" type="datetimeFigureOut">
              <a:rPr lang="en-US" smtClean="0"/>
              <a:pPr/>
              <a:t>7/24/2022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ED5810E-D399-48C6-98AE-53FF8FB47FE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F562E89-DE1A-41BE-B496-51C497CD17C7}" type="datetimeFigureOut">
              <a:rPr lang="en-US" smtClean="0"/>
              <a:pPr/>
              <a:t>7/24/2022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ED5810E-D399-48C6-98AE-53FF8FB47FE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F562E89-DE1A-41BE-B496-51C497CD17C7}" type="datetimeFigureOut">
              <a:rPr lang="en-US" smtClean="0"/>
              <a:pPr/>
              <a:t>7/24/2022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ED5810E-D399-48C6-98AE-53FF8FB47FE5}"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F562E89-DE1A-41BE-B496-51C497CD17C7}" type="datetimeFigureOut">
              <a:rPr lang="en-US" smtClean="0"/>
              <a:pPr/>
              <a:t>7/24/2022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ED5810E-D399-48C6-98AE-53FF8FB47FE5}"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F562E89-DE1A-41BE-B496-51C497CD17C7}" type="datetimeFigureOut">
              <a:rPr lang="en-US" smtClean="0"/>
              <a:pPr/>
              <a:t>7/24/2022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ED5810E-D399-48C6-98AE-53FF8FB47FE5}"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Java Course</a:t>
            </a:r>
            <a:endParaRPr lang="en-US" dirty="0"/>
          </a:p>
        </p:txBody>
      </p:sp>
      <p:sp>
        <p:nvSpPr>
          <p:cNvPr id="3" name="Subtitle 2"/>
          <p:cNvSpPr>
            <a:spLocks noGrp="1"/>
          </p:cNvSpPr>
          <p:nvPr>
            <p:ph type="subTitle" idx="1"/>
          </p:nvPr>
        </p:nvSpPr>
        <p:spPr/>
        <p:txBody>
          <a:bodyPr/>
          <a:lstStyle/>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Releases</a:t>
            </a:r>
            <a:endParaRPr lang="en-US" dirty="0"/>
          </a:p>
        </p:txBody>
      </p:sp>
      <p:sp>
        <p:nvSpPr>
          <p:cNvPr id="3" name="Content Placeholder 2"/>
          <p:cNvSpPr>
            <a:spLocks noGrp="1"/>
          </p:cNvSpPr>
          <p:nvPr>
            <p:ph idx="1"/>
          </p:nvPr>
        </p:nvSpPr>
        <p:spPr/>
        <p:txBody>
          <a:bodyPr>
            <a:normAutofit lnSpcReduction="10000"/>
          </a:bodyPr>
          <a:lstStyle/>
          <a:p>
            <a:r>
              <a:rPr lang="en-US" dirty="0"/>
              <a:t>JDK Alpha and </a:t>
            </a:r>
            <a:r>
              <a:rPr lang="en-US" dirty="0" smtClean="0"/>
              <a:t>Beta</a:t>
            </a:r>
          </a:p>
          <a:p>
            <a:r>
              <a:rPr lang="en-US" dirty="0"/>
              <a:t>JDK </a:t>
            </a:r>
            <a:r>
              <a:rPr lang="en-US" dirty="0" smtClean="0"/>
              <a:t>1.0</a:t>
            </a:r>
          </a:p>
          <a:p>
            <a:r>
              <a:rPr lang="en-US" dirty="0"/>
              <a:t>JDK </a:t>
            </a:r>
            <a:r>
              <a:rPr lang="en-US" dirty="0" smtClean="0"/>
              <a:t>1.1</a:t>
            </a:r>
          </a:p>
          <a:p>
            <a:r>
              <a:rPr lang="en-US" dirty="0"/>
              <a:t>J2SE </a:t>
            </a:r>
            <a:r>
              <a:rPr lang="en-US" dirty="0" smtClean="0"/>
              <a:t>1.2</a:t>
            </a:r>
          </a:p>
          <a:p>
            <a:r>
              <a:rPr lang="en-US" dirty="0"/>
              <a:t>J2SE </a:t>
            </a:r>
            <a:r>
              <a:rPr lang="en-US" dirty="0" smtClean="0"/>
              <a:t>1.3</a:t>
            </a:r>
          </a:p>
          <a:p>
            <a:r>
              <a:rPr lang="en-US" dirty="0"/>
              <a:t>J2SE </a:t>
            </a:r>
            <a:r>
              <a:rPr lang="en-US" dirty="0" smtClean="0"/>
              <a:t>1.4</a:t>
            </a:r>
          </a:p>
          <a:p>
            <a:r>
              <a:rPr lang="en-US" dirty="0"/>
              <a:t>J2SE </a:t>
            </a:r>
            <a:r>
              <a:rPr lang="en-US" dirty="0" smtClean="0"/>
              <a:t>5.0</a:t>
            </a:r>
          </a:p>
          <a:p>
            <a:r>
              <a:rPr lang="en-US" dirty="0"/>
              <a:t>Java SE </a:t>
            </a:r>
            <a:r>
              <a:rPr lang="en-US" dirty="0" smtClean="0"/>
              <a:t>6…………18</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Java/C/C++ </a:t>
            </a:r>
            <a:r>
              <a:rPr lang="en-US" dirty="0" smtClean="0"/>
              <a:t>is a programming </a:t>
            </a:r>
            <a:r>
              <a:rPr lang="en-US" dirty="0" smtClean="0"/>
              <a:t>language</a:t>
            </a:r>
          </a:p>
          <a:p>
            <a:r>
              <a:rPr lang="en-US" dirty="0" smtClean="0"/>
              <a:t>To communicate to machine</a:t>
            </a:r>
            <a:endParaRPr lang="en-US" dirty="0" smtClean="0"/>
          </a:p>
          <a:p>
            <a:r>
              <a:rPr lang="en-US" b="0" i="0" dirty="0" smtClean="0">
                <a:solidFill>
                  <a:srgbClr val="333333"/>
                </a:solidFill>
                <a:latin typeface="inter-regular"/>
              </a:rPr>
              <a:t>object-oriented and secure programming language, </a:t>
            </a:r>
            <a:r>
              <a:rPr lang="en-US" b="0" i="0" dirty="0" smtClean="0">
                <a:solidFill>
                  <a:srgbClr val="333333"/>
                </a:solidFill>
                <a:latin typeface="inter-regular"/>
              </a:rPr>
              <a:t>Functional programming</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Java was developed by Sun Microsystems(Now oracle) in 1995</a:t>
            </a:r>
          </a:p>
          <a:p>
            <a:r>
              <a:rPr lang="en-US" dirty="0" smtClean="0"/>
              <a:t> James Gosling is known as the father of Java</a:t>
            </a:r>
          </a:p>
          <a:p>
            <a:r>
              <a:rPr lang="en-US" dirty="0" smtClean="0"/>
              <a:t>Oak was the original name given later changed to java</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Features</a:t>
            </a:r>
            <a:endParaRPr lang="en-US" dirty="0"/>
          </a:p>
        </p:txBody>
      </p:sp>
      <p:sp>
        <p:nvSpPr>
          <p:cNvPr id="3" name="Content Placeholder 2"/>
          <p:cNvSpPr>
            <a:spLocks noGrp="1"/>
          </p:cNvSpPr>
          <p:nvPr>
            <p:ph idx="1"/>
          </p:nvPr>
        </p:nvSpPr>
        <p:spPr/>
        <p:txBody>
          <a:bodyPr/>
          <a:lstStyle/>
          <a:p>
            <a:r>
              <a:rPr lang="en-US" dirty="0" smtClean="0"/>
              <a:t>Object Oriented</a:t>
            </a:r>
          </a:p>
          <a:p>
            <a:r>
              <a:rPr lang="en-US" dirty="0" smtClean="0"/>
              <a:t>Platform independent</a:t>
            </a:r>
          </a:p>
          <a:p>
            <a:r>
              <a:rPr lang="en-US" dirty="0" smtClean="0"/>
              <a:t>Multithreaded</a:t>
            </a:r>
          </a:p>
          <a:p>
            <a:r>
              <a:rPr lang="en-US" dirty="0" smtClean="0"/>
              <a:t>Secured</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Different from Other Technology</a:t>
            </a:r>
            <a:endParaRPr lang="en-US" dirty="0"/>
          </a:p>
        </p:txBody>
      </p:sp>
      <p:sp>
        <p:nvSpPr>
          <p:cNvPr id="3" name="Content Placeholder 2"/>
          <p:cNvSpPr>
            <a:spLocks noGrp="1"/>
          </p:cNvSpPr>
          <p:nvPr>
            <p:ph idx="1"/>
          </p:nvPr>
        </p:nvSpPr>
        <p:spPr/>
        <p:txBody>
          <a:bodyPr/>
          <a:lstStyle/>
          <a:p>
            <a:r>
              <a:rPr lang="en-US" dirty="0" smtClean="0"/>
              <a:t>Java is compiled into </a:t>
            </a:r>
            <a:r>
              <a:rPr lang="en-US" dirty="0" err="1" smtClean="0"/>
              <a:t>bytecode</a:t>
            </a:r>
            <a:r>
              <a:rPr lang="en-US" dirty="0" smtClean="0"/>
              <a:t> which can run on any device with the Java Virtual Machine (JVM)</a:t>
            </a:r>
            <a:r>
              <a:rPr lang="en-US" dirty="0"/>
              <a:t> </a:t>
            </a:r>
            <a:endParaRPr lang="en-US" dirty="0" smtClean="0"/>
          </a:p>
          <a:p>
            <a:r>
              <a:rPr lang="en-US" dirty="0" smtClean="0"/>
              <a:t>C++ is </a:t>
            </a:r>
            <a:r>
              <a:rPr lang="en-US" dirty="0"/>
              <a:t>compiled directly into machine code and therefore, can only run on the same platform in which it was compiled</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Diff between C++ &amp; Java</a:t>
            </a:r>
            <a:endParaRPr lang="en-US" dirty="0"/>
          </a:p>
        </p:txBody>
      </p:sp>
      <p:graphicFrame>
        <p:nvGraphicFramePr>
          <p:cNvPr id="4" name="Table 3"/>
          <p:cNvGraphicFramePr>
            <a:graphicFrameLocks noGrp="1"/>
          </p:cNvGraphicFramePr>
          <p:nvPr/>
        </p:nvGraphicFramePr>
        <p:xfrm>
          <a:off x="1142999" y="1397000"/>
          <a:ext cx="7315200" cy="4848492"/>
        </p:xfrm>
        <a:graphic>
          <a:graphicData uri="http://schemas.openxmlformats.org/drawingml/2006/table">
            <a:tbl>
              <a:tblPr/>
              <a:tblGrid>
                <a:gridCol w="990601"/>
                <a:gridCol w="2286000"/>
                <a:gridCol w="4038599"/>
              </a:tblGrid>
              <a:tr h="191911">
                <a:tc>
                  <a:txBody>
                    <a:bodyPr/>
                    <a:lstStyle/>
                    <a:p>
                      <a:pPr marL="0" marR="0" algn="just">
                        <a:lnSpc>
                          <a:spcPct val="115000"/>
                        </a:lnSpc>
                        <a:spcBef>
                          <a:spcPts val="0"/>
                        </a:spcBef>
                        <a:spcAft>
                          <a:spcPts val="0"/>
                        </a:spcAft>
                      </a:pPr>
                      <a:r>
                        <a:rPr lang="en-US" sz="1000" b="1" u="none" dirty="0">
                          <a:solidFill>
                            <a:srgbClr val="333333"/>
                          </a:solidFill>
                          <a:latin typeface="Times New Roman" pitchFamily="18" charset="0"/>
                          <a:ea typeface="Times New Roman"/>
                          <a:cs typeface="Times New Roman" pitchFamily="18" charset="0"/>
                        </a:rPr>
                        <a:t>Platform-independent</a:t>
                      </a:r>
                      <a:endParaRPr lang="en-US" sz="1000" u="none" dirty="0">
                        <a:latin typeface="Times New Roman" pitchFamily="18" charset="0"/>
                        <a:ea typeface="Calibri"/>
                        <a:cs typeface="Times New Roman" pitchFamily="18" charset="0"/>
                      </a:endParaRPr>
                    </a:p>
                  </a:txBody>
                  <a:tcPr marL="40317" marR="40317" marT="40317" marB="40317">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FFFFFF"/>
                    </a:solidFill>
                  </a:tcPr>
                </a:tc>
                <a:tc>
                  <a:txBody>
                    <a:bodyPr/>
                    <a:lstStyle/>
                    <a:p>
                      <a:pPr marL="0" marR="0" algn="just">
                        <a:lnSpc>
                          <a:spcPct val="115000"/>
                        </a:lnSpc>
                        <a:spcBef>
                          <a:spcPts val="0"/>
                        </a:spcBef>
                        <a:spcAft>
                          <a:spcPts val="0"/>
                        </a:spcAft>
                      </a:pPr>
                      <a:r>
                        <a:rPr lang="en-US" sz="1000" u="none" dirty="0" smtClean="0">
                          <a:solidFill>
                            <a:srgbClr val="333333"/>
                          </a:solidFill>
                          <a:latin typeface="Times New Roman" pitchFamily="18" charset="0"/>
                          <a:ea typeface="Times New Roman"/>
                          <a:cs typeface="Times New Roman" pitchFamily="18" charset="0"/>
                        </a:rPr>
                        <a:t>platform-dependent</a:t>
                      </a:r>
                      <a:r>
                        <a:rPr lang="en-US" sz="1000" u="none" dirty="0">
                          <a:solidFill>
                            <a:srgbClr val="333333"/>
                          </a:solidFill>
                          <a:latin typeface="Times New Roman" pitchFamily="18" charset="0"/>
                          <a:ea typeface="Times New Roman"/>
                          <a:cs typeface="Times New Roman" pitchFamily="18" charset="0"/>
                        </a:rPr>
                        <a:t>.</a:t>
                      </a:r>
                      <a:endParaRPr lang="en-US" sz="1000" u="none" dirty="0">
                        <a:latin typeface="Times New Roman" pitchFamily="18" charset="0"/>
                        <a:ea typeface="Calibri"/>
                        <a:cs typeface="Times New Roman" pitchFamily="18" charset="0"/>
                      </a:endParaRPr>
                    </a:p>
                  </a:txBody>
                  <a:tcPr marL="40317" marR="40317" marT="40317" marB="40317">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FFFFFF"/>
                    </a:solidFill>
                  </a:tcPr>
                </a:tc>
                <a:tc>
                  <a:txBody>
                    <a:bodyPr/>
                    <a:lstStyle/>
                    <a:p>
                      <a:pPr marL="0" marR="0" algn="just">
                        <a:lnSpc>
                          <a:spcPct val="115000"/>
                        </a:lnSpc>
                        <a:spcBef>
                          <a:spcPts val="0"/>
                        </a:spcBef>
                        <a:spcAft>
                          <a:spcPts val="0"/>
                        </a:spcAft>
                      </a:pPr>
                      <a:r>
                        <a:rPr lang="en-US" sz="1000" u="none" dirty="0">
                          <a:solidFill>
                            <a:srgbClr val="333333"/>
                          </a:solidFill>
                          <a:latin typeface="Times New Roman" pitchFamily="18" charset="0"/>
                          <a:ea typeface="Times New Roman"/>
                          <a:cs typeface="Times New Roman" pitchFamily="18" charset="0"/>
                        </a:rPr>
                        <a:t>Java is platform-independent.</a:t>
                      </a:r>
                      <a:endParaRPr lang="en-US" sz="1000" u="none" dirty="0">
                        <a:latin typeface="Times New Roman" pitchFamily="18" charset="0"/>
                        <a:ea typeface="Calibri"/>
                        <a:cs typeface="Times New Roman" pitchFamily="18" charset="0"/>
                      </a:endParaRPr>
                    </a:p>
                  </a:txBody>
                  <a:tcPr marL="40317" marR="40317" marT="40317" marB="40317">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FFFFFF"/>
                    </a:solidFill>
                  </a:tcPr>
                </a:tc>
              </a:tr>
              <a:tr h="303187">
                <a:tc>
                  <a:txBody>
                    <a:bodyPr/>
                    <a:lstStyle/>
                    <a:p>
                      <a:pPr marL="0" marR="0" algn="just">
                        <a:lnSpc>
                          <a:spcPct val="115000"/>
                        </a:lnSpc>
                        <a:spcBef>
                          <a:spcPts val="0"/>
                        </a:spcBef>
                        <a:spcAft>
                          <a:spcPts val="0"/>
                        </a:spcAft>
                      </a:pPr>
                      <a:r>
                        <a:rPr lang="en-US" sz="1000" b="1" u="none">
                          <a:solidFill>
                            <a:srgbClr val="333333"/>
                          </a:solidFill>
                          <a:latin typeface="Times New Roman" pitchFamily="18" charset="0"/>
                          <a:ea typeface="Times New Roman"/>
                          <a:cs typeface="Times New Roman" pitchFamily="18" charset="0"/>
                        </a:rPr>
                        <a:t>Goto</a:t>
                      </a:r>
                      <a:endParaRPr lang="en-US" sz="1000" u="none">
                        <a:latin typeface="Times New Roman" pitchFamily="18" charset="0"/>
                        <a:ea typeface="Calibri"/>
                        <a:cs typeface="Times New Roman" pitchFamily="18" charset="0"/>
                      </a:endParaRPr>
                    </a:p>
                  </a:txBody>
                  <a:tcPr marL="40317" marR="40317" marT="40317" marB="40317">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EFF1EB"/>
                    </a:solidFill>
                  </a:tcPr>
                </a:tc>
                <a:tc>
                  <a:txBody>
                    <a:bodyPr/>
                    <a:lstStyle/>
                    <a:p>
                      <a:pPr marL="0" marR="0" algn="just">
                        <a:lnSpc>
                          <a:spcPct val="115000"/>
                        </a:lnSpc>
                        <a:spcBef>
                          <a:spcPts val="0"/>
                        </a:spcBef>
                        <a:spcAft>
                          <a:spcPts val="0"/>
                        </a:spcAft>
                      </a:pPr>
                      <a:r>
                        <a:rPr lang="en-US" sz="1000" u="none" dirty="0" smtClean="0">
                          <a:solidFill>
                            <a:srgbClr val="333333"/>
                          </a:solidFill>
                          <a:latin typeface="Times New Roman" pitchFamily="18" charset="0"/>
                          <a:ea typeface="Times New Roman"/>
                          <a:cs typeface="Times New Roman" pitchFamily="18" charset="0"/>
                        </a:rPr>
                        <a:t>supports </a:t>
                      </a:r>
                      <a:r>
                        <a:rPr lang="en-US" sz="1000" u="none" dirty="0">
                          <a:solidFill>
                            <a:srgbClr val="333333"/>
                          </a:solidFill>
                          <a:latin typeface="Times New Roman" pitchFamily="18" charset="0"/>
                          <a:ea typeface="Times New Roman"/>
                          <a:cs typeface="Times New Roman" pitchFamily="18" charset="0"/>
                        </a:rPr>
                        <a:t>the </a:t>
                      </a:r>
                      <a:r>
                        <a:rPr lang="en-US" sz="1000" u="none" strike="noStrike" dirty="0" err="1">
                          <a:solidFill>
                            <a:srgbClr val="008000"/>
                          </a:solidFill>
                          <a:latin typeface="Times New Roman" pitchFamily="18" charset="0"/>
                          <a:ea typeface="Times New Roman"/>
                          <a:cs typeface="Times New Roman" pitchFamily="18" charset="0"/>
                          <a:hlinkClick r:id=""/>
                        </a:rPr>
                        <a:t>goto</a:t>
                      </a:r>
                      <a:r>
                        <a:rPr lang="en-US" sz="1000" u="none" dirty="0">
                          <a:solidFill>
                            <a:srgbClr val="333333"/>
                          </a:solidFill>
                          <a:latin typeface="Times New Roman" pitchFamily="18" charset="0"/>
                          <a:ea typeface="Times New Roman"/>
                          <a:cs typeface="Times New Roman" pitchFamily="18" charset="0"/>
                        </a:rPr>
                        <a:t> statement.</a:t>
                      </a:r>
                      <a:endParaRPr lang="en-US" sz="1000" u="none" dirty="0">
                        <a:latin typeface="Times New Roman" pitchFamily="18" charset="0"/>
                        <a:ea typeface="Calibri"/>
                        <a:cs typeface="Times New Roman" pitchFamily="18" charset="0"/>
                      </a:endParaRPr>
                    </a:p>
                  </a:txBody>
                  <a:tcPr marL="40317" marR="40317" marT="40317" marB="40317">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EFF1EB"/>
                    </a:solidFill>
                  </a:tcPr>
                </a:tc>
                <a:tc>
                  <a:txBody>
                    <a:bodyPr/>
                    <a:lstStyle/>
                    <a:p>
                      <a:pPr marL="0" marR="0" algn="just">
                        <a:lnSpc>
                          <a:spcPct val="115000"/>
                        </a:lnSpc>
                        <a:spcBef>
                          <a:spcPts val="0"/>
                        </a:spcBef>
                        <a:spcAft>
                          <a:spcPts val="0"/>
                        </a:spcAft>
                      </a:pPr>
                      <a:r>
                        <a:rPr lang="en-US" sz="1000" u="none">
                          <a:solidFill>
                            <a:srgbClr val="333333"/>
                          </a:solidFill>
                          <a:latin typeface="Times New Roman" pitchFamily="18" charset="0"/>
                          <a:ea typeface="Times New Roman"/>
                          <a:cs typeface="Times New Roman" pitchFamily="18" charset="0"/>
                        </a:rPr>
                        <a:t>Java doesn't support the goto statement.</a:t>
                      </a:r>
                      <a:endParaRPr lang="en-US" sz="1000" u="none">
                        <a:latin typeface="Times New Roman" pitchFamily="18" charset="0"/>
                        <a:ea typeface="Calibri"/>
                        <a:cs typeface="Times New Roman" pitchFamily="18" charset="0"/>
                      </a:endParaRPr>
                    </a:p>
                  </a:txBody>
                  <a:tcPr marL="40317" marR="40317" marT="40317" marB="40317">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EFF1EB"/>
                    </a:solidFill>
                  </a:tcPr>
                </a:tc>
              </a:tr>
              <a:tr h="525740">
                <a:tc>
                  <a:txBody>
                    <a:bodyPr/>
                    <a:lstStyle/>
                    <a:p>
                      <a:pPr marL="0" marR="0" algn="just">
                        <a:lnSpc>
                          <a:spcPct val="115000"/>
                        </a:lnSpc>
                        <a:spcBef>
                          <a:spcPts val="0"/>
                        </a:spcBef>
                        <a:spcAft>
                          <a:spcPts val="0"/>
                        </a:spcAft>
                      </a:pPr>
                      <a:r>
                        <a:rPr lang="en-US" sz="1000" b="1" u="none" dirty="0">
                          <a:solidFill>
                            <a:srgbClr val="333333"/>
                          </a:solidFill>
                          <a:latin typeface="Times New Roman" pitchFamily="18" charset="0"/>
                          <a:ea typeface="Times New Roman"/>
                          <a:cs typeface="Times New Roman" pitchFamily="18" charset="0"/>
                        </a:rPr>
                        <a:t>Multiple inheritance</a:t>
                      </a:r>
                      <a:endParaRPr lang="en-US" sz="1000" u="none" dirty="0">
                        <a:latin typeface="Times New Roman" pitchFamily="18" charset="0"/>
                        <a:ea typeface="Calibri"/>
                        <a:cs typeface="Times New Roman" pitchFamily="18" charset="0"/>
                      </a:endParaRPr>
                    </a:p>
                  </a:txBody>
                  <a:tcPr marL="40317" marR="40317" marT="40317" marB="40317">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FFFFFF"/>
                    </a:solidFill>
                  </a:tcPr>
                </a:tc>
                <a:tc>
                  <a:txBody>
                    <a:bodyPr/>
                    <a:lstStyle/>
                    <a:p>
                      <a:pPr marL="0" marR="0" algn="just">
                        <a:lnSpc>
                          <a:spcPct val="115000"/>
                        </a:lnSpc>
                        <a:spcBef>
                          <a:spcPts val="0"/>
                        </a:spcBef>
                        <a:spcAft>
                          <a:spcPts val="0"/>
                        </a:spcAft>
                      </a:pPr>
                      <a:r>
                        <a:rPr lang="en-US" sz="1000" u="none" dirty="0" smtClean="0">
                          <a:solidFill>
                            <a:srgbClr val="333333"/>
                          </a:solidFill>
                          <a:latin typeface="Times New Roman" pitchFamily="18" charset="0"/>
                          <a:ea typeface="Times New Roman"/>
                          <a:cs typeface="Times New Roman" pitchFamily="18" charset="0"/>
                        </a:rPr>
                        <a:t>supports </a:t>
                      </a:r>
                      <a:r>
                        <a:rPr lang="en-US" sz="1000" u="none" dirty="0">
                          <a:solidFill>
                            <a:srgbClr val="333333"/>
                          </a:solidFill>
                          <a:latin typeface="Times New Roman" pitchFamily="18" charset="0"/>
                          <a:ea typeface="Times New Roman"/>
                          <a:cs typeface="Times New Roman" pitchFamily="18" charset="0"/>
                        </a:rPr>
                        <a:t>multiple inheritance.</a:t>
                      </a:r>
                      <a:endParaRPr lang="en-US" sz="1000" u="none" dirty="0">
                        <a:latin typeface="Times New Roman" pitchFamily="18" charset="0"/>
                        <a:ea typeface="Calibri"/>
                        <a:cs typeface="Times New Roman" pitchFamily="18" charset="0"/>
                      </a:endParaRPr>
                    </a:p>
                  </a:txBody>
                  <a:tcPr marL="40317" marR="40317" marT="40317" marB="40317">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FFFFFF"/>
                    </a:solidFill>
                  </a:tcPr>
                </a:tc>
                <a:tc>
                  <a:txBody>
                    <a:bodyPr/>
                    <a:lstStyle/>
                    <a:p>
                      <a:pPr marL="0" marR="0" algn="just">
                        <a:lnSpc>
                          <a:spcPct val="115000"/>
                        </a:lnSpc>
                        <a:spcBef>
                          <a:spcPts val="0"/>
                        </a:spcBef>
                        <a:spcAft>
                          <a:spcPts val="0"/>
                        </a:spcAft>
                      </a:pPr>
                      <a:r>
                        <a:rPr lang="en-US" sz="1000" u="none" dirty="0">
                          <a:solidFill>
                            <a:srgbClr val="333333"/>
                          </a:solidFill>
                          <a:latin typeface="Times New Roman" pitchFamily="18" charset="0"/>
                          <a:ea typeface="Times New Roman"/>
                          <a:cs typeface="Times New Roman" pitchFamily="18" charset="0"/>
                        </a:rPr>
                        <a:t>Java doesn't support multiple inheritance through class. It can be achieved by using </a:t>
                      </a:r>
                      <a:r>
                        <a:rPr lang="en-US" sz="1000" u="none" strike="noStrike" dirty="0" smtClean="0">
                          <a:solidFill>
                            <a:srgbClr val="008000"/>
                          </a:solidFill>
                          <a:latin typeface="Times New Roman" pitchFamily="18" charset="0"/>
                          <a:ea typeface="Times New Roman"/>
                          <a:cs typeface="Times New Roman" pitchFamily="18" charset="0"/>
                        </a:rPr>
                        <a:t>interface</a:t>
                      </a:r>
                      <a:r>
                        <a:rPr lang="en-US" sz="1000" u="none" strike="noStrike" baseline="0" dirty="0" smtClean="0">
                          <a:solidFill>
                            <a:srgbClr val="008000"/>
                          </a:solidFill>
                          <a:latin typeface="Times New Roman" pitchFamily="18" charset="0"/>
                          <a:ea typeface="Times New Roman"/>
                          <a:cs typeface="Times New Roman" pitchFamily="18" charset="0"/>
                        </a:rPr>
                        <a:t> in java</a:t>
                      </a:r>
                      <a:endParaRPr lang="en-US" sz="1000" u="none" dirty="0">
                        <a:latin typeface="Times New Roman" pitchFamily="18" charset="0"/>
                        <a:ea typeface="Calibri"/>
                        <a:cs typeface="Times New Roman" pitchFamily="18" charset="0"/>
                      </a:endParaRPr>
                    </a:p>
                  </a:txBody>
                  <a:tcPr marL="40317" marR="40317" marT="40317" marB="40317">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FFFFFF"/>
                    </a:solidFill>
                  </a:tcPr>
                </a:tc>
              </a:tr>
              <a:tr h="303187">
                <a:tc>
                  <a:txBody>
                    <a:bodyPr/>
                    <a:lstStyle/>
                    <a:p>
                      <a:pPr marL="0" marR="0" algn="just">
                        <a:lnSpc>
                          <a:spcPct val="115000"/>
                        </a:lnSpc>
                        <a:spcBef>
                          <a:spcPts val="0"/>
                        </a:spcBef>
                        <a:spcAft>
                          <a:spcPts val="0"/>
                        </a:spcAft>
                      </a:pPr>
                      <a:r>
                        <a:rPr lang="en-US" sz="1000" b="1" u="none">
                          <a:solidFill>
                            <a:srgbClr val="333333"/>
                          </a:solidFill>
                          <a:latin typeface="Times New Roman" pitchFamily="18" charset="0"/>
                          <a:ea typeface="Times New Roman"/>
                          <a:cs typeface="Times New Roman" pitchFamily="18" charset="0"/>
                        </a:rPr>
                        <a:t>Operator Overloading</a:t>
                      </a:r>
                      <a:endParaRPr lang="en-US" sz="1000" u="none">
                        <a:latin typeface="Times New Roman" pitchFamily="18" charset="0"/>
                        <a:ea typeface="Calibri"/>
                        <a:cs typeface="Times New Roman" pitchFamily="18" charset="0"/>
                      </a:endParaRPr>
                    </a:p>
                  </a:txBody>
                  <a:tcPr marL="40317" marR="40317" marT="40317" marB="40317">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EFF1EB"/>
                    </a:solidFill>
                  </a:tcPr>
                </a:tc>
                <a:tc>
                  <a:txBody>
                    <a:bodyPr/>
                    <a:lstStyle/>
                    <a:p>
                      <a:pPr marL="0" marR="0" algn="just">
                        <a:lnSpc>
                          <a:spcPct val="115000"/>
                        </a:lnSpc>
                        <a:spcBef>
                          <a:spcPts val="0"/>
                        </a:spcBef>
                        <a:spcAft>
                          <a:spcPts val="0"/>
                        </a:spcAft>
                      </a:pPr>
                      <a:r>
                        <a:rPr lang="en-US" sz="1000" u="none" dirty="0" smtClean="0">
                          <a:solidFill>
                            <a:srgbClr val="333333"/>
                          </a:solidFill>
                          <a:latin typeface="Times New Roman" pitchFamily="18" charset="0"/>
                          <a:ea typeface="Times New Roman"/>
                          <a:cs typeface="Times New Roman" pitchFamily="18" charset="0"/>
                        </a:rPr>
                        <a:t>supports</a:t>
                      </a:r>
                      <a:r>
                        <a:rPr lang="en-US" sz="1000" u="none" dirty="0">
                          <a:solidFill>
                            <a:srgbClr val="333333"/>
                          </a:solidFill>
                          <a:latin typeface="Times New Roman" pitchFamily="18" charset="0"/>
                          <a:ea typeface="Times New Roman"/>
                          <a:cs typeface="Times New Roman" pitchFamily="18" charset="0"/>
                        </a:rPr>
                        <a:t> </a:t>
                      </a:r>
                      <a:r>
                        <a:rPr lang="en-US" sz="1000" u="none" strike="noStrike" dirty="0" smtClean="0">
                          <a:solidFill>
                            <a:srgbClr val="008000"/>
                          </a:solidFill>
                          <a:latin typeface="Times New Roman" pitchFamily="18" charset="0"/>
                          <a:ea typeface="Times New Roman"/>
                          <a:cs typeface="Times New Roman" pitchFamily="18" charset="0"/>
                        </a:rPr>
                        <a:t>operator</a:t>
                      </a:r>
                      <a:r>
                        <a:rPr lang="en-US" sz="1000" u="none" strike="noStrike" baseline="0" dirty="0" smtClean="0">
                          <a:solidFill>
                            <a:srgbClr val="008000"/>
                          </a:solidFill>
                          <a:latin typeface="Times New Roman" pitchFamily="18" charset="0"/>
                          <a:ea typeface="Times New Roman"/>
                          <a:cs typeface="Times New Roman" pitchFamily="18" charset="0"/>
                        </a:rPr>
                        <a:t> overloading</a:t>
                      </a:r>
                      <a:endParaRPr lang="en-US" sz="1000" u="none" dirty="0">
                        <a:latin typeface="Times New Roman" pitchFamily="18" charset="0"/>
                        <a:ea typeface="Calibri"/>
                        <a:cs typeface="Times New Roman" pitchFamily="18" charset="0"/>
                      </a:endParaRPr>
                    </a:p>
                  </a:txBody>
                  <a:tcPr marL="40317" marR="40317" marT="40317" marB="40317">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EFF1EB"/>
                    </a:solidFill>
                  </a:tcPr>
                </a:tc>
                <a:tc>
                  <a:txBody>
                    <a:bodyPr/>
                    <a:lstStyle/>
                    <a:p>
                      <a:pPr marL="0" marR="0" algn="just">
                        <a:lnSpc>
                          <a:spcPct val="115000"/>
                        </a:lnSpc>
                        <a:spcBef>
                          <a:spcPts val="0"/>
                        </a:spcBef>
                        <a:spcAft>
                          <a:spcPts val="0"/>
                        </a:spcAft>
                      </a:pPr>
                      <a:r>
                        <a:rPr lang="en-US" sz="1000" u="none">
                          <a:solidFill>
                            <a:srgbClr val="333333"/>
                          </a:solidFill>
                          <a:latin typeface="Times New Roman" pitchFamily="18" charset="0"/>
                          <a:ea typeface="Times New Roman"/>
                          <a:cs typeface="Times New Roman" pitchFamily="18" charset="0"/>
                        </a:rPr>
                        <a:t>Java doesn't support operator overloading.</a:t>
                      </a:r>
                      <a:endParaRPr lang="en-US" sz="1000" u="none">
                        <a:latin typeface="Times New Roman" pitchFamily="18" charset="0"/>
                        <a:ea typeface="Calibri"/>
                        <a:cs typeface="Times New Roman" pitchFamily="18" charset="0"/>
                      </a:endParaRPr>
                    </a:p>
                  </a:txBody>
                  <a:tcPr marL="40317" marR="40317" marT="40317" marB="40317">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EFF1EB"/>
                    </a:solidFill>
                  </a:tcPr>
                </a:tc>
              </a:tr>
              <a:tr h="414463">
                <a:tc>
                  <a:txBody>
                    <a:bodyPr/>
                    <a:lstStyle/>
                    <a:p>
                      <a:pPr marL="0" marR="0" algn="just">
                        <a:lnSpc>
                          <a:spcPct val="115000"/>
                        </a:lnSpc>
                        <a:spcBef>
                          <a:spcPts val="0"/>
                        </a:spcBef>
                        <a:spcAft>
                          <a:spcPts val="0"/>
                        </a:spcAft>
                      </a:pPr>
                      <a:r>
                        <a:rPr lang="en-US" sz="1000" b="1" u="none">
                          <a:solidFill>
                            <a:srgbClr val="333333"/>
                          </a:solidFill>
                          <a:latin typeface="Times New Roman" pitchFamily="18" charset="0"/>
                          <a:ea typeface="Times New Roman"/>
                          <a:cs typeface="Times New Roman" pitchFamily="18" charset="0"/>
                        </a:rPr>
                        <a:t>Pointers</a:t>
                      </a:r>
                      <a:endParaRPr lang="en-US" sz="1000" u="none">
                        <a:latin typeface="Times New Roman" pitchFamily="18" charset="0"/>
                        <a:ea typeface="Calibri"/>
                        <a:cs typeface="Times New Roman" pitchFamily="18" charset="0"/>
                      </a:endParaRPr>
                    </a:p>
                  </a:txBody>
                  <a:tcPr marL="40317" marR="40317" marT="40317" marB="40317">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FFFFFF"/>
                    </a:solidFill>
                  </a:tcPr>
                </a:tc>
                <a:tc>
                  <a:txBody>
                    <a:bodyPr/>
                    <a:lstStyle/>
                    <a:p>
                      <a:pPr marL="0" marR="0" algn="just">
                        <a:lnSpc>
                          <a:spcPct val="115000"/>
                        </a:lnSpc>
                        <a:spcBef>
                          <a:spcPts val="0"/>
                        </a:spcBef>
                        <a:spcAft>
                          <a:spcPts val="0"/>
                        </a:spcAft>
                      </a:pPr>
                      <a:r>
                        <a:rPr lang="en-US" sz="1000" u="none" dirty="0" smtClean="0">
                          <a:solidFill>
                            <a:srgbClr val="333333"/>
                          </a:solidFill>
                          <a:latin typeface="Times New Roman" pitchFamily="18" charset="0"/>
                          <a:ea typeface="Times New Roman"/>
                          <a:cs typeface="Times New Roman" pitchFamily="18" charset="0"/>
                        </a:rPr>
                        <a:t>Supports</a:t>
                      </a:r>
                      <a:r>
                        <a:rPr lang="en-US" sz="1000" u="none" dirty="0">
                          <a:solidFill>
                            <a:srgbClr val="333333"/>
                          </a:solidFill>
                          <a:latin typeface="Times New Roman" pitchFamily="18" charset="0"/>
                          <a:ea typeface="Times New Roman"/>
                          <a:cs typeface="Times New Roman" pitchFamily="18" charset="0"/>
                        </a:rPr>
                        <a:t> </a:t>
                      </a:r>
                      <a:r>
                        <a:rPr lang="en-US" sz="1000" u="none" strike="noStrike" baseline="0" dirty="0" smtClean="0">
                          <a:solidFill>
                            <a:srgbClr val="008000"/>
                          </a:solidFill>
                          <a:latin typeface="Times New Roman" pitchFamily="18" charset="0"/>
                          <a:ea typeface="Times New Roman"/>
                          <a:cs typeface="Times New Roman" pitchFamily="18" charset="0"/>
                        </a:rPr>
                        <a:t> pointer</a:t>
                      </a:r>
                      <a:r>
                        <a:rPr lang="en-US" sz="1000" u="none" dirty="0" smtClean="0">
                          <a:solidFill>
                            <a:srgbClr val="333333"/>
                          </a:solidFill>
                          <a:latin typeface="Times New Roman" pitchFamily="18" charset="0"/>
                          <a:ea typeface="Times New Roman"/>
                          <a:cs typeface="Times New Roman" pitchFamily="18" charset="0"/>
                        </a:rPr>
                        <a:t> </a:t>
                      </a:r>
                      <a:endParaRPr lang="en-US" sz="1000" u="none" dirty="0">
                        <a:latin typeface="Times New Roman" pitchFamily="18" charset="0"/>
                        <a:ea typeface="Calibri"/>
                        <a:cs typeface="Times New Roman" pitchFamily="18" charset="0"/>
                      </a:endParaRPr>
                    </a:p>
                  </a:txBody>
                  <a:tcPr marL="40317" marR="40317" marT="40317" marB="40317">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FFFFFF"/>
                    </a:solidFill>
                  </a:tcPr>
                </a:tc>
                <a:tc>
                  <a:txBody>
                    <a:bodyPr/>
                    <a:lstStyle/>
                    <a:p>
                      <a:pPr marL="0" marR="0" algn="just">
                        <a:lnSpc>
                          <a:spcPct val="115000"/>
                        </a:lnSpc>
                        <a:spcBef>
                          <a:spcPts val="0"/>
                        </a:spcBef>
                        <a:spcAft>
                          <a:spcPts val="0"/>
                        </a:spcAft>
                      </a:pPr>
                      <a:r>
                        <a:rPr lang="en-US" sz="1000" u="none">
                          <a:solidFill>
                            <a:srgbClr val="333333"/>
                          </a:solidFill>
                          <a:latin typeface="Times New Roman" pitchFamily="18" charset="0"/>
                          <a:ea typeface="Times New Roman"/>
                          <a:cs typeface="Times New Roman" pitchFamily="18" charset="0"/>
                        </a:rPr>
                        <a:t>Java supports pointer internally. However, you can't write the pointer program in java. </a:t>
                      </a:r>
                      <a:endParaRPr lang="en-US" sz="1000" u="none">
                        <a:latin typeface="Times New Roman" pitchFamily="18" charset="0"/>
                        <a:ea typeface="Calibri"/>
                        <a:cs typeface="Times New Roman" pitchFamily="18" charset="0"/>
                      </a:endParaRPr>
                    </a:p>
                  </a:txBody>
                  <a:tcPr marL="40317" marR="40317" marT="40317" marB="40317">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FFFFFF"/>
                    </a:solidFill>
                  </a:tcPr>
                </a:tc>
              </a:tr>
              <a:tr h="1082121">
                <a:tc>
                  <a:txBody>
                    <a:bodyPr/>
                    <a:lstStyle/>
                    <a:p>
                      <a:pPr marL="0" marR="0" algn="just">
                        <a:lnSpc>
                          <a:spcPct val="115000"/>
                        </a:lnSpc>
                        <a:spcBef>
                          <a:spcPts val="0"/>
                        </a:spcBef>
                        <a:spcAft>
                          <a:spcPts val="0"/>
                        </a:spcAft>
                      </a:pPr>
                      <a:r>
                        <a:rPr lang="en-US" sz="1000" b="1" u="none">
                          <a:solidFill>
                            <a:srgbClr val="333333"/>
                          </a:solidFill>
                          <a:latin typeface="Times New Roman" pitchFamily="18" charset="0"/>
                          <a:ea typeface="Times New Roman"/>
                          <a:cs typeface="Times New Roman" pitchFamily="18" charset="0"/>
                        </a:rPr>
                        <a:t>Compiler and Interpreter</a:t>
                      </a:r>
                      <a:endParaRPr lang="en-US" sz="1000" u="none">
                        <a:latin typeface="Times New Roman" pitchFamily="18" charset="0"/>
                        <a:ea typeface="Calibri"/>
                        <a:cs typeface="Times New Roman" pitchFamily="18" charset="0"/>
                      </a:endParaRPr>
                    </a:p>
                  </a:txBody>
                  <a:tcPr marL="40317" marR="40317" marT="40317" marB="40317">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EFF1EB"/>
                    </a:solidFill>
                  </a:tcPr>
                </a:tc>
                <a:tc>
                  <a:txBody>
                    <a:bodyPr/>
                    <a:lstStyle/>
                    <a:p>
                      <a:pPr marL="0" marR="0" algn="just">
                        <a:lnSpc>
                          <a:spcPct val="115000"/>
                        </a:lnSpc>
                        <a:spcBef>
                          <a:spcPts val="0"/>
                        </a:spcBef>
                        <a:spcAft>
                          <a:spcPts val="0"/>
                        </a:spcAft>
                      </a:pPr>
                      <a:r>
                        <a:rPr lang="en-US" sz="1000" u="none">
                          <a:solidFill>
                            <a:srgbClr val="333333"/>
                          </a:solidFill>
                          <a:latin typeface="Times New Roman" pitchFamily="18" charset="0"/>
                          <a:ea typeface="Times New Roman"/>
                          <a:cs typeface="Times New Roman" pitchFamily="18" charset="0"/>
                        </a:rPr>
                        <a:t>C++ uses compiler only. C++ is compiled and run using the compiler which converts source code into machine code so, C++ is platform dependent.</a:t>
                      </a:r>
                      <a:endParaRPr lang="en-US" sz="1000" u="none">
                        <a:latin typeface="Times New Roman" pitchFamily="18" charset="0"/>
                        <a:ea typeface="Calibri"/>
                        <a:cs typeface="Times New Roman" pitchFamily="18" charset="0"/>
                      </a:endParaRPr>
                    </a:p>
                  </a:txBody>
                  <a:tcPr marL="40317" marR="40317" marT="40317" marB="40317">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EFF1EB"/>
                    </a:solidFill>
                  </a:tcPr>
                </a:tc>
                <a:tc>
                  <a:txBody>
                    <a:bodyPr/>
                    <a:lstStyle/>
                    <a:p>
                      <a:pPr marL="0" marR="0" algn="just">
                        <a:lnSpc>
                          <a:spcPct val="115000"/>
                        </a:lnSpc>
                        <a:spcBef>
                          <a:spcPts val="0"/>
                        </a:spcBef>
                        <a:spcAft>
                          <a:spcPts val="0"/>
                        </a:spcAft>
                      </a:pPr>
                      <a:r>
                        <a:rPr lang="en-US" sz="1000" u="none">
                          <a:solidFill>
                            <a:srgbClr val="333333"/>
                          </a:solidFill>
                          <a:latin typeface="Times New Roman" pitchFamily="18" charset="0"/>
                          <a:ea typeface="Times New Roman"/>
                          <a:cs typeface="Times New Roman" pitchFamily="18" charset="0"/>
                        </a:rPr>
                        <a:t>Java uses both compiler and interpreter. Java source code is converted into bytecode at compilation time. The interpreter executes this bytecode at runtime and produces output. Java is interpreted that is why it is platform-independent.</a:t>
                      </a:r>
                      <a:endParaRPr lang="en-US" sz="1000" u="none">
                        <a:latin typeface="Times New Roman" pitchFamily="18" charset="0"/>
                        <a:ea typeface="Calibri"/>
                        <a:cs typeface="Times New Roman" pitchFamily="18" charset="0"/>
                      </a:endParaRPr>
                    </a:p>
                  </a:txBody>
                  <a:tcPr marL="40317" marR="40317" marT="40317" marB="40317">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EFF1EB"/>
                    </a:solidFill>
                  </a:tcPr>
                </a:tc>
              </a:tr>
              <a:tr h="414463">
                <a:tc>
                  <a:txBody>
                    <a:bodyPr/>
                    <a:lstStyle/>
                    <a:p>
                      <a:pPr marL="0" marR="0" algn="just">
                        <a:lnSpc>
                          <a:spcPct val="115000"/>
                        </a:lnSpc>
                        <a:spcBef>
                          <a:spcPts val="0"/>
                        </a:spcBef>
                        <a:spcAft>
                          <a:spcPts val="0"/>
                        </a:spcAft>
                      </a:pPr>
                      <a:r>
                        <a:rPr lang="en-US" sz="1000" b="1" u="none">
                          <a:solidFill>
                            <a:srgbClr val="333333"/>
                          </a:solidFill>
                          <a:latin typeface="Times New Roman" pitchFamily="18" charset="0"/>
                          <a:ea typeface="Times New Roman"/>
                          <a:cs typeface="Times New Roman" pitchFamily="18" charset="0"/>
                        </a:rPr>
                        <a:t>Call by Value and Call by reference</a:t>
                      </a:r>
                      <a:endParaRPr lang="en-US" sz="1000" u="none">
                        <a:latin typeface="Times New Roman" pitchFamily="18" charset="0"/>
                        <a:ea typeface="Calibri"/>
                        <a:cs typeface="Times New Roman" pitchFamily="18" charset="0"/>
                      </a:endParaRPr>
                    </a:p>
                  </a:txBody>
                  <a:tcPr marL="40317" marR="40317" marT="40317" marB="40317">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FFFFFF"/>
                    </a:solidFill>
                  </a:tcPr>
                </a:tc>
                <a:tc>
                  <a:txBody>
                    <a:bodyPr/>
                    <a:lstStyle/>
                    <a:p>
                      <a:pPr marL="0" marR="0" algn="just">
                        <a:lnSpc>
                          <a:spcPct val="115000"/>
                        </a:lnSpc>
                        <a:spcBef>
                          <a:spcPts val="0"/>
                        </a:spcBef>
                        <a:spcAft>
                          <a:spcPts val="0"/>
                        </a:spcAft>
                      </a:pPr>
                      <a:r>
                        <a:rPr lang="en-US" sz="1000" u="none">
                          <a:solidFill>
                            <a:srgbClr val="333333"/>
                          </a:solidFill>
                          <a:latin typeface="Times New Roman" pitchFamily="18" charset="0"/>
                          <a:ea typeface="Times New Roman"/>
                          <a:cs typeface="Times New Roman" pitchFamily="18" charset="0"/>
                        </a:rPr>
                        <a:t>C++ supports both call by value and call by reference.</a:t>
                      </a:r>
                      <a:endParaRPr lang="en-US" sz="1000" u="none">
                        <a:latin typeface="Times New Roman" pitchFamily="18" charset="0"/>
                        <a:ea typeface="Calibri"/>
                        <a:cs typeface="Times New Roman" pitchFamily="18" charset="0"/>
                      </a:endParaRPr>
                    </a:p>
                  </a:txBody>
                  <a:tcPr marL="40317" marR="40317" marT="40317" marB="40317">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FFFFFF"/>
                    </a:solidFill>
                  </a:tcPr>
                </a:tc>
                <a:tc>
                  <a:txBody>
                    <a:bodyPr/>
                    <a:lstStyle/>
                    <a:p>
                      <a:pPr marL="0" marR="0" algn="just">
                        <a:lnSpc>
                          <a:spcPct val="115000"/>
                        </a:lnSpc>
                        <a:spcBef>
                          <a:spcPts val="0"/>
                        </a:spcBef>
                        <a:spcAft>
                          <a:spcPts val="0"/>
                        </a:spcAft>
                      </a:pPr>
                      <a:r>
                        <a:rPr lang="en-US" sz="1000" u="none">
                          <a:solidFill>
                            <a:srgbClr val="333333"/>
                          </a:solidFill>
                          <a:latin typeface="Times New Roman" pitchFamily="18" charset="0"/>
                          <a:ea typeface="Times New Roman"/>
                          <a:cs typeface="Times New Roman" pitchFamily="18" charset="0"/>
                        </a:rPr>
                        <a:t>Java supports call by value only. There is no call by reference in java.</a:t>
                      </a:r>
                      <a:endParaRPr lang="en-US" sz="1000" u="none">
                        <a:latin typeface="Times New Roman" pitchFamily="18" charset="0"/>
                        <a:ea typeface="Calibri"/>
                        <a:cs typeface="Times New Roman" pitchFamily="18" charset="0"/>
                      </a:endParaRPr>
                    </a:p>
                  </a:txBody>
                  <a:tcPr marL="40317" marR="40317" marT="40317" marB="40317">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FFFFFF"/>
                    </a:solidFill>
                  </a:tcPr>
                </a:tc>
              </a:tr>
              <a:tr h="303187">
                <a:tc>
                  <a:txBody>
                    <a:bodyPr/>
                    <a:lstStyle/>
                    <a:p>
                      <a:pPr marL="0" marR="0" algn="just">
                        <a:lnSpc>
                          <a:spcPct val="115000"/>
                        </a:lnSpc>
                        <a:spcBef>
                          <a:spcPts val="0"/>
                        </a:spcBef>
                        <a:spcAft>
                          <a:spcPts val="0"/>
                        </a:spcAft>
                      </a:pPr>
                      <a:r>
                        <a:rPr lang="en-US" sz="1000" b="1" u="none">
                          <a:solidFill>
                            <a:srgbClr val="333333"/>
                          </a:solidFill>
                          <a:latin typeface="Times New Roman" pitchFamily="18" charset="0"/>
                          <a:ea typeface="Times New Roman"/>
                          <a:cs typeface="Times New Roman" pitchFamily="18" charset="0"/>
                        </a:rPr>
                        <a:t>Structure and Union</a:t>
                      </a:r>
                      <a:endParaRPr lang="en-US" sz="1000" u="none">
                        <a:latin typeface="Times New Roman" pitchFamily="18" charset="0"/>
                        <a:ea typeface="Calibri"/>
                        <a:cs typeface="Times New Roman" pitchFamily="18" charset="0"/>
                      </a:endParaRPr>
                    </a:p>
                  </a:txBody>
                  <a:tcPr marL="40317" marR="40317" marT="40317" marB="40317">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EFF1EB"/>
                    </a:solidFill>
                  </a:tcPr>
                </a:tc>
                <a:tc>
                  <a:txBody>
                    <a:bodyPr/>
                    <a:lstStyle/>
                    <a:p>
                      <a:pPr marL="0" marR="0" algn="just">
                        <a:lnSpc>
                          <a:spcPct val="115000"/>
                        </a:lnSpc>
                        <a:spcBef>
                          <a:spcPts val="0"/>
                        </a:spcBef>
                        <a:spcAft>
                          <a:spcPts val="0"/>
                        </a:spcAft>
                      </a:pPr>
                      <a:r>
                        <a:rPr lang="en-US" sz="1000" u="none">
                          <a:solidFill>
                            <a:srgbClr val="333333"/>
                          </a:solidFill>
                          <a:latin typeface="Times New Roman" pitchFamily="18" charset="0"/>
                          <a:ea typeface="Times New Roman"/>
                          <a:cs typeface="Times New Roman" pitchFamily="18" charset="0"/>
                        </a:rPr>
                        <a:t>C++ supports structures and unions.</a:t>
                      </a:r>
                      <a:endParaRPr lang="en-US" sz="1000" u="none">
                        <a:latin typeface="Times New Roman" pitchFamily="18" charset="0"/>
                        <a:ea typeface="Calibri"/>
                        <a:cs typeface="Times New Roman" pitchFamily="18" charset="0"/>
                      </a:endParaRPr>
                    </a:p>
                  </a:txBody>
                  <a:tcPr marL="40317" marR="40317" marT="40317" marB="40317">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EFF1EB"/>
                    </a:solidFill>
                  </a:tcPr>
                </a:tc>
                <a:tc>
                  <a:txBody>
                    <a:bodyPr/>
                    <a:lstStyle/>
                    <a:p>
                      <a:pPr marL="0" marR="0" algn="just">
                        <a:lnSpc>
                          <a:spcPct val="115000"/>
                        </a:lnSpc>
                        <a:spcBef>
                          <a:spcPts val="0"/>
                        </a:spcBef>
                        <a:spcAft>
                          <a:spcPts val="0"/>
                        </a:spcAft>
                      </a:pPr>
                      <a:r>
                        <a:rPr lang="en-US" sz="1000" u="none">
                          <a:solidFill>
                            <a:srgbClr val="333333"/>
                          </a:solidFill>
                          <a:latin typeface="Times New Roman" pitchFamily="18" charset="0"/>
                          <a:ea typeface="Times New Roman"/>
                          <a:cs typeface="Times New Roman" pitchFamily="18" charset="0"/>
                        </a:rPr>
                        <a:t>Java doesn't support structures and unions.</a:t>
                      </a:r>
                      <a:endParaRPr lang="en-US" sz="1000" u="none">
                        <a:latin typeface="Times New Roman" pitchFamily="18" charset="0"/>
                        <a:ea typeface="Calibri"/>
                        <a:cs typeface="Times New Roman" pitchFamily="18" charset="0"/>
                      </a:endParaRPr>
                    </a:p>
                  </a:txBody>
                  <a:tcPr marL="40317" marR="40317" marT="40317" marB="40317">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EFF1EB"/>
                    </a:solidFill>
                  </a:tcPr>
                </a:tc>
              </a:tr>
              <a:tr h="525740">
                <a:tc>
                  <a:txBody>
                    <a:bodyPr/>
                    <a:lstStyle/>
                    <a:p>
                      <a:pPr marL="0" marR="0" algn="just">
                        <a:lnSpc>
                          <a:spcPct val="115000"/>
                        </a:lnSpc>
                        <a:spcBef>
                          <a:spcPts val="0"/>
                        </a:spcBef>
                        <a:spcAft>
                          <a:spcPts val="0"/>
                        </a:spcAft>
                      </a:pPr>
                      <a:r>
                        <a:rPr lang="en-US" sz="1000" b="1" u="none">
                          <a:solidFill>
                            <a:srgbClr val="333333"/>
                          </a:solidFill>
                          <a:latin typeface="Times New Roman" pitchFamily="18" charset="0"/>
                          <a:ea typeface="Times New Roman"/>
                          <a:cs typeface="Times New Roman" pitchFamily="18" charset="0"/>
                        </a:rPr>
                        <a:t>Thread Support</a:t>
                      </a:r>
                      <a:endParaRPr lang="en-US" sz="1000" u="none">
                        <a:latin typeface="Times New Roman" pitchFamily="18" charset="0"/>
                        <a:ea typeface="Calibri"/>
                        <a:cs typeface="Times New Roman" pitchFamily="18" charset="0"/>
                      </a:endParaRPr>
                    </a:p>
                  </a:txBody>
                  <a:tcPr marL="40317" marR="40317" marT="40317" marB="40317">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FFFFFF"/>
                    </a:solidFill>
                  </a:tcPr>
                </a:tc>
                <a:tc>
                  <a:txBody>
                    <a:bodyPr/>
                    <a:lstStyle/>
                    <a:p>
                      <a:pPr marL="0" marR="0" algn="just">
                        <a:lnSpc>
                          <a:spcPct val="115000"/>
                        </a:lnSpc>
                        <a:spcBef>
                          <a:spcPts val="0"/>
                        </a:spcBef>
                        <a:spcAft>
                          <a:spcPts val="0"/>
                        </a:spcAft>
                      </a:pPr>
                      <a:r>
                        <a:rPr lang="en-US" sz="1000" u="none">
                          <a:solidFill>
                            <a:srgbClr val="333333"/>
                          </a:solidFill>
                          <a:latin typeface="Times New Roman" pitchFamily="18" charset="0"/>
                          <a:ea typeface="Times New Roman"/>
                          <a:cs typeface="Times New Roman" pitchFamily="18" charset="0"/>
                        </a:rPr>
                        <a:t>C++ doesn't have built-in support for threads. It relies on third-party libraries for thread support.</a:t>
                      </a:r>
                      <a:endParaRPr lang="en-US" sz="1000" u="none">
                        <a:latin typeface="Times New Roman" pitchFamily="18" charset="0"/>
                        <a:ea typeface="Calibri"/>
                        <a:cs typeface="Times New Roman" pitchFamily="18" charset="0"/>
                      </a:endParaRPr>
                    </a:p>
                  </a:txBody>
                  <a:tcPr marL="40317" marR="40317" marT="40317" marB="40317">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FFFFFF"/>
                    </a:solidFill>
                  </a:tcPr>
                </a:tc>
                <a:tc>
                  <a:txBody>
                    <a:bodyPr/>
                    <a:lstStyle/>
                    <a:p>
                      <a:pPr marL="0" marR="0" algn="just">
                        <a:lnSpc>
                          <a:spcPct val="115000"/>
                        </a:lnSpc>
                        <a:spcBef>
                          <a:spcPts val="0"/>
                        </a:spcBef>
                        <a:spcAft>
                          <a:spcPts val="0"/>
                        </a:spcAft>
                      </a:pPr>
                      <a:r>
                        <a:rPr lang="en-US" sz="1000" u="none" dirty="0">
                          <a:solidFill>
                            <a:srgbClr val="333333"/>
                          </a:solidFill>
                          <a:latin typeface="Times New Roman" pitchFamily="18" charset="0"/>
                          <a:ea typeface="Times New Roman"/>
                          <a:cs typeface="Times New Roman" pitchFamily="18" charset="0"/>
                        </a:rPr>
                        <a:t>Java has built-in </a:t>
                      </a:r>
                      <a:r>
                        <a:rPr lang="en-US" sz="1000" u="none" strike="noStrike" dirty="0" smtClean="0">
                          <a:solidFill>
                            <a:srgbClr val="008000"/>
                          </a:solidFill>
                          <a:latin typeface="Times New Roman" pitchFamily="18" charset="0"/>
                          <a:ea typeface="Times New Roman"/>
                          <a:cs typeface="Times New Roman" pitchFamily="18" charset="0"/>
                        </a:rPr>
                        <a:t>thread</a:t>
                      </a:r>
                      <a:r>
                        <a:rPr lang="en-US" sz="1000" u="none" strike="noStrike" baseline="0" dirty="0" smtClean="0">
                          <a:solidFill>
                            <a:srgbClr val="008000"/>
                          </a:solidFill>
                          <a:latin typeface="Times New Roman" pitchFamily="18" charset="0"/>
                          <a:ea typeface="Times New Roman"/>
                          <a:cs typeface="Times New Roman" pitchFamily="18" charset="0"/>
                        </a:rPr>
                        <a:t>  s</a:t>
                      </a:r>
                      <a:r>
                        <a:rPr lang="en-US" sz="1000" u="none" dirty="0" smtClean="0">
                          <a:solidFill>
                            <a:srgbClr val="333333"/>
                          </a:solidFill>
                          <a:latin typeface="Times New Roman" pitchFamily="18" charset="0"/>
                          <a:ea typeface="Times New Roman"/>
                          <a:cs typeface="Times New Roman" pitchFamily="18" charset="0"/>
                        </a:rPr>
                        <a:t>upport</a:t>
                      </a:r>
                      <a:r>
                        <a:rPr lang="en-US" sz="1000" u="none" dirty="0">
                          <a:solidFill>
                            <a:srgbClr val="333333"/>
                          </a:solidFill>
                          <a:latin typeface="Times New Roman" pitchFamily="18" charset="0"/>
                          <a:ea typeface="Times New Roman"/>
                          <a:cs typeface="Times New Roman" pitchFamily="18" charset="0"/>
                        </a:rPr>
                        <a:t>.</a:t>
                      </a:r>
                      <a:endParaRPr lang="en-US" sz="1000" u="none" dirty="0">
                        <a:latin typeface="Times New Roman" pitchFamily="18" charset="0"/>
                        <a:ea typeface="Calibri"/>
                        <a:cs typeface="Times New Roman" pitchFamily="18" charset="0"/>
                      </a:endParaRPr>
                    </a:p>
                  </a:txBody>
                  <a:tcPr marL="40317" marR="40317" marT="40317" marB="40317">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FFFFFF"/>
                    </a:solidFill>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a:t>
            </a:r>
            <a:endParaRPr lang="en-US" dirty="0"/>
          </a:p>
        </p:txBody>
      </p:sp>
      <p:sp>
        <p:nvSpPr>
          <p:cNvPr id="3" name="Content Placeholder 2"/>
          <p:cNvSpPr>
            <a:spLocks noGrp="1"/>
          </p:cNvSpPr>
          <p:nvPr>
            <p:ph idx="1"/>
          </p:nvPr>
        </p:nvSpPr>
        <p:spPr/>
        <p:txBody>
          <a:bodyPr/>
          <a:lstStyle/>
          <a:p>
            <a:r>
              <a:rPr lang="en-US" dirty="0" smtClean="0"/>
              <a:t>Web </a:t>
            </a:r>
            <a:endParaRPr lang="en-US" dirty="0" smtClean="0"/>
          </a:p>
          <a:p>
            <a:r>
              <a:rPr lang="en-US" dirty="0" smtClean="0"/>
              <a:t>Desktop   hypermarket</a:t>
            </a:r>
            <a:endParaRPr lang="en-US" dirty="0" smtClean="0"/>
          </a:p>
          <a:p>
            <a:r>
              <a:rPr lang="en-US" dirty="0" smtClean="0"/>
              <a:t>Mobile   -&gt; Android</a:t>
            </a:r>
            <a:endParaRPr lang="en-US" dirty="0" smtClean="0"/>
          </a:p>
          <a:p>
            <a:r>
              <a:rPr lang="en-US" dirty="0" smtClean="0"/>
              <a:t>Embedded  -&gt;&gt;&gt; java related application</a:t>
            </a:r>
            <a:endParaRPr lang="en-US" dirty="0" smtClean="0"/>
          </a:p>
          <a:p>
            <a:r>
              <a:rPr lang="en-US" dirty="0" smtClean="0"/>
              <a:t>Robotics</a:t>
            </a:r>
            <a:r>
              <a:rPr lang="en-US" dirty="0" smtClean="0">
                <a:sym typeface="Wingdings" pitchFamily="2" charset="2"/>
              </a:rPr>
              <a:t> </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Application</a:t>
            </a:r>
            <a:endParaRPr lang="en-US" dirty="0"/>
          </a:p>
        </p:txBody>
      </p:sp>
      <p:sp>
        <p:nvSpPr>
          <p:cNvPr id="3" name="Content Placeholder 2"/>
          <p:cNvSpPr>
            <a:spLocks noGrp="1"/>
          </p:cNvSpPr>
          <p:nvPr>
            <p:ph idx="1"/>
          </p:nvPr>
        </p:nvSpPr>
        <p:spPr/>
        <p:txBody>
          <a:bodyPr/>
          <a:lstStyle/>
          <a:p>
            <a:r>
              <a:rPr lang="en-US" dirty="0"/>
              <a:t>Standalone </a:t>
            </a:r>
            <a:r>
              <a:rPr lang="en-US" dirty="0" smtClean="0"/>
              <a:t>Application</a:t>
            </a:r>
            <a:r>
              <a:rPr lang="en-US" dirty="0" smtClean="0">
                <a:sym typeface="Wingdings" pitchFamily="2" charset="2"/>
              </a:rPr>
              <a:t> </a:t>
            </a:r>
            <a:r>
              <a:rPr lang="en-US" dirty="0" err="1" smtClean="0">
                <a:sym typeface="Wingdings" pitchFamily="2" charset="2"/>
              </a:rPr>
              <a:t>supermarkers</a:t>
            </a:r>
            <a:endParaRPr lang="en-US" dirty="0"/>
          </a:p>
          <a:p>
            <a:r>
              <a:rPr lang="en-US" dirty="0"/>
              <a:t>Web </a:t>
            </a:r>
            <a:r>
              <a:rPr lang="en-US" dirty="0" smtClean="0"/>
              <a:t>Application</a:t>
            </a:r>
            <a:r>
              <a:rPr lang="en-US" dirty="0" smtClean="0">
                <a:sym typeface="Wingdings" pitchFamily="2" charset="2"/>
              </a:rPr>
              <a:t> </a:t>
            </a:r>
            <a:r>
              <a:rPr lang="en-US" dirty="0" err="1" smtClean="0">
                <a:sym typeface="Wingdings" pitchFamily="2" charset="2"/>
              </a:rPr>
              <a:t>besant</a:t>
            </a:r>
            <a:r>
              <a:rPr lang="en-US" dirty="0" smtClean="0">
                <a:sym typeface="Wingdings" pitchFamily="2" charset="2"/>
              </a:rPr>
              <a:t> technologies/</a:t>
            </a:r>
            <a:r>
              <a:rPr lang="en-US" dirty="0" err="1" smtClean="0">
                <a:sym typeface="Wingdings" pitchFamily="2" charset="2"/>
              </a:rPr>
              <a:t>google</a:t>
            </a:r>
            <a:endParaRPr lang="en-US" dirty="0"/>
          </a:p>
          <a:p>
            <a:r>
              <a:rPr lang="en-US" dirty="0"/>
              <a:t>Enterprise </a:t>
            </a:r>
            <a:r>
              <a:rPr lang="en-US" dirty="0" smtClean="0"/>
              <a:t>Application  </a:t>
            </a:r>
            <a:r>
              <a:rPr lang="en-US" dirty="0" err="1" smtClean="0"/>
              <a:t>amazone</a:t>
            </a:r>
            <a:r>
              <a:rPr lang="en-US" dirty="0" smtClean="0"/>
              <a:t> website/Ecommerce</a:t>
            </a:r>
            <a:endParaRPr lang="en-US" dirty="0"/>
          </a:p>
          <a:p>
            <a:r>
              <a:rPr lang="en-US" dirty="0"/>
              <a:t>Mobile Application</a:t>
            </a:r>
          </a:p>
          <a:p>
            <a:r>
              <a:rPr lang="en-US" dirty="0" smtClean="0"/>
              <a:t>-&gt;.Android</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The current stable release of Java is Java </a:t>
            </a:r>
            <a:r>
              <a:rPr lang="en-US"/>
              <a:t>SE </a:t>
            </a:r>
            <a:r>
              <a:rPr lang="en-US" smtClean="0"/>
              <a:t>10/11</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56</TotalTime>
  <Words>346</Words>
  <Application>Microsoft Office PowerPoint</Application>
  <PresentationFormat>On-screen Show (4:3)</PresentationFormat>
  <Paragraphs>65</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Java Course</vt:lpstr>
      <vt:lpstr>Slide 2</vt:lpstr>
      <vt:lpstr>Slide 3</vt:lpstr>
      <vt:lpstr>Features</vt:lpstr>
      <vt:lpstr>Different from Other Technology</vt:lpstr>
      <vt:lpstr>Diff between C++ &amp; Java</vt:lpstr>
      <vt:lpstr>Application</vt:lpstr>
      <vt:lpstr>Types of Application</vt:lpstr>
      <vt:lpstr>Slide 9</vt:lpstr>
      <vt:lpstr>Releases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Course</dc:title>
  <dc:creator>hp</dc:creator>
  <cp:lastModifiedBy>hp</cp:lastModifiedBy>
  <cp:revision>6</cp:revision>
  <dcterms:created xsi:type="dcterms:W3CDTF">2022-07-16T17:43:02Z</dcterms:created>
  <dcterms:modified xsi:type="dcterms:W3CDTF">2022-07-24T09:26:36Z</dcterms:modified>
</cp:coreProperties>
</file>