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CDC100-B08E-4E64-AE65-78B53464F131}"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DC100-B08E-4E64-AE65-78B53464F131}"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DC100-B08E-4E64-AE65-78B53464F131}"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DC100-B08E-4E64-AE65-78B53464F131}"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100-B08E-4E64-AE65-78B53464F131}" type="datetimeFigureOut">
              <a:rPr lang="en-US" smtClean="0"/>
              <a:pPr/>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CDC100-B08E-4E64-AE65-78B53464F131}"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CDC100-B08E-4E64-AE65-78B53464F131}" type="datetimeFigureOut">
              <a:rPr lang="en-US" smtClean="0"/>
              <a:pPr/>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CDC100-B08E-4E64-AE65-78B53464F131}" type="datetimeFigureOut">
              <a:rPr lang="en-US" smtClean="0"/>
              <a:pPr/>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100-B08E-4E64-AE65-78B53464F131}" type="datetimeFigureOut">
              <a:rPr lang="en-US" smtClean="0"/>
              <a:pPr/>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100-B08E-4E64-AE65-78B53464F131}"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100-B08E-4E64-AE65-78B53464F131}" type="datetimeFigureOut">
              <a:rPr lang="en-US" smtClean="0"/>
              <a:pPr/>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587866-6609-4A2D-961A-7402F49896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100-B08E-4E64-AE65-78B53464F131}" type="datetimeFigureOut">
              <a:rPr lang="en-US" smtClean="0"/>
              <a:pPr/>
              <a:t>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87866-6609-4A2D-961A-7402F49896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Lock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Object Level Lock</a:t>
            </a:r>
          </a:p>
          <a:p>
            <a:r>
              <a:rPr lang="en-US" b="1" dirty="0" smtClean="0"/>
              <a:t>Object-level lock: </a:t>
            </a:r>
            <a:r>
              <a:rPr lang="en-US" dirty="0" smtClean="0"/>
              <a:t>Every object in java has a unique lock. </a:t>
            </a:r>
            <a:endParaRPr lang="en-US" dirty="0" smtClean="0"/>
          </a:p>
          <a:p>
            <a:r>
              <a:rPr lang="en-US" dirty="0" smtClean="0"/>
              <a:t>Whenever </a:t>
            </a:r>
            <a:r>
              <a:rPr lang="en-US" dirty="0" smtClean="0"/>
              <a:t>we are using a synchronized keyword, then only the lock concept will come into the picture. </a:t>
            </a:r>
            <a:endParaRPr lang="en-US" dirty="0" smtClean="0"/>
          </a:p>
          <a:p>
            <a:r>
              <a:rPr lang="en-US" dirty="0" smtClean="0"/>
              <a:t>If </a:t>
            </a:r>
            <a:r>
              <a:rPr lang="en-US" dirty="0" smtClean="0"/>
              <a:t>a thread wants to execute then synchronized method on the given object. </a:t>
            </a:r>
            <a:endParaRPr lang="en-US" dirty="0" smtClean="0"/>
          </a:p>
          <a:p>
            <a:r>
              <a:rPr lang="en-US" dirty="0" smtClean="0"/>
              <a:t>Step1-&gt;First</a:t>
            </a:r>
            <a:r>
              <a:rPr lang="en-US" dirty="0" smtClean="0"/>
              <a:t>, it has to get a lock-in that object. </a:t>
            </a:r>
            <a:endParaRPr lang="en-US" dirty="0" smtClean="0"/>
          </a:p>
          <a:p>
            <a:r>
              <a:rPr lang="en-US" dirty="0" smtClean="0"/>
              <a:t>Step2-&gt;Once </a:t>
            </a:r>
            <a:r>
              <a:rPr lang="en-US" dirty="0" smtClean="0"/>
              <a:t>the thread got the lock then it is allowed to execute any synchronized method on that object. </a:t>
            </a:r>
            <a:endParaRPr lang="en-US" dirty="0" smtClean="0"/>
          </a:p>
          <a:p>
            <a:r>
              <a:rPr lang="en-US" dirty="0" smtClean="0"/>
              <a:t>Step 3-&gt;Once </a:t>
            </a:r>
            <a:r>
              <a:rPr lang="en-US" dirty="0" smtClean="0"/>
              <a:t>method execution completes automatically thread releases the lock. </a:t>
            </a:r>
            <a:endParaRPr lang="en-US" dirty="0" smtClean="0"/>
          </a:p>
          <a:p>
            <a:r>
              <a:rPr lang="en-US" dirty="0" smtClean="0"/>
              <a:t>Acquiring </a:t>
            </a:r>
            <a:r>
              <a:rPr lang="en-US" dirty="0" smtClean="0"/>
              <a:t>and release lock internally is taken care of by JVM and the programmer is not responsible for these activities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Lock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Lock</a:t>
            </a:r>
          </a:p>
          <a:p>
            <a:r>
              <a:rPr lang="en-US" dirty="0" smtClean="0"/>
              <a:t>Every class in Java has a unique lock which is nothing but a class level lock. </a:t>
            </a:r>
            <a:endParaRPr lang="en-US" dirty="0" smtClean="0"/>
          </a:p>
          <a:p>
            <a:r>
              <a:rPr lang="en-US" dirty="0" smtClean="0"/>
              <a:t>If </a:t>
            </a:r>
            <a:r>
              <a:rPr lang="en-US" dirty="0" smtClean="0"/>
              <a:t>a thread wants to execute a static synchronized method, then the thread requires a class level lock. </a:t>
            </a:r>
            <a:endParaRPr lang="en-US" dirty="0" smtClean="0"/>
          </a:p>
          <a:p>
            <a:r>
              <a:rPr lang="en-US" dirty="0" smtClean="0"/>
              <a:t>Once </a:t>
            </a:r>
            <a:r>
              <a:rPr lang="en-US" dirty="0" smtClean="0"/>
              <a:t>a thread got the class level lock, then it is allowed to execute any static synchronized method of that class. </a:t>
            </a:r>
            <a:endParaRPr lang="en-US" dirty="0" smtClean="0"/>
          </a:p>
          <a:p>
            <a:r>
              <a:rPr lang="en-US" dirty="0" smtClean="0"/>
              <a:t>Once </a:t>
            </a:r>
            <a:r>
              <a:rPr lang="en-US" dirty="0" smtClean="0"/>
              <a:t>method execution completes automatically thread releases the lock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Synchronization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Synchronized method may lose its behavior of getting an ordered output. </a:t>
            </a:r>
            <a:endParaRPr lang="en-US" dirty="0" smtClean="0"/>
          </a:p>
          <a:p>
            <a:r>
              <a:rPr lang="en-US" dirty="0" smtClean="0"/>
              <a:t>When </a:t>
            </a:r>
            <a:r>
              <a:rPr lang="en-US" dirty="0" smtClean="0"/>
              <a:t>there are more objects of a class, It acquires only the lock of the particular </a:t>
            </a:r>
            <a:r>
              <a:rPr lang="en-US" dirty="0" smtClean="0"/>
              <a:t>instance/OBJECT. </a:t>
            </a:r>
          </a:p>
          <a:p>
            <a:r>
              <a:rPr lang="en-US" dirty="0" smtClean="0"/>
              <a:t>To </a:t>
            </a:r>
            <a:r>
              <a:rPr lang="en-US" dirty="0" smtClean="0"/>
              <a:t>maintain the Synchronized behavior, we need a </a:t>
            </a:r>
            <a:r>
              <a:rPr lang="en-US" b="1" dirty="0" smtClean="0"/>
              <a:t>class-level lock </a:t>
            </a:r>
            <a:r>
              <a:rPr lang="en-US" dirty="0" smtClean="0"/>
              <a:t>rather than an instance-level </a:t>
            </a:r>
            <a:r>
              <a:rPr lang="en-US" dirty="0" smtClean="0"/>
              <a:t>lock/object level lock </a:t>
            </a:r>
            <a:r>
              <a:rPr lang="en-US" dirty="0" smtClean="0"/>
              <a:t>which can be achieved by </a:t>
            </a:r>
            <a:r>
              <a:rPr lang="en-US" b="1" dirty="0" smtClean="0"/>
              <a:t>Static Synchronization</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Decimal     -----------  Binary</a:t>
            </a:r>
          </a:p>
          <a:p>
            <a:r>
              <a:rPr lang="en-US" dirty="0" smtClean="0"/>
              <a:t>2                                     0010</a:t>
            </a:r>
            <a:endParaRPr lang="en-US" dirty="0" smtClean="0"/>
          </a:p>
          <a:p>
            <a:r>
              <a:rPr lang="en-US" dirty="0" smtClean="0"/>
              <a:t>8                                     1000</a:t>
            </a:r>
          </a:p>
          <a:p>
            <a:r>
              <a:rPr lang="en-US" dirty="0" smtClean="0"/>
              <a:t>6                                     110</a:t>
            </a:r>
          </a:p>
          <a:p>
            <a:r>
              <a:rPr lang="en-US" dirty="0" smtClean="0"/>
              <a:t>1                                          1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Rectangle                     Thread1 , </a:t>
            </a:r>
          </a:p>
          <a:p>
            <a:pPr>
              <a:buNone/>
            </a:pPr>
            <a:r>
              <a:rPr lang="en-US" dirty="0" smtClean="0"/>
              <a:t>                                                 Thread2</a:t>
            </a:r>
          </a:p>
          <a:p>
            <a:r>
              <a:rPr lang="en-US" dirty="0" smtClean="0"/>
              <a:t>A</a:t>
            </a:r>
          </a:p>
          <a:p>
            <a:r>
              <a:rPr lang="en-US" dirty="0" smtClean="0"/>
              <a:t>B</a:t>
            </a:r>
          </a:p>
          <a:p>
            <a:r>
              <a:rPr lang="en-US" dirty="0" smtClean="0"/>
              <a:t>C</a:t>
            </a:r>
          </a:p>
          <a:p>
            <a:r>
              <a:rPr lang="en-US" dirty="0" smtClean="0"/>
              <a:t>D</a:t>
            </a:r>
            <a:endParaRPr lang="en-US" dirty="0" smtClean="0"/>
          </a:p>
          <a:p>
            <a:pPr>
              <a:buNone/>
            </a:pPr>
            <a:endParaRPr lang="en-US" dirty="0" smtClean="0"/>
          </a:p>
          <a:p>
            <a:pPr>
              <a:buNone/>
            </a:pPr>
            <a:endParaRPr lang="en-US" dirty="0" smtClean="0"/>
          </a:p>
          <a:p>
            <a:pPr>
              <a:buNone/>
            </a:pPr>
            <a:endParaRPr lang="en-US" dirty="0"/>
          </a:p>
        </p:txBody>
      </p:sp>
      <p:cxnSp>
        <p:nvCxnSpPr>
          <p:cNvPr id="5" name="Straight Arrow Connector 4"/>
          <p:cNvCxnSpPr/>
          <p:nvPr/>
        </p:nvCxnSpPr>
        <p:spPr>
          <a:xfrm rot="5400000" flipH="1" flipV="1">
            <a:off x="5181600" y="190500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2590800" y="2057400"/>
            <a:ext cx="2438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New:</a:t>
            </a:r>
            <a:r>
              <a:rPr lang="en-US" dirty="0"/>
              <a:t> Whenever a new thread is created, it is always in the new state. For a thread in the new state, the code has not been run yet and thus has not begun its </a:t>
            </a:r>
            <a:r>
              <a:rPr lang="en-US" dirty="0" smtClean="0"/>
              <a:t>execution</a:t>
            </a:r>
          </a:p>
          <a:p>
            <a:r>
              <a:rPr lang="en-US" b="1" dirty="0"/>
              <a:t>Active:</a:t>
            </a:r>
            <a:r>
              <a:rPr lang="en-US" dirty="0"/>
              <a:t> When a thread invokes the start() method, it moves from the new state to the active state. The active state contains two states within it: one is </a:t>
            </a:r>
            <a:r>
              <a:rPr lang="en-US" b="1" dirty="0" err="1"/>
              <a:t>runnable</a:t>
            </a:r>
            <a:r>
              <a:rPr lang="en-US" dirty="0"/>
              <a:t>, and the other is </a:t>
            </a:r>
            <a:r>
              <a:rPr lang="en-US" b="1" dirty="0"/>
              <a:t>running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Runnable</a:t>
            </a:r>
            <a:endParaRPr lang="en-US" dirty="0"/>
          </a:p>
        </p:txBody>
      </p:sp>
      <p:sp>
        <p:nvSpPr>
          <p:cNvPr id="3" name="Content Placeholder 2"/>
          <p:cNvSpPr>
            <a:spLocks noGrp="1"/>
          </p:cNvSpPr>
          <p:nvPr>
            <p:ph idx="1"/>
          </p:nvPr>
        </p:nvSpPr>
        <p:spPr/>
        <p:txBody>
          <a:bodyPr/>
          <a:lstStyle/>
          <a:p>
            <a:r>
              <a:rPr lang="en-US" b="1" dirty="0" err="1"/>
              <a:t>Runnable</a:t>
            </a:r>
            <a:r>
              <a:rPr lang="en-US" b="1" dirty="0"/>
              <a:t>:</a:t>
            </a:r>
            <a:r>
              <a:rPr lang="en-US" dirty="0"/>
              <a:t> A thread, that is ready to run is then moved to the </a:t>
            </a:r>
            <a:r>
              <a:rPr lang="en-US" dirty="0" err="1"/>
              <a:t>runnable</a:t>
            </a:r>
            <a:r>
              <a:rPr lang="en-US" dirty="0"/>
              <a:t> state. In the </a:t>
            </a:r>
            <a:r>
              <a:rPr lang="en-US" dirty="0" err="1"/>
              <a:t>runnable</a:t>
            </a:r>
            <a:r>
              <a:rPr lang="en-US" dirty="0"/>
              <a:t> state, the thread may be running or may be ready to run at any given instant of time. It is the duty of the thread scheduler to provide the thread time to run, i.e., moving the thread the running state.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a:t>
            </a:r>
            <a:endParaRPr lang="en-US" dirty="0"/>
          </a:p>
        </p:txBody>
      </p:sp>
      <p:sp>
        <p:nvSpPr>
          <p:cNvPr id="3" name="Content Placeholder 2"/>
          <p:cNvSpPr>
            <a:spLocks noGrp="1"/>
          </p:cNvSpPr>
          <p:nvPr>
            <p:ph idx="1"/>
          </p:nvPr>
        </p:nvSpPr>
        <p:spPr/>
        <p:txBody>
          <a:bodyPr/>
          <a:lstStyle/>
          <a:p>
            <a:r>
              <a:rPr lang="en-US" dirty="0"/>
              <a:t>When the thread gets the CPU, it moves from the </a:t>
            </a:r>
            <a:r>
              <a:rPr lang="en-US" dirty="0" err="1"/>
              <a:t>runnable</a:t>
            </a:r>
            <a:r>
              <a:rPr lang="en-US" dirty="0"/>
              <a:t> to the running state. Generally, the most common change in the state of a thread is from </a:t>
            </a:r>
            <a:r>
              <a:rPr lang="en-US" dirty="0" err="1"/>
              <a:t>runnable</a:t>
            </a:r>
            <a:r>
              <a:rPr lang="en-US" dirty="0"/>
              <a:t> to running and again back to </a:t>
            </a:r>
            <a:r>
              <a:rPr lang="en-US" dirty="0" err="1"/>
              <a:t>runnable</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Blocked/Waiting</a:t>
            </a:r>
            <a:endParaRPr lang="en-US" dirty="0"/>
          </a:p>
        </p:txBody>
      </p:sp>
      <p:sp>
        <p:nvSpPr>
          <p:cNvPr id="3" name="Content Placeholder 2"/>
          <p:cNvSpPr>
            <a:spLocks noGrp="1"/>
          </p:cNvSpPr>
          <p:nvPr>
            <p:ph idx="1"/>
          </p:nvPr>
        </p:nvSpPr>
        <p:spPr/>
        <p:txBody>
          <a:bodyPr/>
          <a:lstStyle/>
          <a:p>
            <a:r>
              <a:rPr lang="en-US" b="1" dirty="0"/>
              <a:t>Blocked or Waiting:</a:t>
            </a:r>
            <a:r>
              <a:rPr lang="en-US" dirty="0"/>
              <a:t> Whenever a thread is inactive for a span of time (not permanently) then, either the thread is in the blocked state or is in the waiting state.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Java thread life cycle"/>
          <p:cNvPicPr>
            <a:picLocks noChangeAspect="1" noChangeArrowheads="1"/>
          </p:cNvPicPr>
          <p:nvPr/>
        </p:nvPicPr>
        <p:blipFill>
          <a:blip r:embed="rId2"/>
          <a:srcRect/>
          <a:stretch>
            <a:fillRect/>
          </a:stretch>
        </p:blipFill>
        <p:spPr bwMode="auto">
          <a:xfrm>
            <a:off x="914400" y="2209800"/>
            <a:ext cx="7143750" cy="305752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a:t>
            </a:r>
            <a:endParaRPr lang="en-US" dirty="0"/>
          </a:p>
        </p:txBody>
      </p:sp>
      <p:sp>
        <p:nvSpPr>
          <p:cNvPr id="3" name="Content Placeholder 2"/>
          <p:cNvSpPr>
            <a:spLocks noGrp="1"/>
          </p:cNvSpPr>
          <p:nvPr>
            <p:ph idx="1"/>
          </p:nvPr>
        </p:nvSpPr>
        <p:spPr/>
        <p:txBody>
          <a:bodyPr/>
          <a:lstStyle/>
          <a:p>
            <a:r>
              <a:rPr lang="en-US" dirty="0" smtClean="0"/>
              <a:t>The </a:t>
            </a:r>
            <a:r>
              <a:rPr lang="en-US" b="1" dirty="0" err="1" smtClean="0"/>
              <a:t>java.lang.Object.wait</a:t>
            </a:r>
            <a:r>
              <a:rPr lang="en-US" b="1" dirty="0" smtClean="0"/>
              <a:t>()</a:t>
            </a:r>
            <a:r>
              <a:rPr lang="en-US" dirty="0" smtClean="0"/>
              <a:t> causes current thread to wait until another thread invokes the notify() method or the </a:t>
            </a:r>
            <a:r>
              <a:rPr lang="en-US" dirty="0" err="1" smtClean="0"/>
              <a:t>notifyAll</a:t>
            </a:r>
            <a:r>
              <a:rPr lang="en-US" dirty="0" smtClean="0"/>
              <a:t>() method for this object. </a:t>
            </a:r>
            <a:endParaRPr lang="en-US" dirty="0" smtClean="0"/>
          </a:p>
          <a:p>
            <a:r>
              <a:rPr lang="en-US" dirty="0" smtClean="0"/>
              <a:t>In </a:t>
            </a:r>
            <a:r>
              <a:rPr lang="en-US" dirty="0" smtClean="0"/>
              <a:t>other words, this method behaves exactly as if it simply performs the call wait(0).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block</a:t>
            </a:r>
            <a:endParaRPr lang="en-US" dirty="0"/>
          </a:p>
        </p:txBody>
      </p:sp>
      <p:sp>
        <p:nvSpPr>
          <p:cNvPr id="3" name="Content Placeholder 2"/>
          <p:cNvSpPr>
            <a:spLocks noGrp="1"/>
          </p:cNvSpPr>
          <p:nvPr>
            <p:ph idx="1"/>
          </p:nvPr>
        </p:nvSpPr>
        <p:spPr/>
        <p:txBody>
          <a:bodyPr>
            <a:normAutofit/>
          </a:bodyPr>
          <a:lstStyle/>
          <a:p>
            <a:r>
              <a:rPr lang="en-US" dirty="0" smtClean="0"/>
              <a:t>Synchronized block can be used to perform synchronization on any specific resource of the method.</a:t>
            </a:r>
          </a:p>
          <a:p>
            <a:r>
              <a:rPr lang="en-US" dirty="0" smtClean="0"/>
              <a:t>Based on selective lines of code we can synchronize the resource</a:t>
            </a:r>
            <a:endParaRPr lang="en-US" dirty="0" smtClean="0"/>
          </a:p>
          <a:p>
            <a:r>
              <a:rPr lang="en-US" dirty="0" smtClean="0"/>
              <a:t>If we put all the codes of the method in the synchronized block, it will work same as the synchronized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Synchronized block is used to lock an object for any shared </a:t>
            </a:r>
            <a:r>
              <a:rPr lang="en-US" dirty="0" smtClean="0"/>
              <a:t>resource</a:t>
            </a:r>
          </a:p>
          <a:p>
            <a:r>
              <a:rPr lang="en-US" dirty="0" smtClean="0"/>
              <a:t>S</a:t>
            </a:r>
            <a:r>
              <a:rPr lang="en-US" dirty="0" smtClean="0"/>
              <a:t>ystem </a:t>
            </a:r>
            <a:r>
              <a:rPr lang="en-US" dirty="0" smtClean="0"/>
              <a:t>performance may degrade because of the slower working of synchronized keyword.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291</Words>
  <Application>Microsoft Office PowerPoint</Application>
  <PresentationFormat>On-screen Show (4:3)</PresentationFormat>
  <Paragraphs>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Runnable</vt:lpstr>
      <vt:lpstr>Running</vt:lpstr>
      <vt:lpstr>Blocked/Waiting</vt:lpstr>
      <vt:lpstr>Slide 6</vt:lpstr>
      <vt:lpstr>Wait</vt:lpstr>
      <vt:lpstr>Synchronized block</vt:lpstr>
      <vt:lpstr>Slide 9</vt:lpstr>
      <vt:lpstr>Object Lock</vt:lpstr>
      <vt:lpstr>Class Lock</vt:lpstr>
      <vt:lpstr>Static Synchronization</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10</cp:revision>
  <dcterms:created xsi:type="dcterms:W3CDTF">2023-02-03T19:37:51Z</dcterms:created>
  <dcterms:modified xsi:type="dcterms:W3CDTF">2023-02-05T10:21:26Z</dcterms:modified>
</cp:coreProperties>
</file>