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80" r:id="rId14"/>
    <p:sldId id="267" r:id="rId15"/>
    <p:sldId id="268" r:id="rId16"/>
    <p:sldId id="269" r:id="rId17"/>
    <p:sldId id="270" r:id="rId18"/>
    <p:sldId id="271" r:id="rId19"/>
    <p:sldId id="272" r:id="rId20"/>
    <p:sldId id="273" r:id="rId21"/>
    <p:sldId id="274" r:id="rId22"/>
    <p:sldId id="275"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9"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687CD2-8C7D-4BE2-B558-A0C1EB362128}"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7CD2-8C7D-4BE2-B558-A0C1EB362128}"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7CD2-8C7D-4BE2-B558-A0C1EB362128}"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7CD2-8C7D-4BE2-B558-A0C1EB362128}"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687CD2-8C7D-4BE2-B558-A0C1EB362128}"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687CD2-8C7D-4BE2-B558-A0C1EB362128}"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687CD2-8C7D-4BE2-B558-A0C1EB362128}" type="datetimeFigureOut">
              <a:rPr lang="en-US" smtClean="0"/>
              <a:pPr/>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687CD2-8C7D-4BE2-B558-A0C1EB362128}" type="datetimeFigureOut">
              <a:rPr lang="en-US" smtClean="0"/>
              <a:pPr/>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87CD2-8C7D-4BE2-B558-A0C1EB362128}" type="datetimeFigureOut">
              <a:rPr lang="en-US" smtClean="0"/>
              <a:pPr/>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87CD2-8C7D-4BE2-B558-A0C1EB362128}"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87CD2-8C7D-4BE2-B558-A0C1EB362128}"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84B95-9FEB-41E1-82EE-43D6DBB586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87CD2-8C7D-4BE2-B558-A0C1EB362128}" type="datetimeFigureOut">
              <a:rPr lang="en-US" smtClean="0"/>
              <a:pPr/>
              <a:t>10/8/2022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84B95-9FEB-41E1-82EE-43D6DBB586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ntribute.geeksforgeeks.org/iterators-in-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Notifyall</a:t>
            </a:r>
            <a:r>
              <a:rPr lang="en-US" dirty="0" smtClean="0"/>
              <a:t>()</a:t>
            </a:r>
            <a:endParaRPr lang="en-US" dirty="0"/>
          </a:p>
        </p:txBody>
      </p:sp>
      <p:sp>
        <p:nvSpPr>
          <p:cNvPr id="3" name="Content Placeholder 2"/>
          <p:cNvSpPr>
            <a:spLocks noGrp="1"/>
          </p:cNvSpPr>
          <p:nvPr>
            <p:ph idx="1"/>
          </p:nvPr>
        </p:nvSpPr>
        <p:spPr/>
        <p:txBody>
          <a:bodyPr/>
          <a:lstStyle/>
          <a:p>
            <a:r>
              <a:rPr lang="en-US" dirty="0"/>
              <a:t>Wakes up all threads that are waiting on this object's monitor.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and sleep method difference</a:t>
            </a:r>
            <a:endParaRPr lang="en-US" dirty="0"/>
          </a:p>
        </p:txBody>
      </p:sp>
      <p:sp>
        <p:nvSpPr>
          <p:cNvPr id="3" name="Content Placeholder 2"/>
          <p:cNvSpPr>
            <a:spLocks noGrp="1"/>
          </p:cNvSpPr>
          <p:nvPr>
            <p:ph idx="1"/>
          </p:nvPr>
        </p:nvSpPr>
        <p:spPr/>
        <p:txBody>
          <a:bodyPr/>
          <a:lstStyle/>
          <a:p>
            <a:pPr>
              <a:buNone/>
            </a:pPr>
            <a:r>
              <a:rPr lang="en-US" dirty="0" smtClean="0"/>
              <a:t>wait()</a:t>
            </a:r>
          </a:p>
          <a:p>
            <a:r>
              <a:rPr lang="en-US" dirty="0" smtClean="0"/>
              <a:t>The </a:t>
            </a:r>
            <a:r>
              <a:rPr lang="en-US" dirty="0"/>
              <a:t>wait() method releases the lock</a:t>
            </a:r>
            <a:r>
              <a:rPr lang="en-US" dirty="0" smtClean="0"/>
              <a:t>.</a:t>
            </a:r>
          </a:p>
          <a:p>
            <a:r>
              <a:rPr lang="en-US" dirty="0" smtClean="0"/>
              <a:t>It </a:t>
            </a:r>
            <a:r>
              <a:rPr lang="en-US" dirty="0"/>
              <a:t>is a method of Object </a:t>
            </a:r>
            <a:r>
              <a:rPr lang="en-US" dirty="0" smtClean="0"/>
              <a:t>class</a:t>
            </a:r>
          </a:p>
          <a:p>
            <a:pPr>
              <a:buNone/>
            </a:pPr>
            <a:r>
              <a:rPr lang="en-US" dirty="0" smtClean="0"/>
              <a:t>sleep()</a:t>
            </a:r>
            <a:endParaRPr lang="en-US" dirty="0"/>
          </a:p>
          <a:p>
            <a:r>
              <a:rPr lang="en-US" dirty="0" smtClean="0"/>
              <a:t>The sleep() method doesn't release the lock.</a:t>
            </a:r>
          </a:p>
          <a:p>
            <a:r>
              <a:rPr lang="en-US" dirty="0" smtClean="0"/>
              <a:t>It is a method of Thread class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DeadLock</a:t>
            </a:r>
            <a:r>
              <a:rPr lang="en-US" dirty="0" smtClean="0"/>
              <a:t> and Prevention</a:t>
            </a:r>
            <a:endParaRPr lang="en-US" dirty="0"/>
          </a:p>
        </p:txBody>
      </p:sp>
      <p:sp>
        <p:nvSpPr>
          <p:cNvPr id="3" name="Content Placeholder 2"/>
          <p:cNvSpPr>
            <a:spLocks noGrp="1"/>
          </p:cNvSpPr>
          <p:nvPr>
            <p:ph idx="1"/>
          </p:nvPr>
        </p:nvSpPr>
        <p:spPr/>
        <p:txBody>
          <a:bodyPr>
            <a:normAutofit fontScale="92500"/>
          </a:bodyPr>
          <a:lstStyle/>
          <a:p>
            <a:r>
              <a:rPr lang="en-US" dirty="0"/>
              <a:t>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a:t>
            </a:r>
            <a:r>
              <a:rPr lang="en-US" dirty="0" smtClean="0"/>
              <a:t>deadlock</a:t>
            </a:r>
          </a:p>
          <a:p>
            <a:r>
              <a:rPr lang="en-US" dirty="0"/>
              <a:t>A deadlock may also include more than two threads. The reason is that it can be difficult to detect a deadlock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val 3"/>
          <p:cNvSpPr/>
          <p:nvPr/>
        </p:nvSpPr>
        <p:spPr>
          <a:xfrm>
            <a:off x="1600200" y="3276600"/>
            <a:ext cx="1676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257800" y="3048000"/>
            <a:ext cx="1981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4" idx="0"/>
            <a:endCxn id="5" idx="0"/>
          </p:cNvCxnSpPr>
          <p:nvPr/>
        </p:nvCxnSpPr>
        <p:spPr>
          <a:xfrm rot="5400000" flipH="1" flipV="1">
            <a:off x="4229100" y="1257300"/>
            <a:ext cx="228600" cy="381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4"/>
            <a:endCxn id="4" idx="4"/>
          </p:cNvCxnSpPr>
          <p:nvPr/>
        </p:nvCxnSpPr>
        <p:spPr>
          <a:xfrm rot="5400000">
            <a:off x="4343400" y="2895600"/>
            <a:ext cx="1588" cy="381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Object-level </a:t>
            </a:r>
            <a:r>
              <a:rPr lang="en-US" b="1" dirty="0" smtClean="0"/>
              <a:t>lock</a:t>
            </a: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 </a:t>
            </a:r>
            <a:endParaRPr lang="en-US" b="1" dirty="0" smtClean="0"/>
          </a:p>
          <a:p>
            <a:r>
              <a:rPr lang="en-US" dirty="0" smtClean="0"/>
              <a:t>Every </a:t>
            </a:r>
            <a:r>
              <a:rPr lang="en-US" dirty="0"/>
              <a:t>object in java has a unique lock. Whenever we are using a synchronized keyword, then only the lock concept will come into the picture. </a:t>
            </a:r>
            <a:endParaRPr lang="en-US" dirty="0" smtClean="0"/>
          </a:p>
          <a:p>
            <a:r>
              <a:rPr lang="en-US" dirty="0" smtClean="0"/>
              <a:t>If </a:t>
            </a:r>
            <a:r>
              <a:rPr lang="en-US" dirty="0"/>
              <a:t>a thread wants to execute then synchronized method on the given object. First, it has to get a lock-in that object. </a:t>
            </a:r>
            <a:endParaRPr lang="en-US" dirty="0" smtClean="0"/>
          </a:p>
          <a:p>
            <a:r>
              <a:rPr lang="en-US" dirty="0" smtClean="0"/>
              <a:t>Once </a:t>
            </a:r>
            <a:r>
              <a:rPr lang="en-US" dirty="0"/>
              <a:t>the thread got the lock then it is allowed to execute any synchronized method on that object. Once method execution completes automatically thread releases the lock. </a:t>
            </a:r>
            <a:endParaRPr lang="en-US" dirty="0" smtClean="0"/>
          </a:p>
          <a:p>
            <a:r>
              <a:rPr lang="en-US" dirty="0" smtClean="0"/>
              <a:t>Acquiring </a:t>
            </a:r>
            <a:r>
              <a:rPr lang="en-US" dirty="0"/>
              <a:t>and release lock internally is taken care of by JVM and the programmer is not responsible for these activities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level lock</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t>
            </a:r>
            <a:r>
              <a:rPr lang="en-US" dirty="0" smtClean="0"/>
              <a:t>Every </a:t>
            </a:r>
            <a:r>
              <a:rPr lang="en-US" dirty="0"/>
              <a:t>class in Java has a unique lock which is nothing but a class level lock. </a:t>
            </a:r>
            <a:endParaRPr lang="en-US" dirty="0" smtClean="0"/>
          </a:p>
          <a:p>
            <a:r>
              <a:rPr lang="en-US" dirty="0" smtClean="0"/>
              <a:t>If </a:t>
            </a:r>
            <a:r>
              <a:rPr lang="en-US" dirty="0"/>
              <a:t>a thread wants to execute a static synchronized method, then the thread requires a class level lock. </a:t>
            </a:r>
            <a:endParaRPr lang="en-US" dirty="0" smtClean="0"/>
          </a:p>
          <a:p>
            <a:r>
              <a:rPr lang="en-US" dirty="0" smtClean="0"/>
              <a:t>Once </a:t>
            </a:r>
            <a:r>
              <a:rPr lang="en-US" dirty="0"/>
              <a:t>a thread got the class level lock, then it is allowed to execute any static synchronized method of that class. </a:t>
            </a:r>
            <a:endParaRPr lang="en-US" dirty="0" smtClean="0"/>
          </a:p>
          <a:p>
            <a:r>
              <a:rPr lang="en-US" dirty="0" smtClean="0"/>
              <a:t>Once </a:t>
            </a:r>
            <a:r>
              <a:rPr lang="en-US" dirty="0"/>
              <a:t>method execution completes automatically thread releases the lock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in thread class</a:t>
            </a:r>
            <a:endParaRPr lang="en-US" dirty="0"/>
          </a:p>
        </p:txBody>
      </p:sp>
      <p:sp>
        <p:nvSpPr>
          <p:cNvPr id="3" name="Content Placeholder 2"/>
          <p:cNvSpPr>
            <a:spLocks noGrp="1"/>
          </p:cNvSpPr>
          <p:nvPr>
            <p:ph idx="1"/>
          </p:nvPr>
        </p:nvSpPr>
        <p:spPr/>
        <p:txBody>
          <a:bodyPr/>
          <a:lstStyle/>
          <a:p>
            <a:r>
              <a:rPr lang="en-US" dirty="0"/>
              <a:t>Thread</a:t>
            </a:r>
            <a:r>
              <a:rPr lang="en-US" dirty="0" smtClean="0"/>
              <a:t>()</a:t>
            </a:r>
          </a:p>
          <a:p>
            <a:r>
              <a:rPr lang="en-US" dirty="0"/>
              <a:t>Thread(</a:t>
            </a:r>
            <a:r>
              <a:rPr lang="en-US" dirty="0" err="1"/>
              <a:t>Runnable</a:t>
            </a:r>
            <a:r>
              <a:rPr lang="en-US" dirty="0"/>
              <a:t> target</a:t>
            </a:r>
            <a:r>
              <a:rPr lang="en-US" dirty="0" smtClean="0"/>
              <a:t>)</a:t>
            </a:r>
          </a:p>
          <a:p>
            <a:r>
              <a:rPr lang="en-US" dirty="0"/>
              <a:t>Thread(</a:t>
            </a:r>
            <a:r>
              <a:rPr lang="en-US" dirty="0" err="1"/>
              <a:t>Runnable</a:t>
            </a:r>
            <a:r>
              <a:rPr lang="en-US" dirty="0"/>
              <a:t> target, String name</a:t>
            </a:r>
            <a:r>
              <a:rPr lang="en-US" dirty="0" smtClean="0"/>
              <a:t>)</a:t>
            </a:r>
          </a:p>
          <a:p>
            <a:r>
              <a:rPr lang="en-US" dirty="0"/>
              <a:t>Thread(String name</a:t>
            </a:r>
            <a:r>
              <a:rPr lang="en-US" dirty="0" smtClean="0"/>
              <a:t>)</a:t>
            </a:r>
          </a:p>
          <a:p>
            <a:r>
              <a:rPr lang="en-US" dirty="0"/>
              <a:t>Thread(</a:t>
            </a:r>
            <a:r>
              <a:rPr lang="en-US" dirty="0" err="1"/>
              <a:t>ThreadGroup</a:t>
            </a:r>
            <a:r>
              <a:rPr lang="en-US" dirty="0"/>
              <a:t> group, </a:t>
            </a:r>
            <a:r>
              <a:rPr lang="en-US" dirty="0" err="1"/>
              <a:t>Runnable</a:t>
            </a:r>
            <a:r>
              <a:rPr lang="en-US" dirty="0"/>
              <a:t> target</a:t>
            </a:r>
            <a:r>
              <a:rPr lang="en-US" dirty="0" smtClean="0"/>
              <a:t>)</a:t>
            </a:r>
          </a:p>
          <a:p>
            <a:endParaRPr lang="en-US" dirty="0"/>
          </a:p>
          <a:p>
            <a:r>
              <a:rPr lang="en-US" dirty="0" smtClean="0"/>
              <a:t>All allocates new thread object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Join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err="1" smtClean="0"/>
              <a:t>java.lang.Thread</a:t>
            </a:r>
            <a:r>
              <a:rPr lang="en-US" dirty="0" smtClean="0"/>
              <a:t> class provides the join() method which allows one thread to wait until another thread completes its execution. If </a:t>
            </a:r>
            <a:r>
              <a:rPr lang="en-US" b="1" dirty="0" smtClean="0"/>
              <a:t>t</a:t>
            </a:r>
            <a:r>
              <a:rPr lang="en-US" dirty="0" smtClean="0"/>
              <a:t> is a Thread object whose thread is currently executing, then </a:t>
            </a:r>
            <a:r>
              <a:rPr lang="en-US" b="1" dirty="0" err="1" smtClean="0"/>
              <a:t>t.join</a:t>
            </a:r>
            <a:r>
              <a:rPr lang="en-US" b="1" dirty="0" smtClean="0"/>
              <a:t>()</a:t>
            </a:r>
            <a:r>
              <a:rPr lang="en-US" dirty="0" smtClean="0"/>
              <a:t> will make sure that </a:t>
            </a:r>
            <a:r>
              <a:rPr lang="en-US" b="1" dirty="0" smtClean="0"/>
              <a:t>t</a:t>
            </a:r>
            <a:r>
              <a:rPr lang="en-US" dirty="0" smtClean="0"/>
              <a:t> is terminated before the next instruction is executed by the program</a:t>
            </a:r>
            <a:r>
              <a:rPr lang="en-US" dirty="0" smtClean="0"/>
              <a:t>.</a:t>
            </a:r>
          </a:p>
          <a:p>
            <a:r>
              <a:rPr lang="en-US" b="1" dirty="0" smtClean="0"/>
              <a:t>join(): </a:t>
            </a:r>
            <a:r>
              <a:rPr lang="en-US" dirty="0" smtClean="0"/>
              <a:t>It will put the current thread on wait until the thread on which it is called is dead. If thread is interrupted then it will throw </a:t>
            </a:r>
            <a:r>
              <a:rPr lang="en-US" dirty="0" err="1" smtClean="0"/>
              <a:t>InterruptedException</a:t>
            </a:r>
            <a:endParaRPr lang="en-US" dirty="0" smtClean="0"/>
          </a:p>
          <a:p>
            <a:r>
              <a:rPr lang="en-US" dirty="0" smtClean="0"/>
              <a:t>In the above example we can see clearly second thread t2 starts after first thread t1</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modification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Concurrent Modification:</a:t>
            </a:r>
            <a:r>
              <a:rPr lang="en-US" dirty="0"/>
              <a:t> Concurrent Modification in programming means to modify an object concurrently when another task is already running over </a:t>
            </a:r>
            <a:r>
              <a:rPr lang="en-US" dirty="0" smtClean="0"/>
              <a:t>it</a:t>
            </a:r>
          </a:p>
          <a:p>
            <a:endParaRPr lang="en-US" dirty="0"/>
          </a:p>
          <a:p>
            <a:r>
              <a:rPr lang="en-US" dirty="0"/>
              <a:t>in Java to modify a collection when another thread is iterating over it. Some </a:t>
            </a:r>
            <a:r>
              <a:rPr lang="en-US" dirty="0" err="1"/>
              <a:t>Iterator</a:t>
            </a:r>
            <a:r>
              <a:rPr lang="en-US" dirty="0"/>
              <a:t> implementations (including those of all the general purpose collection implementations provided by the JRE) may choose to throw </a:t>
            </a:r>
            <a:r>
              <a:rPr lang="en-US" i="1" dirty="0" err="1"/>
              <a:t>ConcurrentModificationException</a:t>
            </a: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fast</a:t>
            </a:r>
            <a:endParaRPr lang="en-US" dirty="0"/>
          </a:p>
        </p:txBody>
      </p:sp>
      <p:sp>
        <p:nvSpPr>
          <p:cNvPr id="3" name="Content Placeholder 2"/>
          <p:cNvSpPr>
            <a:spLocks noGrp="1"/>
          </p:cNvSpPr>
          <p:nvPr>
            <p:ph idx="1"/>
          </p:nvPr>
        </p:nvSpPr>
        <p:spPr/>
        <p:txBody>
          <a:bodyPr>
            <a:normAutofit lnSpcReduction="10000"/>
          </a:bodyPr>
          <a:lstStyle/>
          <a:p>
            <a:r>
              <a:rPr lang="en-US" u="sng" dirty="0" err="1">
                <a:hlinkClick r:id="rId2"/>
              </a:rPr>
              <a:t>Iterators</a:t>
            </a:r>
            <a:r>
              <a:rPr lang="en-US" dirty="0"/>
              <a:t> in java are used to iterate over the Collection </a:t>
            </a:r>
            <a:r>
              <a:rPr lang="en-US" dirty="0" err="1"/>
              <a:t>objects.Fail</a:t>
            </a:r>
            <a:r>
              <a:rPr lang="en-US" dirty="0"/>
              <a:t>-Fast </a:t>
            </a:r>
            <a:r>
              <a:rPr lang="en-US" dirty="0" err="1"/>
              <a:t>iterators</a:t>
            </a:r>
            <a:r>
              <a:rPr lang="en-US" dirty="0"/>
              <a:t> immediately throw </a:t>
            </a:r>
            <a:r>
              <a:rPr lang="en-US" b="1" i="1" dirty="0" err="1"/>
              <a:t>ConcurrentModificationException</a:t>
            </a:r>
            <a:r>
              <a:rPr lang="en-US" dirty="0"/>
              <a:t> if there is </a:t>
            </a:r>
            <a:r>
              <a:rPr lang="en-US" b="1" dirty="0"/>
              <a:t>structural modification</a:t>
            </a:r>
            <a:r>
              <a:rPr lang="en-US" dirty="0"/>
              <a:t> of the collection. </a:t>
            </a:r>
            <a:r>
              <a:rPr lang="en-US" i="1" dirty="0"/>
              <a:t>Structural modification means adding, removing any element from collection while a thread is iterating over that collection</a:t>
            </a:r>
            <a:r>
              <a:rPr lang="en-US" dirty="0"/>
              <a:t>. </a:t>
            </a:r>
            <a:r>
              <a:rPr lang="en-US" dirty="0" err="1"/>
              <a:t>Iterator</a:t>
            </a:r>
            <a:r>
              <a:rPr lang="en-US" dirty="0"/>
              <a:t> on </a:t>
            </a:r>
            <a:r>
              <a:rPr lang="en-US" b="1" dirty="0" err="1"/>
              <a:t>ArrayList</a:t>
            </a:r>
            <a:r>
              <a:rPr lang="en-US" b="1" dirty="0"/>
              <a:t>, </a:t>
            </a:r>
            <a:r>
              <a:rPr lang="en-US" b="1" dirty="0" err="1" smtClean="0"/>
              <a:t>HashMap,Map</a:t>
            </a:r>
            <a:r>
              <a:rPr lang="en-US" b="1" dirty="0" smtClean="0"/>
              <a:t>, List </a:t>
            </a:r>
            <a:r>
              <a:rPr lang="en-US" dirty="0"/>
              <a:t>classes are some examples of fail-fast </a:t>
            </a:r>
            <a:r>
              <a:rPr lang="en-US" dirty="0" err="1"/>
              <a:t>Iterator</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and run()</a:t>
            </a:r>
            <a:endParaRPr lang="en-US" dirty="0"/>
          </a:p>
        </p:txBody>
      </p:sp>
      <p:sp>
        <p:nvSpPr>
          <p:cNvPr id="3" name="Content Placeholder 2"/>
          <p:cNvSpPr>
            <a:spLocks noGrp="1"/>
          </p:cNvSpPr>
          <p:nvPr>
            <p:ph idx="1"/>
          </p:nvPr>
        </p:nvSpPr>
        <p:spPr/>
        <p:txBody>
          <a:bodyPr>
            <a:normAutofit/>
          </a:bodyPr>
          <a:lstStyle/>
          <a:p>
            <a:r>
              <a:rPr lang="en-US" dirty="0" smtClean="0"/>
              <a:t>Extending Thread class and </a:t>
            </a:r>
            <a:r>
              <a:rPr lang="en-US" dirty="0" err="1" smtClean="0"/>
              <a:t>Runnable</a:t>
            </a:r>
            <a:r>
              <a:rPr lang="en-US" dirty="0" smtClean="0"/>
              <a:t> interface</a:t>
            </a:r>
            <a:r>
              <a:rPr lang="en-US" dirty="0" smtClean="0"/>
              <a:t/>
            </a:r>
            <a:br>
              <a:rPr lang="en-US" dirty="0" smtClean="0"/>
            </a:br>
            <a:r>
              <a:rPr lang="en-US" dirty="0" smtClean="0"/>
              <a:t>In both the approaches, we override the run() function, but we start a thread by calling the start() function</a:t>
            </a:r>
            <a:endParaRPr lang="en-US" b="1" dirty="0" smtClean="0"/>
          </a:p>
          <a:p>
            <a:r>
              <a:rPr lang="en-US" dirty="0" smtClean="0"/>
              <a:t>The </a:t>
            </a:r>
            <a:r>
              <a:rPr lang="en-US" dirty="0" smtClean="0"/>
              <a:t>purpose of start() is to create a separate call stack for the thread. A separate call stack is created by it, and then run() is called by JVM.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Fail-Safe </a:t>
            </a:r>
            <a:r>
              <a:rPr lang="en-US" b="1" dirty="0" err="1" smtClean="0"/>
              <a:t>iterators</a:t>
            </a:r>
            <a:endParaRPr lang="en-US" dirty="0"/>
          </a:p>
        </p:txBody>
      </p:sp>
      <p:sp>
        <p:nvSpPr>
          <p:cNvPr id="3" name="Content Placeholder 2"/>
          <p:cNvSpPr>
            <a:spLocks noGrp="1"/>
          </p:cNvSpPr>
          <p:nvPr>
            <p:ph idx="1"/>
          </p:nvPr>
        </p:nvSpPr>
        <p:spPr/>
        <p:txBody>
          <a:bodyPr/>
          <a:lstStyle/>
          <a:p>
            <a:r>
              <a:rPr lang="en-US" b="1" dirty="0" smtClean="0"/>
              <a:t>Fail-Safe </a:t>
            </a:r>
            <a:r>
              <a:rPr lang="en-US" b="1" dirty="0" err="1" smtClean="0"/>
              <a:t>iterators</a:t>
            </a:r>
            <a:r>
              <a:rPr lang="en-US" b="1" dirty="0" smtClean="0"/>
              <a:t> </a:t>
            </a:r>
            <a:r>
              <a:rPr lang="en-US" b="1" dirty="0" smtClean="0"/>
              <a:t> </a:t>
            </a:r>
            <a:r>
              <a:rPr lang="en-US" dirty="0" smtClean="0"/>
              <a:t>don’t </a:t>
            </a:r>
            <a:r>
              <a:rPr lang="en-US" dirty="0"/>
              <a:t>throw any exceptions if a collection </a:t>
            </a:r>
            <a:r>
              <a:rPr lang="en-US" b="1" dirty="0"/>
              <a:t>is structurally modified while iterating over it</a:t>
            </a:r>
            <a:r>
              <a:rPr lang="en-US" dirty="0"/>
              <a:t>. This is because, </a:t>
            </a:r>
            <a:r>
              <a:rPr lang="en-US" b="1" dirty="0"/>
              <a:t>they operate on the clone of the collection</a:t>
            </a:r>
            <a:r>
              <a:rPr lang="en-US" dirty="0"/>
              <a:t>, not on the original collection and that’s why they are </a:t>
            </a:r>
            <a:r>
              <a:rPr lang="en-US" b="1" dirty="0"/>
              <a:t>called fail-safe </a:t>
            </a:r>
            <a:r>
              <a:rPr lang="en-US" b="1" dirty="0" err="1"/>
              <a:t>iterators</a:t>
            </a:r>
            <a:r>
              <a:rPr lang="en-US" dirty="0"/>
              <a:t>. </a:t>
            </a:r>
            <a:r>
              <a:rPr lang="en-US" dirty="0" err="1"/>
              <a:t>Iterator</a:t>
            </a:r>
            <a:r>
              <a:rPr lang="en-US" dirty="0"/>
              <a:t> on </a:t>
            </a:r>
            <a:r>
              <a:rPr lang="en-US" b="1" dirty="0" err="1"/>
              <a:t>CopyOnWriteArrayList</a:t>
            </a:r>
            <a:r>
              <a:rPr lang="en-US" b="1" dirty="0"/>
              <a:t>, </a:t>
            </a:r>
            <a:r>
              <a:rPr lang="en-US" b="1" dirty="0" err="1"/>
              <a:t>ConcurrentHashMap</a:t>
            </a:r>
            <a:r>
              <a:rPr lang="en-US" b="1" dirty="0"/>
              <a:t> </a:t>
            </a:r>
            <a:r>
              <a:rPr lang="en-US" dirty="0"/>
              <a:t>classes are examples of fail-safe </a:t>
            </a:r>
            <a:r>
              <a:rPr lang="en-US" dirty="0" err="1"/>
              <a:t>Iterator</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Fail fast and </a:t>
            </a:r>
            <a:r>
              <a:rPr lang="en-US" dirty="0" err="1" smtClean="0"/>
              <a:t>modCount</a:t>
            </a:r>
            <a:endParaRPr lang="en-US" dirty="0" smtClean="0"/>
          </a:p>
          <a:p>
            <a:r>
              <a:rPr lang="en-US" dirty="0"/>
              <a:t>flag called </a:t>
            </a:r>
            <a:r>
              <a:rPr lang="en-US" i="1" dirty="0" err="1"/>
              <a:t>modCount</a:t>
            </a:r>
            <a:r>
              <a:rPr lang="en-US" dirty="0"/>
              <a:t> which is updated each time a collection is </a:t>
            </a:r>
            <a:r>
              <a:rPr lang="en-US" dirty="0" err="1"/>
              <a:t>modified.Fail</a:t>
            </a:r>
            <a:r>
              <a:rPr lang="en-US" dirty="0"/>
              <a:t>-fast </a:t>
            </a:r>
            <a:r>
              <a:rPr lang="en-US" dirty="0" err="1"/>
              <a:t>iterators</a:t>
            </a:r>
            <a:r>
              <a:rPr lang="en-US" dirty="0"/>
              <a:t> checks the </a:t>
            </a:r>
            <a:r>
              <a:rPr lang="en-US" i="1" dirty="0" err="1"/>
              <a:t>modCount</a:t>
            </a:r>
            <a:r>
              <a:rPr lang="en-US" dirty="0"/>
              <a:t> flag whenever it gets the next value (i.e. using </a:t>
            </a:r>
            <a:r>
              <a:rPr lang="en-US" i="1" dirty="0"/>
              <a:t>next()</a:t>
            </a:r>
            <a:r>
              <a:rPr lang="en-US" dirty="0"/>
              <a:t> method), and if it finds that the </a:t>
            </a:r>
            <a:r>
              <a:rPr lang="en-US" i="1" dirty="0" err="1"/>
              <a:t>modCount</a:t>
            </a:r>
            <a:r>
              <a:rPr lang="en-US" dirty="0"/>
              <a:t> has been modified after this </a:t>
            </a:r>
            <a:r>
              <a:rPr lang="en-US" dirty="0" err="1"/>
              <a:t>iterator</a:t>
            </a:r>
            <a:r>
              <a:rPr lang="en-US" dirty="0"/>
              <a:t> has been created, it throws </a:t>
            </a:r>
            <a:r>
              <a:rPr lang="en-US" i="1" dirty="0" err="1"/>
              <a:t>ConcurrentModificationException</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major difference is fail-safe </a:t>
            </a:r>
            <a:r>
              <a:rPr lang="en-US" dirty="0" err="1"/>
              <a:t>iterator</a:t>
            </a:r>
            <a:r>
              <a:rPr lang="en-US" dirty="0"/>
              <a:t> doesn’t throw any Exception, contrary to fail-fast </a:t>
            </a:r>
            <a:r>
              <a:rPr lang="en-US" dirty="0" err="1"/>
              <a:t>Iterator</a:t>
            </a:r>
            <a:r>
              <a:rPr lang="en-US" dirty="0" smtClean="0"/>
              <a:t>. </a:t>
            </a:r>
          </a:p>
          <a:p>
            <a:r>
              <a:rPr lang="en-US" dirty="0" smtClean="0"/>
              <a:t>This </a:t>
            </a:r>
            <a:r>
              <a:rPr lang="en-US" dirty="0"/>
              <a:t>is because they work on a clone of Collection instead of the original collection and that’s why they are called as the fail-safe 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447800" y="2590800"/>
            <a:ext cx="37338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52600" y="3124200"/>
            <a:ext cx="8382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81200" y="4419600"/>
            <a:ext cx="762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505200" y="3733800"/>
            <a:ext cx="1066800" cy="685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Ist</a:t>
            </a:r>
            <a:r>
              <a:rPr lang="en-US" dirty="0" smtClean="0"/>
              <a:t> 11.am today thread</a:t>
            </a:r>
            <a:endParaRPr lang="en-US" dirty="0"/>
          </a:p>
        </p:txBody>
      </p:sp>
      <p:sp>
        <p:nvSpPr>
          <p:cNvPr id="4" name="Rectangle 3"/>
          <p:cNvSpPr/>
          <p:nvPr/>
        </p:nvSpPr>
        <p:spPr>
          <a:xfrm>
            <a:off x="5867400" y="2133600"/>
            <a:ext cx="9906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524000" y="2667000"/>
            <a:ext cx="2819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47800" y="2362200"/>
            <a:ext cx="1905000" cy="646331"/>
          </a:xfrm>
          <a:prstGeom prst="rect">
            <a:avLst/>
          </a:prstGeom>
          <a:noFill/>
        </p:spPr>
        <p:txBody>
          <a:bodyPr wrap="square" rtlCol="0">
            <a:spAutoFit/>
          </a:bodyPr>
          <a:lstStyle/>
          <a:p>
            <a:r>
              <a:rPr lang="en-US" dirty="0" smtClean="0"/>
              <a:t>Branch by self 10000 </a:t>
            </a:r>
            <a:r>
              <a:rPr lang="en-US" dirty="0" err="1" smtClean="0"/>
              <a:t>th</a:t>
            </a:r>
            <a:endParaRPr lang="en-US" dirty="0"/>
          </a:p>
        </p:txBody>
      </p:sp>
      <p:sp>
        <p:nvSpPr>
          <p:cNvPr id="8" name="Right Arrow 7"/>
          <p:cNvSpPr/>
          <p:nvPr/>
        </p:nvSpPr>
        <p:spPr>
          <a:xfrm>
            <a:off x="1447800" y="4038600"/>
            <a:ext cx="419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00200" y="3733801"/>
            <a:ext cx="3276600" cy="646331"/>
          </a:xfrm>
          <a:prstGeom prst="rect">
            <a:avLst/>
          </a:prstGeom>
          <a:noFill/>
        </p:spPr>
        <p:txBody>
          <a:bodyPr wrap="square" rtlCol="0">
            <a:spAutoFit/>
          </a:bodyPr>
          <a:lstStyle/>
          <a:p>
            <a:r>
              <a:rPr lang="en-US" dirty="0" smtClean="0"/>
              <a:t>Depositing money through  5000 friends or relative </a:t>
            </a:r>
            <a:r>
              <a:rPr lang="en-US" dirty="0" err="1" smtClean="0"/>
              <a:t>th</a:t>
            </a:r>
            <a:endParaRPr lang="en-US" dirty="0"/>
          </a:p>
        </p:txBody>
      </p:sp>
      <p:sp>
        <p:nvSpPr>
          <p:cNvPr id="10" name="Right Arrow 9"/>
          <p:cNvSpPr/>
          <p:nvPr/>
        </p:nvSpPr>
        <p:spPr>
          <a:xfrm>
            <a:off x="1600200" y="5029200"/>
            <a:ext cx="4343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00200" y="4724400"/>
            <a:ext cx="3048000" cy="369332"/>
          </a:xfrm>
          <a:prstGeom prst="rect">
            <a:avLst/>
          </a:prstGeom>
          <a:noFill/>
        </p:spPr>
        <p:txBody>
          <a:bodyPr wrap="square" rtlCol="0">
            <a:spAutoFit/>
          </a:bodyPr>
          <a:lstStyle/>
          <a:p>
            <a:r>
              <a:rPr lang="en-US" dirty="0" smtClean="0"/>
              <a:t>Online transfer 2000 </a:t>
            </a:r>
            <a:r>
              <a:rPr lang="en-US" dirty="0" err="1" smtClean="0"/>
              <a:t>th</a:t>
            </a:r>
            <a:endParaRPr lang="en-US" dirty="0"/>
          </a:p>
        </p:txBody>
      </p:sp>
      <p:sp>
        <p:nvSpPr>
          <p:cNvPr id="12" name="TextBox 11"/>
          <p:cNvSpPr txBox="1"/>
          <p:nvPr/>
        </p:nvSpPr>
        <p:spPr>
          <a:xfrm>
            <a:off x="5562600" y="1524000"/>
            <a:ext cx="2743200" cy="646331"/>
          </a:xfrm>
          <a:prstGeom prst="rect">
            <a:avLst/>
          </a:prstGeom>
          <a:noFill/>
        </p:spPr>
        <p:txBody>
          <a:bodyPr wrap="square" rtlCol="0">
            <a:spAutoFit/>
          </a:bodyPr>
          <a:lstStyle/>
          <a:p>
            <a:r>
              <a:rPr lang="en-US" dirty="0" smtClean="0"/>
              <a:t>Account 600+2000-500+5000-1000+10000</a:t>
            </a:r>
            <a:endParaRPr lang="en-US" dirty="0"/>
          </a:p>
        </p:txBody>
      </p:sp>
      <p:sp>
        <p:nvSpPr>
          <p:cNvPr id="13" name="Right Arrow 12"/>
          <p:cNvSpPr/>
          <p:nvPr/>
        </p:nvSpPr>
        <p:spPr>
          <a:xfrm>
            <a:off x="6858000" y="3962400"/>
            <a:ext cx="1981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315200" y="3429000"/>
            <a:ext cx="1295400" cy="646331"/>
          </a:xfrm>
          <a:prstGeom prst="rect">
            <a:avLst/>
          </a:prstGeom>
          <a:noFill/>
        </p:spPr>
        <p:txBody>
          <a:bodyPr wrap="square" rtlCol="0">
            <a:spAutoFit/>
          </a:bodyPr>
          <a:lstStyle/>
          <a:p>
            <a:r>
              <a:rPr lang="en-US" dirty="0" smtClean="0"/>
              <a:t>Withdraw 500 </a:t>
            </a:r>
            <a:r>
              <a:rPr lang="en-US" dirty="0" err="1" smtClean="0"/>
              <a:t>th</a:t>
            </a:r>
            <a:endParaRPr lang="en-US" dirty="0"/>
          </a:p>
        </p:txBody>
      </p:sp>
      <p:sp>
        <p:nvSpPr>
          <p:cNvPr id="15" name="Right Arrow 14"/>
          <p:cNvSpPr/>
          <p:nvPr/>
        </p:nvSpPr>
        <p:spPr>
          <a:xfrm>
            <a:off x="6934200" y="5181600"/>
            <a:ext cx="1905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315200" y="4800600"/>
            <a:ext cx="838200" cy="1200329"/>
          </a:xfrm>
          <a:prstGeom prst="rect">
            <a:avLst/>
          </a:prstGeom>
          <a:noFill/>
        </p:spPr>
        <p:txBody>
          <a:bodyPr wrap="square" rtlCol="0">
            <a:spAutoFit/>
          </a:bodyPr>
          <a:lstStyle/>
          <a:p>
            <a:r>
              <a:rPr lang="en-US" dirty="0" smtClean="0"/>
              <a:t>EMI debit 1000 </a:t>
            </a:r>
            <a:r>
              <a:rPr lang="en-US" dirty="0" err="1" smtClean="0"/>
              <a:t>th</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IRCTC Website. </a:t>
            </a:r>
            <a:r>
              <a:rPr lang="en-US" dirty="0" err="1" smtClean="0"/>
              <a:t>Tatkal</a:t>
            </a:r>
            <a:r>
              <a:rPr lang="en-US" dirty="0" smtClean="0"/>
              <a:t> </a:t>
            </a:r>
            <a:r>
              <a:rPr lang="en-US" dirty="0" err="1" smtClean="0"/>
              <a:t>reservtion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thread</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Thread </a:t>
            </a:r>
            <a:r>
              <a:rPr lang="en-US" dirty="0" smtClean="0"/>
              <a:t>in </a:t>
            </a:r>
            <a:r>
              <a:rPr lang="en-US" dirty="0"/>
              <a:t>Java at any point of time exists in any one of the following states. A thread lies only in one of the shown states at any instant: </a:t>
            </a:r>
          </a:p>
          <a:p>
            <a:pPr fontAlgn="base"/>
            <a:r>
              <a:rPr lang="en-US" dirty="0"/>
              <a:t>New</a:t>
            </a:r>
          </a:p>
          <a:p>
            <a:pPr fontAlgn="base"/>
            <a:r>
              <a:rPr lang="en-US" dirty="0" err="1"/>
              <a:t>Runnable</a:t>
            </a:r>
            <a:endParaRPr lang="en-US" dirty="0"/>
          </a:p>
          <a:p>
            <a:pPr fontAlgn="base"/>
            <a:r>
              <a:rPr lang="en-US" dirty="0"/>
              <a:t>Blocked</a:t>
            </a:r>
          </a:p>
          <a:p>
            <a:pPr fontAlgn="base"/>
            <a:r>
              <a:rPr lang="en-US" dirty="0"/>
              <a:t>Waiting</a:t>
            </a:r>
          </a:p>
          <a:p>
            <a:pPr fontAlgn="base"/>
            <a:r>
              <a:rPr lang="en-US" dirty="0"/>
              <a:t>Timed Waiting</a:t>
            </a:r>
          </a:p>
          <a:p>
            <a:pPr fontAlgn="base"/>
            <a:r>
              <a:rPr lang="en-US" dirty="0" smtClean="0"/>
              <a:t>Terminated</a:t>
            </a:r>
            <a:endParaRPr lang="en-US" dirty="0"/>
          </a:p>
          <a:p>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media.geeksforgeeks.org/wp-content/uploads/threadLifeCycle.jpg"/>
          <p:cNvPicPr>
            <a:picLocks noChangeAspect="1" noChangeArrowheads="1"/>
          </p:cNvPicPr>
          <p:nvPr/>
        </p:nvPicPr>
        <p:blipFill>
          <a:blip r:embed="rId2"/>
          <a:srcRect/>
          <a:stretch>
            <a:fillRect/>
          </a:stretch>
        </p:blipFill>
        <p:spPr bwMode="auto">
          <a:xfrm>
            <a:off x="1295400" y="1981200"/>
            <a:ext cx="6400800" cy="459105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t>New Thread:</a:t>
            </a:r>
            <a:r>
              <a:rPr lang="en-US" dirty="0"/>
              <a:t> When a new thread is created, it is in the new state. The thread has not yet started to run when the thread is in this </a:t>
            </a:r>
            <a:r>
              <a:rPr lang="en-US" dirty="0" smtClean="0"/>
              <a:t>state</a:t>
            </a:r>
          </a:p>
          <a:p>
            <a:r>
              <a:rPr lang="en-US" b="1" dirty="0" err="1"/>
              <a:t>Runnable</a:t>
            </a:r>
            <a:r>
              <a:rPr lang="en-US" b="1" dirty="0"/>
              <a:t> State:</a:t>
            </a:r>
            <a:r>
              <a:rPr lang="en-US" dirty="0"/>
              <a:t> A thread that is ready to run is moved to a </a:t>
            </a:r>
            <a:r>
              <a:rPr lang="en-US" dirty="0" err="1"/>
              <a:t>runnable</a:t>
            </a:r>
            <a:r>
              <a:rPr lang="en-US" dirty="0"/>
              <a:t> state. In this state, a thread might actually be running or it might be ready to run at any instant of </a:t>
            </a:r>
            <a:r>
              <a:rPr lang="en-US" dirty="0" smtClean="0"/>
              <a:t>time</a:t>
            </a:r>
          </a:p>
          <a:p>
            <a:pPr fontAlgn="base"/>
            <a:r>
              <a:rPr lang="en-US" b="1" dirty="0"/>
              <a:t>Blocked/Waiting state:</a:t>
            </a:r>
            <a:r>
              <a:rPr lang="en-US" dirty="0"/>
              <a:t> When a thread is temporarily inactive, then it’s in one of the following states: </a:t>
            </a:r>
          </a:p>
          <a:p>
            <a:pPr lvl="1" fontAlgn="base"/>
            <a:r>
              <a:rPr lang="en-US" dirty="0"/>
              <a:t>Blocked</a:t>
            </a:r>
          </a:p>
          <a:p>
            <a:pPr lvl="1" fontAlgn="base"/>
            <a:r>
              <a:rPr lang="en-US" dirty="0"/>
              <a:t>Waiting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Timed Waiting:</a:t>
            </a:r>
            <a:r>
              <a:rPr lang="en-US" dirty="0"/>
              <a:t> A thread lies in a timed waiting state when it calls a method with a time-out parameter. A thread lies in this state until the timeout is completed or until a notification is </a:t>
            </a:r>
            <a:r>
              <a:rPr lang="en-US" dirty="0" smtClean="0"/>
              <a:t>received</a:t>
            </a:r>
          </a:p>
          <a:p>
            <a:r>
              <a:rPr lang="en-US" b="1" dirty="0"/>
              <a:t>Terminated State:</a:t>
            </a:r>
            <a:r>
              <a:rPr lang="en-US" dirty="0"/>
              <a:t> A thread terminates because of either of the following reasons: Because it exits normally. This happens when the code of the thread has been entirely executed by the program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lstStyle/>
          <a:p>
            <a:r>
              <a:rPr lang="en-US" b="1" dirty="0"/>
              <a:t>Inter-thread communication</a:t>
            </a:r>
            <a:r>
              <a:rPr lang="en-US" dirty="0"/>
              <a:t> or </a:t>
            </a:r>
            <a:r>
              <a:rPr lang="en-US" b="1" dirty="0"/>
              <a:t>Co-operation</a:t>
            </a:r>
            <a:r>
              <a:rPr lang="en-US" dirty="0"/>
              <a:t> is all about allowing synchronized threads to communicate with each other</a:t>
            </a:r>
            <a:r>
              <a:rPr lang="en-US" dirty="0" smtClean="0"/>
              <a:t>.</a:t>
            </a:r>
          </a:p>
          <a:p>
            <a:r>
              <a:rPr lang="en-US" dirty="0"/>
              <a:t>another thread is allowed to enter (or lock) in the same critical section to be </a:t>
            </a:r>
            <a:r>
              <a:rPr lang="en-US" dirty="0" err="1"/>
              <a:t>executed.It</a:t>
            </a:r>
            <a:r>
              <a:rPr lang="en-US" dirty="0"/>
              <a:t> is implemented by following methods of </a:t>
            </a:r>
            <a:r>
              <a:rPr lang="en-US" b="1" dirty="0"/>
              <a:t>Object class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method</a:t>
            </a:r>
            <a:endParaRPr lang="en-US" dirty="0"/>
          </a:p>
        </p:txBody>
      </p:sp>
      <p:sp>
        <p:nvSpPr>
          <p:cNvPr id="3" name="Content Placeholder 2"/>
          <p:cNvSpPr>
            <a:spLocks noGrp="1"/>
          </p:cNvSpPr>
          <p:nvPr>
            <p:ph idx="1"/>
          </p:nvPr>
        </p:nvSpPr>
        <p:spPr/>
        <p:txBody>
          <a:bodyPr/>
          <a:lstStyle/>
          <a:p>
            <a:r>
              <a:rPr lang="en-US" dirty="0" smtClean="0"/>
              <a:t>method </a:t>
            </a:r>
            <a:r>
              <a:rPr lang="en-US" dirty="0"/>
              <a:t>or the </a:t>
            </a:r>
            <a:r>
              <a:rPr lang="en-US" dirty="0" err="1"/>
              <a:t>notifyAll</a:t>
            </a:r>
            <a:r>
              <a:rPr lang="en-US" dirty="0"/>
              <a:t>() </a:t>
            </a:r>
            <a:r>
              <a:rPr lang="en-US" dirty="0" err="1" smtClean="0"/>
              <a:t>methodThe</a:t>
            </a:r>
            <a:r>
              <a:rPr lang="en-US" dirty="0" smtClean="0"/>
              <a:t> wait() method causes current thread to release the lock and wait until either another thread invokes the notify()  </a:t>
            </a:r>
            <a:r>
              <a:rPr lang="en-US" dirty="0"/>
              <a:t>for this object, or a specified amount of time has elapsed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Notify()</a:t>
            </a:r>
            <a:endParaRPr lang="en-US" dirty="0"/>
          </a:p>
        </p:txBody>
      </p:sp>
      <p:sp>
        <p:nvSpPr>
          <p:cNvPr id="3" name="Content Placeholder 2"/>
          <p:cNvSpPr>
            <a:spLocks noGrp="1"/>
          </p:cNvSpPr>
          <p:nvPr>
            <p:ph idx="1"/>
          </p:nvPr>
        </p:nvSpPr>
        <p:spPr/>
        <p:txBody>
          <a:bodyPr/>
          <a:lstStyle/>
          <a:p>
            <a:r>
              <a:rPr lang="en-US" dirty="0"/>
              <a:t>The notify() method wakes up a single thread that is waiting on this object's monitor. If any threads are waiting on this object, one of them is chosen to be awakened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525</Words>
  <Application>Microsoft Office PowerPoint</Application>
  <PresentationFormat>On-screen Show (4:3)</PresentationFormat>
  <Paragraphs>81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Start() and run()</vt:lpstr>
      <vt:lpstr>Life cycle of thread</vt:lpstr>
      <vt:lpstr>Slide 4</vt:lpstr>
      <vt:lpstr>Slide 5</vt:lpstr>
      <vt:lpstr>Slide 6</vt:lpstr>
      <vt:lpstr>Inter Thread Communication</vt:lpstr>
      <vt:lpstr>Wait() method</vt:lpstr>
      <vt:lpstr>Notify()</vt:lpstr>
      <vt:lpstr>Notifyall()</vt:lpstr>
      <vt:lpstr>Wait and sleep method difference</vt:lpstr>
      <vt:lpstr>DeadLock and Prevention</vt:lpstr>
      <vt:lpstr>Slide 13</vt:lpstr>
      <vt:lpstr>Object-level lock </vt:lpstr>
      <vt:lpstr>Class level lock</vt:lpstr>
      <vt:lpstr>Constructors in thread class</vt:lpstr>
      <vt:lpstr>Thread Join</vt:lpstr>
      <vt:lpstr>Concurrent modification</vt:lpstr>
      <vt:lpstr>Fail fast</vt:lpstr>
      <vt:lpstr>Fail-Safe iterators</vt:lpstr>
      <vt:lpstr>Slide 21</vt:lpstr>
      <vt:lpstr>Slide 22</vt:lpstr>
      <vt:lpstr>Slide 23</vt:lpstr>
      <vt:lpstr>Ist 11.am today thread</vt:lpstr>
      <vt:lpstr>IRCTC Website. Tatkal reservtion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7</cp:revision>
  <dcterms:created xsi:type="dcterms:W3CDTF">2022-10-07T16:33:50Z</dcterms:created>
  <dcterms:modified xsi:type="dcterms:W3CDTF">2022-10-08T07:03:20Z</dcterms:modified>
</cp:coreProperties>
</file>