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76" r:id="rId3"/>
    <p:sldId id="273" r:id="rId4"/>
    <p:sldId id="285" r:id="rId5"/>
    <p:sldId id="286" r:id="rId6"/>
    <p:sldId id="287" r:id="rId7"/>
    <p:sldId id="288" r:id="rId8"/>
    <p:sldId id="289" r:id="rId9"/>
    <p:sldId id="290" r:id="rId10"/>
    <p:sldId id="291" r:id="rId11"/>
    <p:sldId id="275" r:id="rId12"/>
    <p:sldId id="267" r:id="rId13"/>
    <p:sldId id="268" r:id="rId14"/>
    <p:sldId id="269" r:id="rId15"/>
    <p:sldId id="270" r:id="rId16"/>
    <p:sldId id="277" r:id="rId17"/>
    <p:sldId id="278" r:id="rId18"/>
    <p:sldId id="279" r:id="rId19"/>
    <p:sldId id="272" r:id="rId20"/>
    <p:sldId id="280" r:id="rId21"/>
    <p:sldId id="281" r:id="rId22"/>
    <p:sldId id="283" r:id="rId23"/>
    <p:sldId id="284" r:id="rId24"/>
    <p:sldId id="282" r:id="rId25"/>
    <p:sldId id="27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485" autoAdjust="0"/>
    <p:restoredTop sz="97133" autoAdjust="0"/>
  </p:normalViewPr>
  <p:slideViewPr>
    <p:cSldViewPr>
      <p:cViewPr>
        <p:scale>
          <a:sx n="100" d="100"/>
          <a:sy n="100" d="100"/>
        </p:scale>
        <p:origin x="-762" y="24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F965D9-2D0D-450C-B875-BE0C08FDA829}" type="datetimeFigureOut">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F965D9-2D0D-450C-B875-BE0C08FDA829}" type="datetimeFigureOut">
              <a:rPr lang="en-US" smtClean="0"/>
              <a:pPr/>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F965D9-2D0D-450C-B875-BE0C08FDA829}" type="datetimeFigureOut">
              <a:rPr lang="en-US" smtClean="0"/>
              <a:pPr/>
              <a:t>10/29/2022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F965D9-2D0D-450C-B875-BE0C08FDA829}" type="datetimeFigureOut">
              <a:rPr lang="en-US" smtClean="0"/>
              <a:pPr/>
              <a:t>10/29/2022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965D9-2D0D-450C-B875-BE0C08FDA829}" type="datetimeFigureOut">
              <a:rPr lang="en-US" smtClean="0"/>
              <a:pPr/>
              <a:t>10/29/2022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965D9-2D0D-450C-B875-BE0C08FDA829}" type="datetimeFigureOut">
              <a:rPr lang="en-US" smtClean="0"/>
              <a:pPr/>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965D9-2D0D-450C-B875-BE0C08FDA829}" type="datetimeFigureOut">
              <a:rPr lang="en-US" smtClean="0"/>
              <a:pPr/>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965D9-2D0D-450C-B875-BE0C08FDA829}" type="datetimeFigureOut">
              <a:rPr lang="en-US" smtClean="0"/>
              <a:pPr/>
              <a:t>10/29/2022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FCD084-7468-4157-A5C2-ED6ACB933D1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javatpoint.com/command-line-argumen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a:t>
            </a:r>
            <a:endParaRPr lang="en-US" dirty="0"/>
          </a:p>
        </p:txBody>
      </p:sp>
      <p:sp>
        <p:nvSpPr>
          <p:cNvPr id="3" name="Content Placeholder 2"/>
          <p:cNvSpPr>
            <a:spLocks noGrp="1"/>
          </p:cNvSpPr>
          <p:nvPr>
            <p:ph idx="1"/>
          </p:nvPr>
        </p:nvSpPr>
        <p:spPr/>
        <p:txBody>
          <a:bodyPr/>
          <a:lstStyle/>
          <a:p>
            <a:r>
              <a:rPr lang="en-US" dirty="0"/>
              <a:t>Any hardware or software environment in which a program runs, is known as a </a:t>
            </a:r>
            <a:r>
              <a:rPr lang="en-US" dirty="0" smtClean="0"/>
              <a:t>platform</a:t>
            </a:r>
          </a:p>
          <a:p>
            <a:r>
              <a:rPr lang="en-US" dirty="0"/>
              <a:t>Java </a:t>
            </a:r>
            <a:r>
              <a:rPr lang="en-US" dirty="0" smtClean="0"/>
              <a:t>  has </a:t>
            </a:r>
            <a:r>
              <a:rPr lang="en-US" dirty="0"/>
              <a:t>a runtime environment (JRE) and </a:t>
            </a:r>
            <a:r>
              <a:rPr lang="en-US" dirty="0" smtClean="0"/>
              <a:t>API(Application Program interface) </a:t>
            </a:r>
            <a:r>
              <a:rPr lang="en-US" dirty="0"/>
              <a:t>it is called a platform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Agile model</a:t>
            </a:r>
          </a:p>
          <a:p>
            <a:r>
              <a:rPr lang="en-US" dirty="0" smtClean="0"/>
              <a:t>Waterfall model</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Java </a:t>
            </a:r>
            <a:r>
              <a:rPr lang="en-US" dirty="0" err="1" smtClean="0"/>
              <a:t>programe</a:t>
            </a:r>
            <a:endParaRPr lang="en-US" dirty="0"/>
          </a:p>
        </p:txBody>
      </p:sp>
      <p:sp>
        <p:nvSpPr>
          <p:cNvPr id="3" name="Content Placeholder 2"/>
          <p:cNvSpPr>
            <a:spLocks noGrp="1"/>
          </p:cNvSpPr>
          <p:nvPr>
            <p:ph idx="1"/>
          </p:nvPr>
        </p:nvSpPr>
        <p:spPr/>
        <p:txBody>
          <a:bodyPr/>
          <a:lstStyle/>
          <a:p>
            <a:r>
              <a:rPr lang="en-US" dirty="0" smtClean="0"/>
              <a:t>Java compiler converts the source code into byte code.</a:t>
            </a:r>
            <a:endParaRPr lang="en-US" dirty="0"/>
          </a:p>
        </p:txBody>
      </p:sp>
      <p:sp>
        <p:nvSpPr>
          <p:cNvPr id="4" name="Rectangle 3"/>
          <p:cNvSpPr/>
          <p:nvPr/>
        </p:nvSpPr>
        <p:spPr>
          <a:xfrm>
            <a:off x="1371600" y="3657600"/>
            <a:ext cx="1371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429000" y="3581400"/>
            <a:ext cx="18288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324600" y="3733800"/>
            <a:ext cx="1447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0" y="4953000"/>
            <a:ext cx="1066800" cy="369332"/>
          </a:xfrm>
          <a:prstGeom prst="rect">
            <a:avLst/>
          </a:prstGeom>
          <a:noFill/>
        </p:spPr>
        <p:txBody>
          <a:bodyPr wrap="square" rtlCol="0">
            <a:spAutoFit/>
          </a:bodyPr>
          <a:lstStyle/>
          <a:p>
            <a:r>
              <a:rPr lang="en-US" dirty="0" smtClean="0"/>
              <a:t>.java</a:t>
            </a:r>
            <a:endParaRPr lang="en-US" dirty="0"/>
          </a:p>
        </p:txBody>
      </p:sp>
      <p:sp>
        <p:nvSpPr>
          <p:cNvPr id="8" name="TextBox 7"/>
          <p:cNvSpPr txBox="1"/>
          <p:nvPr/>
        </p:nvSpPr>
        <p:spPr>
          <a:xfrm>
            <a:off x="6477000" y="4876800"/>
            <a:ext cx="1066800" cy="369332"/>
          </a:xfrm>
          <a:prstGeom prst="rect">
            <a:avLst/>
          </a:prstGeom>
          <a:noFill/>
        </p:spPr>
        <p:txBody>
          <a:bodyPr wrap="square" rtlCol="0">
            <a:spAutoFit/>
          </a:bodyPr>
          <a:lstStyle/>
          <a:p>
            <a:r>
              <a:rPr lang="en-US" dirty="0" smtClean="0"/>
              <a:t>.class</a:t>
            </a:r>
            <a:endParaRPr lang="en-US" dirty="0"/>
          </a:p>
        </p:txBody>
      </p:sp>
      <p:sp>
        <p:nvSpPr>
          <p:cNvPr id="9" name="TextBox 8"/>
          <p:cNvSpPr txBox="1"/>
          <p:nvPr/>
        </p:nvSpPr>
        <p:spPr>
          <a:xfrm>
            <a:off x="1524000" y="3810000"/>
            <a:ext cx="1143000" cy="369332"/>
          </a:xfrm>
          <a:prstGeom prst="rect">
            <a:avLst/>
          </a:prstGeom>
          <a:noFill/>
        </p:spPr>
        <p:txBody>
          <a:bodyPr wrap="square" rtlCol="0">
            <a:spAutoFit/>
          </a:bodyPr>
          <a:lstStyle/>
          <a:p>
            <a:r>
              <a:rPr lang="en-US" dirty="0" smtClean="0"/>
              <a:t>Java code</a:t>
            </a:r>
            <a:endParaRPr lang="en-US" dirty="0"/>
          </a:p>
        </p:txBody>
      </p:sp>
      <p:sp>
        <p:nvSpPr>
          <p:cNvPr id="10" name="TextBox 9"/>
          <p:cNvSpPr txBox="1"/>
          <p:nvPr/>
        </p:nvSpPr>
        <p:spPr>
          <a:xfrm>
            <a:off x="6400800" y="3886200"/>
            <a:ext cx="1143000" cy="369332"/>
          </a:xfrm>
          <a:prstGeom prst="rect">
            <a:avLst/>
          </a:prstGeom>
          <a:noFill/>
        </p:spPr>
        <p:txBody>
          <a:bodyPr wrap="square" rtlCol="0">
            <a:spAutoFit/>
          </a:bodyPr>
          <a:lstStyle/>
          <a:p>
            <a:r>
              <a:rPr lang="en-US" dirty="0" err="1" smtClean="0"/>
              <a:t>Bytecode</a:t>
            </a:r>
            <a:endParaRPr lang="en-US" dirty="0"/>
          </a:p>
        </p:txBody>
      </p:sp>
      <p:sp>
        <p:nvSpPr>
          <p:cNvPr id="11" name="TextBox 10"/>
          <p:cNvSpPr txBox="1"/>
          <p:nvPr/>
        </p:nvSpPr>
        <p:spPr>
          <a:xfrm>
            <a:off x="3810000" y="3962400"/>
            <a:ext cx="1295400" cy="369332"/>
          </a:xfrm>
          <a:prstGeom prst="rect">
            <a:avLst/>
          </a:prstGeom>
          <a:noFill/>
        </p:spPr>
        <p:txBody>
          <a:bodyPr wrap="square" rtlCol="0">
            <a:spAutoFit/>
          </a:bodyPr>
          <a:lstStyle/>
          <a:p>
            <a:r>
              <a:rPr lang="en-US" dirty="0" smtClean="0"/>
              <a:t>Compiler</a:t>
            </a:r>
            <a:endParaRPr lang="en-US" dirty="0"/>
          </a:p>
        </p:txBody>
      </p:sp>
      <p:cxnSp>
        <p:nvCxnSpPr>
          <p:cNvPr id="13" name="Straight Arrow Connector 12"/>
          <p:cNvCxnSpPr>
            <a:stCxn id="4" idx="3"/>
            <a:endCxn id="5" idx="2"/>
          </p:cNvCxnSpPr>
          <p:nvPr/>
        </p:nvCxnSpPr>
        <p:spPr>
          <a:xfrm>
            <a:off x="2743200" y="411480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6"/>
            <a:endCxn id="6" idx="1"/>
          </p:cNvCxnSpPr>
          <p:nvPr/>
        </p:nvCxnSpPr>
        <p:spPr>
          <a:xfrm flipV="1">
            <a:off x="5257800" y="4114800"/>
            <a:ext cx="1066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JDK Installation Path</a:t>
            </a:r>
            <a:endParaRPr lang="en-US" dirty="0"/>
          </a:p>
        </p:txBody>
      </p:sp>
      <p:sp>
        <p:nvSpPr>
          <p:cNvPr id="3" name="Content Placeholder 2"/>
          <p:cNvSpPr>
            <a:spLocks noGrp="1"/>
          </p:cNvSpPr>
          <p:nvPr>
            <p:ph idx="1"/>
          </p:nvPr>
        </p:nvSpPr>
        <p:spPr/>
        <p:txBody>
          <a:bodyPr/>
          <a:lstStyle/>
          <a:p>
            <a:r>
              <a:rPr lang="en-US" dirty="0" smtClean="0"/>
              <a:t>https://www.oracle.com/in/java/technologies/javase/javase8-archive-downloads.html</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752600" y="1371600"/>
            <a:ext cx="5600700" cy="18859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 Identify </a:t>
            </a:r>
            <a:r>
              <a:rPr lang="en-US" dirty="0" err="1" smtClean="0"/>
              <a:t>Jdk</a:t>
            </a:r>
            <a:r>
              <a:rPr lang="en-US" dirty="0" smtClean="0"/>
              <a:t>, Java compiler version</a:t>
            </a:r>
            <a:endParaRPr lang="en-US" dirty="0"/>
          </a:p>
        </p:txBody>
      </p:sp>
      <p:pic>
        <p:nvPicPr>
          <p:cNvPr id="2050" name="Picture 2"/>
          <p:cNvPicPr>
            <a:picLocks noChangeAspect="1" noChangeArrowheads="1"/>
          </p:cNvPicPr>
          <p:nvPr/>
        </p:nvPicPr>
        <p:blipFill>
          <a:blip r:embed="rId2"/>
          <a:srcRect/>
          <a:stretch>
            <a:fillRect/>
          </a:stretch>
        </p:blipFill>
        <p:spPr bwMode="auto">
          <a:xfrm>
            <a:off x="1371600" y="1905000"/>
            <a:ext cx="3543300" cy="2571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81000" y="3733800"/>
            <a:ext cx="8401050" cy="25050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Compile the program from Terminal/Command Prompt</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3438525" y="2901156"/>
            <a:ext cx="2266950" cy="19240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 ways to Initiate</a:t>
            </a:r>
            <a:endParaRPr lang="en-US" dirty="0"/>
          </a:p>
        </p:txBody>
      </p:sp>
      <p:sp>
        <p:nvSpPr>
          <p:cNvPr id="3" name="Content Placeholder 2"/>
          <p:cNvSpPr>
            <a:spLocks noGrp="1"/>
          </p:cNvSpPr>
          <p:nvPr>
            <p:ph idx="1"/>
          </p:nvPr>
        </p:nvSpPr>
        <p:spPr/>
        <p:txBody>
          <a:bodyPr>
            <a:normAutofit/>
          </a:bodyPr>
          <a:lstStyle/>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final</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final</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dirty="0" smtClean="0"/>
              <a:t>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JDK,JRE,JVM</a:t>
            </a:r>
            <a:endParaRPr lang="en-US" dirty="0"/>
          </a:p>
        </p:txBody>
      </p:sp>
      <p:sp>
        <p:nvSpPr>
          <p:cNvPr id="3" name="Content Placeholder 2"/>
          <p:cNvSpPr>
            <a:spLocks noGrp="1"/>
          </p:cNvSpPr>
          <p:nvPr>
            <p:ph idx="1"/>
          </p:nvPr>
        </p:nvSpPr>
        <p:spPr>
          <a:xfrm>
            <a:off x="457200" y="1600201"/>
            <a:ext cx="7848600" cy="2514600"/>
          </a:xfrm>
        </p:spPr>
        <p:txBody>
          <a:bodyPr/>
          <a:lstStyle/>
          <a:p>
            <a:pPr fontAlgn="base"/>
            <a:r>
              <a:rPr lang="en-US" sz="1200" b="1" dirty="0" smtClean="0">
                <a:latin typeface="Times New Roman" pitchFamily="18" charset="0"/>
                <a:cs typeface="Times New Roman" pitchFamily="18" charset="0"/>
              </a:rPr>
              <a:t>JDK</a:t>
            </a:r>
            <a:r>
              <a:rPr lang="en-US" sz="1200" dirty="0" smtClean="0">
                <a:latin typeface="Times New Roman" pitchFamily="18" charset="0"/>
                <a:cs typeface="Times New Roman" pitchFamily="18" charset="0"/>
              </a:rPr>
              <a:t> (Java Development Kit) is a Kit that provides the environment to </a:t>
            </a:r>
            <a:r>
              <a:rPr lang="en-US" sz="1200" b="1" dirty="0" smtClean="0">
                <a:latin typeface="Times New Roman" pitchFamily="18" charset="0"/>
                <a:cs typeface="Times New Roman" pitchFamily="18" charset="0"/>
              </a:rPr>
              <a:t>develop and execute(run)</a:t>
            </a:r>
            <a:r>
              <a:rPr lang="en-US" sz="1200" dirty="0" smtClean="0">
                <a:latin typeface="Times New Roman" pitchFamily="18" charset="0"/>
                <a:cs typeface="Times New Roman" pitchFamily="18" charset="0"/>
              </a:rPr>
              <a:t> the Java program. JDK is a kit(or package) that includes two things</a:t>
            </a:r>
          </a:p>
          <a:p>
            <a:pPr fontAlgn="base">
              <a:buNone/>
            </a:pPr>
            <a:r>
              <a:rPr lang="en-US" sz="1200" dirty="0" smtClean="0">
                <a:latin typeface="Times New Roman" pitchFamily="18" charset="0"/>
                <a:cs typeface="Times New Roman" pitchFamily="18" charset="0"/>
              </a:rPr>
              <a:t>                                Development Tools(to provide an environment to develop your java programs)</a:t>
            </a:r>
          </a:p>
          <a:p>
            <a:pPr fontAlgn="base">
              <a:buNone/>
            </a:pPr>
            <a:r>
              <a:rPr lang="en-US" sz="1200" dirty="0" smtClean="0">
                <a:latin typeface="Times New Roman" pitchFamily="18" charset="0"/>
                <a:cs typeface="Times New Roman" pitchFamily="18" charset="0"/>
              </a:rPr>
              <a:t>                                JRE (to execute your java program)</a:t>
            </a:r>
          </a:p>
          <a:p>
            <a:pPr fontAlgn="base">
              <a:buNone/>
            </a:pPr>
            <a:r>
              <a:rPr lang="en-US" sz="1200" b="1" dirty="0" smtClean="0"/>
              <a:t>          JRE</a:t>
            </a:r>
            <a:r>
              <a:rPr lang="en-US" sz="1200" dirty="0" smtClean="0"/>
              <a:t> (Java Runtime Environment) is an installation package that provides an environment to </a:t>
            </a:r>
            <a:r>
              <a:rPr lang="en-US" sz="1200" b="1" dirty="0" smtClean="0"/>
              <a:t>only run(not develop)</a:t>
            </a:r>
            <a:r>
              <a:rPr lang="en-US" sz="1200" dirty="0" smtClean="0"/>
              <a:t> the java program(or application)onto your machine. JRE is only used by those who only want to run Java programs that are end-users of your system.</a:t>
            </a:r>
          </a:p>
          <a:p>
            <a:pPr fontAlgn="base">
              <a:buNone/>
            </a:pPr>
            <a:r>
              <a:rPr lang="en-US" sz="1200" dirty="0" smtClean="0">
                <a:latin typeface="Times New Roman" pitchFamily="18" charset="0"/>
                <a:cs typeface="Times New Roman" pitchFamily="18" charset="0"/>
              </a:rPr>
              <a:t>        </a:t>
            </a:r>
            <a:r>
              <a:rPr lang="en-US" sz="1200" b="1" dirty="0" smtClean="0"/>
              <a:t> </a:t>
            </a:r>
            <a:endParaRPr lang="en-US" sz="1200" b="1" u="sng" dirty="0" smtClean="0"/>
          </a:p>
          <a:p>
            <a:pPr fontAlgn="base">
              <a:buNone/>
            </a:pPr>
            <a:r>
              <a:rPr lang="en-US" sz="1200" dirty="0" smtClean="0"/>
              <a:t>          JVM Java virtual memory is a very important part of both JDK and JRE because it is contained or inbuilt in both. Whatever Java program you run using JRE or JDK goes into JVM and JVM is responsible for executing the java program line by line, hence it is also known as an </a:t>
            </a:r>
            <a:r>
              <a:rPr lang="en-US" sz="1200" b="1" u="sng" dirty="0" smtClean="0"/>
              <a:t>interpreter</a:t>
            </a:r>
            <a:endParaRPr lang="en-US" sz="1200" b="1" dirty="0" smtClean="0"/>
          </a:p>
          <a:p>
            <a:pPr fontAlgn="base">
              <a:buNone/>
            </a:pPr>
            <a:r>
              <a:rPr lang="en-US" sz="1200" b="1" dirty="0" smtClean="0"/>
              <a:t>          JIT</a:t>
            </a:r>
            <a:r>
              <a:rPr lang="en-US" sz="1200" dirty="0" smtClean="0"/>
              <a:t> in Java is an integral part of the </a:t>
            </a:r>
            <a:r>
              <a:rPr lang="en-US" sz="1200" b="1" dirty="0" smtClean="0"/>
              <a:t>JVM</a:t>
            </a:r>
            <a:r>
              <a:rPr lang="en-US" sz="1200" dirty="0" smtClean="0"/>
              <a:t>. It accelerates execution performance many times over the previous level</a:t>
            </a:r>
            <a:endParaRPr lang="en-US" sz="1200" dirty="0" smtClean="0">
              <a:latin typeface="Times New Roman" pitchFamily="18" charset="0"/>
              <a:cs typeface="Times New Roman" pitchFamily="18" charset="0"/>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JIT in Java"/>
          <p:cNvPicPr>
            <a:picLocks noChangeAspect="1" noChangeArrowheads="1"/>
          </p:cNvPicPr>
          <p:nvPr/>
        </p:nvPicPr>
        <p:blipFill>
          <a:blip r:embed="rId2"/>
          <a:srcRect/>
          <a:stretch>
            <a:fillRect/>
          </a:stretch>
        </p:blipFill>
        <p:spPr bwMode="auto">
          <a:xfrm>
            <a:off x="1524000" y="2819400"/>
            <a:ext cx="5562600" cy="24384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Install Eclipse IDE Corresponding to Java 8 Version</a:t>
            </a:r>
          </a:p>
          <a:p>
            <a:r>
              <a:rPr lang="en-US" dirty="0" smtClean="0"/>
              <a:t>https://www.eclipse.org/downloads/packages/release/neon/3/eclipse-ide-java-ee-developers</a:t>
            </a:r>
          </a:p>
          <a:p>
            <a:r>
              <a:rPr lang="en-US" dirty="0" err="1" smtClean="0"/>
              <a:t>Git</a:t>
            </a:r>
            <a:r>
              <a:rPr lang="en-US" dirty="0" smtClean="0"/>
              <a:t>-https://git-scm.com/</a:t>
            </a:r>
          </a:p>
          <a:p>
            <a:r>
              <a:rPr lang="en-US" dirty="0" smtClean="0"/>
              <a:t>Tortoise </a:t>
            </a:r>
            <a:r>
              <a:rPr lang="en-US" dirty="0" err="1" smtClean="0"/>
              <a:t>Git</a:t>
            </a:r>
            <a:r>
              <a:rPr lang="en-US" dirty="0" smtClean="0"/>
              <a:t> -https://tortoisegit.org/download/</a:t>
            </a:r>
          </a:p>
          <a:p>
            <a:r>
              <a:rPr lang="en-US" dirty="0" err="1" smtClean="0"/>
              <a:t>Sighn</a:t>
            </a:r>
            <a:r>
              <a:rPr lang="en-US" dirty="0" smtClean="0"/>
              <a:t> up an account in </a:t>
            </a:r>
            <a:r>
              <a:rPr lang="en-US" dirty="0" err="1" smtClean="0"/>
              <a:t>git</a:t>
            </a:r>
            <a:r>
              <a:rPr lang="en-US" dirty="0" smtClean="0"/>
              <a:t>-&gt; https://github.com/</a:t>
            </a:r>
          </a:p>
          <a:p>
            <a:pPr>
              <a:buNone/>
            </a:pP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400" b="1" dirty="0" smtClean="0"/>
              <a:t>class</a:t>
            </a:r>
            <a:r>
              <a:rPr lang="en-US" sz="1400" dirty="0" smtClean="0"/>
              <a:t> keyword is used </a:t>
            </a:r>
            <a:r>
              <a:rPr lang="en-US" sz="1400" dirty="0" smtClean="0"/>
              <a:t>to </a:t>
            </a:r>
            <a:r>
              <a:rPr lang="en-US" sz="1400" dirty="0" smtClean="0"/>
              <a:t>declare a class in Java.</a:t>
            </a:r>
          </a:p>
          <a:p>
            <a:r>
              <a:rPr lang="en-US" sz="1400" b="1" dirty="0" smtClean="0"/>
              <a:t>public</a:t>
            </a:r>
            <a:r>
              <a:rPr lang="en-US" sz="1400" dirty="0" smtClean="0"/>
              <a:t> keyword is an access modifier that represents visibility. It means it is visible to all</a:t>
            </a:r>
          </a:p>
          <a:p>
            <a:r>
              <a:rPr lang="en-US" sz="1400" b="1" dirty="0" smtClean="0"/>
              <a:t>static</a:t>
            </a:r>
            <a:r>
              <a:rPr lang="en-US" sz="1400" dirty="0" smtClean="0"/>
              <a:t> is a keyword. If we declare any method as static, it is known as the static method. The core advantage of the static method is that there is no need to create an object to invoke the static method. The main() method is executed by the JVM, so it doesn't require creating an object to invoke the main() method. So, it saves memory</a:t>
            </a:r>
          </a:p>
          <a:p>
            <a:r>
              <a:rPr lang="en-US" sz="1400" b="1" dirty="0" smtClean="0"/>
              <a:t>void</a:t>
            </a:r>
            <a:r>
              <a:rPr lang="en-US" sz="1400" dirty="0" smtClean="0"/>
              <a:t> is the return type of the method. It means it doesn't return any value</a:t>
            </a:r>
          </a:p>
          <a:p>
            <a:r>
              <a:rPr lang="en-US" sz="1400" b="1" dirty="0" smtClean="0"/>
              <a:t>main</a:t>
            </a:r>
            <a:r>
              <a:rPr lang="en-US" sz="1400" dirty="0" smtClean="0"/>
              <a:t> represents the starting point of the program</a:t>
            </a:r>
          </a:p>
          <a:p>
            <a:r>
              <a:rPr lang="en-US" sz="1400" b="1" dirty="0" smtClean="0"/>
              <a:t>String[] </a:t>
            </a:r>
            <a:r>
              <a:rPr lang="en-US" sz="1400" b="1" dirty="0" err="1" smtClean="0"/>
              <a:t>args</a:t>
            </a:r>
            <a:r>
              <a:rPr lang="en-US" sz="1400" dirty="0" smtClean="0"/>
              <a:t> or </a:t>
            </a:r>
            <a:r>
              <a:rPr lang="en-US" sz="1400" b="1" dirty="0" smtClean="0"/>
              <a:t>String </a:t>
            </a:r>
            <a:r>
              <a:rPr lang="en-US" sz="1400" b="1" dirty="0" err="1" smtClean="0"/>
              <a:t>args</a:t>
            </a:r>
            <a:r>
              <a:rPr lang="en-US" sz="1400" b="1" dirty="0" smtClean="0"/>
              <a:t>[]</a:t>
            </a:r>
            <a:r>
              <a:rPr lang="en-US" sz="1400" dirty="0" smtClean="0"/>
              <a:t> is used for </a:t>
            </a:r>
            <a:r>
              <a:rPr lang="en-US" sz="1400" dirty="0" smtClean="0">
                <a:hlinkClick r:id="rId2"/>
              </a:rPr>
              <a:t>command line argument</a:t>
            </a:r>
            <a:r>
              <a:rPr lang="en-US" sz="1400" dirty="0" smtClean="0"/>
              <a:t>. </a:t>
            </a:r>
          </a:p>
          <a:p>
            <a:r>
              <a:rPr lang="en-US" sz="1400" b="1" dirty="0" err="1" smtClean="0"/>
              <a:t>System.out.println</a:t>
            </a:r>
            <a:r>
              <a:rPr lang="en-US" sz="1400" b="1" dirty="0" smtClean="0"/>
              <a:t>()</a:t>
            </a:r>
            <a:r>
              <a:rPr lang="en-US" sz="1400" dirty="0" smtClean="0"/>
              <a:t> is used to print statement. Here, System is a class, out is an object of the </a:t>
            </a:r>
            <a:r>
              <a:rPr lang="en-US" sz="1400" dirty="0" err="1" smtClean="0"/>
              <a:t>PrintStream</a:t>
            </a:r>
            <a:r>
              <a:rPr lang="en-US" sz="1400" dirty="0" smtClean="0"/>
              <a:t> class, </a:t>
            </a:r>
            <a:r>
              <a:rPr lang="en-US" sz="1400" dirty="0" err="1" smtClean="0"/>
              <a:t>println</a:t>
            </a:r>
            <a:r>
              <a:rPr lang="en-US" sz="1400" dirty="0" smtClean="0"/>
              <a:t>() is a method of the </a:t>
            </a:r>
            <a:r>
              <a:rPr lang="en-US" sz="1400" dirty="0" err="1" smtClean="0"/>
              <a:t>PrintStream</a:t>
            </a:r>
            <a:r>
              <a:rPr lang="en-US" sz="1400" dirty="0" smtClean="0"/>
              <a:t> class</a:t>
            </a:r>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Error</a:t>
            </a:r>
            <a:endParaRPr lang="en-US" dirty="0"/>
          </a:p>
        </p:txBody>
      </p:sp>
      <p:sp>
        <p:nvSpPr>
          <p:cNvPr id="3" name="Content Placeholder 2"/>
          <p:cNvSpPr>
            <a:spLocks noGrp="1"/>
          </p:cNvSpPr>
          <p:nvPr>
            <p:ph idx="1"/>
          </p:nvPr>
        </p:nvSpPr>
        <p:spPr/>
        <p:txBody>
          <a:bodyPr/>
          <a:lstStyle/>
          <a:p>
            <a:r>
              <a:rPr lang="en-US" dirty="0" smtClean="0"/>
              <a:t>this type of error appears. These types of error are detected at compile time.</a:t>
            </a:r>
          </a:p>
          <a:p>
            <a:r>
              <a:rPr lang="en-US" dirty="0" smtClean="0"/>
              <a:t>Most of the compile time errors are scope and declaration error</a:t>
            </a:r>
          </a:p>
          <a:p>
            <a:r>
              <a:rPr lang="en-US" dirty="0" smtClean="0"/>
              <a:t>Example</a:t>
            </a:r>
          </a:p>
          <a:p>
            <a:pPr>
              <a:buNone/>
            </a:pPr>
            <a:r>
              <a:rPr lang="en-US" b="1" dirty="0" smtClean="0"/>
              <a:t>  </a:t>
            </a:r>
            <a:r>
              <a:rPr lang="en-US" b="1" dirty="0" err="1" smtClean="0"/>
              <a:t>int</a:t>
            </a:r>
            <a:r>
              <a:rPr lang="en-US" dirty="0" smtClean="0"/>
              <a:t> a = "hello";</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Error</a:t>
            </a:r>
            <a:endParaRPr lang="en-US" dirty="0"/>
          </a:p>
        </p:txBody>
      </p:sp>
      <p:sp>
        <p:nvSpPr>
          <p:cNvPr id="3" name="Content Placeholder 2"/>
          <p:cNvSpPr>
            <a:spLocks noGrp="1"/>
          </p:cNvSpPr>
          <p:nvPr>
            <p:ph idx="1"/>
          </p:nvPr>
        </p:nvSpPr>
        <p:spPr/>
        <p:txBody>
          <a:bodyPr/>
          <a:lstStyle/>
          <a:p>
            <a:r>
              <a:rPr lang="en-US" dirty="0" smtClean="0"/>
              <a:t>Syntax errors are </a:t>
            </a:r>
            <a:r>
              <a:rPr lang="en-US" b="1" dirty="0" smtClean="0"/>
              <a:t>a type of compiler error</a:t>
            </a:r>
            <a:r>
              <a:rPr lang="en-US" dirty="0" smtClean="0"/>
              <a:t>. This means they will be detected immediately when the programmer tries to convert his source code into a program</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Compile time</a:t>
            </a:r>
          </a:p>
          <a:p>
            <a:r>
              <a:rPr lang="en-US" dirty="0" smtClean="0"/>
              <a:t>Run time</a:t>
            </a:r>
          </a:p>
          <a:p>
            <a:r>
              <a:rPr lang="en-US" dirty="0" smtClean="0"/>
              <a:t>Every time you run a Java program, the Java compiler creates a .class file from the Java source code file.</a:t>
            </a:r>
          </a:p>
          <a:p>
            <a:r>
              <a:rPr lang="en-US" dirty="0" smtClean="0"/>
              <a:t>The </a:t>
            </a:r>
            <a:r>
              <a:rPr lang="en-US" b="1" dirty="0" smtClean="0"/>
              <a:t>Java Virtual Machine(JVM) </a:t>
            </a:r>
            <a:r>
              <a:rPr lang="en-US" dirty="0" smtClean="0"/>
              <a:t>then loads the .class file and executes the main method, which is the entry point for the Java application</a:t>
            </a:r>
          </a:p>
          <a:p>
            <a:r>
              <a:rPr lang="en-US" dirty="0" smtClean="0"/>
              <a:t>This is one of the reasons why it is absolutely necessary to have a </a:t>
            </a:r>
            <a:r>
              <a:rPr lang="en-US" b="1" dirty="0" smtClean="0"/>
              <a:t>main method for classes where you have executable code</a:t>
            </a:r>
            <a:endParaRPr 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class file contains the Java </a:t>
            </a:r>
            <a:r>
              <a:rPr lang="en-US" b="1" dirty="0" err="1" smtClean="0"/>
              <a:t>bytecode</a:t>
            </a:r>
            <a:r>
              <a:rPr lang="en-US" dirty="0" smtClean="0"/>
              <a:t> and has a ".class" extension</a:t>
            </a:r>
          </a:p>
          <a:p>
            <a:r>
              <a:rPr lang="en-US" dirty="0" smtClean="0"/>
              <a:t>This file is what the </a:t>
            </a:r>
            <a:r>
              <a:rPr lang="en-US" b="1" dirty="0" smtClean="0"/>
              <a:t>Java Virtual Machine (JVM) interprets and converts </a:t>
            </a:r>
            <a:r>
              <a:rPr lang="en-US" dirty="0" smtClean="0"/>
              <a:t>into machine code</a:t>
            </a:r>
          </a:p>
          <a:p>
            <a:r>
              <a:rPr lang="en-US" dirty="0" smtClean="0"/>
              <a:t>The class file(.class) is used by the </a:t>
            </a:r>
            <a:r>
              <a:rPr lang="en-US" b="1" dirty="0" smtClean="0"/>
              <a:t>JVM </a:t>
            </a:r>
            <a:r>
              <a:rPr lang="en-US" dirty="0" smtClean="0"/>
              <a:t>and not meant for your specific operating system</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fr-FR" dirty="0" smtClean="0"/>
              <a:t>The source code file has file extension "</a:t>
            </a:r>
            <a:r>
              <a:rPr lang="fr-FR" b="1" dirty="0" smtClean="0"/>
              <a:t>.</a:t>
            </a:r>
            <a:r>
              <a:rPr lang="fr-FR" dirty="0" smtClean="0"/>
              <a:t> </a:t>
            </a:r>
            <a:r>
              <a:rPr lang="fr-FR" b="1" dirty="0" smtClean="0"/>
              <a:t>java</a:t>
            </a:r>
            <a:r>
              <a:rPr lang="fr-FR" dirty="0" smtClean="0"/>
              <a:t> </a:t>
            </a:r>
          </a:p>
          <a:p>
            <a:r>
              <a:rPr lang="en-US" dirty="0" smtClean="0"/>
              <a:t>The extension name of a Java class file is  .class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a:t>
            </a:r>
            <a:r>
              <a:rPr lang="en-US" smtClean="0"/>
              <a:t>Of </a:t>
            </a:r>
            <a:r>
              <a:rPr lang="en-US" smtClean="0"/>
              <a:t>Module</a:t>
            </a:r>
            <a:r>
              <a:rPr lang="en-US" smtClean="0"/>
              <a:t> 2</a:t>
            </a:r>
            <a:endParaRPr lang="en-US" dirty="0"/>
          </a:p>
        </p:txBody>
      </p:sp>
      <p:sp>
        <p:nvSpPr>
          <p:cNvPr id="3" name="Content Placeholder 2"/>
          <p:cNvSpPr>
            <a:spLocks noGrp="1"/>
          </p:cNvSpPr>
          <p:nvPr>
            <p:ph idx="1"/>
          </p:nvPr>
        </p:nvSpPr>
        <p:spPr/>
        <p:txBody>
          <a:bodyPr/>
          <a:lstStyle/>
          <a:p>
            <a:r>
              <a:rPr lang="en-US" dirty="0" smtClean="0"/>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Platform Independent</a:t>
            </a:r>
            <a:br>
              <a:rPr lang="en-US" dirty="0" smtClean="0"/>
            </a:br>
            <a:endParaRPr lang="en-US" dirty="0"/>
          </a:p>
        </p:txBody>
      </p:sp>
      <p:sp>
        <p:nvSpPr>
          <p:cNvPr id="3" name="Content Placeholder 2"/>
          <p:cNvSpPr>
            <a:spLocks noGrp="1"/>
          </p:cNvSpPr>
          <p:nvPr>
            <p:ph idx="1"/>
          </p:nvPr>
        </p:nvSpPr>
        <p:spPr/>
        <p:txBody>
          <a:bodyPr/>
          <a:lstStyle/>
          <a:p>
            <a:r>
              <a:rPr lang="en-US" dirty="0" smtClean="0"/>
              <a:t>Java is a write once, run anywhere language</a:t>
            </a:r>
          </a:p>
          <a:p>
            <a:r>
              <a:rPr lang="en-US" dirty="0" smtClean="0"/>
              <a:t>Java provides a software-based platform.</a:t>
            </a:r>
          </a:p>
          <a:p>
            <a:r>
              <a:rPr lang="en-US" dirty="0" smtClean="0"/>
              <a:t>Runs on top of other hardware-based platforms. </a:t>
            </a:r>
          </a:p>
          <a:p>
            <a:r>
              <a:rPr lang="en-US" dirty="0" smtClean="0"/>
              <a:t>It has two components:</a:t>
            </a:r>
          </a:p>
          <a:p>
            <a:r>
              <a:rPr lang="en-US" dirty="0" smtClean="0"/>
              <a:t>   Runtime Environment</a:t>
            </a:r>
          </a:p>
          <a:p>
            <a:r>
              <a:rPr lang="en-US" dirty="0" smtClean="0"/>
              <a:t>    API(Application Programming Interface)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 want to Make software for School/college</a:t>
            </a:r>
            <a:endParaRPr lang="en-US" dirty="0"/>
          </a:p>
        </p:txBody>
      </p:sp>
      <p:sp>
        <p:nvSpPr>
          <p:cNvPr id="4" name="Rectangle 3"/>
          <p:cNvSpPr/>
          <p:nvPr/>
        </p:nvSpPr>
        <p:spPr>
          <a:xfrm>
            <a:off x="1600200" y="2286000"/>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943600" y="2209800"/>
            <a:ext cx="1752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3810000" y="3657600"/>
            <a:ext cx="1371600"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038600" y="1828800"/>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24000" y="3733800"/>
            <a:ext cx="1371600" cy="646331"/>
          </a:xfrm>
          <a:prstGeom prst="rect">
            <a:avLst/>
          </a:prstGeom>
          <a:noFill/>
        </p:spPr>
        <p:txBody>
          <a:bodyPr wrap="square" rtlCol="0">
            <a:spAutoFit/>
          </a:bodyPr>
          <a:lstStyle/>
          <a:p>
            <a:r>
              <a:rPr lang="en-US" dirty="0" smtClean="0"/>
              <a:t>Demo Base Product</a:t>
            </a:r>
            <a:endParaRPr lang="en-US" dirty="0"/>
          </a:p>
        </p:txBody>
      </p:sp>
      <p:sp>
        <p:nvSpPr>
          <p:cNvPr id="10" name="TextBox 9"/>
          <p:cNvSpPr txBox="1"/>
          <p:nvPr/>
        </p:nvSpPr>
        <p:spPr>
          <a:xfrm>
            <a:off x="1981200" y="1676400"/>
            <a:ext cx="152400" cy="369332"/>
          </a:xfrm>
          <a:prstGeom prst="rect">
            <a:avLst/>
          </a:prstGeom>
          <a:noFill/>
        </p:spPr>
        <p:txBody>
          <a:bodyPr wrap="square" rtlCol="0">
            <a:spAutoFit/>
          </a:bodyPr>
          <a:lstStyle/>
          <a:p>
            <a:r>
              <a:rPr lang="en-US" dirty="0" smtClean="0"/>
              <a:t>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Features</a:t>
            </a:r>
          </a:p>
          <a:p>
            <a:r>
              <a:rPr lang="en-US" dirty="0" smtClean="0"/>
              <a:t>Budget</a:t>
            </a:r>
          </a:p>
          <a:p>
            <a:r>
              <a:rPr lang="en-US" dirty="0" smtClean="0"/>
              <a:t>Contract with </a:t>
            </a:r>
            <a:r>
              <a:rPr lang="en-US" dirty="0" err="1" smtClean="0"/>
              <a:t>cmpany</a:t>
            </a:r>
            <a:endParaRPr lang="en-US" dirty="0" smtClean="0"/>
          </a:p>
          <a:p>
            <a:r>
              <a:rPr lang="en-US" dirty="0" smtClean="0"/>
              <a:t>GDPR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Technical </a:t>
            </a:r>
            <a:r>
              <a:rPr lang="en-US" dirty="0" err="1" smtClean="0"/>
              <a:t>ppl</a:t>
            </a:r>
            <a:r>
              <a:rPr lang="en-US" dirty="0" smtClean="0"/>
              <a:t>/Architects</a:t>
            </a:r>
            <a:endParaRPr lang="en-US" dirty="0"/>
          </a:p>
        </p:txBody>
      </p:sp>
      <p:sp>
        <p:nvSpPr>
          <p:cNvPr id="4" name="Oval 3"/>
          <p:cNvSpPr/>
          <p:nvPr/>
        </p:nvSpPr>
        <p:spPr>
          <a:xfrm>
            <a:off x="3200400" y="2667000"/>
            <a:ext cx="1752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876800" y="2286000"/>
            <a:ext cx="2286000" cy="646331"/>
          </a:xfrm>
          <a:prstGeom prst="rect">
            <a:avLst/>
          </a:prstGeom>
          <a:noFill/>
        </p:spPr>
        <p:txBody>
          <a:bodyPr wrap="square" rtlCol="0">
            <a:spAutoFit/>
          </a:bodyPr>
          <a:lstStyle/>
          <a:p>
            <a:r>
              <a:rPr lang="en-US" dirty="0" smtClean="0"/>
              <a:t>Decide </a:t>
            </a:r>
            <a:r>
              <a:rPr lang="en-US" dirty="0" err="1" smtClean="0"/>
              <a:t>whtr</a:t>
            </a:r>
            <a:r>
              <a:rPr lang="en-US" dirty="0" smtClean="0"/>
              <a:t> it is possible decide</a:t>
            </a:r>
            <a:endParaRPr lang="en-US" dirty="0"/>
          </a:p>
        </p:txBody>
      </p:sp>
      <p:sp>
        <p:nvSpPr>
          <p:cNvPr id="6" name="Rectangle 5"/>
          <p:cNvSpPr/>
          <p:nvPr/>
        </p:nvSpPr>
        <p:spPr>
          <a:xfrm>
            <a:off x="3276600" y="39624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4038600" y="3429000"/>
            <a:ext cx="45719"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38200" y="5410200"/>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667000" y="5486400"/>
            <a:ext cx="609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114800" y="54864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5410200"/>
            <a:ext cx="1447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8" idx="7"/>
          </p:cNvCxnSpPr>
          <p:nvPr/>
        </p:nvCxnSpPr>
        <p:spPr>
          <a:xfrm rot="5400000" flipH="1" flipV="1">
            <a:off x="2098207" y="4092482"/>
            <a:ext cx="927474" cy="18865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7"/>
          </p:cNvCxnSpPr>
          <p:nvPr/>
        </p:nvCxnSpPr>
        <p:spPr>
          <a:xfrm rot="5400000" flipH="1" flipV="1">
            <a:off x="2893686" y="4941841"/>
            <a:ext cx="905155" cy="317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0"/>
          </p:cNvCxnSpPr>
          <p:nvPr/>
        </p:nvCxnSpPr>
        <p:spPr>
          <a:xfrm rot="16200000" flipV="1">
            <a:off x="3619500" y="4610100"/>
            <a:ext cx="8382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a:off x="4419600" y="4648200"/>
            <a:ext cx="1752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Down Arrow 19"/>
          <p:cNvSpPr/>
          <p:nvPr/>
        </p:nvSpPr>
        <p:spPr>
          <a:xfrm>
            <a:off x="7696200" y="4038600"/>
            <a:ext cx="457200" cy="1295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400800" y="3276600"/>
            <a:ext cx="1981200" cy="369332"/>
          </a:xfrm>
          <a:prstGeom prst="rect">
            <a:avLst/>
          </a:prstGeom>
          <a:noFill/>
        </p:spPr>
        <p:txBody>
          <a:bodyPr wrap="square" rtlCol="0">
            <a:spAutoFit/>
          </a:bodyPr>
          <a:lstStyle/>
          <a:p>
            <a:r>
              <a:rPr lang="en-US" dirty="0" smtClean="0"/>
              <a:t>HR Understand </a:t>
            </a:r>
            <a:endParaRPr lang="en-US" dirty="0"/>
          </a:p>
        </p:txBody>
      </p:sp>
      <p:cxnSp>
        <p:nvCxnSpPr>
          <p:cNvPr id="23" name="Straight Arrow Connector 22"/>
          <p:cNvCxnSpPr>
            <a:stCxn id="6" idx="3"/>
          </p:cNvCxnSpPr>
          <p:nvPr/>
        </p:nvCxnSpPr>
        <p:spPr>
          <a:xfrm flipV="1">
            <a:off x="4953000" y="3581400"/>
            <a:ext cx="1447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914400" y="2895600"/>
            <a:ext cx="1676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38200" y="5181600"/>
            <a:ext cx="16764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143000" y="3276600"/>
            <a:ext cx="1219200" cy="646331"/>
          </a:xfrm>
          <a:prstGeom prst="rect">
            <a:avLst/>
          </a:prstGeom>
          <a:noFill/>
        </p:spPr>
        <p:txBody>
          <a:bodyPr wrap="square" rtlCol="0">
            <a:spAutoFit/>
          </a:bodyPr>
          <a:lstStyle/>
          <a:p>
            <a:r>
              <a:rPr lang="en-US" dirty="0" smtClean="0"/>
              <a:t>Front end team</a:t>
            </a:r>
            <a:endParaRPr lang="en-US" dirty="0"/>
          </a:p>
        </p:txBody>
      </p:sp>
      <p:sp>
        <p:nvSpPr>
          <p:cNvPr id="7" name="TextBox 6"/>
          <p:cNvSpPr txBox="1"/>
          <p:nvPr/>
        </p:nvSpPr>
        <p:spPr>
          <a:xfrm>
            <a:off x="990600" y="5257800"/>
            <a:ext cx="1143000" cy="646331"/>
          </a:xfrm>
          <a:prstGeom prst="rect">
            <a:avLst/>
          </a:prstGeom>
          <a:noFill/>
        </p:spPr>
        <p:txBody>
          <a:bodyPr wrap="square" rtlCol="0">
            <a:spAutoFit/>
          </a:bodyPr>
          <a:lstStyle/>
          <a:p>
            <a:r>
              <a:rPr lang="en-US" dirty="0" smtClean="0"/>
              <a:t>Backend team</a:t>
            </a:r>
            <a:endParaRPr lang="en-US" dirty="0"/>
          </a:p>
        </p:txBody>
      </p:sp>
      <p:sp>
        <p:nvSpPr>
          <p:cNvPr id="8" name="TextBox 7"/>
          <p:cNvSpPr txBox="1"/>
          <p:nvPr/>
        </p:nvSpPr>
        <p:spPr>
          <a:xfrm>
            <a:off x="838200" y="2286000"/>
            <a:ext cx="2743200" cy="646331"/>
          </a:xfrm>
          <a:prstGeom prst="rect">
            <a:avLst/>
          </a:prstGeom>
          <a:noFill/>
        </p:spPr>
        <p:txBody>
          <a:bodyPr wrap="square" rtlCol="0">
            <a:spAutoFit/>
          </a:bodyPr>
          <a:lstStyle/>
          <a:p>
            <a:r>
              <a:rPr lang="en-US" dirty="0" err="1" smtClean="0"/>
              <a:t>HTml,css,angular,javascript,react,jquery</a:t>
            </a:r>
            <a:endParaRPr lang="en-US" dirty="0"/>
          </a:p>
        </p:txBody>
      </p:sp>
      <p:sp>
        <p:nvSpPr>
          <p:cNvPr id="9" name="TextBox 8"/>
          <p:cNvSpPr txBox="1"/>
          <p:nvPr/>
        </p:nvSpPr>
        <p:spPr>
          <a:xfrm>
            <a:off x="609600" y="4419600"/>
            <a:ext cx="2743200" cy="923330"/>
          </a:xfrm>
          <a:prstGeom prst="rect">
            <a:avLst/>
          </a:prstGeom>
          <a:noFill/>
        </p:spPr>
        <p:txBody>
          <a:bodyPr wrap="square" rtlCol="0">
            <a:spAutoFit/>
          </a:bodyPr>
          <a:lstStyle/>
          <a:p>
            <a:r>
              <a:rPr lang="en-US" dirty="0" err="1" smtClean="0"/>
              <a:t>.net</a:t>
            </a:r>
            <a:r>
              <a:rPr lang="en-US" dirty="0" smtClean="0"/>
              <a:t>/java/</a:t>
            </a:r>
            <a:r>
              <a:rPr lang="en-US" dirty="0" err="1" smtClean="0"/>
              <a:t>phython</a:t>
            </a:r>
            <a:r>
              <a:rPr lang="en-US" dirty="0" smtClean="0"/>
              <a:t> , database, spring, hibernate, rest…n</a:t>
            </a:r>
            <a:endParaRPr lang="en-US" dirty="0"/>
          </a:p>
        </p:txBody>
      </p:sp>
      <p:sp>
        <p:nvSpPr>
          <p:cNvPr id="10" name="Rectangle 9"/>
          <p:cNvSpPr/>
          <p:nvPr/>
        </p:nvSpPr>
        <p:spPr>
          <a:xfrm>
            <a:off x="3962400" y="3810000"/>
            <a:ext cx="17526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191000" y="4343400"/>
            <a:ext cx="1219200" cy="646331"/>
          </a:xfrm>
          <a:prstGeom prst="rect">
            <a:avLst/>
          </a:prstGeom>
          <a:noFill/>
        </p:spPr>
        <p:txBody>
          <a:bodyPr wrap="square" rtlCol="0">
            <a:spAutoFit/>
          </a:bodyPr>
          <a:lstStyle/>
          <a:p>
            <a:r>
              <a:rPr lang="en-US" dirty="0" smtClean="0"/>
              <a:t>Merge/Integration </a:t>
            </a:r>
            <a:endParaRPr lang="en-US" dirty="0"/>
          </a:p>
        </p:txBody>
      </p:sp>
      <p:cxnSp>
        <p:nvCxnSpPr>
          <p:cNvPr id="13" name="Straight Arrow Connector 12"/>
          <p:cNvCxnSpPr/>
          <p:nvPr/>
        </p:nvCxnSpPr>
        <p:spPr>
          <a:xfrm>
            <a:off x="2667000" y="3276600"/>
            <a:ext cx="1295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0" idx="1"/>
          </p:cNvCxnSpPr>
          <p:nvPr/>
        </p:nvCxnSpPr>
        <p:spPr>
          <a:xfrm flipV="1">
            <a:off x="2590800" y="4419600"/>
            <a:ext cx="13716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3"/>
          </p:cNvCxnSpPr>
          <p:nvPr/>
        </p:nvCxnSpPr>
        <p:spPr>
          <a:xfrm>
            <a:off x="5715000" y="44196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858000" y="3886200"/>
            <a:ext cx="14478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086600" y="4267200"/>
            <a:ext cx="990600" cy="646331"/>
          </a:xfrm>
          <a:prstGeom prst="rect">
            <a:avLst/>
          </a:prstGeom>
          <a:noFill/>
        </p:spPr>
        <p:txBody>
          <a:bodyPr wrap="square" rtlCol="0">
            <a:spAutoFit/>
          </a:bodyPr>
          <a:lstStyle/>
          <a:p>
            <a:r>
              <a:rPr lang="en-US" dirty="0" smtClean="0"/>
              <a:t>Testing team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3810000" y="2209800"/>
            <a:ext cx="1143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10000" y="2209800"/>
            <a:ext cx="1143000" cy="646331"/>
          </a:xfrm>
          <a:prstGeom prst="rect">
            <a:avLst/>
          </a:prstGeom>
          <a:noFill/>
        </p:spPr>
        <p:txBody>
          <a:bodyPr wrap="square" rtlCol="0">
            <a:spAutoFit/>
          </a:bodyPr>
          <a:lstStyle/>
          <a:p>
            <a:r>
              <a:rPr lang="en-US" dirty="0" err="1" smtClean="0"/>
              <a:t>Teste</a:t>
            </a:r>
            <a:r>
              <a:rPr lang="en-US" dirty="0" smtClean="0"/>
              <a:t> product</a:t>
            </a:r>
            <a:endParaRPr lang="en-US" dirty="0"/>
          </a:p>
        </p:txBody>
      </p:sp>
      <p:sp>
        <p:nvSpPr>
          <p:cNvPr id="6" name="TextBox 5"/>
          <p:cNvSpPr txBox="1"/>
          <p:nvPr/>
        </p:nvSpPr>
        <p:spPr>
          <a:xfrm>
            <a:off x="5334000" y="2286000"/>
            <a:ext cx="1828800" cy="646331"/>
          </a:xfrm>
          <a:prstGeom prst="rect">
            <a:avLst/>
          </a:prstGeom>
          <a:noFill/>
        </p:spPr>
        <p:txBody>
          <a:bodyPr wrap="square" rtlCol="0">
            <a:spAutoFit/>
          </a:bodyPr>
          <a:lstStyle/>
          <a:p>
            <a:r>
              <a:rPr lang="en-US" dirty="0" smtClean="0"/>
              <a:t>Product stage is working</a:t>
            </a:r>
            <a:endParaRPr lang="en-US" dirty="0"/>
          </a:p>
        </p:txBody>
      </p:sp>
      <p:sp>
        <p:nvSpPr>
          <p:cNvPr id="7" name="Rectangle 6"/>
          <p:cNvSpPr/>
          <p:nvPr/>
        </p:nvSpPr>
        <p:spPr>
          <a:xfrm>
            <a:off x="3886200" y="35052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886200" y="3581400"/>
            <a:ext cx="1295400" cy="646331"/>
          </a:xfrm>
          <a:prstGeom prst="rect">
            <a:avLst/>
          </a:prstGeom>
          <a:noFill/>
        </p:spPr>
        <p:txBody>
          <a:bodyPr wrap="square" rtlCol="0">
            <a:spAutoFit/>
          </a:bodyPr>
          <a:lstStyle/>
          <a:p>
            <a:r>
              <a:rPr lang="en-US" dirty="0" smtClean="0"/>
              <a:t>Support/</a:t>
            </a:r>
            <a:r>
              <a:rPr lang="en-US" dirty="0" err="1" smtClean="0"/>
              <a:t>Devops</a:t>
            </a:r>
            <a:r>
              <a:rPr lang="en-US" dirty="0" smtClean="0"/>
              <a:t> team</a:t>
            </a:r>
            <a:endParaRPr lang="en-US" dirty="0"/>
          </a:p>
        </p:txBody>
      </p:sp>
      <p:sp>
        <p:nvSpPr>
          <p:cNvPr id="9" name="Rectangle 8"/>
          <p:cNvSpPr/>
          <p:nvPr/>
        </p:nvSpPr>
        <p:spPr>
          <a:xfrm>
            <a:off x="1066800" y="5029200"/>
            <a:ext cx="914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048000" y="49530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53000" y="48768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239000" y="4800600"/>
            <a:ext cx="1143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66800" y="6019800"/>
            <a:ext cx="7239000" cy="381000"/>
          </a:xfrm>
          <a:prstGeom prst="rect">
            <a:avLst/>
          </a:prstGeom>
          <a:noFill/>
        </p:spPr>
        <p:txBody>
          <a:bodyPr wrap="square" rtlCol="0">
            <a:spAutoFit/>
          </a:bodyPr>
          <a:lstStyle/>
          <a:p>
            <a:r>
              <a:rPr lang="en-US" dirty="0" err="1" smtClean="0"/>
              <a:t>Enviornment</a:t>
            </a:r>
            <a:r>
              <a:rPr lang="en-US" dirty="0" smtClean="0"/>
              <a:t> for usage of the tested product</a:t>
            </a:r>
            <a:endParaRPr lang="en-US" dirty="0"/>
          </a:p>
        </p:txBody>
      </p:sp>
      <p:cxnSp>
        <p:nvCxnSpPr>
          <p:cNvPr id="15" name="Straight Arrow Connector 14"/>
          <p:cNvCxnSpPr/>
          <p:nvPr/>
        </p:nvCxnSpPr>
        <p:spPr>
          <a:xfrm rot="10800000" flipV="1">
            <a:off x="1600200" y="4191000"/>
            <a:ext cx="2743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3695700" y="4305300"/>
            <a:ext cx="762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1" idx="0"/>
          </p:cNvCxnSpPr>
          <p:nvPr/>
        </p:nvCxnSpPr>
        <p:spPr>
          <a:xfrm>
            <a:off x="4419600" y="4191000"/>
            <a:ext cx="11811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72000" y="4114800"/>
            <a:ext cx="3124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85800" y="5715000"/>
            <a:ext cx="2057400" cy="646331"/>
          </a:xfrm>
          <a:prstGeom prst="rect">
            <a:avLst/>
          </a:prstGeom>
          <a:noFill/>
        </p:spPr>
        <p:txBody>
          <a:bodyPr wrap="square" rtlCol="0">
            <a:spAutoFit/>
          </a:bodyPr>
          <a:lstStyle/>
          <a:p>
            <a:r>
              <a:rPr lang="en-US" dirty="0" smtClean="0"/>
              <a:t>UAT limited no users</a:t>
            </a:r>
            <a:endParaRPr lang="en-US" dirty="0"/>
          </a:p>
        </p:txBody>
      </p:sp>
      <p:sp>
        <p:nvSpPr>
          <p:cNvPr id="23" name="TextBox 22"/>
          <p:cNvSpPr txBox="1"/>
          <p:nvPr/>
        </p:nvSpPr>
        <p:spPr>
          <a:xfrm>
            <a:off x="3276600" y="5638800"/>
            <a:ext cx="609600" cy="369332"/>
          </a:xfrm>
          <a:prstGeom prst="rect">
            <a:avLst/>
          </a:prstGeom>
          <a:noFill/>
        </p:spPr>
        <p:txBody>
          <a:bodyPr wrap="square" rtlCol="0">
            <a:spAutoFit/>
          </a:bodyPr>
          <a:lstStyle/>
          <a:p>
            <a:r>
              <a:rPr lang="en-US" dirty="0" smtClean="0"/>
              <a:t>SIT</a:t>
            </a:r>
            <a:endParaRPr lang="en-US" dirty="0"/>
          </a:p>
        </p:txBody>
      </p:sp>
      <p:sp>
        <p:nvSpPr>
          <p:cNvPr id="24" name="TextBox 23"/>
          <p:cNvSpPr txBox="1"/>
          <p:nvPr/>
        </p:nvSpPr>
        <p:spPr>
          <a:xfrm>
            <a:off x="5105400" y="5638800"/>
            <a:ext cx="990600" cy="369332"/>
          </a:xfrm>
          <a:prstGeom prst="rect">
            <a:avLst/>
          </a:prstGeom>
          <a:noFill/>
        </p:spPr>
        <p:txBody>
          <a:bodyPr wrap="square" rtlCol="0">
            <a:spAutoFit/>
          </a:bodyPr>
          <a:lstStyle/>
          <a:p>
            <a:r>
              <a:rPr lang="en-US" dirty="0" smtClean="0"/>
              <a:t>Staging</a:t>
            </a:r>
            <a:endParaRPr lang="en-US" dirty="0"/>
          </a:p>
        </p:txBody>
      </p:sp>
      <p:sp>
        <p:nvSpPr>
          <p:cNvPr id="25" name="TextBox 24"/>
          <p:cNvSpPr txBox="1"/>
          <p:nvPr/>
        </p:nvSpPr>
        <p:spPr>
          <a:xfrm>
            <a:off x="7391400" y="5715000"/>
            <a:ext cx="838200" cy="646331"/>
          </a:xfrm>
          <a:prstGeom prst="rect">
            <a:avLst/>
          </a:prstGeom>
          <a:noFill/>
        </p:spPr>
        <p:txBody>
          <a:bodyPr wrap="square" rtlCol="0">
            <a:spAutoFit/>
          </a:bodyPr>
          <a:lstStyle/>
          <a:p>
            <a:r>
              <a:rPr lang="en-US" dirty="0" smtClean="0"/>
              <a:t>Integrated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own Arrow 3"/>
          <p:cNvSpPr/>
          <p:nvPr/>
        </p:nvSpPr>
        <p:spPr>
          <a:xfrm>
            <a:off x="4038600" y="1981200"/>
            <a:ext cx="381000" cy="152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657600" y="3733800"/>
            <a:ext cx="25146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905000" y="3124200"/>
            <a:ext cx="1066800" cy="1477328"/>
          </a:xfrm>
          <a:prstGeom prst="rect">
            <a:avLst/>
          </a:prstGeom>
          <a:noFill/>
        </p:spPr>
        <p:txBody>
          <a:bodyPr wrap="square" rtlCol="0">
            <a:spAutoFit/>
          </a:bodyPr>
          <a:lstStyle/>
          <a:p>
            <a:r>
              <a:rPr lang="en-US" dirty="0" smtClean="0"/>
              <a:t>Deliver the phase 1 of the project </a:t>
            </a:r>
            <a:endParaRPr lang="en-US" dirty="0"/>
          </a:p>
        </p:txBody>
      </p:sp>
      <p:sp>
        <p:nvSpPr>
          <p:cNvPr id="8" name="Right Arrow 7"/>
          <p:cNvSpPr/>
          <p:nvPr/>
        </p:nvSpPr>
        <p:spPr>
          <a:xfrm>
            <a:off x="6324600" y="4114800"/>
            <a:ext cx="1143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0" y="3962400"/>
            <a:ext cx="685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324600" y="1981200"/>
            <a:ext cx="1447800" cy="2308324"/>
          </a:xfrm>
          <a:prstGeom prst="rect">
            <a:avLst/>
          </a:prstGeom>
          <a:noFill/>
        </p:spPr>
        <p:txBody>
          <a:bodyPr wrap="square" rtlCol="0">
            <a:spAutoFit/>
          </a:bodyPr>
          <a:lstStyle/>
          <a:p>
            <a:r>
              <a:rPr lang="en-US" dirty="0" smtClean="0"/>
              <a:t>In software bugs are some issues , </a:t>
            </a:r>
            <a:r>
              <a:rPr lang="en-US" dirty="0" err="1" smtClean="0"/>
              <a:t>issing</a:t>
            </a:r>
            <a:r>
              <a:rPr lang="en-US" dirty="0" smtClean="0"/>
              <a:t> </a:t>
            </a:r>
            <a:r>
              <a:rPr lang="en-US" dirty="0" err="1" smtClean="0"/>
              <a:t>functionaliy</a:t>
            </a:r>
            <a:r>
              <a:rPr lang="en-US" dirty="0" smtClean="0"/>
              <a:t>, which need to fix by the developer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TotalTime>
  <Words>431</Words>
  <Application>Microsoft Office PowerPoint</Application>
  <PresentationFormat>On-screen Show (4:3)</PresentationFormat>
  <Paragraphs>101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Platform</vt:lpstr>
      <vt:lpstr>Slide 2</vt:lpstr>
      <vt:lpstr>Platform Independent </vt:lpstr>
      <vt:lpstr>I want to Make software for School/college</vt:lpstr>
      <vt:lpstr>Slide 5</vt:lpstr>
      <vt:lpstr>Slide 6</vt:lpstr>
      <vt:lpstr>Slide 7</vt:lpstr>
      <vt:lpstr>Slide 8</vt:lpstr>
      <vt:lpstr>Slide 9</vt:lpstr>
      <vt:lpstr>Slide 10</vt:lpstr>
      <vt:lpstr>Flow of Java programe</vt:lpstr>
      <vt:lpstr>JDK Installation Path</vt:lpstr>
      <vt:lpstr>Set up </vt:lpstr>
      <vt:lpstr>To Identify Jdk, Java compiler version</vt:lpstr>
      <vt:lpstr>Compile the program from Terminal/Command Prompt</vt:lpstr>
      <vt:lpstr>Diff ways to Initiate</vt:lpstr>
      <vt:lpstr>JDK,JRE,JVM</vt:lpstr>
      <vt:lpstr>Slide 18</vt:lpstr>
      <vt:lpstr>Slide 19</vt:lpstr>
      <vt:lpstr>Semantic Error</vt:lpstr>
      <vt:lpstr>Syntax Error</vt:lpstr>
      <vt:lpstr>Phases</vt:lpstr>
      <vt:lpstr>Slide 23</vt:lpstr>
      <vt:lpstr>Slide 24</vt:lpstr>
      <vt:lpstr>End Of Module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Course</dc:title>
  <dc:creator>hp</dc:creator>
  <cp:lastModifiedBy>hp</cp:lastModifiedBy>
  <cp:revision>33</cp:revision>
  <dcterms:created xsi:type="dcterms:W3CDTF">2022-05-06T05:32:11Z</dcterms:created>
  <dcterms:modified xsi:type="dcterms:W3CDTF">2022-10-29T12:08:58Z</dcterms:modified>
</cp:coreProperties>
</file>