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3" r:id="rId11"/>
    <p:sldId id="284" r:id="rId12"/>
    <p:sldId id="285" r:id="rId13"/>
    <p:sldId id="286" r:id="rId14"/>
    <p:sldId id="287" r:id="rId15"/>
    <p:sldId id="266" r:id="rId16"/>
    <p:sldId id="304" r:id="rId17"/>
    <p:sldId id="288" r:id="rId18"/>
    <p:sldId id="289" r:id="rId19"/>
    <p:sldId id="290" r:id="rId20"/>
    <p:sldId id="291" r:id="rId21"/>
    <p:sldId id="292" r:id="rId22"/>
    <p:sldId id="293" r:id="rId23"/>
    <p:sldId id="294" r:id="rId24"/>
    <p:sldId id="295" r:id="rId25"/>
    <p:sldId id="296" r:id="rId26"/>
    <p:sldId id="297" r:id="rId27"/>
    <p:sldId id="265" r:id="rId28"/>
    <p:sldId id="268" r:id="rId29"/>
    <p:sldId id="267" r:id="rId30"/>
    <p:sldId id="282" r:id="rId31"/>
    <p:sldId id="269" r:id="rId32"/>
    <p:sldId id="305" r:id="rId33"/>
    <p:sldId id="307" r:id="rId34"/>
    <p:sldId id="306" r:id="rId35"/>
    <p:sldId id="270" r:id="rId36"/>
    <p:sldId id="271" r:id="rId37"/>
    <p:sldId id="272" r:id="rId38"/>
    <p:sldId id="273" r:id="rId39"/>
    <p:sldId id="274" r:id="rId40"/>
    <p:sldId id="280" r:id="rId41"/>
    <p:sldId id="281" r:id="rId42"/>
    <p:sldId id="298" r:id="rId43"/>
    <p:sldId id="299" r:id="rId44"/>
    <p:sldId id="300" r:id="rId45"/>
    <p:sldId id="301" r:id="rId46"/>
    <p:sldId id="302" r:id="rId47"/>
    <p:sldId id="303" r:id="rId48"/>
    <p:sldId id="275" r:id="rId49"/>
    <p:sldId id="276" r:id="rId50"/>
    <p:sldId id="277" r:id="rId51"/>
    <p:sldId id="278" r:id="rId52"/>
    <p:sldId id="279"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62" autoAdjust="0"/>
    <p:restoredTop sz="94660"/>
  </p:normalViewPr>
  <p:slideViewPr>
    <p:cSldViewPr>
      <p:cViewPr>
        <p:scale>
          <a:sx n="84" d="100"/>
          <a:sy n="84" d="100"/>
        </p:scale>
        <p:origin x="-960" y="2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Fundamentals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Integral Literals</a:t>
            </a:r>
            <a:endParaRPr lang="en-US" dirty="0"/>
          </a:p>
        </p:txBody>
      </p:sp>
      <p:sp>
        <p:nvSpPr>
          <p:cNvPr id="3" name="Content Placeholder 2"/>
          <p:cNvSpPr>
            <a:spLocks noGrp="1"/>
          </p:cNvSpPr>
          <p:nvPr>
            <p:ph idx="1"/>
          </p:nvPr>
        </p:nvSpPr>
        <p:spPr/>
        <p:txBody>
          <a:bodyPr/>
          <a:lstStyle/>
          <a:p>
            <a:r>
              <a:rPr lang="en-US" dirty="0" smtClean="0"/>
              <a:t>An integer literal is of type</a:t>
            </a:r>
            <a:r>
              <a:rPr lang="en-US" b="1" dirty="0" smtClean="0"/>
              <a:t> long</a:t>
            </a:r>
            <a:r>
              <a:rPr lang="en-US" dirty="0" smtClean="0"/>
              <a:t> if it ends with the letter</a:t>
            </a:r>
            <a:r>
              <a:rPr lang="en-US" b="1" dirty="0" smtClean="0"/>
              <a:t> L</a:t>
            </a:r>
            <a:r>
              <a:rPr lang="en-US" dirty="0" smtClean="0"/>
              <a:t> or</a:t>
            </a:r>
            <a:r>
              <a:rPr lang="en-US" i="1" dirty="0" smtClean="0"/>
              <a:t> l</a:t>
            </a:r>
            <a:r>
              <a:rPr lang="en-US" dirty="0" smtClean="0"/>
              <a:t>; </a:t>
            </a:r>
          </a:p>
          <a:p>
            <a:r>
              <a:rPr lang="en-US" dirty="0" smtClean="0"/>
              <a:t>otherwise it is of type int. </a:t>
            </a:r>
          </a:p>
          <a:p>
            <a:r>
              <a:rPr lang="en-US" dirty="0" smtClean="0"/>
              <a:t>It is recommended that you use the upper case letter L because the lower case letter </a:t>
            </a:r>
            <a:r>
              <a:rPr lang="en-US" i="1" dirty="0" smtClean="0"/>
              <a:t>l</a:t>
            </a:r>
            <a:r>
              <a:rPr lang="en-US" dirty="0" smtClean="0"/>
              <a:t> is hard to distinguish from the digit 1.</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Literals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floating-point literal is of type float if it ends with the letter F or f; otherwise its type is double and it can optionally end with the letter D or d.</a:t>
            </a:r>
          </a:p>
          <a:p>
            <a:r>
              <a:rPr lang="en-US" dirty="0" smtClean="0"/>
              <a:t>The floating point types (float and double) can also be expressed using E or e (for scientific notation), F or f (32-bit float literal) and D or d (64-bit double literal; this is the default and by convention is omitted).</a:t>
            </a:r>
          </a:p>
          <a:p>
            <a:r>
              <a:rPr lang="en-US" dirty="0" smtClean="0"/>
              <a:t>double d1 = 123.4;</a:t>
            </a:r>
          </a:p>
          <a:p>
            <a:r>
              <a:rPr lang="en-US" dirty="0" smtClean="0"/>
              <a:t>double d2 = 1.234e2;</a:t>
            </a:r>
          </a:p>
          <a:p>
            <a:r>
              <a:rPr lang="en-US" dirty="0" smtClean="0"/>
              <a:t>float f1 = 123.4f;</a:t>
            </a:r>
          </a:p>
          <a:p>
            <a:r>
              <a:rPr lang="en-US" dirty="0" smtClean="0"/>
              <a:t>Forms of floating point decimal</a:t>
            </a:r>
          </a:p>
          <a:p>
            <a:pPr>
              <a:buNone/>
            </a:pPr>
            <a:r>
              <a:rPr lang="en-US" dirty="0" smtClean="0"/>
              <a:t>-&gt;Simple decimal forms</a:t>
            </a:r>
          </a:p>
          <a:p>
            <a:pPr>
              <a:buNone/>
            </a:pPr>
            <a:r>
              <a:rPr lang="en-US" dirty="0" smtClean="0"/>
              <a:t>-&gt;Scaled decimal forms</a:t>
            </a:r>
          </a:p>
          <a:p>
            <a:pPr>
              <a:buNone/>
            </a:pPr>
            <a:r>
              <a:rPr lang="en-US" dirty="0" smtClean="0"/>
              <a:t>-&gt;Hexadecimal forms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decimal Forms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Simple decimal forms</a:t>
            </a:r>
          </a:p>
          <a:p>
            <a:r>
              <a:rPr lang="en-US" dirty="0" smtClean="0"/>
              <a:t>0.0 // this denotes zero </a:t>
            </a:r>
          </a:p>
          <a:p>
            <a:r>
              <a:rPr lang="en-US" dirty="0" smtClean="0"/>
              <a:t>.0 // this also denotes zero </a:t>
            </a:r>
          </a:p>
          <a:p>
            <a:r>
              <a:rPr lang="en-US" dirty="0" smtClean="0"/>
              <a:t>0. // this also denotes zero </a:t>
            </a:r>
          </a:p>
          <a:p>
            <a:r>
              <a:rPr lang="en-US" dirty="0" smtClean="0"/>
              <a:t>3.14159 // this denotes Pi, accurate to (approximately!) 5 decimal places. </a:t>
            </a:r>
          </a:p>
          <a:p>
            <a:r>
              <a:rPr lang="en-US" dirty="0" smtClean="0"/>
              <a:t>1.0F // a `float` literal </a:t>
            </a:r>
          </a:p>
          <a:p>
            <a:r>
              <a:rPr lang="en-US" dirty="0" smtClean="0"/>
              <a:t>1.0D // a `double` literal. (`double` is the default if no suffix is given)</a:t>
            </a:r>
          </a:p>
          <a:p>
            <a:r>
              <a:rPr lang="en-US" dirty="0" smtClean="0"/>
              <a:t>1F // means the same thing as 1.0F</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Scaled Decimal Form</a:t>
            </a:r>
            <a:endParaRPr lang="en-US" dirty="0"/>
          </a:p>
        </p:txBody>
      </p:sp>
      <p:sp>
        <p:nvSpPr>
          <p:cNvPr id="3" name="Content Placeholder 2"/>
          <p:cNvSpPr>
            <a:spLocks noGrp="1"/>
          </p:cNvSpPr>
          <p:nvPr>
            <p:ph idx="1"/>
          </p:nvPr>
        </p:nvSpPr>
        <p:spPr/>
        <p:txBody>
          <a:bodyPr/>
          <a:lstStyle/>
          <a:p>
            <a:r>
              <a:rPr lang="en-US" dirty="0" smtClean="0"/>
              <a:t>1.0E1 // this means 1.0 x 10^1 ... or 10.0 (double) </a:t>
            </a:r>
          </a:p>
          <a:p>
            <a:r>
              <a:rPr lang="en-US" dirty="0" smtClean="0"/>
              <a:t>1E-1D // this means 1.0 x 10^(-1) ... or 0.1 (double) </a:t>
            </a:r>
          </a:p>
          <a:p>
            <a:r>
              <a:rPr lang="en-US" dirty="0" smtClean="0"/>
              <a:t>1.0e10f // this means 1.0 x 10^(10) ... or 10000000000.0 (float)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Hexa</a:t>
            </a:r>
            <a:r>
              <a:rPr lang="en-US" dirty="0" smtClean="0"/>
              <a:t> Decimal Form- Java 6</a:t>
            </a:r>
            <a:endParaRPr lang="en-US" dirty="0"/>
          </a:p>
        </p:txBody>
      </p:sp>
      <p:sp>
        <p:nvSpPr>
          <p:cNvPr id="3" name="Content Placeholder 2"/>
          <p:cNvSpPr>
            <a:spLocks noGrp="1"/>
          </p:cNvSpPr>
          <p:nvPr>
            <p:ph idx="1"/>
          </p:nvPr>
        </p:nvSpPr>
        <p:spPr/>
        <p:txBody>
          <a:bodyPr/>
          <a:lstStyle/>
          <a:p>
            <a:r>
              <a:rPr lang="en-US" dirty="0" smtClean="0"/>
              <a:t>0x0.0p0f // this is zero expressed in hexadecimal form (`float`) </a:t>
            </a:r>
          </a:p>
          <a:p>
            <a:r>
              <a:rPr lang="en-US" dirty="0" smtClean="0"/>
              <a:t>0xff.0p19 // this is 255.0 x 2^19 (`double`)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data type and range</a:t>
            </a:r>
            <a:endParaRPr lang="en-US" dirty="0"/>
          </a:p>
        </p:txBody>
      </p:sp>
      <p:graphicFrame>
        <p:nvGraphicFramePr>
          <p:cNvPr id="4" name="Table 3"/>
          <p:cNvGraphicFramePr>
            <a:graphicFrameLocks noGrp="1"/>
          </p:cNvGraphicFramePr>
          <p:nvPr/>
        </p:nvGraphicFramePr>
        <p:xfrm>
          <a:off x="1371600" y="3048000"/>
          <a:ext cx="6080760" cy="1927860"/>
        </p:xfrm>
        <a:graphic>
          <a:graphicData uri="http://schemas.openxmlformats.org/drawingml/2006/table">
            <a:tbl>
              <a:tblPr/>
              <a:tblGrid>
                <a:gridCol w="240030"/>
                <a:gridCol w="571500"/>
                <a:gridCol w="628650"/>
                <a:gridCol w="4640580"/>
              </a:tblGrid>
              <a:tr h="0">
                <a:tc>
                  <a:txBody>
                    <a:bodyPr/>
                    <a:lstStyle/>
                    <a:p>
                      <a:pPr marL="0" marR="0">
                        <a:lnSpc>
                          <a:spcPct val="115000"/>
                        </a:lnSpc>
                        <a:spcBef>
                          <a:spcPts val="0"/>
                        </a:spcBef>
                        <a:spcAft>
                          <a:spcPts val="0"/>
                        </a:spcAft>
                      </a:pPr>
                      <a:r>
                        <a:rPr lang="en-US" sz="1100" dirty="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1 byte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Stores whole numbers from -128 to 127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short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2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Stores whole numbers from -32,768 to 32,767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err="1">
                          <a:latin typeface="Calibri"/>
                          <a:ea typeface="Calibri"/>
                          <a:cs typeface="Times New Roman"/>
                        </a:rPr>
                        <a:t>int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4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Stores whole numbers from -2,147,483,648 to 2,147,483,647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long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8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Stores whole numbers from -9,223,372,036,854,775,808 to 9,223,372,036,854,775,807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float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4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Stores fractional numbers. Sufficient for storing 6 to 7 decimal digits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double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8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Stores fractional numbers. Sufficient for storing 15 decimal digits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err="1">
                          <a:latin typeface="Calibri"/>
                          <a:ea typeface="Calibri"/>
                          <a:cs typeface="Times New Roman"/>
                        </a:rPr>
                        <a:t>boolean</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1 bit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Stores true or false values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100">
                          <a:latin typeface="Calibri"/>
                          <a:ea typeface="Calibri"/>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char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latin typeface="Calibri"/>
                          <a:ea typeface="Calibri"/>
                          <a:cs typeface="Times New Roman"/>
                        </a:rPr>
                        <a:t>2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latin typeface="Calibri"/>
                          <a:ea typeface="Calibri"/>
                          <a:cs typeface="Times New Roman"/>
                        </a:rPr>
                        <a:t>Stores a single character/letter or ASCII values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1371600" y="2743200"/>
            <a:ext cx="6096000" cy="2616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Data Type	Size	Description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cxnSp>
        <p:nvCxnSpPr>
          <p:cNvPr id="5" name="Straight Arrow Connector 4"/>
          <p:cNvCxnSpPr/>
          <p:nvPr/>
        </p:nvCxnSpPr>
        <p:spPr>
          <a:xfrm rot="16200000" flipH="1">
            <a:off x="2400300" y="3848100"/>
            <a:ext cx="3962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600200" y="3810000"/>
            <a:ext cx="6781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191000" y="3810000"/>
            <a:ext cx="533400" cy="369332"/>
          </a:xfrm>
          <a:prstGeom prst="rect">
            <a:avLst/>
          </a:prstGeom>
          <a:noFill/>
        </p:spPr>
        <p:txBody>
          <a:bodyPr wrap="square" rtlCol="0">
            <a:spAutoFit/>
          </a:bodyPr>
          <a:lstStyle/>
          <a:p>
            <a:r>
              <a:rPr lang="en-US" dirty="0" smtClean="0"/>
              <a:t>0</a:t>
            </a:r>
            <a:endParaRPr lang="en-US" dirty="0"/>
          </a:p>
        </p:txBody>
      </p:sp>
      <p:cxnSp>
        <p:nvCxnSpPr>
          <p:cNvPr id="10" name="Straight Connector 9"/>
          <p:cNvCxnSpPr/>
          <p:nvPr/>
        </p:nvCxnSpPr>
        <p:spPr>
          <a:xfrm rot="16200000" flipH="1">
            <a:off x="4686300" y="3771900"/>
            <a:ext cx="3048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181600" y="3810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5638800" y="3810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6057900" y="37719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3771900" y="37719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238500" y="37719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2705100" y="3771900"/>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76800" y="4495800"/>
            <a:ext cx="685800" cy="369332"/>
          </a:xfrm>
          <a:prstGeom prst="rect">
            <a:avLst/>
          </a:prstGeom>
          <a:noFill/>
        </p:spPr>
        <p:txBody>
          <a:bodyPr wrap="square" rtlCol="0">
            <a:spAutoFit/>
          </a:bodyPr>
          <a:lstStyle/>
          <a:p>
            <a:r>
              <a:rPr lang="en-US" dirty="0" smtClean="0"/>
              <a:t>1</a:t>
            </a:r>
            <a:endParaRPr lang="en-US" dirty="0"/>
          </a:p>
        </p:txBody>
      </p:sp>
      <p:sp>
        <p:nvSpPr>
          <p:cNvPr id="24" name="TextBox 23"/>
          <p:cNvSpPr txBox="1"/>
          <p:nvPr/>
        </p:nvSpPr>
        <p:spPr>
          <a:xfrm>
            <a:off x="5105400" y="3124200"/>
            <a:ext cx="381000" cy="369332"/>
          </a:xfrm>
          <a:prstGeom prst="rect">
            <a:avLst/>
          </a:prstGeom>
          <a:noFill/>
        </p:spPr>
        <p:txBody>
          <a:bodyPr wrap="square" rtlCol="0">
            <a:spAutoFit/>
          </a:bodyPr>
          <a:lstStyle/>
          <a:p>
            <a:r>
              <a:rPr lang="en-US" dirty="0" smtClean="0"/>
              <a:t>2</a:t>
            </a:r>
            <a:endParaRPr lang="en-US" dirty="0"/>
          </a:p>
        </p:txBody>
      </p:sp>
      <p:sp>
        <p:nvSpPr>
          <p:cNvPr id="25" name="TextBox 24"/>
          <p:cNvSpPr txBox="1"/>
          <p:nvPr/>
        </p:nvSpPr>
        <p:spPr>
          <a:xfrm>
            <a:off x="5638800" y="3200400"/>
            <a:ext cx="304800" cy="369332"/>
          </a:xfrm>
          <a:prstGeom prst="rect">
            <a:avLst/>
          </a:prstGeom>
          <a:noFill/>
        </p:spPr>
        <p:txBody>
          <a:bodyPr wrap="square" rtlCol="0">
            <a:spAutoFit/>
          </a:bodyPr>
          <a:lstStyle/>
          <a:p>
            <a:r>
              <a:rPr lang="en-US" dirty="0" smtClean="0"/>
              <a:t>3</a:t>
            </a:r>
            <a:endParaRPr lang="en-US" dirty="0"/>
          </a:p>
        </p:txBody>
      </p:sp>
      <p:sp>
        <p:nvSpPr>
          <p:cNvPr id="26" name="TextBox 25"/>
          <p:cNvSpPr txBox="1"/>
          <p:nvPr/>
        </p:nvSpPr>
        <p:spPr>
          <a:xfrm>
            <a:off x="3886200" y="4267200"/>
            <a:ext cx="304800" cy="646331"/>
          </a:xfrm>
          <a:prstGeom prst="rect">
            <a:avLst/>
          </a:prstGeom>
          <a:noFill/>
        </p:spPr>
        <p:txBody>
          <a:bodyPr wrap="square" rtlCol="0">
            <a:spAutoFit/>
          </a:bodyPr>
          <a:lstStyle/>
          <a:p>
            <a:r>
              <a:rPr lang="en-US" dirty="0" smtClean="0"/>
              <a:t>-1</a:t>
            </a:r>
            <a:endParaRPr lang="en-US" dirty="0"/>
          </a:p>
        </p:txBody>
      </p:sp>
      <p:sp>
        <p:nvSpPr>
          <p:cNvPr id="27" name="TextBox 26"/>
          <p:cNvSpPr txBox="1"/>
          <p:nvPr/>
        </p:nvSpPr>
        <p:spPr>
          <a:xfrm>
            <a:off x="3276600" y="3048000"/>
            <a:ext cx="304800" cy="646331"/>
          </a:xfrm>
          <a:prstGeom prst="rect">
            <a:avLst/>
          </a:prstGeom>
          <a:noFill/>
        </p:spPr>
        <p:txBody>
          <a:bodyPr wrap="square" rtlCol="0">
            <a:spAutoFit/>
          </a:bodyPr>
          <a:lstStyle/>
          <a:p>
            <a:r>
              <a:rPr lang="en-US" dirty="0" smtClean="0"/>
              <a:t>-2</a:t>
            </a:r>
            <a:endParaRPr lang="en-US" dirty="0"/>
          </a:p>
        </p:txBody>
      </p:sp>
      <p:sp>
        <p:nvSpPr>
          <p:cNvPr id="28" name="TextBox 27"/>
          <p:cNvSpPr txBox="1"/>
          <p:nvPr/>
        </p:nvSpPr>
        <p:spPr>
          <a:xfrm>
            <a:off x="2667000" y="4267200"/>
            <a:ext cx="381000" cy="369332"/>
          </a:xfrm>
          <a:prstGeom prst="rect">
            <a:avLst/>
          </a:prstGeom>
          <a:noFill/>
        </p:spPr>
        <p:txBody>
          <a:bodyPr wrap="square" rtlCol="0">
            <a:spAutoFit/>
          </a:bodyPr>
          <a:lstStyle/>
          <a:p>
            <a:r>
              <a:rPr lang="en-US" dirty="0" smtClean="0"/>
              <a:t>-3</a:t>
            </a:r>
            <a:endParaRPr lang="en-US" dirty="0"/>
          </a:p>
        </p:txBody>
      </p:sp>
      <p:sp>
        <p:nvSpPr>
          <p:cNvPr id="29" name="TextBox 28"/>
          <p:cNvSpPr txBox="1"/>
          <p:nvPr/>
        </p:nvSpPr>
        <p:spPr>
          <a:xfrm>
            <a:off x="838200" y="4191000"/>
            <a:ext cx="1219200" cy="369332"/>
          </a:xfrm>
          <a:prstGeom prst="rect">
            <a:avLst/>
          </a:prstGeom>
          <a:noFill/>
        </p:spPr>
        <p:txBody>
          <a:bodyPr wrap="square" rtlCol="0">
            <a:spAutoFit/>
          </a:bodyPr>
          <a:lstStyle/>
          <a:p>
            <a:r>
              <a:rPr lang="en-US" dirty="0" err="1" smtClean="0"/>
              <a:t>infinitve</a:t>
            </a:r>
            <a:endParaRPr lang="en-US" dirty="0"/>
          </a:p>
        </p:txBody>
      </p:sp>
      <p:sp>
        <p:nvSpPr>
          <p:cNvPr id="30" name="TextBox 29"/>
          <p:cNvSpPr txBox="1"/>
          <p:nvPr/>
        </p:nvSpPr>
        <p:spPr>
          <a:xfrm>
            <a:off x="8153400" y="4114800"/>
            <a:ext cx="990600" cy="369332"/>
          </a:xfrm>
          <a:prstGeom prst="rect">
            <a:avLst/>
          </a:prstGeom>
          <a:noFill/>
        </p:spPr>
        <p:txBody>
          <a:bodyPr wrap="square" rtlCol="0">
            <a:spAutoFit/>
          </a:bodyPr>
          <a:lstStyle/>
          <a:p>
            <a:r>
              <a:rPr lang="en-US" dirty="0" err="1" smtClean="0"/>
              <a:t>infitive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Values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Data </a:t>
            </a:r>
            <a:r>
              <a:rPr lang="en-US" b="1" dirty="0" err="1" smtClean="0"/>
              <a:t>TypeDefault</a:t>
            </a:r>
            <a:r>
              <a:rPr lang="en-US" b="1" dirty="0" smtClean="0"/>
              <a:t> Value (for fields)</a:t>
            </a:r>
          </a:p>
          <a:p>
            <a:r>
              <a:rPr lang="en-US" dirty="0" smtClean="0"/>
              <a:t>byte            0</a:t>
            </a:r>
          </a:p>
          <a:p>
            <a:r>
              <a:rPr lang="en-US" dirty="0" smtClean="0"/>
              <a:t>short          0</a:t>
            </a:r>
          </a:p>
          <a:p>
            <a:r>
              <a:rPr lang="en-US" dirty="0" err="1" smtClean="0"/>
              <a:t>int</a:t>
            </a:r>
            <a:r>
              <a:rPr lang="en-US" dirty="0" smtClean="0"/>
              <a:t>               0</a:t>
            </a:r>
          </a:p>
          <a:p>
            <a:r>
              <a:rPr lang="en-US" dirty="0" smtClean="0"/>
              <a:t>long            0L</a:t>
            </a:r>
          </a:p>
          <a:p>
            <a:r>
              <a:rPr lang="en-US" dirty="0" smtClean="0"/>
              <a:t>float           0.0f</a:t>
            </a:r>
          </a:p>
          <a:p>
            <a:r>
              <a:rPr lang="en-US" dirty="0" smtClean="0"/>
              <a:t>double       0.0d</a:t>
            </a:r>
          </a:p>
          <a:p>
            <a:r>
              <a:rPr lang="en-US" dirty="0" smtClean="0"/>
              <a:t>char          '\u0000‘</a:t>
            </a:r>
          </a:p>
          <a:p>
            <a:r>
              <a:rPr lang="en-US" dirty="0" smtClean="0"/>
              <a:t>String (or any object)  null</a:t>
            </a:r>
          </a:p>
          <a:p>
            <a:r>
              <a:rPr lang="en-US" dirty="0" smtClean="0"/>
              <a:t>Boolean          false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6477000" y="-1643063"/>
            <a:ext cx="27365325" cy="17002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Unicode System</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Unicode is a universal international standard character encoding that is capable of representing most of the world's written language</a:t>
            </a:r>
          </a:p>
          <a:p>
            <a:r>
              <a:rPr lang="en-US" dirty="0" smtClean="0"/>
              <a:t>Before Unicode, there were many language standards:</a:t>
            </a:r>
          </a:p>
          <a:p>
            <a:pPr>
              <a:buNone/>
            </a:pPr>
            <a:r>
              <a:rPr lang="en-US" b="1" dirty="0" smtClean="0"/>
              <a:t>ASCII</a:t>
            </a:r>
            <a:r>
              <a:rPr lang="en-US" dirty="0" smtClean="0"/>
              <a:t> (American Standard Code for Information Interchange) for the United States.</a:t>
            </a:r>
          </a:p>
          <a:p>
            <a:pPr>
              <a:buNone/>
            </a:pPr>
            <a:r>
              <a:rPr lang="en-US" b="1" dirty="0" smtClean="0"/>
              <a:t>ISO 8859-1</a:t>
            </a:r>
            <a:r>
              <a:rPr lang="en-US" dirty="0" smtClean="0"/>
              <a:t> for Western European Language.</a:t>
            </a:r>
          </a:p>
          <a:p>
            <a:pPr>
              <a:buNone/>
            </a:pPr>
            <a:r>
              <a:rPr lang="en-US" b="1" dirty="0" smtClean="0"/>
              <a:t>KOI-8</a:t>
            </a:r>
            <a:r>
              <a:rPr lang="en-US" dirty="0" smtClean="0"/>
              <a:t> for Russian.</a:t>
            </a:r>
          </a:p>
          <a:p>
            <a:pPr>
              <a:buNone/>
            </a:pPr>
            <a:r>
              <a:rPr lang="en-US" b="1" dirty="0" smtClean="0"/>
              <a:t>GB18030 and BIG-5</a:t>
            </a:r>
            <a:r>
              <a:rPr lang="en-US" dirty="0" smtClean="0"/>
              <a:t> for </a:t>
            </a:r>
            <a:r>
              <a:rPr lang="en-US" dirty="0" err="1" smtClean="0"/>
              <a:t>chinese</a:t>
            </a:r>
            <a:r>
              <a:rPr lang="en-US" dirty="0" smtClean="0"/>
              <a:t>, and so 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200" b="1" dirty="0" smtClean="0"/>
              <a:t>Packages: </a:t>
            </a:r>
            <a:r>
              <a:rPr lang="en-US" sz="1200" dirty="0" smtClean="0"/>
              <a:t>Names should be in lowercase. With small projects that only have a few packages it's okay to just give them simple (but meaningful!) names</a:t>
            </a:r>
          </a:p>
          <a:p>
            <a:r>
              <a:rPr lang="en-US" sz="1200" b="1" dirty="0" smtClean="0"/>
              <a:t>Classes:</a:t>
            </a:r>
            <a:r>
              <a:rPr lang="en-US" sz="1200" dirty="0" smtClean="0"/>
              <a:t> Names should be in </a:t>
            </a:r>
            <a:r>
              <a:rPr lang="en-US" sz="1200" dirty="0" err="1" smtClean="0"/>
              <a:t>CamelCase</a:t>
            </a:r>
            <a:r>
              <a:rPr lang="en-US" sz="1200" dirty="0" smtClean="0"/>
              <a:t>. Try to use nouns because a class is normally representing something in the real world:</a:t>
            </a:r>
          </a:p>
          <a:p>
            <a:r>
              <a:rPr lang="en-US" sz="1200" b="1" dirty="0" smtClean="0"/>
              <a:t>Interfaces:</a:t>
            </a:r>
            <a:r>
              <a:rPr lang="en-US" sz="1200" dirty="0" smtClean="0"/>
              <a:t> Names should be in </a:t>
            </a:r>
            <a:r>
              <a:rPr lang="en-US" sz="1200" dirty="0" err="1" smtClean="0"/>
              <a:t>CamelCase</a:t>
            </a:r>
            <a:r>
              <a:rPr lang="en-US" sz="1200" dirty="0" smtClean="0"/>
              <a:t>. They tend to have a name that describes an operation that a class can do:</a:t>
            </a:r>
          </a:p>
          <a:p>
            <a:r>
              <a:rPr lang="en-US" sz="1200" b="1" dirty="0" smtClean="0"/>
              <a:t>Methods: </a:t>
            </a:r>
            <a:r>
              <a:rPr lang="en-US" sz="1200" dirty="0" smtClean="0"/>
              <a:t>Names should be in mixed case. Use verbs to describe what the method does:</a:t>
            </a:r>
          </a:p>
          <a:p>
            <a:r>
              <a:rPr lang="en-US" sz="1200" b="1" dirty="0" smtClean="0"/>
              <a:t>Variables: </a:t>
            </a:r>
            <a:r>
              <a:rPr lang="en-US" sz="1200" dirty="0" smtClean="0"/>
              <a:t>Names should be in mixed case. The names should represent what the value of the variable represents:</a:t>
            </a:r>
          </a:p>
          <a:p>
            <a:endParaRPr lang="en-US" sz="1200" dirty="0" smtClean="0"/>
          </a:p>
          <a:p>
            <a:r>
              <a:rPr lang="en-US" sz="1200" dirty="0" smtClean="0"/>
              <a:t>Class  </a:t>
            </a:r>
            <a:r>
              <a:rPr lang="en-US" sz="1200" dirty="0" err="1" smtClean="0"/>
              <a:t>AddionValue</a:t>
            </a:r>
            <a:endParaRPr lang="en-US" sz="1200" dirty="0" smtClean="0"/>
          </a:p>
          <a:p>
            <a:r>
              <a:rPr lang="en-US" sz="1200" dirty="0" smtClean="0"/>
              <a:t>{</a:t>
            </a:r>
            <a:br>
              <a:rPr lang="en-US" sz="1200" dirty="0" smtClean="0"/>
            </a:br>
            <a:r>
              <a:rPr lang="en-US" sz="1200" dirty="0" smtClean="0"/>
              <a:t/>
            </a:r>
            <a:br>
              <a:rPr lang="en-US" sz="1200" dirty="0" smtClean="0"/>
            </a:br>
            <a:r>
              <a:rPr lang="en-US" sz="1200" dirty="0" smtClean="0"/>
              <a:t>}</a:t>
            </a:r>
          </a:p>
          <a:p>
            <a:endParaRPr lang="en-US" sz="1200" dirty="0" smtClean="0"/>
          </a:p>
          <a:p>
            <a:endParaRPr lang="en-US" sz="1200" dirty="0" smtClean="0"/>
          </a:p>
          <a:p>
            <a:r>
              <a:rPr lang="en-US" sz="1200" dirty="0" smtClean="0"/>
              <a:t>Public void  </a:t>
            </a:r>
            <a:r>
              <a:rPr lang="en-US" sz="1200" dirty="0" err="1" smtClean="0"/>
              <a:t>getValue</a:t>
            </a:r>
            <a:r>
              <a:rPr lang="en-US" sz="1200" dirty="0" smtClean="0"/>
              <a:t>()</a:t>
            </a:r>
          </a:p>
          <a:p>
            <a:r>
              <a:rPr lang="en-US" sz="1200" dirty="0" smtClean="0"/>
              <a:t>{</a:t>
            </a:r>
            <a:br>
              <a:rPr lang="en-US" sz="1200" dirty="0" smtClean="0"/>
            </a:br>
            <a:r>
              <a:rPr lang="en-US" sz="1200" dirty="0" smtClean="0"/>
              <a:t>}</a:t>
            </a:r>
          </a:p>
          <a:p>
            <a:endParaRPr lang="en-US" sz="1200" dirty="0" smtClean="0"/>
          </a:p>
          <a:p>
            <a:endParaRPr lang="en-US" sz="1200" dirty="0" smtClean="0"/>
          </a:p>
          <a:p>
            <a:r>
              <a:rPr lang="en-US" sz="1200" dirty="0" err="1" smtClean="0"/>
              <a:t>Int</a:t>
            </a:r>
            <a:r>
              <a:rPr lang="en-US" sz="1200" dirty="0" smtClean="0"/>
              <a:t> </a:t>
            </a:r>
            <a:r>
              <a:rPr lang="en-US" sz="1200" dirty="0" err="1" smtClean="0"/>
              <a:t>numberValue</a:t>
            </a:r>
            <a:r>
              <a:rPr lang="en-US" sz="1200" dirty="0" smtClean="0"/>
              <a:t> =10; </a:t>
            </a:r>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Lowest </a:t>
            </a:r>
            <a:r>
              <a:rPr lang="en-US" dirty="0" err="1" smtClean="0"/>
              <a:t>unicode</a:t>
            </a:r>
            <a:r>
              <a:rPr lang="en-US" dirty="0" smtClean="0"/>
              <a:t> &amp; Highest</a:t>
            </a:r>
            <a:endParaRPr lang="en-US" dirty="0"/>
          </a:p>
        </p:txBody>
      </p:sp>
      <p:sp>
        <p:nvSpPr>
          <p:cNvPr id="3" name="Content Placeholder 2"/>
          <p:cNvSpPr>
            <a:spLocks noGrp="1"/>
          </p:cNvSpPr>
          <p:nvPr>
            <p:ph idx="1"/>
          </p:nvPr>
        </p:nvSpPr>
        <p:spPr/>
        <p:txBody>
          <a:bodyPr/>
          <a:lstStyle/>
          <a:p>
            <a:r>
              <a:rPr lang="en-US" b="1" dirty="0" smtClean="0"/>
              <a:t>lowest value:</a:t>
            </a:r>
            <a:r>
              <a:rPr lang="en-US" dirty="0" smtClean="0"/>
              <a:t>\u0000</a:t>
            </a:r>
          </a:p>
          <a:p>
            <a:r>
              <a:rPr lang="en-US" b="1" dirty="0" smtClean="0"/>
              <a:t>highest value:</a:t>
            </a:r>
            <a:r>
              <a:rPr lang="en-US" dirty="0" smtClean="0"/>
              <a:t>\</a:t>
            </a:r>
            <a:r>
              <a:rPr lang="en-US" dirty="0" err="1" smtClean="0"/>
              <a:t>uFFFF</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defined data types/Reference/Non Primitive </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Reference Data Types</a:t>
            </a:r>
            <a:r>
              <a:rPr lang="en-US" dirty="0" smtClean="0"/>
              <a:t> will contain a memory address of variable values because the reference types won’t store the variable value directly in memory</a:t>
            </a:r>
          </a:p>
          <a:p>
            <a:r>
              <a:rPr lang="en-US" dirty="0" smtClean="0"/>
              <a:t> They are strings, objects, arrays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String</a:t>
            </a:r>
          </a:p>
          <a:p>
            <a:r>
              <a:rPr lang="en-US" dirty="0" smtClean="0"/>
              <a:t>Class-&gt; A class is a user-defined blueprint or prototype from which objects are created, It represents the set of methods that are common to all objects of one type.</a:t>
            </a:r>
          </a:p>
          <a:p>
            <a:r>
              <a:rPr lang="en-US" dirty="0" smtClean="0"/>
              <a:t>Object-&gt;  It is a basic unit of Object-Oriented Programming and represents real-life entities.  A typical Java program creates many objects, which as you know, interact by invoking methods-&gt;State, </a:t>
            </a:r>
            <a:r>
              <a:rPr lang="en-US" dirty="0" err="1" smtClean="0"/>
              <a:t>Behaviour</a:t>
            </a:r>
            <a:r>
              <a:rPr lang="en-US" dirty="0" smtClean="0"/>
              <a:t>, Identity</a:t>
            </a:r>
          </a:p>
          <a:p>
            <a:r>
              <a:rPr lang="en-US" dirty="0" smtClean="0"/>
              <a:t>Arrays-&gt;An array is a group of like-typed variables that are referred to by a common name</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Variable</a:t>
            </a:r>
            <a:endParaRPr lang="en-US" dirty="0"/>
          </a:p>
        </p:txBody>
      </p:sp>
      <p:sp>
        <p:nvSpPr>
          <p:cNvPr id="3" name="Content Placeholder 2"/>
          <p:cNvSpPr>
            <a:spLocks noGrp="1"/>
          </p:cNvSpPr>
          <p:nvPr>
            <p:ph idx="1"/>
          </p:nvPr>
        </p:nvSpPr>
        <p:spPr/>
        <p:txBody>
          <a:bodyPr/>
          <a:lstStyle/>
          <a:p>
            <a:r>
              <a:rPr lang="en-US" dirty="0" smtClean="0"/>
              <a:t>When we create an object</a:t>
            </a:r>
            <a:r>
              <a:rPr lang="en-US" b="1" dirty="0" smtClean="0"/>
              <a:t> </a:t>
            </a:r>
            <a:r>
              <a:rPr lang="en-US" dirty="0" smtClean="0"/>
              <a:t>(instance) of class then space is reserved in heap memory</a:t>
            </a:r>
          </a:p>
          <a:p>
            <a:r>
              <a:rPr lang="en-US" dirty="0" smtClean="0"/>
              <a:t>Vehicle </a:t>
            </a:r>
            <a:r>
              <a:rPr lang="en-US" dirty="0" err="1" smtClean="0"/>
              <a:t>abc</a:t>
            </a:r>
            <a:r>
              <a:rPr lang="en-US" dirty="0" smtClean="0"/>
              <a:t>= new Vehicle();</a:t>
            </a:r>
          </a:p>
        </p:txBody>
      </p:sp>
      <p:sp>
        <p:nvSpPr>
          <p:cNvPr id="4" name="Rectangle 3"/>
          <p:cNvSpPr/>
          <p:nvPr/>
        </p:nvSpPr>
        <p:spPr>
          <a:xfrm>
            <a:off x="5029200" y="3657600"/>
            <a:ext cx="3048000"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705600" y="4191000"/>
            <a:ext cx="1066800" cy="990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172200" y="3200400"/>
            <a:ext cx="1752600" cy="369332"/>
          </a:xfrm>
          <a:prstGeom prst="rect">
            <a:avLst/>
          </a:prstGeom>
          <a:noFill/>
        </p:spPr>
        <p:txBody>
          <a:bodyPr wrap="square" rtlCol="0">
            <a:spAutoFit/>
          </a:bodyPr>
          <a:lstStyle/>
          <a:p>
            <a:r>
              <a:rPr lang="en-US" dirty="0" smtClean="0"/>
              <a:t>Heap Memory</a:t>
            </a:r>
            <a:endParaRPr lang="en-US" dirty="0"/>
          </a:p>
        </p:txBody>
      </p:sp>
      <p:sp>
        <p:nvSpPr>
          <p:cNvPr id="8" name="Right Arrow 7"/>
          <p:cNvSpPr/>
          <p:nvPr/>
        </p:nvSpPr>
        <p:spPr>
          <a:xfrm>
            <a:off x="1524000" y="4495800"/>
            <a:ext cx="35052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676400" y="3505200"/>
            <a:ext cx="2514600" cy="923330"/>
          </a:xfrm>
          <a:prstGeom prst="rect">
            <a:avLst/>
          </a:prstGeom>
          <a:noFill/>
        </p:spPr>
        <p:txBody>
          <a:bodyPr wrap="square" rtlCol="0">
            <a:spAutoFit/>
          </a:bodyPr>
          <a:lstStyle/>
          <a:p>
            <a:r>
              <a:rPr lang="en-US" dirty="0" smtClean="0"/>
              <a:t>Whenever object created , A space is created in Heap</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4"/>
          <p:cNvSpPr/>
          <p:nvPr/>
        </p:nvSpPr>
        <p:spPr>
          <a:xfrm>
            <a:off x="4953000" y="2819400"/>
            <a:ext cx="3581400" cy="297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295400" y="3733800"/>
            <a:ext cx="35052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705600" y="3657600"/>
            <a:ext cx="1524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477000" y="3048000"/>
            <a:ext cx="1676400" cy="646331"/>
          </a:xfrm>
          <a:prstGeom prst="rect">
            <a:avLst/>
          </a:prstGeom>
          <a:noFill/>
        </p:spPr>
        <p:txBody>
          <a:bodyPr wrap="square" rtlCol="0">
            <a:spAutoFit/>
          </a:bodyPr>
          <a:lstStyle/>
          <a:p>
            <a:r>
              <a:rPr lang="en-US" dirty="0" smtClean="0"/>
              <a:t>Object of Vehicle</a:t>
            </a:r>
            <a:endParaRPr lang="en-US" dirty="0"/>
          </a:p>
        </p:txBody>
      </p:sp>
      <p:sp>
        <p:nvSpPr>
          <p:cNvPr id="9" name="TextBox 8"/>
          <p:cNvSpPr txBox="1"/>
          <p:nvPr/>
        </p:nvSpPr>
        <p:spPr>
          <a:xfrm>
            <a:off x="5410200" y="2133600"/>
            <a:ext cx="1828800" cy="369332"/>
          </a:xfrm>
          <a:prstGeom prst="rect">
            <a:avLst/>
          </a:prstGeom>
          <a:noFill/>
        </p:spPr>
        <p:txBody>
          <a:bodyPr wrap="square" rtlCol="0">
            <a:spAutoFit/>
          </a:bodyPr>
          <a:lstStyle/>
          <a:p>
            <a:r>
              <a:rPr lang="en-US" dirty="0" smtClean="0"/>
              <a:t>Heap</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3000" y="1143000"/>
            <a:ext cx="3581400" cy="548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391400" y="1371600"/>
            <a:ext cx="9144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09800" y="2819400"/>
            <a:ext cx="914400" cy="274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2209800" y="34290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1"/>
            <a:endCxn id="7" idx="3"/>
          </p:cNvCxnSpPr>
          <p:nvPr/>
        </p:nvCxnSpPr>
        <p:spPr>
          <a:xfrm rot="10800000" flipH="1">
            <a:off x="2209800" y="41910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209800" y="4953000"/>
            <a:ext cx="838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438400" y="2971800"/>
            <a:ext cx="533400" cy="369332"/>
          </a:xfrm>
          <a:prstGeom prst="rect">
            <a:avLst/>
          </a:prstGeom>
          <a:noFill/>
        </p:spPr>
        <p:txBody>
          <a:bodyPr wrap="square" rtlCol="0">
            <a:spAutoFit/>
          </a:bodyPr>
          <a:lstStyle/>
          <a:p>
            <a:r>
              <a:rPr lang="en-US" dirty="0" smtClean="0"/>
              <a:t>A1</a:t>
            </a:r>
            <a:endParaRPr lang="en-US" dirty="0"/>
          </a:p>
        </p:txBody>
      </p:sp>
      <p:sp>
        <p:nvSpPr>
          <p:cNvPr id="16" name="TextBox 15"/>
          <p:cNvSpPr txBox="1"/>
          <p:nvPr/>
        </p:nvSpPr>
        <p:spPr>
          <a:xfrm>
            <a:off x="2438400" y="3733800"/>
            <a:ext cx="533400" cy="369332"/>
          </a:xfrm>
          <a:prstGeom prst="rect">
            <a:avLst/>
          </a:prstGeom>
          <a:noFill/>
        </p:spPr>
        <p:txBody>
          <a:bodyPr wrap="square" rtlCol="0">
            <a:spAutoFit/>
          </a:bodyPr>
          <a:lstStyle/>
          <a:p>
            <a:r>
              <a:rPr lang="en-US" dirty="0" smtClean="0"/>
              <a:t>A2</a:t>
            </a:r>
            <a:endParaRPr lang="en-US" dirty="0"/>
          </a:p>
        </p:txBody>
      </p:sp>
      <p:sp>
        <p:nvSpPr>
          <p:cNvPr id="17" name="TextBox 16"/>
          <p:cNvSpPr txBox="1"/>
          <p:nvPr/>
        </p:nvSpPr>
        <p:spPr>
          <a:xfrm>
            <a:off x="2362200" y="4343400"/>
            <a:ext cx="533400" cy="369332"/>
          </a:xfrm>
          <a:prstGeom prst="rect">
            <a:avLst/>
          </a:prstGeom>
          <a:noFill/>
        </p:spPr>
        <p:txBody>
          <a:bodyPr wrap="square" rtlCol="0">
            <a:spAutoFit/>
          </a:bodyPr>
          <a:lstStyle/>
          <a:p>
            <a:r>
              <a:rPr lang="en-US" dirty="0" smtClean="0"/>
              <a:t>A3</a:t>
            </a:r>
            <a:endParaRPr lang="en-US" dirty="0"/>
          </a:p>
        </p:txBody>
      </p:sp>
      <p:sp>
        <p:nvSpPr>
          <p:cNvPr id="18" name="TextBox 17"/>
          <p:cNvSpPr txBox="1"/>
          <p:nvPr/>
        </p:nvSpPr>
        <p:spPr>
          <a:xfrm>
            <a:off x="2438400" y="5105400"/>
            <a:ext cx="533400" cy="369332"/>
          </a:xfrm>
          <a:prstGeom prst="rect">
            <a:avLst/>
          </a:prstGeom>
          <a:noFill/>
        </p:spPr>
        <p:txBody>
          <a:bodyPr wrap="square" rtlCol="0">
            <a:spAutoFit/>
          </a:bodyPr>
          <a:lstStyle/>
          <a:p>
            <a:r>
              <a:rPr lang="en-US" dirty="0" smtClean="0"/>
              <a:t>A4</a:t>
            </a:r>
            <a:endParaRPr lang="en-US" dirty="0"/>
          </a:p>
        </p:txBody>
      </p:sp>
      <p:sp>
        <p:nvSpPr>
          <p:cNvPr id="23" name="Rectangle 22"/>
          <p:cNvSpPr/>
          <p:nvPr/>
        </p:nvSpPr>
        <p:spPr>
          <a:xfrm>
            <a:off x="1905000" y="1143000"/>
            <a:ext cx="4572000" cy="1200329"/>
          </a:xfrm>
          <a:prstGeom prst="rect">
            <a:avLst/>
          </a:prstGeom>
        </p:spPr>
        <p:txBody>
          <a:bodyPr>
            <a:spAutoFit/>
          </a:bodyPr>
          <a:lstStyle/>
          <a:p>
            <a:r>
              <a:rPr lang="en-US" dirty="0" smtClean="0"/>
              <a:t>Vehicle A1  = new Vehicle();</a:t>
            </a:r>
          </a:p>
          <a:p>
            <a:r>
              <a:rPr lang="en-US" dirty="0" smtClean="0"/>
              <a:t>Vehicle A2  = new Vehicle();</a:t>
            </a:r>
          </a:p>
          <a:p>
            <a:r>
              <a:rPr lang="en-US" dirty="0" smtClean="0"/>
              <a:t>Vehicle A3  = new Vehicle();</a:t>
            </a:r>
          </a:p>
          <a:p>
            <a:r>
              <a:rPr lang="en-US" dirty="0" smtClean="0"/>
              <a:t>Vehicle A4  = new Vehicle();</a:t>
            </a:r>
            <a:endParaRPr lang="en-US" dirty="0"/>
          </a:p>
        </p:txBody>
      </p:sp>
      <p:sp>
        <p:nvSpPr>
          <p:cNvPr id="24" name="Oval 23"/>
          <p:cNvSpPr/>
          <p:nvPr/>
        </p:nvSpPr>
        <p:spPr>
          <a:xfrm>
            <a:off x="7315200" y="2667000"/>
            <a:ext cx="10668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7391400" y="5410200"/>
            <a:ext cx="990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315200" y="4114800"/>
            <a:ext cx="1066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781800" y="381000"/>
            <a:ext cx="1905000" cy="381000"/>
          </a:xfrm>
          <a:prstGeom prst="rect">
            <a:avLst/>
          </a:prstGeom>
          <a:noFill/>
        </p:spPr>
        <p:txBody>
          <a:bodyPr wrap="square" rtlCol="0">
            <a:spAutoFit/>
          </a:bodyPr>
          <a:lstStyle/>
          <a:p>
            <a:r>
              <a:rPr lang="en-US" dirty="0" smtClean="0"/>
              <a:t>Heap</a:t>
            </a:r>
            <a:endParaRPr lang="en-US" dirty="0"/>
          </a:p>
        </p:txBody>
      </p:sp>
      <p:cxnSp>
        <p:nvCxnSpPr>
          <p:cNvPr id="29" name="Straight Arrow Connector 28"/>
          <p:cNvCxnSpPr>
            <a:endCxn id="5" idx="2"/>
          </p:cNvCxnSpPr>
          <p:nvPr/>
        </p:nvCxnSpPr>
        <p:spPr>
          <a:xfrm flipV="1">
            <a:off x="3048000" y="1866900"/>
            <a:ext cx="4343400" cy="1409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4" idx="2"/>
          </p:cNvCxnSpPr>
          <p:nvPr/>
        </p:nvCxnSpPr>
        <p:spPr>
          <a:xfrm flipV="1">
            <a:off x="3124200" y="3200400"/>
            <a:ext cx="4191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26" idx="2"/>
          </p:cNvCxnSpPr>
          <p:nvPr/>
        </p:nvCxnSpPr>
        <p:spPr>
          <a:xfrm flipV="1">
            <a:off x="3048000" y="4610100"/>
            <a:ext cx="426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5" idx="2"/>
          </p:cNvCxnSpPr>
          <p:nvPr/>
        </p:nvCxnSpPr>
        <p:spPr>
          <a:xfrm>
            <a:off x="3124200" y="5181600"/>
            <a:ext cx="42672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209800" y="5867400"/>
            <a:ext cx="914400" cy="369332"/>
          </a:xfrm>
          <a:prstGeom prst="rect">
            <a:avLst/>
          </a:prstGeom>
          <a:noFill/>
        </p:spPr>
        <p:txBody>
          <a:bodyPr wrap="square" rtlCol="0">
            <a:spAutoFit/>
          </a:bodyPr>
          <a:lstStyle/>
          <a:p>
            <a:r>
              <a:rPr lang="en-US" dirty="0" smtClean="0"/>
              <a:t>Stack</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value of a reference variable is a reference. When we attempt to print the value of a reference variable, the output contains the type of the variable and the hash code created for it by Java</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Backslash Literals</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Java supports some special backslash character literals known as backslash literals. They are used in formatted output</a:t>
            </a:r>
            <a:endParaRPr lang="en-US" b="1" dirty="0" smtClean="0"/>
          </a:p>
          <a:p>
            <a:r>
              <a:rPr lang="en-US" b="1" dirty="0" smtClean="0"/>
              <a:t>\b:</a:t>
            </a:r>
            <a:r>
              <a:rPr lang="en-US" dirty="0" smtClean="0"/>
              <a:t> It is used for blank space</a:t>
            </a:r>
          </a:p>
          <a:p>
            <a:r>
              <a:rPr lang="en-US" b="1" dirty="0" smtClean="0"/>
              <a:t>\n:</a:t>
            </a:r>
            <a:r>
              <a:rPr lang="en-US" dirty="0" smtClean="0"/>
              <a:t> It is used for a new line</a:t>
            </a:r>
          </a:p>
          <a:p>
            <a:r>
              <a:rPr lang="en-US" dirty="0" smtClean="0"/>
              <a:t>\t : it is used for tab space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cannot be null. It always has value.</a:t>
            </a:r>
          </a:p>
          <a:p>
            <a:r>
              <a:rPr lang="en-US" dirty="0" smtClean="0"/>
              <a:t>The size of a primitive type depends on the data type.</a:t>
            </a:r>
          </a:p>
          <a:p>
            <a:r>
              <a:rPr lang="en-US" dirty="0" smtClean="0"/>
              <a:t>All primitive type begins with a lowercase letter</a:t>
            </a:r>
          </a:p>
          <a:p>
            <a:r>
              <a:rPr lang="en-US" dirty="0" smtClean="0"/>
              <a:t>Primitive types are predefined (already defined) in Java.</a:t>
            </a:r>
          </a:p>
          <a:p>
            <a:r>
              <a:rPr lang="en-US" dirty="0" smtClean="0"/>
              <a:t>new keyword isn't used when initializing a variable of a primitive type. Primitive types are special data types built into the language; they are not objects created from a class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Primitive data </a:t>
            </a:r>
            <a:endParaRPr lang="en-US" dirty="0"/>
          </a:p>
        </p:txBody>
      </p:sp>
      <p:sp>
        <p:nvSpPr>
          <p:cNvPr id="3" name="Content Placeholder 2"/>
          <p:cNvSpPr>
            <a:spLocks noGrp="1"/>
          </p:cNvSpPr>
          <p:nvPr>
            <p:ph idx="1"/>
          </p:nvPr>
        </p:nvSpPr>
        <p:spPr/>
        <p:txBody>
          <a:bodyPr/>
          <a:lstStyle/>
          <a:p>
            <a:r>
              <a:rPr lang="en-US" dirty="0" smtClean="0"/>
              <a:t>Examples of reference data types are class, Arrays, String, Interface, etc.</a:t>
            </a:r>
          </a:p>
          <a:p>
            <a:r>
              <a:rPr lang="en-US" dirty="0" smtClean="0"/>
              <a:t>It can be null</a:t>
            </a:r>
          </a:p>
          <a:p>
            <a:r>
              <a:rPr lang="en-US" dirty="0" smtClean="0"/>
              <a:t>Non-primitive types are created by the programmer and is not defined by Java (except for String).</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Single line comments. //</a:t>
            </a:r>
          </a:p>
          <a:p>
            <a:endParaRPr lang="en-US" dirty="0" smtClean="0"/>
          </a:p>
          <a:p>
            <a:r>
              <a:rPr lang="en-US" dirty="0" smtClean="0"/>
              <a:t>Multi – line comments. /* </a:t>
            </a:r>
          </a:p>
          <a:p>
            <a:endParaRPr lang="en-US" dirty="0" smtClean="0"/>
          </a:p>
          <a:p>
            <a:pPr>
              <a:buNone/>
            </a:pPr>
            <a:r>
              <a:rPr lang="en-US" dirty="0" smtClean="0"/>
              <a:t>    */</a:t>
            </a:r>
          </a:p>
          <a:p>
            <a:endParaRPr lang="en-US" dirty="0" smtClean="0"/>
          </a:p>
          <a:p>
            <a:r>
              <a:rPr lang="en-US" dirty="0" smtClean="0"/>
              <a:t>Documentation comments</a:t>
            </a:r>
          </a:p>
          <a:p>
            <a:pPr>
              <a:buNone/>
            </a:pPr>
            <a:r>
              <a:rPr lang="en-US" dirty="0" smtClean="0"/>
              <a:t>/**Comment start * *</a:t>
            </a:r>
          </a:p>
          <a:p>
            <a:pPr>
              <a:buNone/>
            </a:pPr>
            <a:r>
              <a:rPr lang="en-US" dirty="0" smtClean="0"/>
              <a:t>*data </a:t>
            </a:r>
            <a:r>
              <a:rPr lang="en-US" dirty="0" err="1" smtClean="0"/>
              <a:t>valie</a:t>
            </a:r>
            <a:r>
              <a:rPr lang="en-US" dirty="0" smtClean="0"/>
              <a:t>    </a:t>
            </a:r>
          </a:p>
          <a:p>
            <a:pPr>
              <a:buNone/>
            </a:pPr>
            <a:r>
              <a:rPr lang="en-US" dirty="0" smtClean="0"/>
              <a: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   </a:t>
            </a:r>
            <a:r>
              <a:rPr lang="en-US" dirty="0" err="1" smtClean="0"/>
              <a:t>int</a:t>
            </a:r>
            <a:r>
              <a:rPr lang="en-US" dirty="0" smtClean="0"/>
              <a:t> </a:t>
            </a:r>
            <a:r>
              <a:rPr lang="en-US" dirty="0" err="1" smtClean="0"/>
              <a:t>myNum</a:t>
            </a:r>
            <a:r>
              <a:rPr lang="en-US" dirty="0" smtClean="0"/>
              <a:t> = 5;               // integer (whole number)</a:t>
            </a:r>
          </a:p>
          <a:p>
            <a:r>
              <a:rPr lang="en-US" dirty="0" smtClean="0"/>
              <a:t>    float </a:t>
            </a:r>
            <a:r>
              <a:rPr lang="en-US" dirty="0" err="1" smtClean="0"/>
              <a:t>myFloatNum</a:t>
            </a:r>
            <a:r>
              <a:rPr lang="en-US" dirty="0" smtClean="0"/>
              <a:t> = 5.99f;    // floating point number</a:t>
            </a:r>
          </a:p>
          <a:p>
            <a:r>
              <a:rPr lang="en-US" dirty="0" smtClean="0"/>
              <a:t>    char </a:t>
            </a:r>
            <a:r>
              <a:rPr lang="en-US" dirty="0" err="1" smtClean="0"/>
              <a:t>myLetter</a:t>
            </a:r>
            <a:r>
              <a:rPr lang="en-US" dirty="0" smtClean="0"/>
              <a:t> = 'D';         // character</a:t>
            </a:r>
          </a:p>
          <a:p>
            <a:r>
              <a:rPr lang="en-US" dirty="0" smtClean="0"/>
              <a:t>    </a:t>
            </a:r>
            <a:r>
              <a:rPr lang="en-US" dirty="0" err="1" smtClean="0"/>
              <a:t>boolean</a:t>
            </a:r>
            <a:r>
              <a:rPr lang="en-US" dirty="0" smtClean="0"/>
              <a:t> </a:t>
            </a:r>
            <a:r>
              <a:rPr lang="en-US" dirty="0" err="1" smtClean="0"/>
              <a:t>myBool</a:t>
            </a:r>
            <a:r>
              <a:rPr lang="en-US" dirty="0" smtClean="0"/>
              <a:t> = true;       // </a:t>
            </a:r>
            <a:r>
              <a:rPr lang="en-US" dirty="0" err="1" smtClean="0"/>
              <a:t>boolean</a:t>
            </a: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AutoBoxing</a:t>
            </a:r>
            <a:r>
              <a:rPr lang="en-US" dirty="0" smtClean="0"/>
              <a:t> and </a:t>
            </a:r>
            <a:r>
              <a:rPr lang="en-US" dirty="0" err="1" smtClean="0"/>
              <a:t>UnBoxing</a:t>
            </a:r>
            <a:endParaRPr lang="en-US" dirty="0"/>
          </a:p>
        </p:txBody>
      </p:sp>
      <p:sp>
        <p:nvSpPr>
          <p:cNvPr id="3" name="Content Placeholder 2"/>
          <p:cNvSpPr>
            <a:spLocks noGrp="1"/>
          </p:cNvSpPr>
          <p:nvPr>
            <p:ph idx="1"/>
          </p:nvPr>
        </p:nvSpPr>
        <p:spPr/>
        <p:txBody>
          <a:bodyPr>
            <a:normAutofit/>
          </a:bodyPr>
          <a:lstStyle/>
          <a:p>
            <a:r>
              <a:rPr lang="en-US" sz="2200" dirty="0" smtClean="0"/>
              <a:t>The conversion of primitive type to reference type/wrapper is called </a:t>
            </a:r>
            <a:r>
              <a:rPr lang="en-US" sz="2200" b="1" dirty="0" err="1" smtClean="0"/>
              <a:t>autoboxing</a:t>
            </a:r>
            <a:r>
              <a:rPr lang="en-US" sz="2200" b="1" dirty="0" smtClean="0"/>
              <a:t> </a:t>
            </a:r>
            <a:r>
              <a:rPr lang="en-US" sz="2200" dirty="0" smtClean="0"/>
              <a:t>and the conversion of reference type/wrapper to primitive type is called </a:t>
            </a:r>
            <a:r>
              <a:rPr lang="en-US" sz="2200" b="1" dirty="0" err="1" smtClean="0"/>
              <a:t>unboxing</a:t>
            </a:r>
            <a:r>
              <a:rPr lang="en-US" sz="2200" b="1" dirty="0" smtClean="0"/>
              <a:t> Java 1.5</a:t>
            </a:r>
            <a:endParaRPr lang="en-US" sz="2200" dirty="0" smtClean="0"/>
          </a:p>
          <a:p>
            <a:r>
              <a:rPr lang="en-US" sz="2200" dirty="0" smtClean="0"/>
              <a:t>&lt;</a:t>
            </a:r>
            <a:r>
              <a:rPr lang="en-US" sz="2200" dirty="0" err="1" smtClean="0"/>
              <a:t>Autoboxing</a:t>
            </a:r>
            <a:r>
              <a:rPr lang="en-US" sz="2200" dirty="0" smtClean="0"/>
              <a:t>&gt;</a:t>
            </a:r>
          </a:p>
          <a:p>
            <a:r>
              <a:rPr lang="en-US" sz="2400" b="1" dirty="0" err="1" smtClean="0"/>
              <a:t>int</a:t>
            </a:r>
            <a:r>
              <a:rPr lang="en-US" sz="2400" dirty="0" smtClean="0"/>
              <a:t> a=50;</a:t>
            </a:r>
            <a:endParaRPr lang="en-US" sz="2200" dirty="0" smtClean="0"/>
          </a:p>
          <a:p>
            <a:r>
              <a:rPr lang="en-US" sz="2400" dirty="0" smtClean="0"/>
              <a:t>Integer a2=</a:t>
            </a:r>
            <a:r>
              <a:rPr lang="en-US" sz="2400" b="1" dirty="0" smtClean="0"/>
              <a:t>new</a:t>
            </a:r>
            <a:r>
              <a:rPr lang="en-US" sz="2400" dirty="0" smtClean="0"/>
              <a:t> Integer(a)</a:t>
            </a:r>
          </a:p>
          <a:p>
            <a:r>
              <a:rPr lang="en-US" sz="2400" dirty="0" err="1" smtClean="0"/>
              <a:t>System.out.println</a:t>
            </a:r>
            <a:r>
              <a:rPr lang="en-US" sz="2400" dirty="0" smtClean="0"/>
              <a:t>();</a:t>
            </a:r>
          </a:p>
          <a:p>
            <a:r>
              <a:rPr lang="en-US" sz="2400" dirty="0" smtClean="0"/>
              <a:t>&lt;</a:t>
            </a:r>
            <a:r>
              <a:rPr lang="en-US" sz="2400" dirty="0" err="1" smtClean="0"/>
              <a:t>Unboxing</a:t>
            </a:r>
            <a:r>
              <a:rPr lang="en-US" sz="2400" dirty="0" smtClean="0"/>
              <a:t>&gt;</a:t>
            </a:r>
          </a:p>
          <a:p>
            <a:r>
              <a:rPr lang="en-US" sz="2400" dirty="0" smtClean="0"/>
              <a:t> Integer </a:t>
            </a:r>
            <a:r>
              <a:rPr lang="en-US" sz="2400" dirty="0" err="1" smtClean="0"/>
              <a:t>i</a:t>
            </a:r>
            <a:r>
              <a:rPr lang="en-US" sz="2400" dirty="0" smtClean="0"/>
              <a:t>=</a:t>
            </a:r>
            <a:r>
              <a:rPr lang="en-US" sz="2400" b="1" dirty="0" smtClean="0"/>
              <a:t>new</a:t>
            </a:r>
            <a:r>
              <a:rPr lang="en-US" sz="2400" dirty="0" smtClean="0"/>
              <a:t> Integer(50);  </a:t>
            </a:r>
            <a:endParaRPr lang="en-US" sz="2200" dirty="0" smtClean="0"/>
          </a:p>
          <a:p>
            <a:pPr fontAlgn="base">
              <a:buNone/>
            </a:pPr>
            <a:r>
              <a:rPr lang="en-US" sz="2400" dirty="0" smtClean="0"/>
              <a:t>      </a:t>
            </a:r>
            <a:r>
              <a:rPr lang="en-US" sz="2400" b="1" dirty="0" err="1" smtClean="0"/>
              <a:t>Int</a:t>
            </a:r>
            <a:r>
              <a:rPr lang="en-US" sz="2400" dirty="0" smtClean="0"/>
              <a:t> a=</a:t>
            </a:r>
            <a:r>
              <a:rPr lang="en-US" sz="2400" dirty="0" err="1" smtClean="0"/>
              <a:t>i</a:t>
            </a:r>
            <a:r>
              <a:rPr lang="en-US" sz="2400" dirty="0" smtClean="0"/>
              <a:t>; </a:t>
            </a:r>
            <a:endParaRPr lang="en-US" sz="2200"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838200" y="2286000"/>
            <a:ext cx="1371600" cy="175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962400" y="3124200"/>
            <a:ext cx="10668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086600" y="2133600"/>
            <a:ext cx="1066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276600" y="5334000"/>
            <a:ext cx="2438400" cy="1371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7" idx="0"/>
          </p:cNvCxnSpPr>
          <p:nvPr/>
        </p:nvCxnSpPr>
        <p:spPr>
          <a:xfrm rot="5400000" flipH="1" flipV="1">
            <a:off x="4305300" y="5143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86200" y="5867400"/>
            <a:ext cx="1219200" cy="646331"/>
          </a:xfrm>
          <a:prstGeom prst="rect">
            <a:avLst/>
          </a:prstGeom>
          <a:noFill/>
        </p:spPr>
        <p:txBody>
          <a:bodyPr wrap="square" rtlCol="0">
            <a:spAutoFit/>
          </a:bodyPr>
          <a:lstStyle/>
          <a:p>
            <a:r>
              <a:rPr lang="en-US" dirty="0" smtClean="0"/>
              <a:t>User order an item</a:t>
            </a:r>
            <a:endParaRPr lang="en-US" dirty="0"/>
          </a:p>
        </p:txBody>
      </p:sp>
      <p:sp>
        <p:nvSpPr>
          <p:cNvPr id="16" name="TextBox 15"/>
          <p:cNvSpPr txBox="1"/>
          <p:nvPr/>
        </p:nvSpPr>
        <p:spPr>
          <a:xfrm>
            <a:off x="4038600" y="3352800"/>
            <a:ext cx="990600" cy="646331"/>
          </a:xfrm>
          <a:prstGeom prst="rect">
            <a:avLst/>
          </a:prstGeom>
          <a:noFill/>
        </p:spPr>
        <p:txBody>
          <a:bodyPr wrap="square" rtlCol="0">
            <a:spAutoFit/>
          </a:bodyPr>
          <a:lstStyle/>
          <a:p>
            <a:r>
              <a:rPr lang="en-US" dirty="0" smtClean="0"/>
              <a:t>Order </a:t>
            </a:r>
            <a:r>
              <a:rPr lang="en-US" dirty="0" err="1" smtClean="0"/>
              <a:t>Recived</a:t>
            </a:r>
            <a:endParaRPr lang="en-US" dirty="0"/>
          </a:p>
        </p:txBody>
      </p:sp>
      <p:sp>
        <p:nvSpPr>
          <p:cNvPr id="18" name="TextBox 17"/>
          <p:cNvSpPr txBox="1"/>
          <p:nvPr/>
        </p:nvSpPr>
        <p:spPr>
          <a:xfrm>
            <a:off x="5181600" y="4419600"/>
            <a:ext cx="1295400" cy="923330"/>
          </a:xfrm>
          <a:prstGeom prst="rect">
            <a:avLst/>
          </a:prstGeom>
          <a:noFill/>
        </p:spPr>
        <p:txBody>
          <a:bodyPr wrap="square" rtlCol="0">
            <a:spAutoFit/>
          </a:bodyPr>
          <a:lstStyle/>
          <a:p>
            <a:r>
              <a:rPr lang="en-US" dirty="0" smtClean="0"/>
              <a:t>Detail store in the databases </a:t>
            </a:r>
            <a:endParaRPr lang="en-US" dirty="0"/>
          </a:p>
        </p:txBody>
      </p:sp>
      <p:cxnSp>
        <p:nvCxnSpPr>
          <p:cNvPr id="20" name="Straight Arrow Connector 19"/>
          <p:cNvCxnSpPr/>
          <p:nvPr/>
        </p:nvCxnSpPr>
        <p:spPr>
          <a:xfrm rot="10800000">
            <a:off x="2209800" y="3581400"/>
            <a:ext cx="1828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514600" y="3886200"/>
            <a:ext cx="609600" cy="381000"/>
          </a:xfrm>
          <a:prstGeom prst="rect">
            <a:avLst/>
          </a:prstGeom>
          <a:noFill/>
        </p:spPr>
        <p:txBody>
          <a:bodyPr wrap="square" rtlCol="0">
            <a:spAutoFit/>
          </a:bodyPr>
          <a:lstStyle/>
          <a:p>
            <a:r>
              <a:rPr lang="en-US" dirty="0" smtClean="0"/>
              <a:t>API</a:t>
            </a:r>
            <a:endParaRPr lang="en-US" dirty="0"/>
          </a:p>
        </p:txBody>
      </p:sp>
      <p:sp>
        <p:nvSpPr>
          <p:cNvPr id="22" name="TextBox 21"/>
          <p:cNvSpPr txBox="1"/>
          <p:nvPr/>
        </p:nvSpPr>
        <p:spPr>
          <a:xfrm>
            <a:off x="1066800" y="2819400"/>
            <a:ext cx="685800" cy="369332"/>
          </a:xfrm>
          <a:prstGeom prst="rect">
            <a:avLst/>
          </a:prstGeom>
          <a:noFill/>
        </p:spPr>
        <p:txBody>
          <a:bodyPr wrap="square" rtlCol="0">
            <a:spAutoFit/>
          </a:bodyPr>
          <a:lstStyle/>
          <a:p>
            <a:r>
              <a:rPr lang="en-US" dirty="0" smtClean="0"/>
              <a:t>Bank</a:t>
            </a:r>
            <a:endParaRPr lang="en-US" dirty="0"/>
          </a:p>
        </p:txBody>
      </p:sp>
      <p:cxnSp>
        <p:nvCxnSpPr>
          <p:cNvPr id="24" name="Straight Arrow Connector 23"/>
          <p:cNvCxnSpPr/>
          <p:nvPr/>
        </p:nvCxnSpPr>
        <p:spPr>
          <a:xfrm>
            <a:off x="2209800" y="2819400"/>
            <a:ext cx="1752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819400" y="2743200"/>
            <a:ext cx="762000" cy="369332"/>
          </a:xfrm>
          <a:prstGeom prst="rect">
            <a:avLst/>
          </a:prstGeom>
          <a:noFill/>
        </p:spPr>
        <p:txBody>
          <a:bodyPr wrap="square" rtlCol="0">
            <a:spAutoFit/>
          </a:bodyPr>
          <a:lstStyle/>
          <a:p>
            <a:r>
              <a:rPr lang="en-US" dirty="0" smtClean="0"/>
              <a:t>null</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US" dirty="0" smtClean="0"/>
              <a:t>{</a:t>
            </a:r>
          </a:p>
          <a:p>
            <a:pPr>
              <a:buNone/>
            </a:pPr>
            <a:r>
              <a:rPr lang="en-US" dirty="0" smtClean="0"/>
              <a:t>     </a:t>
            </a:r>
            <a:r>
              <a:rPr lang="en-US" dirty="0" err="1" smtClean="0"/>
              <a:t>orderId</a:t>
            </a:r>
            <a:r>
              <a:rPr lang="en-US" dirty="0" smtClean="0"/>
              <a:t>:</a:t>
            </a:r>
          </a:p>
          <a:p>
            <a:pPr>
              <a:buNone/>
            </a:pPr>
            <a:r>
              <a:rPr lang="en-US" dirty="0" smtClean="0"/>
              <a:t> </a:t>
            </a:r>
            <a:r>
              <a:rPr lang="en-US" dirty="0" smtClean="0"/>
              <a:t>    </a:t>
            </a:r>
            <a:r>
              <a:rPr lang="en-US" dirty="0" err="1" smtClean="0"/>
              <a:t>customerName</a:t>
            </a:r>
            <a:r>
              <a:rPr lang="en-US" dirty="0" smtClean="0"/>
              <a:t>:</a:t>
            </a:r>
          </a:p>
          <a:p>
            <a:pPr>
              <a:buNone/>
            </a:pPr>
            <a:r>
              <a:rPr lang="en-US" dirty="0" smtClean="0"/>
              <a:t> </a:t>
            </a:r>
            <a:r>
              <a:rPr lang="en-US" dirty="0" smtClean="0"/>
              <a:t>    date:</a:t>
            </a:r>
          </a:p>
          <a:p>
            <a:pPr>
              <a:buNone/>
            </a:pPr>
            <a:r>
              <a:rPr lang="en-US" dirty="0" smtClean="0"/>
              <a:t> </a:t>
            </a:r>
            <a:r>
              <a:rPr lang="en-US" dirty="0" smtClean="0"/>
              <a:t>    </a:t>
            </a:r>
            <a:r>
              <a:rPr lang="en-US" dirty="0" err="1" smtClean="0"/>
              <a:t>customerAdderss</a:t>
            </a:r>
            <a:r>
              <a:rPr lang="en-US" dirty="0" smtClean="0"/>
              <a:t>[</a:t>
            </a:r>
          </a:p>
          <a:p>
            <a:pPr>
              <a:buNone/>
            </a:pPr>
            <a:r>
              <a:rPr lang="en-US" dirty="0" smtClean="0"/>
              <a:t>         	</a:t>
            </a:r>
            <a:r>
              <a:rPr lang="en-US" dirty="0" err="1" smtClean="0"/>
              <a:t>streetName</a:t>
            </a:r>
            <a:endParaRPr lang="en-US" dirty="0" smtClean="0"/>
          </a:p>
          <a:p>
            <a:pPr>
              <a:buNone/>
            </a:pPr>
            <a:r>
              <a:rPr lang="en-US" dirty="0" smtClean="0"/>
              <a:t>             </a:t>
            </a:r>
            <a:r>
              <a:rPr lang="en-US" dirty="0" err="1" smtClean="0"/>
              <a:t>pincode</a:t>
            </a:r>
            <a:endParaRPr lang="en-US" dirty="0" smtClean="0"/>
          </a:p>
          <a:p>
            <a:pPr>
              <a:buNone/>
            </a:pPr>
            <a:r>
              <a:rPr lang="en-US" dirty="0" smtClean="0"/>
              <a:t> </a:t>
            </a:r>
            <a:r>
              <a:rPr lang="en-US" dirty="0" smtClean="0"/>
              <a:t>            </a:t>
            </a:r>
            <a:r>
              <a:rPr lang="en-US" dirty="0" err="1" smtClean="0"/>
              <a:t>counrey</a:t>
            </a:r>
            <a:endParaRPr lang="en-US" dirty="0" smtClean="0"/>
          </a:p>
          <a:p>
            <a:pPr>
              <a:buNone/>
            </a:pPr>
            <a:r>
              <a:rPr lang="en-US" dirty="0" smtClean="0"/>
              <a:t>     ] </a:t>
            </a:r>
          </a:p>
          <a:p>
            <a:r>
              <a:rPr lang="en-US" dirty="0" err="1" smtClean="0"/>
              <a:t>Produc</a:t>
            </a:r>
            <a:r>
              <a:rPr lang="en-US" dirty="0" smtClean="0"/>
              <a:t>[</a:t>
            </a:r>
          </a:p>
          <a:p>
            <a:r>
              <a:rPr lang="en-US" dirty="0" smtClean="0"/>
              <a:t>   PRODUCT ID </a:t>
            </a:r>
          </a:p>
          <a:p>
            <a:r>
              <a:rPr lang="en-US" dirty="0" smtClean="0"/>
              <a:t>PRODUCT NAME</a:t>
            </a:r>
          </a:p>
          <a:p>
            <a:endParaRPr lang="en-US" dirty="0" smtClean="0"/>
          </a:p>
          <a:p>
            <a:endParaRPr lang="en-US" dirty="0" smtClean="0"/>
          </a:p>
          <a:p>
            <a:endParaRPr lang="en-US" dirty="0" smtClean="0"/>
          </a:p>
          <a:p>
            <a:endParaRPr lang="en-US" dirty="0" smtClean="0"/>
          </a:p>
          <a:p>
            <a:r>
              <a:rPr lang="en-US" dirty="0" smtClean="0"/>
              <a:t>]</a:t>
            </a:r>
          </a:p>
          <a:p>
            <a:r>
              <a:rPr lang="en-US" dirty="0" err="1" smtClean="0"/>
              <a:t>TOTAl</a:t>
            </a:r>
            <a:endParaRPr lang="en-US" dirty="0" smtClean="0"/>
          </a:p>
          <a:p>
            <a:endParaRPr lang="en-US" dirty="0" smtClean="0"/>
          </a:p>
          <a:p>
            <a:r>
              <a:rPr lang="en-US" dirty="0" smtClean="0"/>
              <a:t>}</a:t>
            </a:r>
            <a:endParaRPr lang="en-US" dirty="0" smtClean="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to Wrapper</a:t>
            </a:r>
            <a:endParaRPr lang="en-US" dirty="0"/>
          </a:p>
        </p:txBody>
      </p:sp>
      <p:sp>
        <p:nvSpPr>
          <p:cNvPr id="3" name="Content Placeholder 2"/>
          <p:cNvSpPr>
            <a:spLocks noGrp="1"/>
          </p:cNvSpPr>
          <p:nvPr>
            <p:ph idx="1"/>
          </p:nvPr>
        </p:nvSpPr>
        <p:spPr/>
        <p:txBody>
          <a:bodyPr>
            <a:normAutofit lnSpcReduction="10000"/>
          </a:bodyPr>
          <a:lstStyle/>
          <a:p>
            <a:r>
              <a:rPr lang="en-US" dirty="0" err="1" smtClean="0"/>
              <a:t>boolean</a:t>
            </a:r>
            <a:r>
              <a:rPr lang="en-US" dirty="0" smtClean="0"/>
              <a:t>                                     Boolean</a:t>
            </a:r>
          </a:p>
          <a:p>
            <a:r>
              <a:rPr lang="en-US" dirty="0" smtClean="0"/>
              <a:t>byte                                            </a:t>
            </a:r>
            <a:r>
              <a:rPr lang="en-US" dirty="0" err="1" smtClean="0"/>
              <a:t>Byte</a:t>
            </a:r>
            <a:endParaRPr lang="en-US" dirty="0" smtClean="0"/>
          </a:p>
          <a:p>
            <a:r>
              <a:rPr lang="en-US" dirty="0" smtClean="0"/>
              <a:t>char                                         Character</a:t>
            </a:r>
          </a:p>
          <a:p>
            <a:r>
              <a:rPr lang="en-US" dirty="0" smtClean="0"/>
              <a:t>float                                          </a:t>
            </a:r>
            <a:r>
              <a:rPr lang="en-US" dirty="0" err="1" smtClean="0"/>
              <a:t>Float</a:t>
            </a:r>
            <a:endParaRPr lang="en-US" dirty="0" smtClean="0"/>
          </a:p>
          <a:p>
            <a:r>
              <a:rPr lang="en-US" dirty="0" err="1" smtClean="0"/>
              <a:t>int</a:t>
            </a:r>
            <a:r>
              <a:rPr lang="en-US" dirty="0" smtClean="0"/>
              <a:t>                                             Integer</a:t>
            </a:r>
          </a:p>
          <a:p>
            <a:r>
              <a:rPr lang="en-US" dirty="0" smtClean="0"/>
              <a:t>long                                           </a:t>
            </a:r>
            <a:r>
              <a:rPr lang="en-US" dirty="0" err="1" smtClean="0"/>
              <a:t>Long</a:t>
            </a:r>
            <a:endParaRPr lang="en-US" dirty="0" smtClean="0"/>
          </a:p>
          <a:p>
            <a:r>
              <a:rPr lang="en-US" dirty="0" smtClean="0"/>
              <a:t>short                                         Short</a:t>
            </a:r>
          </a:p>
          <a:p>
            <a:r>
              <a:rPr lang="en-US" dirty="0" smtClean="0"/>
              <a:t>double                                       </a:t>
            </a:r>
            <a:r>
              <a:rPr lang="en-US" dirty="0" err="1" smtClean="0"/>
              <a:t>Double</a:t>
            </a:r>
            <a:endParaRPr lang="en-US" dirty="0"/>
          </a:p>
        </p:txBody>
      </p:sp>
      <p:sp>
        <p:nvSpPr>
          <p:cNvPr id="4" name="Right Arrow 3"/>
          <p:cNvSpPr/>
          <p:nvPr/>
        </p:nvSpPr>
        <p:spPr>
          <a:xfrm>
            <a:off x="2209800" y="2743200"/>
            <a:ext cx="30480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a:bodyPr>
          <a:lstStyle/>
          <a:p>
            <a:r>
              <a:rPr lang="en-US" sz="1400" dirty="0" smtClean="0"/>
              <a:t>local variable</a:t>
            </a:r>
          </a:p>
          <a:p>
            <a:r>
              <a:rPr lang="en-US" sz="1400" dirty="0" smtClean="0"/>
              <a:t>*instance variable</a:t>
            </a:r>
          </a:p>
          <a:p>
            <a:r>
              <a:rPr lang="en-US" sz="1400" dirty="0" smtClean="0"/>
              <a:t>*static variable</a:t>
            </a:r>
          </a:p>
          <a:p>
            <a:r>
              <a:rPr lang="en-US" sz="1400" dirty="0" smtClean="0"/>
              <a:t>A variable declared inside the body of the method is called </a:t>
            </a:r>
            <a:r>
              <a:rPr lang="en-US" sz="1400" b="1" dirty="0" smtClean="0"/>
              <a:t>local variable</a:t>
            </a:r>
            <a:r>
              <a:rPr lang="en-US" sz="1400" dirty="0" smtClean="0"/>
              <a:t>. You can use this variable only within that method and the other methods in the class aren't even aware that the variable exists.</a:t>
            </a:r>
          </a:p>
          <a:p>
            <a:endParaRPr lang="en-US" sz="1400" dirty="0" smtClean="0"/>
          </a:p>
          <a:p>
            <a:r>
              <a:rPr lang="en-US" sz="1400" dirty="0" smtClean="0"/>
              <a:t>A variable declared inside the class but outside the body of the method, is called an instance variable. It is not declared as</a:t>
            </a:r>
            <a:r>
              <a:rPr lang="en-US" sz="1400" smtClean="0"/>
              <a:t> static</a:t>
            </a:r>
            <a:endParaRPr lang="en-US" sz="1400" dirty="0" smtClean="0"/>
          </a:p>
          <a:p>
            <a:endParaRPr lang="en-US" sz="1400" dirty="0" smtClean="0"/>
          </a:p>
          <a:p>
            <a:r>
              <a:rPr lang="en-US" sz="1400" dirty="0" smtClean="0"/>
              <a:t>A variable that is declared as static is called a static variable. It cannot be local. You can create a single copy of the static variable and share it among all the instances of the class. Memory allocation for static variables happens only once when the class is loaded in the memory.</a:t>
            </a:r>
            <a:endParaRPr lang="en-US" sz="1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lstStyle/>
          <a:p>
            <a:r>
              <a:rPr lang="en-US" dirty="0" smtClean="0"/>
              <a:t>Arithmetic operators</a:t>
            </a:r>
          </a:p>
          <a:p>
            <a:r>
              <a:rPr lang="en-US" dirty="0" smtClean="0"/>
              <a:t>Assignment operators</a:t>
            </a:r>
          </a:p>
          <a:p>
            <a:r>
              <a:rPr lang="en-US" dirty="0" smtClean="0"/>
              <a:t>Comparison operators</a:t>
            </a:r>
          </a:p>
          <a:p>
            <a:r>
              <a:rPr lang="en-US" dirty="0" smtClean="0"/>
              <a:t>Logical operators</a:t>
            </a:r>
          </a:p>
          <a:p>
            <a:r>
              <a:rPr lang="en-US" dirty="0" smtClean="0"/>
              <a:t>Bitwise operators</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a:t>
            </a:r>
            <a:endParaRPr lang="en-US" dirty="0"/>
          </a:p>
        </p:txBody>
      </p:sp>
      <p:sp>
        <p:nvSpPr>
          <p:cNvPr id="3" name="Content Placeholder 2"/>
          <p:cNvSpPr>
            <a:spLocks noGrp="1"/>
          </p:cNvSpPr>
          <p:nvPr>
            <p:ph idx="1"/>
          </p:nvPr>
        </p:nvSpPr>
        <p:spPr/>
        <p:txBody>
          <a:bodyPr/>
          <a:lstStyle/>
          <a:p>
            <a:r>
              <a:rPr lang="en-US" dirty="0" smtClean="0"/>
              <a:t>% Modulus</a:t>
            </a:r>
          </a:p>
          <a:p>
            <a:r>
              <a:rPr lang="en-US" dirty="0" smtClean="0"/>
              <a:t>++Increment</a:t>
            </a:r>
          </a:p>
          <a:p>
            <a:r>
              <a:rPr lang="en-US" dirty="0" smtClean="0"/>
              <a:t>--Decrement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Type casting is when you assign a value of one primitive data type to another type</a:t>
            </a:r>
          </a:p>
          <a:p>
            <a:endParaRPr lang="en-US" dirty="0" smtClean="0"/>
          </a:p>
          <a:p>
            <a:pPr>
              <a:buNone/>
            </a:pPr>
            <a:r>
              <a:rPr lang="en-US" b="1" dirty="0" smtClean="0"/>
              <a:t>Widening Casting</a:t>
            </a:r>
            <a:r>
              <a:rPr lang="en-US" dirty="0" smtClean="0"/>
              <a:t> (automatically) - converting a smaller type to a larger type size</a:t>
            </a:r>
            <a:br>
              <a:rPr lang="en-US" dirty="0" smtClean="0"/>
            </a:br>
            <a:r>
              <a:rPr lang="en-US" dirty="0" smtClean="0"/>
              <a:t> byte -&gt; short -&gt; char -&gt; </a:t>
            </a:r>
            <a:r>
              <a:rPr lang="en-US" dirty="0" err="1" smtClean="0"/>
              <a:t>int</a:t>
            </a:r>
            <a:r>
              <a:rPr lang="en-US" dirty="0" smtClean="0"/>
              <a:t> -&gt; long -&gt; float -&gt; double </a:t>
            </a:r>
            <a:br>
              <a:rPr lang="en-US" dirty="0" smtClean="0"/>
            </a:br>
            <a:r>
              <a:rPr lang="en-US" dirty="0" smtClean="0"/>
              <a:t/>
            </a:r>
            <a:br>
              <a:rPr lang="en-US" dirty="0" smtClean="0"/>
            </a:br>
            <a:endParaRPr lang="en-US" dirty="0" smtClean="0"/>
          </a:p>
          <a:p>
            <a:pPr>
              <a:buNone/>
            </a:pPr>
            <a:r>
              <a:rPr lang="en-US" b="1" dirty="0" smtClean="0"/>
              <a:t>Narrowing Casting</a:t>
            </a:r>
            <a:r>
              <a:rPr lang="en-US" dirty="0" smtClean="0"/>
              <a:t> (manually) - converting a larger type to a smaller size type</a:t>
            </a:r>
            <a:br>
              <a:rPr lang="en-US" dirty="0" smtClean="0"/>
            </a:br>
            <a:r>
              <a:rPr lang="en-US" dirty="0" smtClean="0"/>
              <a:t> double -&gt; float -&gt; long -&gt; </a:t>
            </a:r>
            <a:r>
              <a:rPr lang="en-US" dirty="0" err="1" smtClean="0"/>
              <a:t>int</a:t>
            </a:r>
            <a:r>
              <a:rPr lang="en-US" dirty="0" smtClean="0"/>
              <a:t> -&gt; char -&gt; short -&gt; byte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fontAlgn="base"/>
            <a:r>
              <a:rPr lang="en-US" dirty="0" smtClean="0"/>
              <a:t>/**</a:t>
            </a:r>
          </a:p>
          <a:p>
            <a:pPr fontAlgn="base"/>
            <a:r>
              <a:rPr lang="en-US" dirty="0" smtClean="0"/>
              <a:t>    * This method is used to find average of three integers.</a:t>
            </a:r>
          </a:p>
          <a:p>
            <a:pPr fontAlgn="base"/>
            <a:r>
              <a:rPr lang="en-US" dirty="0" smtClean="0"/>
              <a:t>    * @</a:t>
            </a:r>
            <a:r>
              <a:rPr lang="en-US" dirty="0" err="1" smtClean="0"/>
              <a:t>param</a:t>
            </a:r>
            <a:r>
              <a:rPr lang="en-US" dirty="0" smtClean="0"/>
              <a:t> </a:t>
            </a:r>
            <a:r>
              <a:rPr lang="en-US" dirty="0" err="1" smtClean="0"/>
              <a:t>numA</a:t>
            </a:r>
            <a:r>
              <a:rPr lang="en-US" dirty="0" smtClean="0"/>
              <a:t> This is the first parameter to </a:t>
            </a:r>
            <a:r>
              <a:rPr lang="en-US" dirty="0" err="1" smtClean="0"/>
              <a:t>findAvg</a:t>
            </a:r>
            <a:r>
              <a:rPr lang="en-US" dirty="0" smtClean="0"/>
              <a:t> method</a:t>
            </a:r>
          </a:p>
          <a:p>
            <a:pPr fontAlgn="base"/>
            <a:r>
              <a:rPr lang="en-US" dirty="0" smtClean="0"/>
              <a:t>    * @</a:t>
            </a:r>
            <a:r>
              <a:rPr lang="en-US" dirty="0" err="1" smtClean="0"/>
              <a:t>param</a:t>
            </a:r>
            <a:r>
              <a:rPr lang="en-US" dirty="0" smtClean="0"/>
              <a:t> </a:t>
            </a:r>
            <a:r>
              <a:rPr lang="en-US" dirty="0" err="1" smtClean="0"/>
              <a:t>numB</a:t>
            </a:r>
            <a:r>
              <a:rPr lang="en-US" dirty="0" smtClean="0"/>
              <a:t>  This is the second parameter to </a:t>
            </a:r>
            <a:r>
              <a:rPr lang="en-US" dirty="0" err="1" smtClean="0"/>
              <a:t>findAvg</a:t>
            </a:r>
            <a:r>
              <a:rPr lang="en-US" dirty="0" smtClean="0"/>
              <a:t> method</a:t>
            </a:r>
          </a:p>
          <a:p>
            <a:pPr fontAlgn="base"/>
            <a:r>
              <a:rPr lang="en-US" dirty="0" smtClean="0"/>
              <a:t>    * @</a:t>
            </a:r>
            <a:r>
              <a:rPr lang="en-US" dirty="0" err="1" smtClean="0"/>
              <a:t>param</a:t>
            </a:r>
            <a:r>
              <a:rPr lang="en-US" dirty="0" smtClean="0"/>
              <a:t> </a:t>
            </a:r>
            <a:r>
              <a:rPr lang="en-US" dirty="0" err="1" smtClean="0"/>
              <a:t>numC</a:t>
            </a:r>
            <a:r>
              <a:rPr lang="en-US" dirty="0" smtClean="0"/>
              <a:t>  This is the second parameter to </a:t>
            </a:r>
            <a:r>
              <a:rPr lang="en-US" dirty="0" err="1" smtClean="0"/>
              <a:t>findAvg</a:t>
            </a:r>
            <a:r>
              <a:rPr lang="en-US" dirty="0" smtClean="0"/>
              <a:t> method</a:t>
            </a:r>
          </a:p>
          <a:p>
            <a:pPr fontAlgn="base"/>
            <a:r>
              <a:rPr lang="en-US" dirty="0" smtClean="0"/>
              <a:t>    * @return </a:t>
            </a:r>
            <a:r>
              <a:rPr lang="en-US" dirty="0" err="1" smtClean="0"/>
              <a:t>int</a:t>
            </a:r>
            <a:r>
              <a:rPr lang="en-US" dirty="0" smtClean="0"/>
              <a:t> This returns average of </a:t>
            </a:r>
            <a:r>
              <a:rPr lang="en-US" dirty="0" err="1" smtClean="0"/>
              <a:t>numA</a:t>
            </a:r>
            <a:r>
              <a:rPr lang="en-US" dirty="0" smtClean="0"/>
              <a:t>, </a:t>
            </a:r>
            <a:r>
              <a:rPr lang="en-US" dirty="0" err="1" smtClean="0"/>
              <a:t>numB</a:t>
            </a:r>
            <a:r>
              <a:rPr lang="en-US" dirty="0" smtClean="0"/>
              <a:t> and </a:t>
            </a:r>
            <a:r>
              <a:rPr lang="en-US" dirty="0" err="1" smtClean="0"/>
              <a:t>numC</a:t>
            </a:r>
            <a:r>
              <a:rPr lang="en-US" dirty="0" smtClean="0"/>
              <a:t>.</a:t>
            </a:r>
          </a:p>
          <a:p>
            <a:pPr fontAlgn="base"/>
            <a:r>
              <a:rPr lang="en-US" dirty="0" smtClean="0"/>
              <a:t>    */</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Casting</a:t>
            </a:r>
            <a:endParaRPr lang="en-US" dirty="0"/>
          </a:p>
        </p:txBody>
      </p:sp>
      <p:sp>
        <p:nvSpPr>
          <p:cNvPr id="3" name="Content Placeholder 2"/>
          <p:cNvSpPr>
            <a:spLocks noGrp="1"/>
          </p:cNvSpPr>
          <p:nvPr>
            <p:ph idx="1"/>
          </p:nvPr>
        </p:nvSpPr>
        <p:spPr/>
        <p:txBody>
          <a:bodyPr/>
          <a:lstStyle/>
          <a:p>
            <a:r>
              <a:rPr lang="en-US" dirty="0" err="1" smtClean="0"/>
              <a:t>int</a:t>
            </a:r>
            <a:r>
              <a:rPr lang="en-US" dirty="0" smtClean="0"/>
              <a:t> </a:t>
            </a:r>
            <a:r>
              <a:rPr lang="en-US" dirty="0" err="1" smtClean="0"/>
              <a:t>myInt</a:t>
            </a:r>
            <a:r>
              <a:rPr lang="en-US" dirty="0" smtClean="0"/>
              <a:t> = 10; </a:t>
            </a:r>
          </a:p>
          <a:p>
            <a:r>
              <a:rPr lang="en-US" dirty="0" smtClean="0"/>
              <a:t>double </a:t>
            </a:r>
            <a:r>
              <a:rPr lang="en-US" dirty="0" smtClean="0"/>
              <a:t>x1= </a:t>
            </a:r>
            <a:r>
              <a:rPr lang="en-US" dirty="0" err="1" smtClean="0"/>
              <a:t>myInt</a:t>
            </a:r>
            <a:r>
              <a:rPr lang="en-US" dirty="0" smtClean="0"/>
              <a:t>; // Automatic casting: </a:t>
            </a:r>
          </a:p>
          <a:p>
            <a:r>
              <a:rPr lang="en-US" dirty="0" err="1" smtClean="0"/>
              <a:t>System.out.println</a:t>
            </a:r>
            <a:r>
              <a:rPr lang="en-US" dirty="0" smtClean="0"/>
              <a:t>(</a:t>
            </a:r>
            <a:r>
              <a:rPr lang="en-US" dirty="0" err="1" smtClean="0"/>
              <a:t>myInt</a:t>
            </a:r>
            <a:r>
              <a:rPr lang="en-US" dirty="0" smtClean="0"/>
              <a:t>); </a:t>
            </a:r>
            <a:r>
              <a:rPr lang="en-US" dirty="0" err="1" smtClean="0"/>
              <a:t>System.out.println</a:t>
            </a:r>
            <a:r>
              <a:rPr lang="en-US" dirty="0" smtClean="0"/>
              <a:t>(</a:t>
            </a:r>
            <a:r>
              <a:rPr lang="en-US" dirty="0" err="1" smtClean="0"/>
              <a:t>myDouble</a:t>
            </a:r>
            <a:r>
              <a:rPr lang="en-US" dirty="0" smtClean="0"/>
              <a: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Narrow Casting</a:t>
            </a:r>
            <a:endParaRPr lang="en-US" dirty="0"/>
          </a:p>
        </p:txBody>
      </p:sp>
      <p:sp>
        <p:nvSpPr>
          <p:cNvPr id="3" name="Content Placeholder 2"/>
          <p:cNvSpPr>
            <a:spLocks noGrp="1"/>
          </p:cNvSpPr>
          <p:nvPr>
            <p:ph idx="1"/>
          </p:nvPr>
        </p:nvSpPr>
        <p:spPr/>
        <p:txBody>
          <a:bodyPr/>
          <a:lstStyle/>
          <a:p>
            <a:r>
              <a:rPr lang="en-US" dirty="0" smtClean="0"/>
              <a:t>double </a:t>
            </a:r>
            <a:r>
              <a:rPr lang="en-US" dirty="0" err="1" smtClean="0"/>
              <a:t>myDouble</a:t>
            </a:r>
            <a:r>
              <a:rPr lang="en-US" dirty="0" smtClean="0"/>
              <a:t> </a:t>
            </a:r>
            <a:r>
              <a:rPr lang="en-US" dirty="0" smtClean="0"/>
              <a:t>= 9.78d; </a:t>
            </a:r>
          </a:p>
          <a:p>
            <a:r>
              <a:rPr lang="en-US" dirty="0" err="1" smtClean="0"/>
              <a:t>int</a:t>
            </a:r>
            <a:r>
              <a:rPr lang="en-US" dirty="0" smtClean="0"/>
              <a:t> </a:t>
            </a:r>
            <a:r>
              <a:rPr lang="en-US" dirty="0" err="1" smtClean="0"/>
              <a:t>myInt</a:t>
            </a:r>
            <a:r>
              <a:rPr lang="en-US" dirty="0" smtClean="0"/>
              <a:t> = </a:t>
            </a:r>
            <a:r>
              <a:rPr lang="en-US" dirty="0" smtClean="0"/>
              <a:t>(</a:t>
            </a:r>
            <a:r>
              <a:rPr lang="en-US" dirty="0" err="1" smtClean="0"/>
              <a:t>int</a:t>
            </a:r>
            <a:r>
              <a:rPr lang="en-US" dirty="0" smtClean="0"/>
              <a:t>) </a:t>
            </a:r>
            <a:r>
              <a:rPr lang="en-US" dirty="0" err="1" smtClean="0"/>
              <a:t>myDouble</a:t>
            </a:r>
            <a:r>
              <a:rPr lang="en-US" dirty="0" smtClean="0"/>
              <a:t>; // Manual casting: double to </a:t>
            </a:r>
            <a:r>
              <a:rPr lang="en-US" dirty="0" err="1" smtClean="0"/>
              <a:t>int</a:t>
            </a:r>
            <a:r>
              <a:rPr lang="en-US" dirty="0" smtClean="0"/>
              <a:t> </a:t>
            </a:r>
          </a:p>
          <a:p>
            <a:r>
              <a:rPr lang="en-US" dirty="0" err="1" smtClean="0"/>
              <a:t>System.out.println</a:t>
            </a:r>
            <a:r>
              <a:rPr lang="en-US" dirty="0" smtClean="0"/>
              <a:t>(</a:t>
            </a:r>
            <a:r>
              <a:rPr lang="en-US" dirty="0" err="1" smtClean="0"/>
              <a:t>myDouble</a:t>
            </a:r>
            <a:r>
              <a:rPr lang="en-US" dirty="0" smtClean="0"/>
              <a:t>); // Outputs 9.78 </a:t>
            </a:r>
          </a:p>
          <a:p>
            <a:r>
              <a:rPr lang="en-US" dirty="0" err="1" smtClean="0"/>
              <a:t>System.out.println</a:t>
            </a:r>
            <a:r>
              <a:rPr lang="en-US" dirty="0" smtClean="0"/>
              <a:t>(</a:t>
            </a:r>
            <a:r>
              <a:rPr lang="en-US" dirty="0" err="1" smtClean="0"/>
              <a:t>myInt</a:t>
            </a:r>
            <a:r>
              <a:rPr lang="en-US" dirty="0" smtClean="0"/>
              <a:t>);</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t>
            </a:r>
            <a:r>
              <a:rPr lang="en-US" dirty="0" smtClean="0"/>
              <a:t>Arithmetic operators,-,/,%,++,--)</a:t>
            </a:r>
            <a:endParaRPr lang="en-US" dirty="0" smtClean="0"/>
          </a:p>
          <a:p>
            <a:r>
              <a:rPr lang="en-US" dirty="0" smtClean="0"/>
              <a:t>Assignment operators (=)</a:t>
            </a:r>
          </a:p>
          <a:p>
            <a:r>
              <a:rPr lang="en-US" dirty="0" smtClean="0"/>
              <a:t>Comparison operators(&lt;,&gt;)</a:t>
            </a:r>
          </a:p>
          <a:p>
            <a:r>
              <a:rPr lang="en-US" dirty="0" smtClean="0"/>
              <a:t>Logical operators(!,&amp;&amp;,||)</a:t>
            </a:r>
          </a:p>
          <a:p>
            <a:r>
              <a:rPr lang="en-US" dirty="0" smtClean="0"/>
              <a:t>Bitwise operators</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addition assignment</a:t>
            </a:r>
          </a:p>
          <a:p>
            <a:r>
              <a:rPr lang="en-US" dirty="0" err="1" smtClean="0"/>
              <a:t>int</a:t>
            </a:r>
            <a:r>
              <a:rPr lang="en-US" dirty="0" smtClean="0"/>
              <a:t> x = 10;</a:t>
            </a:r>
          </a:p>
          <a:p>
            <a:pPr>
              <a:buNone/>
            </a:pPr>
            <a:r>
              <a:rPr lang="en-US" dirty="0" smtClean="0"/>
              <a:t>    x += 5;</a:t>
            </a:r>
          </a:p>
          <a:p>
            <a:pPr>
              <a:buNone/>
            </a:pPr>
            <a:r>
              <a:rPr lang="en-US" dirty="0" smtClean="0"/>
              <a:t>   </a:t>
            </a:r>
            <a:r>
              <a:rPr lang="en-US" dirty="0" err="1" smtClean="0"/>
              <a:t>System.out.println</a:t>
            </a:r>
            <a:r>
              <a:rPr lang="en-US" dirty="0" smtClean="0"/>
              <a:t>(x);</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Asighnment</a:t>
            </a:r>
            <a:r>
              <a:rPr lang="en-US" dirty="0" smtClean="0"/>
              <a:t> Operator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Operator       Example                         Inference</a:t>
            </a:r>
          </a:p>
          <a:p>
            <a:r>
              <a:rPr lang="en-US" dirty="0" smtClean="0"/>
              <a:t>=                     x = 5                                  x = 5</a:t>
            </a:r>
          </a:p>
          <a:p>
            <a:r>
              <a:rPr lang="en-US" dirty="0" smtClean="0"/>
              <a:t>+=                    x += 3                             x = x + 3</a:t>
            </a:r>
          </a:p>
          <a:p>
            <a:r>
              <a:rPr lang="en-US" dirty="0" smtClean="0"/>
              <a:t>-=                    x -= 3                               x = x - 3</a:t>
            </a:r>
          </a:p>
          <a:p>
            <a:r>
              <a:rPr lang="en-US" dirty="0" smtClean="0"/>
              <a:t>*=                   x *= 3                              x = x * 3</a:t>
            </a:r>
          </a:p>
          <a:p>
            <a:r>
              <a:rPr lang="en-US" dirty="0" smtClean="0"/>
              <a:t>/=                    x /= 3                              x = x / 3</a:t>
            </a:r>
          </a:p>
          <a:p>
            <a:r>
              <a:rPr lang="en-US" dirty="0" smtClean="0"/>
              <a:t>&amp;                    x &amp;= 3                              x = x &amp; 3</a:t>
            </a:r>
          </a:p>
          <a:p>
            <a:r>
              <a:rPr lang="en-US" dirty="0" smtClean="0"/>
              <a:t>%=                  x %= 3                             x = x % 3</a:t>
            </a:r>
          </a:p>
          <a:p>
            <a:r>
              <a:rPr lang="en-US" dirty="0" smtClean="0"/>
              <a:t>|=                   x |= 3                               x = x | 3</a:t>
            </a:r>
          </a:p>
          <a:p>
            <a:r>
              <a:rPr lang="en-US" dirty="0" smtClean="0"/>
              <a:t>^=                    x ^= 3                             x = x ^ 3</a:t>
            </a:r>
          </a:p>
          <a:p>
            <a:r>
              <a:rPr lang="en-US" b="1" dirty="0" smtClean="0"/>
              <a:t>&gt;&gt;=                 x &gt;&gt;= 3                           x = x &gt;&gt; 3</a:t>
            </a:r>
          </a:p>
          <a:p>
            <a:r>
              <a:rPr lang="en-US" b="1" dirty="0" smtClean="0"/>
              <a:t>&lt;&lt;=                x &lt;&lt;= 3                            x = x &lt;&lt; 3</a:t>
            </a:r>
            <a:endParaRPr lang="en-US"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Operators</a:t>
            </a:r>
            <a:br>
              <a:rPr lang="en-US" dirty="0" smtClean="0"/>
            </a:br>
            <a:endParaRPr lang="en-US" dirty="0"/>
          </a:p>
        </p:txBody>
      </p:sp>
      <p:sp>
        <p:nvSpPr>
          <p:cNvPr id="3" name="Content Placeholder 2"/>
          <p:cNvSpPr>
            <a:spLocks noGrp="1"/>
          </p:cNvSpPr>
          <p:nvPr>
            <p:ph idx="1"/>
          </p:nvPr>
        </p:nvSpPr>
        <p:spPr/>
        <p:txBody>
          <a:bodyPr/>
          <a:lstStyle/>
          <a:p>
            <a:r>
              <a:rPr lang="en-US" dirty="0" smtClean="0"/>
              <a:t>&gt;</a:t>
            </a:r>
          </a:p>
          <a:p>
            <a:r>
              <a:rPr lang="en-US" dirty="0" smtClean="0"/>
              <a:t>&lt;</a:t>
            </a:r>
          </a:p>
          <a:p>
            <a:r>
              <a:rPr lang="en-US" dirty="0" smtClean="0"/>
              <a:t>==</a:t>
            </a:r>
          </a:p>
          <a:p>
            <a:r>
              <a:rPr lang="en-US" dirty="0" smtClean="0"/>
              <a:t>!=</a:t>
            </a:r>
          </a:p>
          <a:p>
            <a:r>
              <a:rPr lang="en-US" dirty="0" smtClean="0"/>
              <a:t>&gt;=</a:t>
            </a:r>
          </a:p>
          <a:p>
            <a:r>
              <a:rPr lang="en-US" dirty="0" smtClean="0"/>
              <a:t>&lt;=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Logical Operators</a:t>
            </a:r>
            <a:br>
              <a:rPr lang="en-US" dirty="0" smtClean="0"/>
            </a:br>
            <a:endParaRPr lang="en-US" dirty="0"/>
          </a:p>
        </p:txBody>
      </p:sp>
      <p:sp>
        <p:nvSpPr>
          <p:cNvPr id="3" name="Content Placeholder 2"/>
          <p:cNvSpPr>
            <a:spLocks noGrp="1"/>
          </p:cNvSpPr>
          <p:nvPr>
            <p:ph idx="1"/>
          </p:nvPr>
        </p:nvSpPr>
        <p:spPr/>
        <p:txBody>
          <a:bodyPr/>
          <a:lstStyle/>
          <a:p>
            <a:r>
              <a:rPr lang="en-US" dirty="0" smtClean="0"/>
              <a:t>&amp;&amp; </a:t>
            </a:r>
          </a:p>
          <a:p>
            <a:r>
              <a:rPr lang="en-US" dirty="0" smtClean="0"/>
              <a:t>|| </a:t>
            </a:r>
          </a:p>
          <a:p>
            <a:r>
              <a:rPr lang="en-US" dirty="0" smtClean="0"/>
              <a: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 and Post Increment/Decrement</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If </a:t>
            </a:r>
            <a:r>
              <a:rPr lang="en-US" b="1" dirty="0" smtClean="0"/>
              <a:t>++ </a:t>
            </a:r>
            <a:r>
              <a:rPr lang="en-US" dirty="0" smtClean="0"/>
              <a:t>precedes the variable, it is called pre-increment operator and it comes after a variable, it is called post-increment operator.</a:t>
            </a:r>
          </a:p>
          <a:p>
            <a:r>
              <a:rPr lang="en-US" b="1" dirty="0" smtClean="0"/>
              <a:t>Post-Increment (</a:t>
            </a:r>
            <a:r>
              <a:rPr lang="en-US" b="1" dirty="0" err="1" smtClean="0"/>
              <a:t>i</a:t>
            </a:r>
            <a:r>
              <a:rPr lang="en-US" b="1" dirty="0" smtClean="0"/>
              <a:t>++) _&gt;</a:t>
            </a:r>
            <a:r>
              <a:rPr lang="en-US" dirty="0" smtClean="0"/>
              <a:t>we use </a:t>
            </a:r>
            <a:r>
              <a:rPr lang="en-US" dirty="0" err="1" smtClean="0"/>
              <a:t>i</a:t>
            </a:r>
            <a:r>
              <a:rPr lang="en-US" dirty="0" smtClean="0"/>
              <a:t>++ in our statement if we want to use the current value, and then we want to increment the value of </a:t>
            </a:r>
            <a:r>
              <a:rPr lang="en-US" b="1" dirty="0" err="1" smtClean="0"/>
              <a:t>i</a:t>
            </a:r>
            <a:r>
              <a:rPr lang="en-US" dirty="0" smtClean="0"/>
              <a:t> by 1</a:t>
            </a:r>
            <a:endParaRPr lang="en-US" b="1" dirty="0" smtClean="0"/>
          </a:p>
          <a:p>
            <a:r>
              <a:rPr lang="en-US" b="1" dirty="0" smtClean="0"/>
              <a:t>Pre-Increment(++</a:t>
            </a:r>
            <a:r>
              <a:rPr lang="en-US" b="1" dirty="0" err="1" smtClean="0"/>
              <a:t>i</a:t>
            </a:r>
            <a:r>
              <a:rPr lang="en-US" b="1" dirty="0" smtClean="0"/>
              <a:t>)-&gt;</a:t>
            </a:r>
            <a:r>
              <a:rPr lang="en-US" dirty="0" smtClean="0"/>
              <a:t>We use ++</a:t>
            </a:r>
            <a:r>
              <a:rPr lang="en-US" dirty="0" err="1" smtClean="0"/>
              <a:t>i</a:t>
            </a:r>
            <a:r>
              <a:rPr lang="en-US" dirty="0" smtClean="0"/>
              <a:t> in our statement if we want to increment the value of </a:t>
            </a:r>
            <a:r>
              <a:rPr lang="en-US" b="1" dirty="0" err="1" smtClean="0"/>
              <a:t>i</a:t>
            </a:r>
            <a:r>
              <a:rPr lang="en-US" dirty="0" smtClean="0"/>
              <a:t> by 1 and then use it in our statement</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structures</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i="1" dirty="0" smtClean="0"/>
              <a:t>while loop</a:t>
            </a:r>
            <a:r>
              <a:rPr lang="en-US" dirty="0" smtClean="0"/>
              <a:t> is used to iterate a part of the </a:t>
            </a:r>
            <a:r>
              <a:rPr lang="en-US" dirty="0" err="1" smtClean="0"/>
              <a:t>programe</a:t>
            </a:r>
            <a:r>
              <a:rPr lang="en-US" dirty="0" smtClean="0"/>
              <a:t> repeatedly until the specified Boolean condition is true. </a:t>
            </a:r>
          </a:p>
          <a:p>
            <a:r>
              <a:rPr lang="en-US" dirty="0" smtClean="0"/>
              <a:t>When the Boolean condition becomes false, the loop automatically stops.</a:t>
            </a:r>
          </a:p>
          <a:p>
            <a:r>
              <a:rPr lang="en-US" dirty="0" smtClean="0"/>
              <a:t>The while loop is considered as a repeating if statement. </a:t>
            </a:r>
          </a:p>
          <a:p>
            <a:r>
              <a:rPr lang="en-US" dirty="0" smtClean="0"/>
              <a:t>If the number of iteration is not fixed, it is recommended to use the while loop</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-while</a:t>
            </a:r>
            <a:endParaRPr lang="en-US" dirty="0"/>
          </a:p>
        </p:txBody>
      </p:sp>
      <p:sp>
        <p:nvSpPr>
          <p:cNvPr id="3" name="Content Placeholder 2"/>
          <p:cNvSpPr>
            <a:spLocks noGrp="1"/>
          </p:cNvSpPr>
          <p:nvPr>
            <p:ph idx="1"/>
          </p:nvPr>
        </p:nvSpPr>
        <p:spPr/>
        <p:txBody>
          <a:bodyPr/>
          <a:lstStyle/>
          <a:p>
            <a:r>
              <a:rPr lang="en-US" dirty="0" smtClean="0"/>
              <a:t>Java do-while loop is called an </a:t>
            </a:r>
            <a:r>
              <a:rPr lang="en-US" b="1" dirty="0" smtClean="0"/>
              <a:t>exit control loop</a:t>
            </a:r>
            <a:r>
              <a:rPr lang="en-US" dirty="0" smtClean="0"/>
              <a:t>. Therefore, unlike while loop and for loop, the do-while check the condition at the end of loop body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Statements </a:t>
            </a:r>
            <a:endParaRPr lang="en-US" dirty="0"/>
          </a:p>
        </p:txBody>
      </p:sp>
      <p:sp>
        <p:nvSpPr>
          <p:cNvPr id="3" name="Content Placeholder 2"/>
          <p:cNvSpPr>
            <a:spLocks noGrp="1"/>
          </p:cNvSpPr>
          <p:nvPr>
            <p:ph idx="1"/>
          </p:nvPr>
        </p:nvSpPr>
        <p:spPr/>
        <p:txBody>
          <a:bodyPr/>
          <a:lstStyle/>
          <a:p>
            <a:r>
              <a:rPr lang="en-US" dirty="0" smtClean="0"/>
              <a:t>Expression Statements</a:t>
            </a:r>
          </a:p>
          <a:p>
            <a:r>
              <a:rPr lang="en-US" dirty="0" smtClean="0"/>
              <a:t>Declaration Statements</a:t>
            </a:r>
          </a:p>
          <a:p>
            <a:r>
              <a:rPr lang="en-US" dirty="0" smtClean="0"/>
              <a:t>Control Statements</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a:t>
            </a:r>
            <a:endParaRPr lang="en-US" dirty="0"/>
          </a:p>
        </p:txBody>
      </p:sp>
      <p:sp>
        <p:nvSpPr>
          <p:cNvPr id="3" name="Content Placeholder 2"/>
          <p:cNvSpPr>
            <a:spLocks noGrp="1"/>
          </p:cNvSpPr>
          <p:nvPr>
            <p:ph idx="1"/>
          </p:nvPr>
        </p:nvSpPr>
        <p:spPr/>
        <p:txBody>
          <a:bodyPr/>
          <a:lstStyle/>
          <a:p>
            <a:r>
              <a:rPr lang="en-US" dirty="0" smtClean="0"/>
              <a:t>The Java </a:t>
            </a:r>
            <a:r>
              <a:rPr lang="en-US" i="1" dirty="0" smtClean="0"/>
              <a:t>switch statement</a:t>
            </a:r>
            <a:r>
              <a:rPr lang="en-US" dirty="0" smtClean="0"/>
              <a:t> executes one statement from multiple conditions</a:t>
            </a:r>
          </a:p>
          <a:p>
            <a:r>
              <a:rPr lang="en-US" dirty="0" smtClean="0"/>
              <a:t>Each case statement can have a </a:t>
            </a:r>
            <a:r>
              <a:rPr lang="en-US" i="1" dirty="0" smtClean="0"/>
              <a:t>break statement</a:t>
            </a:r>
            <a:r>
              <a:rPr lang="en-US" dirty="0" smtClean="0"/>
              <a:t> which is optional. When control reaches to the break statement</a:t>
            </a:r>
          </a:p>
          <a:p>
            <a:r>
              <a:rPr lang="en-US" dirty="0" smtClean="0"/>
              <a:t>The case value can have a </a:t>
            </a:r>
            <a:r>
              <a:rPr lang="en-US" i="1" dirty="0" smtClean="0"/>
              <a:t>default label</a:t>
            </a:r>
            <a:r>
              <a:rPr lang="en-US" dirty="0" smtClean="0"/>
              <a:t> which is optional</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lstStyle/>
          <a:p>
            <a:r>
              <a:rPr lang="en-US" dirty="0" smtClean="0"/>
              <a:t>When a break statement is encountered inside a loop, the loop is immediately terminated and the program control resumes at the next statement following the loop</a:t>
            </a:r>
          </a:p>
          <a:p>
            <a:r>
              <a:rPr lang="en-US" dirty="0" smtClean="0"/>
              <a:t>It breaks the current flow of the program at specified condition</a:t>
            </a:r>
          </a:p>
          <a:p>
            <a:r>
              <a:rPr lang="en-US" dirty="0" smtClean="0"/>
              <a:t>In case of inner loop, it breaks only inner loop</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smtClean="0"/>
              <a:t>The Java </a:t>
            </a:r>
            <a:r>
              <a:rPr lang="en-US" i="1" dirty="0" smtClean="0"/>
              <a:t>continue statement</a:t>
            </a:r>
            <a:r>
              <a:rPr lang="en-US" dirty="0" smtClean="0"/>
              <a:t> is used to continue the loop. It continues the current flow of the program and skips the remaining code at the specified condition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a:t>
            </a:r>
            <a:endParaRPr lang="en-US" dirty="0"/>
          </a:p>
        </p:txBody>
      </p:sp>
      <p:sp>
        <p:nvSpPr>
          <p:cNvPr id="3" name="Content Placeholder 2"/>
          <p:cNvSpPr>
            <a:spLocks noGrp="1"/>
          </p:cNvSpPr>
          <p:nvPr>
            <p:ph idx="1"/>
          </p:nvPr>
        </p:nvSpPr>
        <p:spPr/>
        <p:txBody>
          <a:bodyPr/>
          <a:lstStyle/>
          <a:p>
            <a:r>
              <a:rPr lang="en-US" sz="2000" dirty="0" smtClean="0"/>
              <a:t>The only allowed characters for identifiers are all alphanumeric characters([</a:t>
            </a:r>
            <a:r>
              <a:rPr lang="en-US" sz="2000" b="1" dirty="0" smtClean="0"/>
              <a:t>A-Z</a:t>
            </a:r>
            <a:r>
              <a:rPr lang="en-US" sz="2000" dirty="0" smtClean="0"/>
              <a:t>],[</a:t>
            </a:r>
            <a:r>
              <a:rPr lang="en-US" sz="2000" b="1" dirty="0" smtClean="0"/>
              <a:t>a-z</a:t>
            </a:r>
            <a:r>
              <a:rPr lang="en-US" sz="2000" dirty="0" smtClean="0"/>
              <a:t>],[</a:t>
            </a:r>
            <a:r>
              <a:rPr lang="en-US" sz="2000" b="1" dirty="0" smtClean="0"/>
              <a:t>0-9</a:t>
            </a:r>
            <a:r>
              <a:rPr lang="en-US" sz="2000" dirty="0" smtClean="0"/>
              <a:t>]), ‘</a:t>
            </a:r>
            <a:r>
              <a:rPr lang="en-US" sz="2000" b="1" dirty="0" smtClean="0"/>
              <a:t>$</a:t>
            </a:r>
            <a:r>
              <a:rPr lang="en-US" sz="2000" dirty="0" smtClean="0"/>
              <a:t>‘(dollar sign) and ‘</a:t>
            </a:r>
            <a:r>
              <a:rPr lang="en-US" sz="2000" b="1" dirty="0" smtClean="0"/>
              <a:t>_</a:t>
            </a:r>
            <a:r>
              <a:rPr lang="en-US" sz="2000" dirty="0" smtClean="0"/>
              <a:t>‘ (underscore).For example “jam@” is not a valid java identifier as it contain ‘@’ special character.</a:t>
            </a:r>
          </a:p>
          <a:p>
            <a:r>
              <a:rPr lang="en-US" sz="2000" dirty="0" smtClean="0"/>
              <a:t>Identifiers should </a:t>
            </a:r>
            <a:r>
              <a:rPr lang="en-US" sz="2000" b="1" dirty="0" smtClean="0"/>
              <a:t>not</a:t>
            </a:r>
            <a:r>
              <a:rPr lang="en-US" sz="2000" dirty="0" smtClean="0"/>
              <a:t> start with digits(</a:t>
            </a:r>
            <a:r>
              <a:rPr lang="en-US" sz="2000" b="1" dirty="0" smtClean="0"/>
              <a:t>[0-9]</a:t>
            </a:r>
            <a:r>
              <a:rPr lang="en-US" sz="2000" dirty="0" smtClean="0"/>
              <a:t>). For example “123geeks” is a not a valid java identifier.</a:t>
            </a:r>
          </a:p>
          <a:p>
            <a:r>
              <a:rPr lang="en-US" sz="2000" dirty="0" smtClean="0"/>
              <a:t>Java identifiers are</a:t>
            </a:r>
            <a:r>
              <a:rPr lang="en-US" sz="2000" b="1" dirty="0" smtClean="0"/>
              <a:t> case-sensitive</a:t>
            </a:r>
            <a:r>
              <a:rPr lang="en-US" sz="2000" dirty="0" smtClean="0"/>
              <a:t>.</a:t>
            </a:r>
          </a:p>
          <a:p>
            <a:r>
              <a:rPr lang="en-US" sz="2000" dirty="0" smtClean="0"/>
              <a:t>There is no limit on the length of the identifier but it is advisable to use an optimum length of 4 – 15 letters only</a:t>
            </a:r>
          </a:p>
          <a:p>
            <a:r>
              <a:rPr lang="en-US" sz="2000" b="1" dirty="0" smtClean="0"/>
              <a:t>Reserved</a:t>
            </a:r>
            <a:r>
              <a:rPr lang="en-US" sz="2000" dirty="0" smtClean="0"/>
              <a:t> </a:t>
            </a:r>
            <a:r>
              <a:rPr lang="en-US" sz="2000" b="1" dirty="0" smtClean="0"/>
              <a:t>Words</a:t>
            </a:r>
            <a:r>
              <a:rPr lang="en-US" sz="2000" dirty="0" smtClean="0"/>
              <a:t> can’t be used as an identifier. For example “</a:t>
            </a:r>
            <a:r>
              <a:rPr lang="en-US" sz="2000" dirty="0" err="1" smtClean="0"/>
              <a:t>int</a:t>
            </a:r>
            <a:r>
              <a:rPr lang="en-US" sz="2000" dirty="0" smtClean="0"/>
              <a:t> while = 20;” is an invalid statement as while is a reserved word. There are </a:t>
            </a:r>
            <a:r>
              <a:rPr lang="en-US" sz="2000" b="1" dirty="0" smtClean="0"/>
              <a:t>53</a:t>
            </a:r>
            <a:r>
              <a:rPr lang="en-US" sz="2000" dirty="0" smtClean="0"/>
              <a:t> reserved words in Java.</a:t>
            </a:r>
          </a:p>
          <a:p>
            <a:endParaRPr lang="en-US" sz="2000" dirty="0" smtClean="0"/>
          </a:p>
          <a:p>
            <a:endParaRPr lang="en-US" sz="2000" dirty="0" smtClean="0"/>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break , case, </a:t>
            </a:r>
            <a:r>
              <a:rPr lang="en-US" dirty="0" err="1" smtClean="0"/>
              <a:t>boolean</a:t>
            </a:r>
            <a:r>
              <a:rPr lang="en-US" dirty="0" smtClean="0"/>
              <a:t>, assert,</a:t>
            </a:r>
          </a:p>
          <a:p>
            <a:r>
              <a:rPr lang="en-US" dirty="0" smtClean="0"/>
              <a:t>Case, catch,</a:t>
            </a:r>
          </a:p>
          <a:p>
            <a:r>
              <a:rPr lang="en-US" dirty="0" smtClean="0"/>
              <a:t>Continue</a:t>
            </a:r>
          </a:p>
          <a:p>
            <a:r>
              <a:rPr lang="en-US" dirty="0" smtClean="0"/>
              <a:t>If</a:t>
            </a:r>
          </a:p>
          <a:p>
            <a:r>
              <a:rPr lang="en-US" dirty="0" smtClean="0"/>
              <a:t>While, do while, static, super switch.</a:t>
            </a:r>
          </a:p>
          <a:p>
            <a:r>
              <a:rPr lang="en-US" dirty="0" smtClean="0"/>
              <a:t>Requires-Java 9</a:t>
            </a:r>
          </a:p>
          <a:p>
            <a:endParaRPr lang="en-US" dirty="0" smtClean="0"/>
          </a:p>
          <a:p>
            <a:r>
              <a:rPr lang="en-US" dirty="0" smtClean="0"/>
              <a:t>Etc….</a:t>
            </a:r>
          </a:p>
          <a:p>
            <a:r>
              <a:rPr lang="en-US" dirty="0" smtClean="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Transient-Comes in serialization</a:t>
            </a:r>
          </a:p>
          <a:p>
            <a:r>
              <a:rPr lang="en-US" dirty="0" smtClean="0"/>
              <a:t>Native-serialization</a:t>
            </a:r>
          </a:p>
          <a:p>
            <a:r>
              <a:rPr lang="en-US" dirty="0" smtClean="0"/>
              <a:t>Volatile- serialization</a:t>
            </a:r>
          </a:p>
          <a:p>
            <a:r>
              <a:rPr lang="en-US" dirty="0" smtClean="0"/>
              <a:t>Synchronized- multithreading</a:t>
            </a:r>
          </a:p>
          <a:p>
            <a:r>
              <a:rPr lang="en-US" dirty="0" smtClean="0"/>
              <a:t>Throw -exception</a:t>
            </a:r>
          </a:p>
          <a:p>
            <a:r>
              <a:rPr lang="en-US" b="1" dirty="0" smtClean="0"/>
              <a:t>Throws</a:t>
            </a:r>
            <a:r>
              <a:rPr lang="en-US" dirty="0" smtClean="0"/>
              <a:t>-exception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a:t>
            </a:r>
            <a:endParaRPr lang="en-US" dirty="0"/>
          </a:p>
        </p:txBody>
      </p:sp>
      <p:sp>
        <p:nvSpPr>
          <p:cNvPr id="3" name="Content Placeholder 2"/>
          <p:cNvSpPr>
            <a:spLocks noGrp="1"/>
          </p:cNvSpPr>
          <p:nvPr>
            <p:ph idx="1"/>
          </p:nvPr>
        </p:nvSpPr>
        <p:spPr/>
        <p:txBody>
          <a:bodyPr/>
          <a:lstStyle/>
          <a:p>
            <a:r>
              <a:rPr lang="en-US" dirty="0" smtClean="0"/>
              <a:t>Integer Literal</a:t>
            </a:r>
          </a:p>
          <a:p>
            <a:r>
              <a:rPr lang="en-US" dirty="0" smtClean="0"/>
              <a:t>Character Literal</a:t>
            </a:r>
          </a:p>
          <a:p>
            <a:r>
              <a:rPr lang="en-US" dirty="0" smtClean="0"/>
              <a:t>Boolean Literal</a:t>
            </a:r>
          </a:p>
          <a:p>
            <a:r>
              <a:rPr lang="en-US" dirty="0" smtClean="0"/>
              <a:t>String Literal</a:t>
            </a:r>
          </a:p>
          <a:p>
            <a:r>
              <a:rPr lang="en-US" dirty="0" smtClean="0"/>
              <a:t>Floating Point Literal</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557</TotalTime>
  <Words>1208</Words>
  <Application>Microsoft Office PowerPoint</Application>
  <PresentationFormat>On-screen Show (4:3)</PresentationFormat>
  <Paragraphs>340</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Fundamentals</vt:lpstr>
      <vt:lpstr>Slide 2</vt:lpstr>
      <vt:lpstr>Comments</vt:lpstr>
      <vt:lpstr>Slide 4</vt:lpstr>
      <vt:lpstr>Statements </vt:lpstr>
      <vt:lpstr>Identifier</vt:lpstr>
      <vt:lpstr>Keywords</vt:lpstr>
      <vt:lpstr>Contd…</vt:lpstr>
      <vt:lpstr>Literals</vt:lpstr>
      <vt:lpstr>Integral Literals</vt:lpstr>
      <vt:lpstr>Floating Point Literals</vt:lpstr>
      <vt:lpstr>Simple decimal Forms</vt:lpstr>
      <vt:lpstr>Scaled Decimal Form</vt:lpstr>
      <vt:lpstr>Hexa Decimal Form- Java 6</vt:lpstr>
      <vt:lpstr>Primitive data type and range</vt:lpstr>
      <vt:lpstr>Slide 16</vt:lpstr>
      <vt:lpstr>Default Values</vt:lpstr>
      <vt:lpstr>Slide 18</vt:lpstr>
      <vt:lpstr>Unicode System </vt:lpstr>
      <vt:lpstr>Lowest unicode &amp; Highest</vt:lpstr>
      <vt:lpstr>User defined data types/Reference/Non Primitive </vt:lpstr>
      <vt:lpstr>Examples</vt:lpstr>
      <vt:lpstr>Reference Variable</vt:lpstr>
      <vt:lpstr>Slide 24</vt:lpstr>
      <vt:lpstr>Slide 25</vt:lpstr>
      <vt:lpstr>Slide 26</vt:lpstr>
      <vt:lpstr>Backslash Literals </vt:lpstr>
      <vt:lpstr>Primitive</vt:lpstr>
      <vt:lpstr>Non Primitive data </vt:lpstr>
      <vt:lpstr>Slide 30</vt:lpstr>
      <vt:lpstr>AutoBoxing and UnBoxing</vt:lpstr>
      <vt:lpstr>Slide 32</vt:lpstr>
      <vt:lpstr>Slide 33</vt:lpstr>
      <vt:lpstr>Slide 34</vt:lpstr>
      <vt:lpstr>Primitive to Wrapper</vt:lpstr>
      <vt:lpstr>Variables</vt:lpstr>
      <vt:lpstr>Operators</vt:lpstr>
      <vt:lpstr>Arithmetic</vt:lpstr>
      <vt:lpstr>Type Casting</vt:lpstr>
      <vt:lpstr>Wide Casting</vt:lpstr>
      <vt:lpstr>Narrow Casting</vt:lpstr>
      <vt:lpstr>Slide 42</vt:lpstr>
      <vt:lpstr>Slide 43</vt:lpstr>
      <vt:lpstr>Asighnment Operator</vt:lpstr>
      <vt:lpstr>Comparison Operators </vt:lpstr>
      <vt:lpstr>Logical Operators </vt:lpstr>
      <vt:lpstr>Pre and Post Increment/Decrement</vt:lpstr>
      <vt:lpstr>Control structures</vt:lpstr>
      <vt:lpstr>Do -while</vt:lpstr>
      <vt:lpstr>Switch</vt:lpstr>
      <vt:lpstr>Break</vt:lpstr>
      <vt:lpstr>Continue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Justin Simon</dc:creator>
  <cp:lastModifiedBy>hp</cp:lastModifiedBy>
  <cp:revision>56</cp:revision>
  <dcterms:created xsi:type="dcterms:W3CDTF">2006-08-16T00:00:00Z</dcterms:created>
  <dcterms:modified xsi:type="dcterms:W3CDTF">2022-11-12T10:44:09Z</dcterms:modified>
</cp:coreProperties>
</file>