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3" r:id="rId11"/>
    <p:sldId id="284" r:id="rId12"/>
    <p:sldId id="285" r:id="rId13"/>
    <p:sldId id="305" r:id="rId14"/>
    <p:sldId id="306" r:id="rId15"/>
    <p:sldId id="286" r:id="rId16"/>
    <p:sldId id="287" r:id="rId17"/>
    <p:sldId id="266" r:id="rId18"/>
    <p:sldId id="304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65" r:id="rId30"/>
    <p:sldId id="268" r:id="rId31"/>
    <p:sldId id="267" r:id="rId32"/>
    <p:sldId id="282" r:id="rId33"/>
    <p:sldId id="270" r:id="rId34"/>
    <p:sldId id="307" r:id="rId35"/>
    <p:sldId id="269" r:id="rId36"/>
    <p:sldId id="271" r:id="rId37"/>
    <p:sldId id="272" r:id="rId38"/>
    <p:sldId id="273" r:id="rId39"/>
    <p:sldId id="274" r:id="rId40"/>
    <p:sldId id="280" r:id="rId41"/>
    <p:sldId id="281" r:id="rId42"/>
    <p:sldId id="298" r:id="rId43"/>
    <p:sldId id="299" r:id="rId44"/>
    <p:sldId id="300" r:id="rId45"/>
    <p:sldId id="301" r:id="rId46"/>
    <p:sldId id="302" r:id="rId47"/>
    <p:sldId id="303" r:id="rId48"/>
    <p:sldId id="275" r:id="rId49"/>
    <p:sldId id="276" r:id="rId50"/>
    <p:sldId id="277" r:id="rId51"/>
    <p:sldId id="278" r:id="rId52"/>
    <p:sldId id="279" r:id="rId53"/>
    <p:sldId id="30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2" autoAdjust="0"/>
    <p:restoredTop sz="94660"/>
  </p:normalViewPr>
  <p:slideViewPr>
    <p:cSldViewPr>
      <p:cViewPr>
        <p:scale>
          <a:sx n="89" d="100"/>
          <a:sy n="89" d="100"/>
        </p:scale>
        <p:origin x="-840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control-flow-in-java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integer literal is of type</a:t>
            </a:r>
            <a:r>
              <a:rPr lang="en-US" b="1" dirty="0" smtClean="0"/>
              <a:t> long</a:t>
            </a:r>
            <a:r>
              <a:rPr lang="en-US" dirty="0" smtClean="0"/>
              <a:t> if it ends with the letter</a:t>
            </a:r>
            <a:r>
              <a:rPr lang="en-US" b="1" dirty="0" smtClean="0"/>
              <a:t> L</a:t>
            </a:r>
            <a:r>
              <a:rPr lang="en-US" dirty="0" smtClean="0"/>
              <a:t> or</a:t>
            </a:r>
            <a:r>
              <a:rPr lang="en-US" i="1" dirty="0" smtClean="0"/>
              <a:t> l</a:t>
            </a:r>
            <a:r>
              <a:rPr lang="en-US" dirty="0" smtClean="0"/>
              <a:t>; </a:t>
            </a:r>
          </a:p>
          <a:p>
            <a:r>
              <a:rPr lang="en-US" dirty="0" smtClean="0"/>
              <a:t>otherwise it is of type int. </a:t>
            </a:r>
          </a:p>
          <a:p>
            <a:r>
              <a:rPr lang="en-US" dirty="0" smtClean="0"/>
              <a:t>It is recommended that you use the upper case letter L because the lower case letter </a:t>
            </a:r>
            <a:r>
              <a:rPr lang="en-US" i="1" dirty="0" smtClean="0"/>
              <a:t>l</a:t>
            </a:r>
            <a:r>
              <a:rPr lang="en-US" dirty="0" smtClean="0"/>
              <a:t> is hard to distinguish from the digit 1.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floating-point literal is of type float if it ends with the letter F or f; otherwise its type is double and it can optionally end with the letter D or d.</a:t>
            </a:r>
          </a:p>
          <a:p>
            <a:r>
              <a:rPr lang="en-US" dirty="0" smtClean="0"/>
              <a:t>The floating point types (float and double) can also be expressed using E or e (for scientific notation), F or f (32-bit float literal) and D or d (64-bit double literal; this is the default and by convention is omitted).</a:t>
            </a:r>
          </a:p>
          <a:p>
            <a:r>
              <a:rPr lang="en-US" dirty="0" smtClean="0"/>
              <a:t>double d1 = 123.4;</a:t>
            </a:r>
          </a:p>
          <a:p>
            <a:r>
              <a:rPr lang="en-US" dirty="0" smtClean="0"/>
              <a:t>double d2 = 1.234e2;</a:t>
            </a:r>
          </a:p>
          <a:p>
            <a:r>
              <a:rPr lang="en-US" dirty="0" smtClean="0"/>
              <a:t>float f1 = 123.4f;</a:t>
            </a:r>
          </a:p>
          <a:p>
            <a:r>
              <a:rPr lang="en-US" dirty="0" smtClean="0"/>
              <a:t>Forms of floating point decimal</a:t>
            </a:r>
          </a:p>
          <a:p>
            <a:pPr>
              <a:buNone/>
            </a:pPr>
            <a:r>
              <a:rPr lang="en-US" dirty="0" smtClean="0"/>
              <a:t>-&gt;Simple decimal forms</a:t>
            </a:r>
          </a:p>
          <a:p>
            <a:pPr>
              <a:buNone/>
            </a:pPr>
            <a:r>
              <a:rPr lang="en-US" dirty="0" smtClean="0"/>
              <a:t>-&gt;Scaled decimal forms</a:t>
            </a:r>
          </a:p>
          <a:p>
            <a:pPr>
              <a:buNone/>
            </a:pPr>
            <a:r>
              <a:rPr lang="en-US" dirty="0" smtClean="0"/>
              <a:t>-&gt;Hexadecimal forms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decimal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Simple decimal forms</a:t>
            </a:r>
          </a:p>
          <a:p>
            <a:r>
              <a:rPr lang="en-US" dirty="0" smtClean="0"/>
              <a:t>0.0 // this denotes zero </a:t>
            </a:r>
          </a:p>
          <a:p>
            <a:r>
              <a:rPr lang="en-US" dirty="0" smtClean="0"/>
              <a:t>.0 // this also denotes zero </a:t>
            </a:r>
          </a:p>
          <a:p>
            <a:r>
              <a:rPr lang="en-US" dirty="0" smtClean="0"/>
              <a:t>0. // this also denotes zero </a:t>
            </a:r>
          </a:p>
          <a:p>
            <a:r>
              <a:rPr lang="en-US" dirty="0" smtClean="0"/>
              <a:t>3.14159 // this denotes Pi, accurate to (approximately!) 5 decimal places. </a:t>
            </a:r>
          </a:p>
          <a:p>
            <a:r>
              <a:rPr lang="en-US" dirty="0" smtClean="0"/>
              <a:t>1.0F // a `float` literal </a:t>
            </a:r>
          </a:p>
          <a:p>
            <a:r>
              <a:rPr lang="en-US" dirty="0" smtClean="0"/>
              <a:t>1.0D // a `double` literal. (`double` is the default if no suffix is given)</a:t>
            </a:r>
          </a:p>
          <a:p>
            <a:r>
              <a:rPr lang="en-US" dirty="0" smtClean="0"/>
              <a:t>1F // means the same thing as 1.0F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19200" y="3886200"/>
            <a:ext cx="838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9400" y="3810000"/>
            <a:ext cx="762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057400" y="43434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" y="3200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Eb</a:t>
            </a:r>
            <a:r>
              <a:rPr lang="en-US" dirty="0" smtClean="0"/>
              <a:t>/230volts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67000" y="3352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5volts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95800" y="3733800"/>
            <a:ext cx="1295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11" idx="1"/>
          </p:cNvCxnSpPr>
          <p:nvPr/>
        </p:nvCxnSpPr>
        <p:spPr>
          <a:xfrm>
            <a:off x="3581400" y="41910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9600" y="30480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Microprocessor, logic to delay the blinking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5791200" y="4267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553200" y="38100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0" y="3429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lights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5600" y="25146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Analog value=1234567900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95800" y="2209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Digital values 0 &amp; 1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3"/>
          </p:cNvCxnSpPr>
          <p:nvPr/>
        </p:nvCxnSpPr>
        <p:spPr>
          <a:xfrm>
            <a:off x="5943600" y="2532966"/>
            <a:ext cx="685800" cy="362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    analog/decimal</a:t>
            </a:r>
          </a:p>
          <a:p>
            <a:r>
              <a:rPr lang="en-US" dirty="0" smtClean="0"/>
              <a:t>0000   =&gt; 0</a:t>
            </a:r>
          </a:p>
          <a:p>
            <a:r>
              <a:rPr lang="en-US" dirty="0" smtClean="0"/>
              <a:t>0001   =&gt; 1</a:t>
            </a:r>
          </a:p>
          <a:p>
            <a:r>
              <a:rPr lang="en-US" dirty="0" smtClean="0"/>
              <a:t>0010 =&gt;  2</a:t>
            </a:r>
          </a:p>
          <a:p>
            <a:r>
              <a:rPr lang="en-US" dirty="0" smtClean="0"/>
              <a:t>0100 =&gt; 3</a:t>
            </a:r>
          </a:p>
          <a:p>
            <a:r>
              <a:rPr lang="en-US" dirty="0" smtClean="0"/>
              <a:t>1000 =&gt;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Scaled Decimal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1.0E1 // this means 1.0 x 10^1 ... or 10.0 (double) </a:t>
            </a:r>
          </a:p>
          <a:p>
            <a:r>
              <a:rPr lang="en-US" dirty="0" smtClean="0"/>
              <a:t>1E-1D // this means 1.0 x 10^(-1) ... or 0.1 (double) </a:t>
            </a:r>
          </a:p>
          <a:p>
            <a:r>
              <a:rPr lang="en-US" dirty="0" smtClean="0"/>
              <a:t>1.0e10f // this means 1.0 x 10^(10) ... or 10000000000.0 (float)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Hexa</a:t>
            </a:r>
            <a:r>
              <a:rPr lang="en-US" dirty="0" smtClean="0"/>
              <a:t> Decimal Form- Java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0x0.0p0f // this is zero expressed in hexadecimal form (`float`) </a:t>
            </a:r>
          </a:p>
          <a:p>
            <a:r>
              <a:rPr lang="en-US" dirty="0" smtClean="0"/>
              <a:t>0xff.0p19 // this is 255.0 x 2^19 (`double`)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 and range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3048000"/>
          <a:ext cx="6705601" cy="1542288"/>
        </p:xfrm>
        <a:graphic>
          <a:graphicData uri="http://schemas.openxmlformats.org/drawingml/2006/table">
            <a:tbl>
              <a:tblPr/>
              <a:tblGrid>
                <a:gridCol w="264695"/>
                <a:gridCol w="743666"/>
                <a:gridCol w="579808"/>
                <a:gridCol w="5117432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byte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1 byte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Stores whole numbers from -128 to 127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short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 bytes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Stores whole numbers from -32,768 to 32,767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4 bytes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Stores whole numbers from -2,147,483,648 to 2,147,483,647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long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8 bytes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Stores whole numbers from -9,223,372,036,854,775,808 to 9,223,372,036,854,775,807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4 bytes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Stores fractional numbers. Sufficient for storing 6 to 7 decimal digits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double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8 bytes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Stores fractional numbers. Sufficient for storing 15 decimal digits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Times New Roman"/>
                        </a:rPr>
                        <a:t>boolean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1 bit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Stores true or false values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 bytes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Stores a single character/letter or ASCII values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371600" y="2743200"/>
            <a:ext cx="6096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Data Type	Size	Description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rot="16200000" flipH="1">
            <a:off x="2400300" y="3848100"/>
            <a:ext cx="3962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00200" y="3810000"/>
            <a:ext cx="6781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91000" y="3810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4686300" y="3771900"/>
            <a:ext cx="304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181600" y="3810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5638800" y="3810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057900" y="37719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771900" y="37719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3238500" y="37719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2705100" y="37719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76800" y="4495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05400" y="3124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38800" y="3200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86200" y="4267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76600" y="30480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670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4191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infinitve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4114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infitive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Data </a:t>
            </a:r>
            <a:r>
              <a:rPr lang="en-US" b="1" dirty="0" err="1" smtClean="0"/>
              <a:t>TypeDefault</a:t>
            </a:r>
            <a:r>
              <a:rPr lang="en-US" b="1" dirty="0" smtClean="0"/>
              <a:t> Value (for fields)</a:t>
            </a:r>
          </a:p>
          <a:p>
            <a:r>
              <a:rPr lang="en-US" dirty="0" smtClean="0"/>
              <a:t>byte            0</a:t>
            </a:r>
          </a:p>
          <a:p>
            <a:r>
              <a:rPr lang="en-US" dirty="0" smtClean="0"/>
              <a:t>short          0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              0</a:t>
            </a:r>
          </a:p>
          <a:p>
            <a:r>
              <a:rPr lang="en-US" dirty="0" smtClean="0"/>
              <a:t>long            0L</a:t>
            </a:r>
          </a:p>
          <a:p>
            <a:r>
              <a:rPr lang="en-US" dirty="0" smtClean="0"/>
              <a:t>float           0.0f</a:t>
            </a:r>
          </a:p>
          <a:p>
            <a:r>
              <a:rPr lang="en-US" dirty="0" smtClean="0"/>
              <a:t>double       0.0d</a:t>
            </a:r>
          </a:p>
          <a:p>
            <a:r>
              <a:rPr lang="en-US" dirty="0" smtClean="0"/>
              <a:t>char          '\u0000‘</a:t>
            </a:r>
          </a:p>
          <a:p>
            <a:r>
              <a:rPr lang="en-US" dirty="0" smtClean="0"/>
              <a:t>String (or any object)  null</a:t>
            </a:r>
          </a:p>
          <a:p>
            <a:r>
              <a:rPr lang="en-US" dirty="0" smtClean="0"/>
              <a:t>Boolean          false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b="1" dirty="0" smtClean="0"/>
              <a:t>Packages: </a:t>
            </a:r>
            <a:r>
              <a:rPr lang="en-US" sz="1200" dirty="0" smtClean="0"/>
              <a:t>Names should be in lowercase. With small projects that only have a few packages it's okay to just give them simple (but meaningful!) names</a:t>
            </a:r>
          </a:p>
          <a:p>
            <a:r>
              <a:rPr lang="en-US" sz="1200" b="1" dirty="0" smtClean="0"/>
              <a:t>Classes:</a:t>
            </a:r>
            <a:r>
              <a:rPr lang="en-US" sz="1200" dirty="0" smtClean="0"/>
              <a:t> Names should be in </a:t>
            </a:r>
            <a:r>
              <a:rPr lang="en-US" sz="1200" dirty="0" err="1" smtClean="0"/>
              <a:t>CamelCase</a:t>
            </a:r>
            <a:r>
              <a:rPr lang="en-US" sz="1200" dirty="0" smtClean="0"/>
              <a:t>. Try to use nouns because a class is normally representing something in the real world:</a:t>
            </a:r>
          </a:p>
          <a:p>
            <a:r>
              <a:rPr lang="en-US" sz="1200" b="1" dirty="0" smtClean="0"/>
              <a:t>Interfaces:</a:t>
            </a:r>
            <a:r>
              <a:rPr lang="en-US" sz="1200" dirty="0" smtClean="0"/>
              <a:t> Names should be in </a:t>
            </a:r>
            <a:r>
              <a:rPr lang="en-US" sz="1200" dirty="0" err="1" smtClean="0"/>
              <a:t>CamelCase</a:t>
            </a:r>
            <a:r>
              <a:rPr lang="en-US" sz="1200" dirty="0" smtClean="0"/>
              <a:t>. They tend to have a name that describes an operation that a class can do:</a:t>
            </a:r>
          </a:p>
          <a:p>
            <a:r>
              <a:rPr lang="en-US" sz="1200" b="1" dirty="0" smtClean="0"/>
              <a:t>Methods: </a:t>
            </a:r>
            <a:r>
              <a:rPr lang="en-US" sz="1200" dirty="0" smtClean="0"/>
              <a:t>Names should be in mixed case. Use verbs to describe what the method does:</a:t>
            </a:r>
          </a:p>
          <a:p>
            <a:r>
              <a:rPr lang="en-US" sz="1200" b="1" dirty="0" smtClean="0"/>
              <a:t>Variables: </a:t>
            </a:r>
            <a:r>
              <a:rPr lang="en-US" sz="1200" dirty="0" smtClean="0"/>
              <a:t>Names should be in mixed case. The names should represent what the value of the variable represents:</a:t>
            </a:r>
          </a:p>
          <a:p>
            <a:endParaRPr lang="en-US" sz="1200" dirty="0" smtClean="0"/>
          </a:p>
          <a:p>
            <a:r>
              <a:rPr lang="en-US" sz="1200" dirty="0" smtClean="0"/>
              <a:t>Class  </a:t>
            </a:r>
            <a:r>
              <a:rPr lang="en-US" sz="1200" dirty="0" err="1" smtClean="0"/>
              <a:t>AddionValue</a:t>
            </a:r>
            <a:endParaRPr lang="en-US" sz="1200" dirty="0" smtClean="0"/>
          </a:p>
          <a:p>
            <a:r>
              <a:rPr lang="en-US" sz="1200" dirty="0" smtClean="0"/>
              <a:t>{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}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Public void  </a:t>
            </a:r>
            <a:r>
              <a:rPr lang="en-US" sz="1200" dirty="0" err="1" smtClean="0"/>
              <a:t>getValue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{</a:t>
            </a:r>
            <a:br>
              <a:rPr lang="en-US" sz="1200" dirty="0" smtClean="0"/>
            </a:br>
            <a:r>
              <a:rPr lang="en-US" sz="1200" dirty="0" smtClean="0"/>
              <a:t>}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numberValue</a:t>
            </a:r>
            <a:r>
              <a:rPr lang="en-US" sz="1200" dirty="0" smtClean="0"/>
              <a:t> =10; </a:t>
            </a:r>
            <a:endParaRPr lang="en-US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477000" y="-1643063"/>
            <a:ext cx="27365325" cy="170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Unicode System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Unicode is a universal international standard character encoding that is capable of representing most of the world's written language</a:t>
            </a:r>
          </a:p>
          <a:p>
            <a:r>
              <a:rPr lang="en-US" dirty="0" smtClean="0"/>
              <a:t>Before Unicode, there were many language standards:</a:t>
            </a:r>
          </a:p>
          <a:p>
            <a:pPr>
              <a:buNone/>
            </a:pPr>
            <a:r>
              <a:rPr lang="en-US" b="1" dirty="0" smtClean="0"/>
              <a:t>ASCII</a:t>
            </a:r>
            <a:r>
              <a:rPr lang="en-US" dirty="0" smtClean="0"/>
              <a:t> (American Standard Code for Information Interchange) for the United States.</a:t>
            </a:r>
          </a:p>
          <a:p>
            <a:pPr>
              <a:buNone/>
            </a:pPr>
            <a:r>
              <a:rPr lang="en-US" b="1" dirty="0" smtClean="0"/>
              <a:t>ISO 8859-1</a:t>
            </a:r>
            <a:r>
              <a:rPr lang="en-US" dirty="0" smtClean="0"/>
              <a:t> for Western European Language.</a:t>
            </a:r>
          </a:p>
          <a:p>
            <a:pPr>
              <a:buNone/>
            </a:pPr>
            <a:r>
              <a:rPr lang="en-US" b="1" dirty="0" smtClean="0"/>
              <a:t>KOI-8</a:t>
            </a:r>
            <a:r>
              <a:rPr lang="en-US" dirty="0" smtClean="0"/>
              <a:t> for Russian.</a:t>
            </a:r>
          </a:p>
          <a:p>
            <a:pPr>
              <a:buNone/>
            </a:pPr>
            <a:r>
              <a:rPr lang="en-US" b="1" dirty="0" smtClean="0"/>
              <a:t>GB18030 and BIG-5</a:t>
            </a:r>
            <a:r>
              <a:rPr lang="en-US" dirty="0" smtClean="0"/>
              <a:t> for </a:t>
            </a:r>
            <a:r>
              <a:rPr lang="en-US" dirty="0" err="1" smtClean="0"/>
              <a:t>chinese</a:t>
            </a:r>
            <a:r>
              <a:rPr lang="en-US" dirty="0" smtClean="0"/>
              <a:t>, and so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Lowest </a:t>
            </a:r>
            <a:r>
              <a:rPr lang="en-US" dirty="0" err="1" smtClean="0"/>
              <a:t>unicode</a:t>
            </a:r>
            <a:r>
              <a:rPr lang="en-US" dirty="0" smtClean="0"/>
              <a:t> &amp; Highest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lowest value:</a:t>
            </a:r>
            <a:r>
              <a:rPr lang="en-US" dirty="0" smtClean="0"/>
              <a:t>\u0000</a:t>
            </a:r>
          </a:p>
          <a:p>
            <a:r>
              <a:rPr lang="en-US" b="1" dirty="0" smtClean="0"/>
              <a:t>highest value:</a:t>
            </a:r>
            <a:r>
              <a:rPr lang="en-US" dirty="0" smtClean="0"/>
              <a:t>\</a:t>
            </a:r>
            <a:r>
              <a:rPr lang="en-US" dirty="0" err="1" smtClean="0"/>
              <a:t>uFFFF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defined data types/Reference/Non Primitive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Reference Data Types</a:t>
            </a:r>
            <a:r>
              <a:rPr lang="en-US" dirty="0" smtClean="0"/>
              <a:t> will contain a memory address of variable values because the reference types won’t store the variable value directly in memory</a:t>
            </a:r>
          </a:p>
          <a:p>
            <a:r>
              <a:rPr lang="en-US" dirty="0" smtClean="0"/>
              <a:t> They are strings, objects, 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String</a:t>
            </a:r>
          </a:p>
          <a:p>
            <a:r>
              <a:rPr lang="en-US" dirty="0" smtClean="0"/>
              <a:t>Class-&gt; A class is a user-defined blueprint or prototype from which objects are created, It represents the set of methods that are common to all objects of one type.</a:t>
            </a:r>
          </a:p>
          <a:p>
            <a:r>
              <a:rPr lang="en-US" dirty="0" smtClean="0"/>
              <a:t>Object-&gt;  It is a basic unit of Object-Oriented Programming and represents real-life entities.  A typical Java program creates many objects, which as you know, interact by invoking methods-&gt;State, </a:t>
            </a:r>
            <a:r>
              <a:rPr lang="en-US" dirty="0" err="1" smtClean="0"/>
              <a:t>Behaviour</a:t>
            </a:r>
            <a:r>
              <a:rPr lang="en-US" dirty="0" smtClean="0"/>
              <a:t>, Identity</a:t>
            </a:r>
          </a:p>
          <a:p>
            <a:r>
              <a:rPr lang="en-US" dirty="0" smtClean="0"/>
              <a:t>Arrays-&gt;An array is a group of like-typed variables that are referred to by a common name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create an object</a:t>
            </a:r>
            <a:r>
              <a:rPr lang="en-US" b="1" dirty="0" smtClean="0"/>
              <a:t> </a:t>
            </a:r>
            <a:r>
              <a:rPr lang="en-US" dirty="0" smtClean="0"/>
              <a:t>(instance) of class then space is reserved in heap memory</a:t>
            </a:r>
          </a:p>
          <a:p>
            <a:r>
              <a:rPr lang="en-US" dirty="0" smtClean="0"/>
              <a:t>Vehicle </a:t>
            </a:r>
            <a:r>
              <a:rPr lang="en-US" dirty="0" err="1" smtClean="0"/>
              <a:t>abc</a:t>
            </a:r>
            <a:r>
              <a:rPr lang="en-US" dirty="0" smtClean="0"/>
              <a:t>= new Vehicle();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9200" y="3657600"/>
            <a:ext cx="30480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05600" y="4191000"/>
            <a:ext cx="1066800" cy="990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2200" y="3200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524000" y="4495800"/>
            <a:ext cx="3505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35052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Whenever object created , A space is created in Heap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53000" y="2819400"/>
            <a:ext cx="35814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295400" y="3733800"/>
            <a:ext cx="3505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3657600"/>
            <a:ext cx="1524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77000" y="3048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of Vehicle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10200" y="2133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000" y="1143000"/>
            <a:ext cx="3581400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391400" y="1371600"/>
            <a:ext cx="914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2819400"/>
            <a:ext cx="914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09800" y="34290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1"/>
            <a:endCxn id="7" idx="3"/>
          </p:cNvCxnSpPr>
          <p:nvPr/>
        </p:nvCxnSpPr>
        <p:spPr>
          <a:xfrm rot="10800000" flipH="1">
            <a:off x="2209800" y="41910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09800" y="49530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38400" y="2971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38400" y="3733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62200" y="4343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38400" y="5105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A4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905000" y="1143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Vehicle A1  = new Vehicle();</a:t>
            </a:r>
          </a:p>
          <a:p>
            <a:r>
              <a:rPr lang="en-US" dirty="0" smtClean="0"/>
              <a:t>Vehicle A2  = new Vehicle();</a:t>
            </a:r>
          </a:p>
          <a:p>
            <a:r>
              <a:rPr lang="en-US" dirty="0" smtClean="0"/>
              <a:t>Vehicle A3  = new Vehicle();</a:t>
            </a:r>
          </a:p>
          <a:p>
            <a:r>
              <a:rPr lang="en-US" dirty="0" smtClean="0"/>
              <a:t>Vehicle A4  = new Vehicle();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315200" y="2667000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391400" y="54102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315200" y="4114800"/>
            <a:ext cx="1066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781800" y="3810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5" idx="2"/>
          </p:cNvCxnSpPr>
          <p:nvPr/>
        </p:nvCxnSpPr>
        <p:spPr>
          <a:xfrm flipV="1">
            <a:off x="3048000" y="1866900"/>
            <a:ext cx="4343400" cy="140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4" idx="2"/>
          </p:cNvCxnSpPr>
          <p:nvPr/>
        </p:nvCxnSpPr>
        <p:spPr>
          <a:xfrm flipV="1">
            <a:off x="3124200" y="3200400"/>
            <a:ext cx="4191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6" idx="2"/>
          </p:cNvCxnSpPr>
          <p:nvPr/>
        </p:nvCxnSpPr>
        <p:spPr>
          <a:xfrm flipV="1">
            <a:off x="3048000" y="4610100"/>
            <a:ext cx="426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5" idx="2"/>
          </p:cNvCxnSpPr>
          <p:nvPr/>
        </p:nvCxnSpPr>
        <p:spPr>
          <a:xfrm>
            <a:off x="3124200" y="5181600"/>
            <a:ext cx="42672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9800" y="5867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value of a reference variable is a reference. When we attempt to print the value of a reference variable, the output contains the type of the variable and the hash code created for it by 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Backslash Literals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Java supports some special backslash character literals known as backslash literals. They are used in formatted output</a:t>
            </a:r>
            <a:endParaRPr lang="en-US" b="1" dirty="0" smtClean="0"/>
          </a:p>
          <a:p>
            <a:r>
              <a:rPr lang="en-US" b="1" dirty="0" smtClean="0"/>
              <a:t>\b:</a:t>
            </a:r>
            <a:r>
              <a:rPr lang="en-US" dirty="0" smtClean="0"/>
              <a:t> It is used for blank space</a:t>
            </a:r>
          </a:p>
          <a:p>
            <a:r>
              <a:rPr lang="en-US" b="1" dirty="0" smtClean="0"/>
              <a:t>\n:</a:t>
            </a:r>
            <a:r>
              <a:rPr lang="en-US" dirty="0" smtClean="0"/>
              <a:t> It is used for a new line</a:t>
            </a:r>
          </a:p>
          <a:p>
            <a:r>
              <a:rPr lang="en-US" b="1" dirty="0" smtClean="0"/>
              <a:t>\t</a:t>
            </a:r>
            <a:r>
              <a:rPr lang="en-US" dirty="0" smtClean="0"/>
              <a:t> : it is used for tab 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Single line comments. //</a:t>
            </a:r>
          </a:p>
          <a:p>
            <a:endParaRPr lang="en-US" dirty="0" smtClean="0"/>
          </a:p>
          <a:p>
            <a:r>
              <a:rPr lang="en-US" dirty="0" smtClean="0"/>
              <a:t>Multi – line comments. /*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*/</a:t>
            </a:r>
          </a:p>
          <a:p>
            <a:endParaRPr lang="en-US" dirty="0" smtClean="0"/>
          </a:p>
          <a:p>
            <a:r>
              <a:rPr lang="en-US" dirty="0" smtClean="0"/>
              <a:t>Documentation comments</a:t>
            </a:r>
          </a:p>
          <a:p>
            <a:pPr>
              <a:buNone/>
            </a:pPr>
            <a:r>
              <a:rPr lang="en-US" dirty="0" smtClean="0"/>
              <a:t>/**Comment start * *</a:t>
            </a:r>
          </a:p>
          <a:p>
            <a:pPr>
              <a:buNone/>
            </a:pPr>
            <a:r>
              <a:rPr lang="en-US" dirty="0" smtClean="0"/>
              <a:t>*data </a:t>
            </a:r>
            <a:r>
              <a:rPr lang="en-US" dirty="0" err="1" smtClean="0"/>
              <a:t>valie</a:t>
            </a: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*/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cannot be null. It always has value.</a:t>
            </a:r>
          </a:p>
          <a:p>
            <a:r>
              <a:rPr lang="en-US" dirty="0" smtClean="0"/>
              <a:t>The size of a primitive type depends on the data type.</a:t>
            </a:r>
          </a:p>
          <a:p>
            <a:r>
              <a:rPr lang="en-US" dirty="0" smtClean="0"/>
              <a:t>All primitive type begins with a lowercase letter</a:t>
            </a:r>
          </a:p>
          <a:p>
            <a:r>
              <a:rPr lang="en-US" dirty="0" smtClean="0"/>
              <a:t>Primitive types are predefined (already defined) in Java.</a:t>
            </a:r>
          </a:p>
          <a:p>
            <a:r>
              <a:rPr lang="en-US" dirty="0" smtClean="0"/>
              <a:t>new keyword isn't used when initializing a variable of a primitive type. Primitive types are special data types built into the language; they are not objects created from a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Primitive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reference data types are class, Arrays, String, Interface, etc.</a:t>
            </a:r>
          </a:p>
          <a:p>
            <a:r>
              <a:rPr lang="en-US" dirty="0" smtClean="0"/>
              <a:t>It can be null</a:t>
            </a:r>
          </a:p>
          <a:p>
            <a:r>
              <a:rPr lang="en-US" dirty="0" smtClean="0"/>
              <a:t>Non-primitive types are created by the programmer and is not defined by Java (except for String).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myNum</a:t>
            </a:r>
            <a:r>
              <a:rPr lang="en-US" dirty="0" smtClean="0"/>
              <a:t> = 5;               // integer (whole number)</a:t>
            </a:r>
          </a:p>
          <a:p>
            <a:r>
              <a:rPr lang="en-US" dirty="0" smtClean="0"/>
              <a:t>    float </a:t>
            </a:r>
            <a:r>
              <a:rPr lang="en-US" dirty="0" err="1" smtClean="0"/>
              <a:t>myFloatNum</a:t>
            </a:r>
            <a:r>
              <a:rPr lang="en-US" dirty="0" smtClean="0"/>
              <a:t> = 5.99f;    // floating point number</a:t>
            </a:r>
          </a:p>
          <a:p>
            <a:r>
              <a:rPr lang="en-US" dirty="0" smtClean="0"/>
              <a:t>    char </a:t>
            </a:r>
            <a:r>
              <a:rPr lang="en-US" dirty="0" err="1" smtClean="0"/>
              <a:t>myLetter</a:t>
            </a:r>
            <a:r>
              <a:rPr lang="en-US" dirty="0" smtClean="0"/>
              <a:t> = 'D';         // character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myBool</a:t>
            </a:r>
            <a:r>
              <a:rPr lang="en-US" dirty="0" smtClean="0"/>
              <a:t> = true;       // </a:t>
            </a:r>
            <a:r>
              <a:rPr lang="en-US" dirty="0" err="1" smtClean="0"/>
              <a:t>boolean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to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boolean</a:t>
            </a:r>
            <a:r>
              <a:rPr lang="en-US" dirty="0" smtClean="0"/>
              <a:t>                                     Boolean</a:t>
            </a:r>
          </a:p>
          <a:p>
            <a:r>
              <a:rPr lang="en-US" dirty="0" smtClean="0"/>
              <a:t>byte                                            </a:t>
            </a:r>
            <a:r>
              <a:rPr lang="en-US" dirty="0" err="1" smtClean="0"/>
              <a:t>Byte</a:t>
            </a:r>
            <a:endParaRPr lang="en-US" dirty="0" smtClean="0"/>
          </a:p>
          <a:p>
            <a:r>
              <a:rPr lang="en-US" dirty="0" smtClean="0"/>
              <a:t>char                                         Character</a:t>
            </a:r>
          </a:p>
          <a:p>
            <a:r>
              <a:rPr lang="en-US" dirty="0" smtClean="0"/>
              <a:t>float                                          </a:t>
            </a:r>
            <a:r>
              <a:rPr lang="en-US" dirty="0" err="1" smtClean="0"/>
              <a:t>Float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                                             Integer</a:t>
            </a:r>
          </a:p>
          <a:p>
            <a:r>
              <a:rPr lang="en-US" dirty="0" smtClean="0"/>
              <a:t>long                                           </a:t>
            </a:r>
            <a:r>
              <a:rPr lang="en-US" dirty="0" err="1" smtClean="0"/>
              <a:t>Long</a:t>
            </a:r>
            <a:endParaRPr lang="en-US" dirty="0" smtClean="0"/>
          </a:p>
          <a:p>
            <a:r>
              <a:rPr lang="en-US" dirty="0" smtClean="0"/>
              <a:t>short                                         Short</a:t>
            </a:r>
          </a:p>
          <a:p>
            <a:r>
              <a:rPr lang="en-US" dirty="0" smtClean="0"/>
              <a:t>double                                       </a:t>
            </a:r>
            <a:r>
              <a:rPr lang="en-US" dirty="0" err="1" smtClean="0"/>
              <a:t>Double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209800" y="2743200"/>
            <a:ext cx="30480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Primitive values</a:t>
            </a:r>
          </a:p>
          <a:p>
            <a:r>
              <a:rPr lang="en-US" dirty="0" smtClean="0"/>
              <a:t>Cannot be null</a:t>
            </a:r>
          </a:p>
          <a:p>
            <a:r>
              <a:rPr lang="en-US" dirty="0" smtClean="0"/>
              <a:t>It will start from small letters</a:t>
            </a:r>
          </a:p>
          <a:p>
            <a:r>
              <a:rPr lang="en-US" dirty="0" smtClean="0"/>
              <a:t>It have a default value and range</a:t>
            </a:r>
          </a:p>
          <a:p>
            <a:r>
              <a:rPr lang="en-US" dirty="0" smtClean="0"/>
              <a:t>You cannot create object</a:t>
            </a:r>
          </a:p>
          <a:p>
            <a:pPr>
              <a:buNone/>
            </a:pPr>
            <a:r>
              <a:rPr lang="en-US" dirty="0" smtClean="0"/>
              <a:t>Wrapper</a:t>
            </a:r>
          </a:p>
          <a:p>
            <a:r>
              <a:rPr lang="en-US" dirty="0" smtClean="0"/>
              <a:t>It can be null</a:t>
            </a:r>
          </a:p>
          <a:p>
            <a:r>
              <a:rPr lang="en-US" dirty="0" smtClean="0"/>
              <a:t>You ca create object for wrapper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Auto-Boxing and Un-Boxing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The conversion of primitive type to reference type/wrapper is called </a:t>
            </a:r>
            <a:r>
              <a:rPr lang="en-US" sz="2200" b="1" dirty="0" err="1" smtClean="0"/>
              <a:t>autoboxing</a:t>
            </a:r>
            <a:r>
              <a:rPr lang="en-US" sz="2200" b="1" dirty="0" smtClean="0"/>
              <a:t> </a:t>
            </a:r>
            <a:r>
              <a:rPr lang="en-US" sz="2200" dirty="0" smtClean="0"/>
              <a:t>and the conversion of reference type/wrapper to primitive type is called </a:t>
            </a:r>
            <a:r>
              <a:rPr lang="en-US" sz="2200" b="1" dirty="0" err="1" smtClean="0"/>
              <a:t>unboxing</a:t>
            </a:r>
            <a:r>
              <a:rPr lang="en-US" sz="2200" b="1" dirty="0" smtClean="0"/>
              <a:t> Java 1.5</a:t>
            </a:r>
            <a:endParaRPr lang="en-US" sz="2200" dirty="0" smtClean="0"/>
          </a:p>
          <a:p>
            <a:r>
              <a:rPr lang="en-US" sz="2200" dirty="0" smtClean="0"/>
              <a:t>&lt;</a:t>
            </a:r>
            <a:r>
              <a:rPr lang="en-US" sz="2200" dirty="0" err="1" smtClean="0"/>
              <a:t>Autoboxing</a:t>
            </a:r>
            <a:r>
              <a:rPr lang="en-US" sz="2200" dirty="0" smtClean="0"/>
              <a:t>&gt;</a:t>
            </a:r>
          </a:p>
          <a:p>
            <a:r>
              <a:rPr lang="en-US" sz="2400" b="1" dirty="0" err="1" smtClean="0"/>
              <a:t>int</a:t>
            </a:r>
            <a:r>
              <a:rPr lang="en-US" sz="2400" dirty="0" smtClean="0"/>
              <a:t> a=50;</a:t>
            </a:r>
            <a:endParaRPr lang="en-US" sz="2200" dirty="0" smtClean="0"/>
          </a:p>
          <a:p>
            <a:r>
              <a:rPr lang="en-US" sz="2400" dirty="0" smtClean="0"/>
              <a:t>Integer a2=</a:t>
            </a:r>
            <a:r>
              <a:rPr lang="en-US" sz="2400" b="1" dirty="0" smtClean="0"/>
              <a:t>new</a:t>
            </a:r>
            <a:r>
              <a:rPr lang="en-US" sz="2400" dirty="0" smtClean="0"/>
              <a:t> Integer(a)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Unboxing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 Integer </a:t>
            </a:r>
            <a:r>
              <a:rPr lang="en-US" sz="2400" dirty="0" err="1" smtClean="0"/>
              <a:t>i</a:t>
            </a:r>
            <a:r>
              <a:rPr lang="en-US" sz="2400" dirty="0" smtClean="0"/>
              <a:t>=</a:t>
            </a:r>
            <a:r>
              <a:rPr lang="en-US" sz="2400" b="1" dirty="0" smtClean="0"/>
              <a:t>new</a:t>
            </a:r>
            <a:r>
              <a:rPr lang="en-US" sz="2400" dirty="0" smtClean="0"/>
              <a:t> Integer(50);  </a:t>
            </a:r>
            <a:endParaRPr lang="en-US" sz="2200" dirty="0" smtClean="0"/>
          </a:p>
          <a:p>
            <a:pPr fontAlgn="base">
              <a:buNone/>
            </a:pPr>
            <a:r>
              <a:rPr lang="en-US" sz="2400" dirty="0" smtClean="0"/>
              <a:t>      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 a=</a:t>
            </a:r>
            <a:r>
              <a:rPr lang="en-US" sz="2400" dirty="0" err="1" smtClean="0"/>
              <a:t>i</a:t>
            </a:r>
            <a:r>
              <a:rPr lang="en-US" sz="2400" dirty="0" smtClean="0"/>
              <a:t>; </a:t>
            </a:r>
            <a:endParaRPr lang="en-US" sz="2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local variable</a:t>
            </a:r>
          </a:p>
          <a:p>
            <a:r>
              <a:rPr lang="en-US" sz="1400" dirty="0" smtClean="0"/>
              <a:t>*instance variable</a:t>
            </a:r>
          </a:p>
          <a:p>
            <a:r>
              <a:rPr lang="en-US" sz="1400" dirty="0" smtClean="0"/>
              <a:t>*static variable</a:t>
            </a:r>
          </a:p>
          <a:p>
            <a:r>
              <a:rPr lang="en-US" sz="1400" dirty="0" smtClean="0"/>
              <a:t>A variable declared inside the body of the method is called </a:t>
            </a:r>
            <a:r>
              <a:rPr lang="en-US" sz="1400" b="1" dirty="0" smtClean="0"/>
              <a:t>local variable</a:t>
            </a:r>
            <a:r>
              <a:rPr lang="en-US" sz="1400" dirty="0" smtClean="0"/>
              <a:t>. You can use this variable only within that method and the other methods in the class aren't even aware that the variable exists.</a:t>
            </a:r>
          </a:p>
          <a:p>
            <a:endParaRPr lang="en-US" sz="1400" dirty="0" smtClean="0"/>
          </a:p>
          <a:p>
            <a:r>
              <a:rPr lang="en-US" sz="1400" dirty="0" smtClean="0"/>
              <a:t>A variable declared inside the class but outside the body of the method, is called an </a:t>
            </a:r>
            <a:r>
              <a:rPr lang="en-US" sz="1400" b="1" dirty="0" smtClean="0"/>
              <a:t>instance variable</a:t>
            </a:r>
            <a:r>
              <a:rPr lang="en-US" sz="1400" dirty="0" smtClean="0"/>
              <a:t>. It is not declared as static</a:t>
            </a:r>
          </a:p>
          <a:p>
            <a:endParaRPr lang="en-US" sz="1400" dirty="0" smtClean="0"/>
          </a:p>
          <a:p>
            <a:r>
              <a:rPr lang="en-US" sz="1400" dirty="0" smtClean="0"/>
              <a:t>A variable that is declared </a:t>
            </a:r>
            <a:r>
              <a:rPr lang="en-US" sz="1400" b="1" dirty="0" smtClean="0"/>
              <a:t>as static is called a static variable</a:t>
            </a:r>
            <a:r>
              <a:rPr lang="en-US" sz="1400" dirty="0" smtClean="0"/>
              <a:t>. It cannot be local. You can create a single copy of the static variable and share it among all the instances of the class. </a:t>
            </a:r>
            <a:r>
              <a:rPr lang="en-US" sz="1400" b="1" dirty="0" smtClean="0"/>
              <a:t>Memory allocation for static variables happens only once when the class is loaded in the memory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</a:p>
          <a:p>
            <a:r>
              <a:rPr lang="en-US" dirty="0" smtClean="0"/>
              <a:t>Assignment operators</a:t>
            </a:r>
          </a:p>
          <a:p>
            <a:r>
              <a:rPr lang="en-US" dirty="0" smtClean="0"/>
              <a:t>Comparison operators</a:t>
            </a:r>
          </a:p>
          <a:p>
            <a:r>
              <a:rPr lang="en-US" dirty="0" smtClean="0"/>
              <a:t>Logical operators</a:t>
            </a:r>
          </a:p>
          <a:p>
            <a:r>
              <a:rPr lang="en-US" dirty="0" smtClean="0"/>
              <a:t>Bitwise operators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% Modulus</a:t>
            </a:r>
          </a:p>
          <a:p>
            <a:r>
              <a:rPr lang="en-US" dirty="0" smtClean="0"/>
              <a:t>++Increment</a:t>
            </a:r>
          </a:p>
          <a:p>
            <a:r>
              <a:rPr lang="en-US" dirty="0" smtClean="0"/>
              <a:t>--Decrement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casting is when you assign a value of one primitive data type to another type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Widening Casting</a:t>
            </a:r>
            <a:r>
              <a:rPr lang="en-US" dirty="0" smtClean="0"/>
              <a:t> (automatically) - converting a smaller type to a larger type size</a:t>
            </a:r>
            <a:br>
              <a:rPr lang="en-US" dirty="0" smtClean="0"/>
            </a:br>
            <a:r>
              <a:rPr lang="en-US" dirty="0" smtClean="0"/>
              <a:t> byte -&gt; short -&gt; char -&gt; </a:t>
            </a:r>
            <a:r>
              <a:rPr lang="en-US" dirty="0" err="1" smtClean="0"/>
              <a:t>int</a:t>
            </a:r>
            <a:r>
              <a:rPr lang="en-US" dirty="0" smtClean="0"/>
              <a:t> -&gt; long -&gt; float -&gt; double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b="1" dirty="0" smtClean="0"/>
              <a:t>Narrowing Casting</a:t>
            </a:r>
            <a:r>
              <a:rPr lang="en-US" dirty="0" smtClean="0"/>
              <a:t> (manually) - converting a larger type to a smaller size type</a:t>
            </a:r>
            <a:br>
              <a:rPr lang="en-US" dirty="0" smtClean="0"/>
            </a:br>
            <a:r>
              <a:rPr lang="en-US" dirty="0" smtClean="0"/>
              <a:t> double -&gt; float -&gt; long -&gt; </a:t>
            </a:r>
            <a:r>
              <a:rPr lang="en-US" dirty="0" err="1" smtClean="0"/>
              <a:t>int</a:t>
            </a:r>
            <a:r>
              <a:rPr lang="en-US" dirty="0" smtClean="0"/>
              <a:t> -&gt; char -&gt; short -&gt; byte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 smtClean="0"/>
              <a:t>/**</a:t>
            </a:r>
          </a:p>
          <a:p>
            <a:pPr fontAlgn="base"/>
            <a:r>
              <a:rPr lang="en-US" dirty="0" smtClean="0"/>
              <a:t>    * This method is used to find average of three integers.</a:t>
            </a:r>
          </a:p>
          <a:p>
            <a:pPr fontAlgn="base"/>
            <a:r>
              <a:rPr lang="en-US" dirty="0" smtClean="0"/>
              <a:t>    * @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numA</a:t>
            </a:r>
            <a:r>
              <a:rPr lang="en-US" dirty="0" smtClean="0"/>
              <a:t> This is the first parameter to </a:t>
            </a:r>
            <a:r>
              <a:rPr lang="en-US" dirty="0" err="1" smtClean="0"/>
              <a:t>findAvg</a:t>
            </a:r>
            <a:r>
              <a:rPr lang="en-US" dirty="0" smtClean="0"/>
              <a:t> method</a:t>
            </a:r>
          </a:p>
          <a:p>
            <a:pPr fontAlgn="base"/>
            <a:r>
              <a:rPr lang="en-US" dirty="0" smtClean="0"/>
              <a:t>    * @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numB</a:t>
            </a:r>
            <a:r>
              <a:rPr lang="en-US" dirty="0" smtClean="0"/>
              <a:t>  This is the second parameter to </a:t>
            </a:r>
            <a:r>
              <a:rPr lang="en-US" dirty="0" err="1" smtClean="0"/>
              <a:t>findAvg</a:t>
            </a:r>
            <a:r>
              <a:rPr lang="en-US" dirty="0" smtClean="0"/>
              <a:t> method</a:t>
            </a:r>
          </a:p>
          <a:p>
            <a:pPr fontAlgn="base"/>
            <a:r>
              <a:rPr lang="en-US" dirty="0" smtClean="0"/>
              <a:t>    * @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numC</a:t>
            </a:r>
            <a:r>
              <a:rPr lang="en-US" dirty="0" smtClean="0"/>
              <a:t>  This is the second parameter to </a:t>
            </a:r>
            <a:r>
              <a:rPr lang="en-US" dirty="0" err="1" smtClean="0"/>
              <a:t>findAvg</a:t>
            </a:r>
            <a:r>
              <a:rPr lang="en-US" dirty="0" smtClean="0"/>
              <a:t> method</a:t>
            </a:r>
          </a:p>
          <a:p>
            <a:pPr fontAlgn="base"/>
            <a:r>
              <a:rPr lang="en-US" dirty="0" smtClean="0"/>
              <a:t>    * @return </a:t>
            </a:r>
            <a:r>
              <a:rPr lang="en-US" dirty="0" err="1" smtClean="0"/>
              <a:t>int</a:t>
            </a:r>
            <a:r>
              <a:rPr lang="en-US" dirty="0" smtClean="0"/>
              <a:t> This returns average of </a:t>
            </a:r>
            <a:r>
              <a:rPr lang="en-US" dirty="0" err="1" smtClean="0"/>
              <a:t>numA</a:t>
            </a:r>
            <a:r>
              <a:rPr lang="en-US" dirty="0" smtClean="0"/>
              <a:t>, </a:t>
            </a:r>
            <a:r>
              <a:rPr lang="en-US" dirty="0" err="1" smtClean="0"/>
              <a:t>numB</a:t>
            </a:r>
            <a:r>
              <a:rPr lang="en-US" dirty="0" smtClean="0"/>
              <a:t> and </a:t>
            </a:r>
            <a:r>
              <a:rPr lang="en-US" dirty="0" err="1" smtClean="0"/>
              <a:t>numC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    */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myInt</a:t>
            </a:r>
            <a:r>
              <a:rPr lang="en-US" dirty="0" smtClean="0"/>
              <a:t> = 10; </a:t>
            </a:r>
          </a:p>
          <a:p>
            <a:r>
              <a:rPr lang="en-US" dirty="0" smtClean="0"/>
              <a:t>double </a:t>
            </a:r>
            <a:r>
              <a:rPr lang="en-US" dirty="0" err="1" smtClean="0"/>
              <a:t>myDoubled</a:t>
            </a:r>
            <a:r>
              <a:rPr lang="en-US" dirty="0" smtClean="0"/>
              <a:t> = </a:t>
            </a:r>
            <a:r>
              <a:rPr lang="en-US" dirty="0" err="1" smtClean="0"/>
              <a:t>myInt</a:t>
            </a:r>
            <a:r>
              <a:rPr lang="en-US" dirty="0" smtClean="0"/>
              <a:t>; // Automatic casting: 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myInt</a:t>
            </a:r>
            <a:r>
              <a:rPr lang="en-US" dirty="0" smtClean="0"/>
              <a:t>);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myDouble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Narrow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</a:t>
            </a:r>
            <a:r>
              <a:rPr lang="en-US" dirty="0" err="1" smtClean="0"/>
              <a:t>myDouble</a:t>
            </a:r>
            <a:r>
              <a:rPr lang="en-US" dirty="0" smtClean="0"/>
              <a:t> = 9.78d;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myInt</a:t>
            </a:r>
            <a:r>
              <a:rPr lang="en-US" dirty="0" smtClean="0"/>
              <a:t> = (</a:t>
            </a:r>
            <a:r>
              <a:rPr lang="en-US" dirty="0" err="1" smtClean="0"/>
              <a:t>int</a:t>
            </a:r>
            <a:r>
              <a:rPr lang="en-US" dirty="0" smtClean="0"/>
              <a:t>) </a:t>
            </a:r>
            <a:r>
              <a:rPr lang="en-US" dirty="0" err="1" smtClean="0"/>
              <a:t>myDouble</a:t>
            </a:r>
            <a:r>
              <a:rPr lang="en-US" dirty="0" smtClean="0"/>
              <a:t>; // Manual casting: double to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myDouble</a:t>
            </a:r>
            <a:r>
              <a:rPr lang="en-US" dirty="0" smtClean="0"/>
              <a:t>); // Outputs 9.78 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myInt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operators(+,-,/,%,++,--)</a:t>
            </a:r>
          </a:p>
          <a:p>
            <a:r>
              <a:rPr lang="en-US" dirty="0" smtClean="0"/>
              <a:t>Assignment operators (=)</a:t>
            </a:r>
          </a:p>
          <a:p>
            <a:r>
              <a:rPr lang="en-US" dirty="0" smtClean="0"/>
              <a:t>Comparison operators(&lt;,&gt;)</a:t>
            </a:r>
          </a:p>
          <a:p>
            <a:r>
              <a:rPr lang="en-US" dirty="0" smtClean="0"/>
              <a:t>Logical operators(!,&amp;&amp;,||)</a:t>
            </a:r>
          </a:p>
          <a:p>
            <a:r>
              <a:rPr lang="en-US" dirty="0" smtClean="0"/>
              <a:t>Bitwise operators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addition assignment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x = 10;</a:t>
            </a:r>
          </a:p>
          <a:p>
            <a:pPr>
              <a:buNone/>
            </a:pPr>
            <a:r>
              <a:rPr lang="en-US" dirty="0" smtClean="0"/>
              <a:t>    x += 5;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System.out.println</a:t>
            </a:r>
            <a:r>
              <a:rPr lang="en-US" dirty="0" smtClean="0"/>
              <a:t>(x);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Asighnment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Operator       Example                         Inference</a:t>
            </a:r>
          </a:p>
          <a:p>
            <a:r>
              <a:rPr lang="en-US" dirty="0" smtClean="0"/>
              <a:t>=                     x = 5                                  x = 5</a:t>
            </a:r>
          </a:p>
          <a:p>
            <a:r>
              <a:rPr lang="en-US" dirty="0" smtClean="0"/>
              <a:t>+=                    x += 3                             x = x + 3</a:t>
            </a:r>
          </a:p>
          <a:p>
            <a:r>
              <a:rPr lang="en-US" dirty="0" smtClean="0"/>
              <a:t>-=                    x -= 3                               x = x - 3</a:t>
            </a:r>
          </a:p>
          <a:p>
            <a:r>
              <a:rPr lang="en-US" dirty="0" smtClean="0"/>
              <a:t>*=                   x *= 3                              x = x * 3</a:t>
            </a:r>
          </a:p>
          <a:p>
            <a:r>
              <a:rPr lang="en-US" dirty="0" smtClean="0"/>
              <a:t>/=                    x /= 3                              x = x / 3</a:t>
            </a:r>
          </a:p>
          <a:p>
            <a:r>
              <a:rPr lang="en-US" dirty="0" smtClean="0"/>
              <a:t>&amp;                    x &amp;= 3                              x = x &amp; 3</a:t>
            </a:r>
          </a:p>
          <a:p>
            <a:r>
              <a:rPr lang="en-US" dirty="0" smtClean="0"/>
              <a:t>%=                  x %= 3                             x = x % 3</a:t>
            </a:r>
          </a:p>
          <a:p>
            <a:r>
              <a:rPr lang="en-US" dirty="0" smtClean="0"/>
              <a:t>|=                   x |= 3                               x = x | 3</a:t>
            </a:r>
          </a:p>
          <a:p>
            <a:r>
              <a:rPr lang="en-US" dirty="0" smtClean="0"/>
              <a:t>^=                    x ^= 3                             x = x ^ 3</a:t>
            </a:r>
          </a:p>
          <a:p>
            <a:r>
              <a:rPr lang="en-US" b="1" dirty="0" smtClean="0"/>
              <a:t>&gt;&gt;=                 x &gt;&gt;= 3                           x = x &gt;&gt; 3</a:t>
            </a:r>
          </a:p>
          <a:p>
            <a:r>
              <a:rPr lang="en-US" b="1" dirty="0" smtClean="0"/>
              <a:t>&lt;&lt;=                x &lt;&lt;= 3                            x = x &lt;&lt; 3</a:t>
            </a:r>
            <a:endParaRPr lang="en-US"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Operators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</a:p>
          <a:p>
            <a:r>
              <a:rPr lang="en-US" dirty="0" smtClean="0"/>
              <a:t>==</a:t>
            </a:r>
          </a:p>
          <a:p>
            <a:r>
              <a:rPr lang="en-US" dirty="0" smtClean="0"/>
              <a:t>!=</a:t>
            </a:r>
          </a:p>
          <a:p>
            <a:r>
              <a:rPr lang="en-US" dirty="0" smtClean="0"/>
              <a:t>&gt;=</a:t>
            </a:r>
          </a:p>
          <a:p>
            <a:r>
              <a:rPr lang="en-US" dirty="0" smtClean="0"/>
              <a:t>&lt;=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Logical Operators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&amp;&amp; </a:t>
            </a:r>
          </a:p>
          <a:p>
            <a:r>
              <a:rPr lang="en-US" dirty="0" smtClean="0"/>
              <a:t>|| </a:t>
            </a:r>
          </a:p>
          <a:p>
            <a:r>
              <a:rPr lang="en-US" smtClean="0"/>
              <a:t>!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and Post Increment/Decrement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If </a:t>
            </a:r>
            <a:r>
              <a:rPr lang="en-US" b="1" dirty="0" smtClean="0"/>
              <a:t>++ </a:t>
            </a:r>
            <a:r>
              <a:rPr lang="en-US" dirty="0" smtClean="0"/>
              <a:t>precedes the variable, it is called pre-increment operator and it comes after a variable, it is called post-increment operator.</a:t>
            </a:r>
          </a:p>
          <a:p>
            <a:r>
              <a:rPr lang="en-US" b="1" dirty="0" smtClean="0"/>
              <a:t>Post-Increment (</a:t>
            </a:r>
            <a:r>
              <a:rPr lang="en-US" b="1" dirty="0" err="1" smtClean="0"/>
              <a:t>i</a:t>
            </a:r>
            <a:r>
              <a:rPr lang="en-US" b="1" dirty="0" smtClean="0"/>
              <a:t>++) _&gt;</a:t>
            </a:r>
            <a:r>
              <a:rPr lang="en-US" dirty="0" smtClean="0"/>
              <a:t>we use </a:t>
            </a:r>
            <a:r>
              <a:rPr lang="en-US" dirty="0" err="1" smtClean="0"/>
              <a:t>i</a:t>
            </a:r>
            <a:r>
              <a:rPr lang="en-US" dirty="0" smtClean="0"/>
              <a:t>++ in our statement if we want to use the current value, and then we want to increment the value of </a:t>
            </a:r>
            <a:r>
              <a:rPr lang="en-US" b="1" dirty="0" err="1" smtClean="0"/>
              <a:t>i</a:t>
            </a:r>
            <a:r>
              <a:rPr lang="en-US" dirty="0" smtClean="0"/>
              <a:t> by 1</a:t>
            </a:r>
            <a:endParaRPr lang="en-US" b="1" dirty="0" smtClean="0"/>
          </a:p>
          <a:p>
            <a:r>
              <a:rPr lang="en-US" b="1" dirty="0" smtClean="0"/>
              <a:t>Pre-Increment(++</a:t>
            </a:r>
            <a:r>
              <a:rPr lang="en-US" b="1" dirty="0" err="1" smtClean="0"/>
              <a:t>i</a:t>
            </a:r>
            <a:r>
              <a:rPr lang="en-US" b="1" dirty="0" smtClean="0"/>
              <a:t>)-&gt;</a:t>
            </a:r>
            <a:r>
              <a:rPr lang="en-US" dirty="0" smtClean="0"/>
              <a:t>We use ++</a:t>
            </a:r>
            <a:r>
              <a:rPr lang="en-US" dirty="0" err="1" smtClean="0"/>
              <a:t>i</a:t>
            </a:r>
            <a:r>
              <a:rPr lang="en-US" dirty="0" smtClean="0"/>
              <a:t> in our statement if we want to increment the value of </a:t>
            </a:r>
            <a:r>
              <a:rPr lang="en-US" b="1" dirty="0" err="1" smtClean="0"/>
              <a:t>i</a:t>
            </a:r>
            <a:r>
              <a:rPr lang="en-US" dirty="0" smtClean="0"/>
              <a:t> by 1 and then use it in our statement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 </a:t>
            </a:r>
            <a:r>
              <a:rPr lang="en-US" i="1" dirty="0" smtClean="0"/>
              <a:t>while loop</a:t>
            </a:r>
            <a:r>
              <a:rPr lang="en-US" dirty="0" smtClean="0"/>
              <a:t> is used to iterate a part of the </a:t>
            </a:r>
            <a:r>
              <a:rPr lang="en-US" dirty="0" err="1" smtClean="0"/>
              <a:t>programe</a:t>
            </a:r>
            <a:r>
              <a:rPr lang="en-US" dirty="0" smtClean="0"/>
              <a:t> repeatedly until the specified Boolean condition is true. </a:t>
            </a:r>
          </a:p>
          <a:p>
            <a:r>
              <a:rPr lang="en-US" dirty="0" smtClean="0"/>
              <a:t>When the Boolean condition becomes false, the loop automatically stops.</a:t>
            </a:r>
          </a:p>
          <a:p>
            <a:r>
              <a:rPr lang="en-US" dirty="0" smtClean="0"/>
              <a:t>The while loop is considered as a repeating if statement. </a:t>
            </a:r>
          </a:p>
          <a:p>
            <a:r>
              <a:rPr lang="en-US" dirty="0" smtClean="0"/>
              <a:t>If the number of iteration is not fixed, it is recommended to use the while loop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-while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do-while loop is called an </a:t>
            </a:r>
            <a:r>
              <a:rPr lang="en-US" b="1" dirty="0" smtClean="0"/>
              <a:t>exit control loop</a:t>
            </a:r>
            <a:r>
              <a:rPr lang="en-US" dirty="0" smtClean="0"/>
              <a:t>. Therefore, unlike while loop and for loop, the do-while check the condition at the end of loop body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Expression Statements</a:t>
            </a:r>
          </a:p>
          <a:p>
            <a:r>
              <a:rPr lang="en-US" dirty="0" smtClean="0"/>
              <a:t>Declaration Statements</a:t>
            </a:r>
          </a:p>
          <a:p>
            <a:r>
              <a:rPr lang="en-US" u="sng" dirty="0" smtClean="0">
                <a:hlinkClick r:id="rId2"/>
              </a:rPr>
              <a:t>Control Statements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Java </a:t>
            </a:r>
            <a:r>
              <a:rPr lang="en-US" i="1" dirty="0" smtClean="0"/>
              <a:t>switch statement</a:t>
            </a:r>
            <a:r>
              <a:rPr lang="en-US" dirty="0" smtClean="0"/>
              <a:t> executes one statement from multiple conditions</a:t>
            </a:r>
          </a:p>
          <a:p>
            <a:r>
              <a:rPr lang="en-US" dirty="0" smtClean="0"/>
              <a:t>Each case statement can have a </a:t>
            </a:r>
            <a:r>
              <a:rPr lang="en-US" i="1" dirty="0" smtClean="0"/>
              <a:t>break statement</a:t>
            </a:r>
            <a:r>
              <a:rPr lang="en-US" dirty="0" smtClean="0"/>
              <a:t> which is optional. When control reaches to the break statement</a:t>
            </a:r>
          </a:p>
          <a:p>
            <a:r>
              <a:rPr lang="en-US" dirty="0" smtClean="0"/>
              <a:t>The case value can have a </a:t>
            </a:r>
            <a:r>
              <a:rPr lang="en-US" i="1" dirty="0" smtClean="0"/>
              <a:t>default label</a:t>
            </a:r>
            <a:r>
              <a:rPr lang="en-US" dirty="0" smtClean="0"/>
              <a:t> which is optional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break statement is encountered inside a loop, the loop is immediately terminated and the program control resumes at the next statement following the loop</a:t>
            </a:r>
          </a:p>
          <a:p>
            <a:r>
              <a:rPr lang="en-US" dirty="0" smtClean="0"/>
              <a:t>It breaks the current flow of the program at specified condition</a:t>
            </a:r>
          </a:p>
          <a:p>
            <a:r>
              <a:rPr lang="en-US" dirty="0" smtClean="0"/>
              <a:t>In case of inner loop, it breaks only inner loop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Java </a:t>
            </a:r>
            <a:r>
              <a:rPr lang="en-US" i="1" dirty="0" smtClean="0"/>
              <a:t>continue statement</a:t>
            </a:r>
            <a:r>
              <a:rPr lang="en-US" dirty="0" smtClean="0"/>
              <a:t> is used to continue the loop. It continues the current flow of the program and skips the remaining code at the specified condition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will terminate the execution of the for loop when the condition 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will continue the execution of the</a:t>
                      </a:r>
                      <a:r>
                        <a:rPr lang="en-US" baseline="0" dirty="0" smtClean="0"/>
                        <a:t> loop when the condition meet it will skip that condition 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only allowed characters for identifiers are all alphanumeric characters([</a:t>
            </a:r>
            <a:r>
              <a:rPr lang="en-US" sz="2000" b="1" dirty="0" smtClean="0"/>
              <a:t>A-Z</a:t>
            </a:r>
            <a:r>
              <a:rPr lang="en-US" sz="2000" dirty="0" smtClean="0"/>
              <a:t>],[</a:t>
            </a:r>
            <a:r>
              <a:rPr lang="en-US" sz="2000" b="1" dirty="0" smtClean="0"/>
              <a:t>a-z</a:t>
            </a:r>
            <a:r>
              <a:rPr lang="en-US" sz="2000" dirty="0" smtClean="0"/>
              <a:t>],[</a:t>
            </a:r>
            <a:r>
              <a:rPr lang="en-US" sz="2000" b="1" dirty="0" smtClean="0"/>
              <a:t>0-9</a:t>
            </a:r>
            <a:r>
              <a:rPr lang="en-US" sz="2000" dirty="0" smtClean="0"/>
              <a:t>]), ‘</a:t>
            </a:r>
            <a:r>
              <a:rPr lang="en-US" sz="2000" b="1" dirty="0" smtClean="0"/>
              <a:t>$</a:t>
            </a:r>
            <a:r>
              <a:rPr lang="en-US" sz="2000" dirty="0" smtClean="0"/>
              <a:t>‘(dollar sign) and ‘</a:t>
            </a:r>
            <a:r>
              <a:rPr lang="en-US" sz="2000" b="1" dirty="0" smtClean="0"/>
              <a:t>_</a:t>
            </a:r>
            <a:r>
              <a:rPr lang="en-US" sz="2000" dirty="0" smtClean="0"/>
              <a:t>‘ (underscore).For example “jam@” is not a valid java identifier as it contain ‘@’ special character.</a:t>
            </a:r>
          </a:p>
          <a:p>
            <a:r>
              <a:rPr lang="en-US" sz="2000" dirty="0" smtClean="0"/>
              <a:t>Identifiers should </a:t>
            </a:r>
            <a:r>
              <a:rPr lang="en-US" sz="2000" b="1" dirty="0" smtClean="0"/>
              <a:t>not</a:t>
            </a:r>
            <a:r>
              <a:rPr lang="en-US" sz="2000" dirty="0" smtClean="0"/>
              <a:t> start with digits(</a:t>
            </a:r>
            <a:r>
              <a:rPr lang="en-US" sz="2000" b="1" dirty="0" smtClean="0"/>
              <a:t>[0-9]</a:t>
            </a:r>
            <a:r>
              <a:rPr lang="en-US" sz="2000" dirty="0" smtClean="0"/>
              <a:t>). For example “123geeks” is a not a valid java identifier.</a:t>
            </a:r>
          </a:p>
          <a:p>
            <a:r>
              <a:rPr lang="en-US" sz="2000" dirty="0" smtClean="0"/>
              <a:t>Java identifiers are</a:t>
            </a:r>
            <a:r>
              <a:rPr lang="en-US" sz="2000" b="1" dirty="0" smtClean="0"/>
              <a:t> case-sensitive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There is no limit on the length of the identifier but it is advisable to use an optimum length of 4 – 15 letters only</a:t>
            </a:r>
          </a:p>
          <a:p>
            <a:r>
              <a:rPr lang="en-US" sz="2000" b="1" dirty="0" smtClean="0"/>
              <a:t>Reserved</a:t>
            </a:r>
            <a:r>
              <a:rPr lang="en-US" sz="2000" dirty="0" smtClean="0"/>
              <a:t> </a:t>
            </a:r>
            <a:r>
              <a:rPr lang="en-US" sz="2000" b="1" dirty="0" smtClean="0"/>
              <a:t>Words</a:t>
            </a:r>
            <a:r>
              <a:rPr lang="en-US" sz="2000" dirty="0" smtClean="0"/>
              <a:t> can’t be used as an identifier. For example “</a:t>
            </a:r>
            <a:r>
              <a:rPr lang="en-US" sz="2000" dirty="0" err="1" smtClean="0"/>
              <a:t>int</a:t>
            </a:r>
            <a:r>
              <a:rPr lang="en-US" sz="2000" dirty="0" smtClean="0"/>
              <a:t> while = 20;” is an invalid statement as while is a reserved word. There are </a:t>
            </a:r>
            <a:r>
              <a:rPr lang="en-US" sz="2000" b="1" dirty="0" smtClean="0"/>
              <a:t>53</a:t>
            </a:r>
            <a:r>
              <a:rPr lang="en-US" sz="2000" dirty="0" smtClean="0"/>
              <a:t> reserved words in Java.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break , case, </a:t>
            </a:r>
            <a:r>
              <a:rPr lang="en-US" dirty="0" err="1" smtClean="0"/>
              <a:t>boolean</a:t>
            </a:r>
            <a:r>
              <a:rPr lang="en-US" dirty="0" smtClean="0"/>
              <a:t>, assert,</a:t>
            </a:r>
          </a:p>
          <a:p>
            <a:r>
              <a:rPr lang="en-US" dirty="0" smtClean="0"/>
              <a:t>Case, catch,</a:t>
            </a:r>
          </a:p>
          <a:p>
            <a:r>
              <a:rPr lang="en-US" dirty="0" smtClean="0"/>
              <a:t>Continue</a:t>
            </a:r>
          </a:p>
          <a:p>
            <a:r>
              <a:rPr lang="en-US" dirty="0" smtClean="0"/>
              <a:t>If</a:t>
            </a:r>
          </a:p>
          <a:p>
            <a:r>
              <a:rPr lang="en-US" dirty="0" smtClean="0"/>
              <a:t>While, do while, static, super switch.</a:t>
            </a:r>
          </a:p>
          <a:p>
            <a:r>
              <a:rPr lang="en-US" dirty="0" smtClean="0"/>
              <a:t>Requires-Java 9</a:t>
            </a:r>
          </a:p>
          <a:p>
            <a:endParaRPr lang="en-US" dirty="0" smtClean="0"/>
          </a:p>
          <a:p>
            <a:r>
              <a:rPr lang="en-US" dirty="0" smtClean="0"/>
              <a:t>Etc….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Transient-Comes in serialization</a:t>
            </a:r>
          </a:p>
          <a:p>
            <a:r>
              <a:rPr lang="en-US" dirty="0" smtClean="0"/>
              <a:t>Native-serialization</a:t>
            </a:r>
          </a:p>
          <a:p>
            <a:r>
              <a:rPr lang="en-US" dirty="0" smtClean="0"/>
              <a:t>Volatile- serialization</a:t>
            </a:r>
          </a:p>
          <a:p>
            <a:r>
              <a:rPr lang="en-US" dirty="0" smtClean="0"/>
              <a:t>Synchronized- multithreading</a:t>
            </a:r>
          </a:p>
          <a:p>
            <a:r>
              <a:rPr lang="en-US" dirty="0" smtClean="0"/>
              <a:t>Throw -exception</a:t>
            </a:r>
          </a:p>
          <a:p>
            <a:r>
              <a:rPr lang="en-US" b="1" dirty="0" smtClean="0"/>
              <a:t>Throws</a:t>
            </a:r>
            <a:r>
              <a:rPr lang="en-US" dirty="0" smtClean="0"/>
              <a:t>-exception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Literal</a:t>
            </a:r>
          </a:p>
          <a:p>
            <a:r>
              <a:rPr lang="en-US" dirty="0" smtClean="0"/>
              <a:t>Character Literal</a:t>
            </a:r>
          </a:p>
          <a:p>
            <a:r>
              <a:rPr lang="en-US" dirty="0" smtClean="0"/>
              <a:t>Boolean Literal</a:t>
            </a:r>
          </a:p>
          <a:p>
            <a:r>
              <a:rPr lang="en-US" dirty="0" smtClean="0"/>
              <a:t>String Literal</a:t>
            </a:r>
          </a:p>
          <a:p>
            <a:r>
              <a:rPr lang="en-US" dirty="0" smtClean="0"/>
              <a:t>Floating Point Literal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1278</Words>
  <Application>Microsoft Office PowerPoint</Application>
  <PresentationFormat>On-screen Show (4:3)</PresentationFormat>
  <Paragraphs>338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Fundamentals</vt:lpstr>
      <vt:lpstr>Slide 2</vt:lpstr>
      <vt:lpstr>Comments</vt:lpstr>
      <vt:lpstr>Slide 4</vt:lpstr>
      <vt:lpstr>Statements </vt:lpstr>
      <vt:lpstr>Identifier</vt:lpstr>
      <vt:lpstr>Keywords</vt:lpstr>
      <vt:lpstr>Contd…</vt:lpstr>
      <vt:lpstr>Literals</vt:lpstr>
      <vt:lpstr>Integral Literals</vt:lpstr>
      <vt:lpstr>Floating Point Literals</vt:lpstr>
      <vt:lpstr>Simple decimal Forms</vt:lpstr>
      <vt:lpstr>Slide 13</vt:lpstr>
      <vt:lpstr>Slide 14</vt:lpstr>
      <vt:lpstr>Scaled Decimal Form</vt:lpstr>
      <vt:lpstr>Hexa Decimal Form- Java 6</vt:lpstr>
      <vt:lpstr>Primitive data type and range</vt:lpstr>
      <vt:lpstr>Slide 18</vt:lpstr>
      <vt:lpstr>Default Values</vt:lpstr>
      <vt:lpstr>Slide 20</vt:lpstr>
      <vt:lpstr>Unicode System </vt:lpstr>
      <vt:lpstr>Lowest unicode &amp; Highest</vt:lpstr>
      <vt:lpstr>User defined data types/Reference/Non Primitive </vt:lpstr>
      <vt:lpstr>Examples</vt:lpstr>
      <vt:lpstr>Reference Variable</vt:lpstr>
      <vt:lpstr>Slide 26</vt:lpstr>
      <vt:lpstr>Slide 27</vt:lpstr>
      <vt:lpstr>Slide 28</vt:lpstr>
      <vt:lpstr>Backslash Literals </vt:lpstr>
      <vt:lpstr>Primitive</vt:lpstr>
      <vt:lpstr>Non Primitive data </vt:lpstr>
      <vt:lpstr>Slide 32</vt:lpstr>
      <vt:lpstr>Primitive to Wrapper</vt:lpstr>
      <vt:lpstr>Slide 34</vt:lpstr>
      <vt:lpstr>Auto-Boxing and Un-Boxing</vt:lpstr>
      <vt:lpstr>Variables</vt:lpstr>
      <vt:lpstr>Operators</vt:lpstr>
      <vt:lpstr>Arithmetic</vt:lpstr>
      <vt:lpstr>Type Casting</vt:lpstr>
      <vt:lpstr>Wide Casting</vt:lpstr>
      <vt:lpstr>Narrow Casting</vt:lpstr>
      <vt:lpstr>Slide 42</vt:lpstr>
      <vt:lpstr>Slide 43</vt:lpstr>
      <vt:lpstr>Asighnment Operator</vt:lpstr>
      <vt:lpstr>Comparison Operators </vt:lpstr>
      <vt:lpstr>Logical Operators </vt:lpstr>
      <vt:lpstr>Pre and Post Increment/Decrement</vt:lpstr>
      <vt:lpstr>Control structures</vt:lpstr>
      <vt:lpstr>Do -while</vt:lpstr>
      <vt:lpstr>Switch</vt:lpstr>
      <vt:lpstr>Break</vt:lpstr>
      <vt:lpstr>Continue</vt:lpstr>
      <vt:lpstr>Slide 53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 Simon</dc:creator>
  <cp:lastModifiedBy>hp</cp:lastModifiedBy>
  <cp:revision>59</cp:revision>
  <dcterms:created xsi:type="dcterms:W3CDTF">2006-08-16T00:00:00Z</dcterms:created>
  <dcterms:modified xsi:type="dcterms:W3CDTF">2022-11-13T06:22:38Z</dcterms:modified>
</cp:coreProperties>
</file>