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5" r:id="rId9"/>
    <p:sldId id="266"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16" y="60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pPr/>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pPr/>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pPr/>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pPr/>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562E89-DE1A-41BE-B496-51C497CD17C7}" type="datetimeFigureOut">
              <a:rPr lang="en-US" smtClean="0"/>
              <a:pPr/>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62E89-DE1A-41BE-B496-51C497CD17C7}" type="datetimeFigureOut">
              <a:rPr lang="en-US" smtClean="0"/>
              <a:pPr/>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562E89-DE1A-41BE-B496-51C497CD17C7}" type="datetimeFigureOut">
              <a:rPr lang="en-US" smtClean="0"/>
              <a:pPr/>
              <a:t>10/23/2022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562E89-DE1A-41BE-B496-51C497CD17C7}" type="datetimeFigureOut">
              <a:rPr lang="en-US" smtClean="0"/>
              <a:pPr/>
              <a:t>10/23/2022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62E89-DE1A-41BE-B496-51C497CD17C7}" type="datetimeFigureOut">
              <a:rPr lang="en-US" smtClean="0"/>
              <a:pPr/>
              <a:t>10/23/2022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62E89-DE1A-41BE-B496-51C497CD17C7}" type="datetimeFigureOut">
              <a:rPr lang="en-US" smtClean="0"/>
              <a:pPr/>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62E89-DE1A-41BE-B496-51C497CD17C7}" type="datetimeFigureOut">
              <a:rPr lang="en-US" smtClean="0"/>
              <a:pPr/>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62E89-DE1A-41BE-B496-51C497CD17C7}" type="datetimeFigureOut">
              <a:rPr lang="en-US" smtClean="0"/>
              <a:pPr/>
              <a:t>10/23/2022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5810E-D399-48C6-98AE-53FF8FB47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Course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Releases</a:t>
            </a:r>
            <a:endParaRPr lang="en-US" dirty="0"/>
          </a:p>
        </p:txBody>
      </p:sp>
      <p:sp>
        <p:nvSpPr>
          <p:cNvPr id="3" name="Content Placeholder 2"/>
          <p:cNvSpPr>
            <a:spLocks noGrp="1"/>
          </p:cNvSpPr>
          <p:nvPr>
            <p:ph idx="1"/>
          </p:nvPr>
        </p:nvSpPr>
        <p:spPr/>
        <p:txBody>
          <a:bodyPr>
            <a:normAutofit lnSpcReduction="10000"/>
          </a:bodyPr>
          <a:lstStyle/>
          <a:p>
            <a:r>
              <a:rPr lang="en-US" dirty="0"/>
              <a:t>JDK Alpha and </a:t>
            </a:r>
            <a:r>
              <a:rPr lang="en-US" dirty="0" smtClean="0"/>
              <a:t>Beta</a:t>
            </a:r>
          </a:p>
          <a:p>
            <a:r>
              <a:rPr lang="en-US" dirty="0"/>
              <a:t>JDK </a:t>
            </a:r>
            <a:r>
              <a:rPr lang="en-US" dirty="0" smtClean="0"/>
              <a:t>1.0</a:t>
            </a:r>
          </a:p>
          <a:p>
            <a:r>
              <a:rPr lang="en-US" dirty="0"/>
              <a:t>JDK </a:t>
            </a:r>
            <a:r>
              <a:rPr lang="en-US" dirty="0" smtClean="0"/>
              <a:t>1.1</a:t>
            </a:r>
          </a:p>
          <a:p>
            <a:r>
              <a:rPr lang="en-US" dirty="0"/>
              <a:t>J2SE </a:t>
            </a:r>
            <a:r>
              <a:rPr lang="en-US" dirty="0" smtClean="0"/>
              <a:t>1.2</a:t>
            </a:r>
          </a:p>
          <a:p>
            <a:r>
              <a:rPr lang="en-US" dirty="0"/>
              <a:t>J2SE </a:t>
            </a:r>
            <a:r>
              <a:rPr lang="en-US" dirty="0" smtClean="0"/>
              <a:t>1.3</a:t>
            </a:r>
          </a:p>
          <a:p>
            <a:r>
              <a:rPr lang="en-US" dirty="0"/>
              <a:t>J2SE </a:t>
            </a:r>
            <a:r>
              <a:rPr lang="en-US" dirty="0" smtClean="0"/>
              <a:t>1.4</a:t>
            </a:r>
          </a:p>
          <a:p>
            <a:r>
              <a:rPr lang="en-US" dirty="0"/>
              <a:t>J2SE </a:t>
            </a:r>
            <a:r>
              <a:rPr lang="en-US" dirty="0" smtClean="0"/>
              <a:t>5.0</a:t>
            </a:r>
          </a:p>
          <a:p>
            <a:r>
              <a:rPr lang="en-US" dirty="0"/>
              <a:t>Java SE </a:t>
            </a:r>
            <a:r>
              <a:rPr lang="en-US" dirty="0" smtClean="0"/>
              <a:t>6.,7,8,9,10,11,12…………</a:t>
            </a:r>
            <a:r>
              <a:rPr lang="en-US" dirty="0" smtClean="0"/>
              <a:t>18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Java/C/C++/Python is a programming language</a:t>
            </a:r>
          </a:p>
          <a:p>
            <a:r>
              <a:rPr lang="en-US" dirty="0" smtClean="0"/>
              <a:t>To communicate to machine</a:t>
            </a:r>
          </a:p>
          <a:p>
            <a:r>
              <a:rPr lang="en-US" b="0" i="0" dirty="0" smtClean="0">
                <a:solidFill>
                  <a:srgbClr val="333333"/>
                </a:solidFill>
                <a:latin typeface="inter-regular"/>
              </a:rPr>
              <a:t>object-oriented </a:t>
            </a:r>
            <a:r>
              <a:rPr lang="en-US" b="0" i="0" dirty="0" err="1" smtClean="0">
                <a:solidFill>
                  <a:srgbClr val="333333"/>
                </a:solidFill>
                <a:latin typeface="inter-regular"/>
              </a:rPr>
              <a:t>programme</a:t>
            </a:r>
            <a:r>
              <a:rPr lang="en-US" b="0" i="0" dirty="0" smtClean="0">
                <a:solidFill>
                  <a:srgbClr val="333333"/>
                </a:solidFill>
                <a:latin typeface="inter-regular"/>
              </a:rPr>
              <a:t>(java-8) and Functional programming language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 was developed by Sun Microsystems(Now Oracle) in 1995</a:t>
            </a:r>
          </a:p>
          <a:p>
            <a:r>
              <a:rPr lang="en-US" dirty="0" smtClean="0"/>
              <a:t> James Gosling is known as the father of Java</a:t>
            </a:r>
          </a:p>
          <a:p>
            <a:r>
              <a:rPr lang="en-US" dirty="0" smtClean="0"/>
              <a:t>Oak was the original name given later changed to java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Object Oriented</a:t>
            </a:r>
          </a:p>
          <a:p>
            <a:r>
              <a:rPr lang="en-US" dirty="0" smtClean="0"/>
              <a:t>Platform independent </a:t>
            </a:r>
          </a:p>
          <a:p>
            <a:r>
              <a:rPr lang="en-US" dirty="0" smtClean="0"/>
              <a:t>Multithreaded</a:t>
            </a:r>
          </a:p>
          <a:p>
            <a:r>
              <a:rPr lang="en-US" dirty="0" smtClean="0"/>
              <a:t>Secured Programming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from Other Technology</a:t>
            </a:r>
            <a:endParaRPr lang="en-US" dirty="0"/>
          </a:p>
        </p:txBody>
      </p:sp>
      <p:sp>
        <p:nvSpPr>
          <p:cNvPr id="3" name="Content Placeholder 2"/>
          <p:cNvSpPr>
            <a:spLocks noGrp="1"/>
          </p:cNvSpPr>
          <p:nvPr>
            <p:ph idx="1"/>
          </p:nvPr>
        </p:nvSpPr>
        <p:spPr/>
        <p:txBody>
          <a:bodyPr/>
          <a:lstStyle/>
          <a:p>
            <a:r>
              <a:rPr lang="en-US" dirty="0" smtClean="0"/>
              <a:t>Java is compiled into </a:t>
            </a:r>
            <a:r>
              <a:rPr lang="en-US" dirty="0" err="1" smtClean="0"/>
              <a:t>bytecode</a:t>
            </a:r>
            <a:r>
              <a:rPr lang="en-US" dirty="0" smtClean="0"/>
              <a:t> which can run on any device with the Java Virtual Machine (JVM)</a:t>
            </a:r>
            <a:r>
              <a:rPr lang="en-US" dirty="0"/>
              <a:t> </a:t>
            </a:r>
            <a:endParaRPr lang="en-US" dirty="0" smtClean="0"/>
          </a:p>
          <a:p>
            <a:r>
              <a:rPr lang="en-US" dirty="0" smtClean="0"/>
              <a:t>C++ is </a:t>
            </a:r>
            <a:r>
              <a:rPr lang="en-US" dirty="0"/>
              <a:t>compiled directly into machine code and therefore, can only run on the same platform in which it was compiled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between C++ &amp; Java</a:t>
            </a:r>
            <a:endParaRPr lang="en-US" dirty="0"/>
          </a:p>
        </p:txBody>
      </p:sp>
      <p:graphicFrame>
        <p:nvGraphicFramePr>
          <p:cNvPr id="4" name="Table 3"/>
          <p:cNvGraphicFramePr>
            <a:graphicFrameLocks noGrp="1"/>
          </p:cNvGraphicFramePr>
          <p:nvPr/>
        </p:nvGraphicFramePr>
        <p:xfrm>
          <a:off x="1142999" y="1397000"/>
          <a:ext cx="7315200" cy="4764294"/>
        </p:xfrm>
        <a:graphic>
          <a:graphicData uri="http://schemas.openxmlformats.org/drawingml/2006/table">
            <a:tbl>
              <a:tblPr/>
              <a:tblGrid>
                <a:gridCol w="990601"/>
                <a:gridCol w="2286000"/>
                <a:gridCol w="4038599"/>
              </a:tblGrid>
              <a:tr h="191911">
                <a:tc>
                  <a:txBody>
                    <a:bodyPr/>
                    <a:lstStyle/>
                    <a:p>
                      <a:pPr marL="0" marR="0" algn="just">
                        <a:lnSpc>
                          <a:spcPct val="115000"/>
                        </a:lnSpc>
                        <a:spcBef>
                          <a:spcPts val="0"/>
                        </a:spcBef>
                        <a:spcAft>
                          <a:spcPts val="0"/>
                        </a:spcAft>
                      </a:pPr>
                      <a:r>
                        <a:rPr lang="en-US" sz="1000" b="1" u="none" dirty="0">
                          <a:solidFill>
                            <a:srgbClr val="333333"/>
                          </a:solidFill>
                          <a:latin typeface="Times New Roman" pitchFamily="18" charset="0"/>
                          <a:ea typeface="Times New Roman"/>
                          <a:cs typeface="Times New Roman" pitchFamily="18" charset="0"/>
                        </a:rPr>
                        <a:t>Platform-independent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C++ platform-dependent</a:t>
                      </a:r>
                      <a:r>
                        <a:rPr lang="en-US" sz="1000" u="none" dirty="0">
                          <a:solidFill>
                            <a:srgbClr val="333333"/>
                          </a:solidFill>
                          <a:latin typeface="Times New Roman" pitchFamily="18" charset="0"/>
                          <a:ea typeface="Times New Roman"/>
                          <a:cs typeface="Times New Roman" pitchFamily="18" charset="0"/>
                        </a:rPr>
                        <a: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is platform-independent.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Goto</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 </a:t>
                      </a:r>
                      <a:r>
                        <a:rPr lang="en-US" sz="1000" u="none" dirty="0">
                          <a:solidFill>
                            <a:srgbClr val="333333"/>
                          </a:solidFill>
                          <a:latin typeface="Times New Roman" pitchFamily="18" charset="0"/>
                          <a:ea typeface="Times New Roman"/>
                          <a:cs typeface="Times New Roman" pitchFamily="18" charset="0"/>
                        </a:rPr>
                        <a:t>the </a:t>
                      </a:r>
                      <a:r>
                        <a:rPr lang="en-US" sz="1000" u="none" strike="noStrike" dirty="0" err="1">
                          <a:solidFill>
                            <a:srgbClr val="008000"/>
                          </a:solidFill>
                          <a:latin typeface="Times New Roman" pitchFamily="18" charset="0"/>
                          <a:ea typeface="Times New Roman"/>
                          <a:cs typeface="Times New Roman" pitchFamily="18" charset="0"/>
                          <a:hlinkClick r:id=""/>
                        </a:rPr>
                        <a:t>goto</a:t>
                      </a:r>
                      <a:r>
                        <a:rPr lang="en-US" sz="1000" u="none" dirty="0">
                          <a:solidFill>
                            <a:srgbClr val="333333"/>
                          </a:solidFill>
                          <a:latin typeface="Times New Roman" pitchFamily="18" charset="0"/>
                          <a:ea typeface="Times New Roman"/>
                          <a:cs typeface="Times New Roman" pitchFamily="18" charset="0"/>
                        </a:rPr>
                        <a:t> statement.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doesn't support the </a:t>
                      </a:r>
                      <a:r>
                        <a:rPr lang="en-US" sz="1000" u="none" dirty="0" err="1">
                          <a:solidFill>
                            <a:srgbClr val="333333"/>
                          </a:solidFill>
                          <a:latin typeface="Times New Roman" pitchFamily="18" charset="0"/>
                          <a:ea typeface="Times New Roman"/>
                          <a:cs typeface="Times New Roman" pitchFamily="18" charset="0"/>
                        </a:rPr>
                        <a:t>goto</a:t>
                      </a:r>
                      <a:r>
                        <a:rPr lang="en-US" sz="1000" u="none" dirty="0">
                          <a:solidFill>
                            <a:srgbClr val="333333"/>
                          </a:solidFill>
                          <a:latin typeface="Times New Roman" pitchFamily="18" charset="0"/>
                          <a:ea typeface="Times New Roman"/>
                          <a:cs typeface="Times New Roman" pitchFamily="18" charset="0"/>
                        </a:rPr>
                        <a:t> statement.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25740">
                <a:tc>
                  <a:txBody>
                    <a:bodyPr/>
                    <a:lstStyle/>
                    <a:p>
                      <a:pPr marL="0" marR="0" algn="just">
                        <a:lnSpc>
                          <a:spcPct val="115000"/>
                        </a:lnSpc>
                        <a:spcBef>
                          <a:spcPts val="0"/>
                        </a:spcBef>
                        <a:spcAft>
                          <a:spcPts val="0"/>
                        </a:spcAft>
                      </a:pPr>
                      <a:r>
                        <a:rPr lang="en-US" sz="1000" b="1" u="none" dirty="0">
                          <a:solidFill>
                            <a:srgbClr val="333333"/>
                          </a:solidFill>
                          <a:latin typeface="Times New Roman" pitchFamily="18" charset="0"/>
                          <a:ea typeface="Times New Roman"/>
                          <a:cs typeface="Times New Roman" pitchFamily="18" charset="0"/>
                        </a:rPr>
                        <a:t>Multiple inheritance</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 </a:t>
                      </a:r>
                      <a:r>
                        <a:rPr lang="en-US" sz="1000" u="none" dirty="0">
                          <a:solidFill>
                            <a:srgbClr val="333333"/>
                          </a:solidFill>
                          <a:latin typeface="Times New Roman" pitchFamily="18" charset="0"/>
                          <a:ea typeface="Times New Roman"/>
                          <a:cs typeface="Times New Roman" pitchFamily="18" charset="0"/>
                        </a:rPr>
                        <a:t>multiple inheritance.</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doesn't support multiple inheritance through class. It can be achieved by using </a:t>
                      </a:r>
                      <a:r>
                        <a:rPr lang="en-US" sz="1000" u="none" strike="noStrike" dirty="0" smtClean="0">
                          <a:solidFill>
                            <a:srgbClr val="008000"/>
                          </a:solidFill>
                          <a:latin typeface="Times New Roman" pitchFamily="18" charset="0"/>
                          <a:ea typeface="Times New Roman"/>
                          <a:cs typeface="Times New Roman" pitchFamily="18" charset="0"/>
                        </a:rPr>
                        <a:t>interface</a:t>
                      </a:r>
                      <a:r>
                        <a:rPr lang="en-US" sz="1000" u="none" strike="noStrike" baseline="0" dirty="0" smtClean="0">
                          <a:solidFill>
                            <a:srgbClr val="008000"/>
                          </a:solidFill>
                          <a:latin typeface="Times New Roman" pitchFamily="18" charset="0"/>
                          <a:ea typeface="Times New Roman"/>
                          <a:cs typeface="Times New Roman" pitchFamily="18" charset="0"/>
                        </a:rPr>
                        <a:t> in java</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Operator Overloading</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a:t>
                      </a:r>
                      <a:r>
                        <a:rPr lang="en-US" sz="1000" u="none" dirty="0">
                          <a:solidFill>
                            <a:srgbClr val="333333"/>
                          </a:solidFill>
                          <a:latin typeface="Times New Roman" pitchFamily="18" charset="0"/>
                          <a:ea typeface="Times New Roman"/>
                          <a:cs typeface="Times New Roman" pitchFamily="18" charset="0"/>
                        </a:rPr>
                        <a:t> </a:t>
                      </a:r>
                      <a:r>
                        <a:rPr lang="en-US" sz="1000" u="none" strike="noStrike" dirty="0" smtClean="0">
                          <a:solidFill>
                            <a:srgbClr val="008000"/>
                          </a:solidFill>
                          <a:latin typeface="Times New Roman" pitchFamily="18" charset="0"/>
                          <a:ea typeface="Times New Roman"/>
                          <a:cs typeface="Times New Roman" pitchFamily="18" charset="0"/>
                        </a:rPr>
                        <a:t>operator</a:t>
                      </a:r>
                      <a:r>
                        <a:rPr lang="en-US" sz="1000" u="none" strike="noStrike" baseline="0" dirty="0" smtClean="0">
                          <a:solidFill>
                            <a:srgbClr val="008000"/>
                          </a:solidFill>
                          <a:latin typeface="Times New Roman" pitchFamily="18" charset="0"/>
                          <a:ea typeface="Times New Roman"/>
                          <a:cs typeface="Times New Roman" pitchFamily="18" charset="0"/>
                        </a:rPr>
                        <a:t> overloading</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operator overloading.</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4463">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Pointers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a:t>
                      </a:r>
                      <a:r>
                        <a:rPr lang="en-US" sz="1000" u="none" dirty="0">
                          <a:solidFill>
                            <a:srgbClr val="333333"/>
                          </a:solidFill>
                          <a:latin typeface="Times New Roman" pitchFamily="18" charset="0"/>
                          <a:ea typeface="Times New Roman"/>
                          <a:cs typeface="Times New Roman" pitchFamily="18" charset="0"/>
                        </a:rPr>
                        <a:t> </a:t>
                      </a:r>
                      <a:r>
                        <a:rPr lang="en-US" sz="1000" u="none" strike="noStrike" baseline="0" dirty="0" smtClean="0">
                          <a:solidFill>
                            <a:srgbClr val="008000"/>
                          </a:solidFill>
                          <a:latin typeface="Times New Roman" pitchFamily="18" charset="0"/>
                          <a:ea typeface="Times New Roman"/>
                          <a:cs typeface="Times New Roman" pitchFamily="18" charset="0"/>
                        </a:rPr>
                        <a:t> pointer</a:t>
                      </a:r>
                      <a:r>
                        <a:rPr lang="en-US" sz="1000" u="none" dirty="0" smtClean="0">
                          <a:solidFill>
                            <a:srgbClr val="333333"/>
                          </a:solidFill>
                          <a:latin typeface="Times New Roman" pitchFamily="18" charset="0"/>
                          <a:ea typeface="Times New Roman"/>
                          <a:cs typeface="Times New Roman" pitchFamily="18" charset="0"/>
                        </a:rPr>
                        <a:t> </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supports pointer internally. However, you can't write the pointer program in java. </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1082121">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Compiler and Interpreter</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uses compiler only. C++ is compiled and run using the compiler which converts source code into machine code so, C++ is platform dependent.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uses both compiler and interpreter. Java source code is converted into bytecode at compilation time. The interpreter executes this bytecode at runtime and produces output. Java is interpreted that is why it is platform-independent.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4463">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Call by Value and Call by reference</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supports both call by value and call by reference.</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supports call by value only. There is no call by reference in java.</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Structure and Union</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C++ supports structures and unions.</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doesn't support structures and unions.</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25740">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Thread Support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doesn't have built-in support for threads. It relies on third-party libraries for thread support.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has built-in </a:t>
                      </a:r>
                      <a:r>
                        <a:rPr lang="en-US" sz="1000" u="none" strike="noStrike" dirty="0" smtClean="0">
                          <a:solidFill>
                            <a:srgbClr val="008000"/>
                          </a:solidFill>
                          <a:latin typeface="Times New Roman" pitchFamily="18" charset="0"/>
                          <a:ea typeface="Times New Roman"/>
                          <a:cs typeface="Times New Roman" pitchFamily="18" charset="0"/>
                        </a:rPr>
                        <a:t>thread</a:t>
                      </a:r>
                      <a:r>
                        <a:rPr lang="en-US" sz="1000" u="none" strike="noStrike" baseline="0" dirty="0" smtClean="0">
                          <a:solidFill>
                            <a:srgbClr val="008000"/>
                          </a:solidFill>
                          <a:latin typeface="Times New Roman" pitchFamily="18" charset="0"/>
                          <a:ea typeface="Times New Roman"/>
                          <a:cs typeface="Times New Roman" pitchFamily="18" charset="0"/>
                        </a:rPr>
                        <a:t>  s</a:t>
                      </a:r>
                      <a:r>
                        <a:rPr lang="en-US" sz="1000" u="none" dirty="0" smtClean="0">
                          <a:solidFill>
                            <a:srgbClr val="333333"/>
                          </a:solidFill>
                          <a:latin typeface="Times New Roman" pitchFamily="18" charset="0"/>
                          <a:ea typeface="Times New Roman"/>
                          <a:cs typeface="Times New Roman" pitchFamily="18" charset="0"/>
                        </a:rPr>
                        <a:t>upport</a:t>
                      </a:r>
                      <a:r>
                        <a:rPr lang="en-US" sz="1000" u="none" dirty="0">
                          <a:solidFill>
                            <a:srgbClr val="333333"/>
                          </a:solidFill>
                          <a:latin typeface="Times New Roman" pitchFamily="18" charset="0"/>
                          <a:ea typeface="Times New Roman"/>
                          <a:cs typeface="Times New Roman" pitchFamily="18" charset="0"/>
                        </a:rPr>
                        <a: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r>
              <a:rPr lang="en-US" dirty="0" smtClean="0"/>
              <a:t>Web </a:t>
            </a:r>
          </a:p>
          <a:p>
            <a:r>
              <a:rPr lang="en-US" dirty="0" smtClean="0"/>
              <a:t>Desktop   hypermarket</a:t>
            </a:r>
          </a:p>
          <a:p>
            <a:r>
              <a:rPr lang="en-US" dirty="0" smtClean="0"/>
              <a:t>Mobile   -&gt; Android</a:t>
            </a:r>
          </a:p>
          <a:p>
            <a:r>
              <a:rPr lang="en-US" dirty="0" smtClean="0"/>
              <a:t>Embedded  -&gt;&gt;&gt; java related application</a:t>
            </a:r>
          </a:p>
          <a:p>
            <a:r>
              <a:rPr lang="en-US" dirty="0" smtClean="0"/>
              <a:t>Robotics</a:t>
            </a:r>
            <a:r>
              <a:rPr lang="en-US" dirty="0" smtClean="0">
                <a:sym typeface="Wingdings" pitchFamily="2" charset="2"/>
              </a:rPr>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Application</a:t>
            </a:r>
            <a:endParaRPr lang="en-US" dirty="0"/>
          </a:p>
        </p:txBody>
      </p:sp>
      <p:sp>
        <p:nvSpPr>
          <p:cNvPr id="3" name="Content Placeholder 2"/>
          <p:cNvSpPr>
            <a:spLocks noGrp="1"/>
          </p:cNvSpPr>
          <p:nvPr>
            <p:ph idx="1"/>
          </p:nvPr>
        </p:nvSpPr>
        <p:spPr/>
        <p:txBody>
          <a:bodyPr/>
          <a:lstStyle/>
          <a:p>
            <a:r>
              <a:rPr lang="en-US" u="sng" dirty="0"/>
              <a:t>Standalone </a:t>
            </a:r>
            <a:r>
              <a:rPr lang="en-US" u="sng" dirty="0" smtClean="0"/>
              <a:t>Application</a:t>
            </a:r>
            <a:r>
              <a:rPr lang="en-US" dirty="0" smtClean="0">
                <a:sym typeface="Wingdings" pitchFamily="2" charset="2"/>
              </a:rPr>
              <a:t> supermarkets</a:t>
            </a:r>
            <a:endParaRPr lang="en-US" dirty="0"/>
          </a:p>
          <a:p>
            <a:r>
              <a:rPr lang="en-US" u="sng" dirty="0"/>
              <a:t>Web </a:t>
            </a:r>
            <a:r>
              <a:rPr lang="en-US" u="sng" dirty="0" smtClean="0"/>
              <a:t>Application</a:t>
            </a:r>
            <a:r>
              <a:rPr lang="en-US" dirty="0" smtClean="0">
                <a:sym typeface="Wingdings" pitchFamily="2" charset="2"/>
              </a:rPr>
              <a:t> </a:t>
            </a:r>
            <a:r>
              <a:rPr lang="en-US" dirty="0" err="1" smtClean="0">
                <a:sym typeface="Wingdings" pitchFamily="2" charset="2"/>
              </a:rPr>
              <a:t>payu</a:t>
            </a:r>
            <a:r>
              <a:rPr lang="en-US" dirty="0" smtClean="0">
                <a:sym typeface="Wingdings" pitchFamily="2" charset="2"/>
              </a:rPr>
              <a:t>/</a:t>
            </a:r>
            <a:r>
              <a:rPr lang="en-US" dirty="0" err="1" smtClean="0">
                <a:sym typeface="Wingdings" pitchFamily="2" charset="2"/>
              </a:rPr>
              <a:t>flipkart</a:t>
            </a:r>
            <a:r>
              <a:rPr lang="en-US" dirty="0" smtClean="0">
                <a:sym typeface="Wingdings" pitchFamily="2" charset="2"/>
              </a:rPr>
              <a:t>/</a:t>
            </a:r>
            <a:r>
              <a:rPr lang="en-US" dirty="0" err="1" smtClean="0">
                <a:sym typeface="Wingdings" pitchFamily="2" charset="2"/>
              </a:rPr>
              <a:t>paytm</a:t>
            </a:r>
            <a:r>
              <a:rPr lang="en-US" dirty="0" smtClean="0">
                <a:sym typeface="Wingdings" pitchFamily="2" charset="2"/>
              </a:rPr>
              <a:t>/ </a:t>
            </a:r>
            <a:r>
              <a:rPr lang="en-US" dirty="0" err="1" smtClean="0">
                <a:sym typeface="Wingdings" pitchFamily="2" charset="2"/>
              </a:rPr>
              <a:t>youtube</a:t>
            </a:r>
            <a:r>
              <a:rPr lang="en-US" dirty="0" smtClean="0">
                <a:sym typeface="Wingdings" pitchFamily="2" charset="2"/>
              </a:rPr>
              <a:t>/</a:t>
            </a:r>
            <a:r>
              <a:rPr lang="en-US" dirty="0" err="1" smtClean="0">
                <a:sym typeface="Wingdings" pitchFamily="2" charset="2"/>
              </a:rPr>
              <a:t>mynthra</a:t>
            </a:r>
            <a:r>
              <a:rPr lang="en-US" dirty="0" smtClean="0">
                <a:sym typeface="Wingdings" pitchFamily="2" charset="2"/>
              </a:rPr>
              <a:t>/</a:t>
            </a:r>
            <a:r>
              <a:rPr lang="en-US" dirty="0" err="1" smtClean="0">
                <a:sym typeface="Wingdings" pitchFamily="2" charset="2"/>
              </a:rPr>
              <a:t>google</a:t>
            </a:r>
            <a:r>
              <a:rPr lang="en-US" dirty="0" smtClean="0">
                <a:sym typeface="Wingdings" pitchFamily="2" charset="2"/>
              </a:rPr>
              <a:t>/</a:t>
            </a:r>
            <a:r>
              <a:rPr lang="en-US" dirty="0" err="1" smtClean="0">
                <a:sym typeface="Wingdings" pitchFamily="2" charset="2"/>
              </a:rPr>
              <a:t>amazone</a:t>
            </a:r>
            <a:r>
              <a:rPr lang="en-US" dirty="0" smtClean="0">
                <a:sym typeface="Wingdings" pitchFamily="2" charset="2"/>
              </a:rPr>
              <a:t>/</a:t>
            </a:r>
            <a:endParaRPr lang="en-US" dirty="0"/>
          </a:p>
          <a:p>
            <a:r>
              <a:rPr lang="en-US" u="sng" dirty="0"/>
              <a:t>Enterprise </a:t>
            </a:r>
            <a:r>
              <a:rPr lang="en-US" u="sng" dirty="0" smtClean="0"/>
              <a:t>Application  </a:t>
            </a:r>
            <a:r>
              <a:rPr lang="en-US" dirty="0" err="1" smtClean="0"/>
              <a:t>amazone</a:t>
            </a:r>
            <a:r>
              <a:rPr lang="en-US" dirty="0" smtClean="0"/>
              <a:t> website/Ecommerce</a:t>
            </a:r>
            <a:endParaRPr lang="en-US" dirty="0"/>
          </a:p>
          <a:p>
            <a:r>
              <a:rPr lang="en-US" u="sng" dirty="0"/>
              <a:t>Mobile Application</a:t>
            </a:r>
          </a:p>
          <a:p>
            <a:r>
              <a:rPr lang="en-US" dirty="0" smtClean="0"/>
              <a:t>-&gt;.</a:t>
            </a:r>
            <a:r>
              <a:rPr lang="en-US" dirty="0" smtClean="0"/>
              <a:t>Android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current stable release of Java is Java SE </a:t>
            </a:r>
            <a:r>
              <a:rPr lang="en-US" dirty="0" smtClean="0"/>
              <a:t>10/11</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354</Words>
  <Application>Microsoft Office PowerPoint</Application>
  <PresentationFormat>On-screen Show (4:3)</PresentationFormat>
  <Paragraphs>65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Java Course</vt:lpstr>
      <vt:lpstr>Slide 2</vt:lpstr>
      <vt:lpstr>Slide 3</vt:lpstr>
      <vt:lpstr>Features</vt:lpstr>
      <vt:lpstr>Different from Other Technology</vt:lpstr>
      <vt:lpstr>Diff between C++ &amp; Java</vt:lpstr>
      <vt:lpstr>Application</vt:lpstr>
      <vt:lpstr>Types of Application</vt:lpstr>
      <vt:lpstr>Slide 9</vt:lpstr>
      <vt:lpstr>Releases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Course</dc:title>
  <dc:creator>hp</dc:creator>
  <cp:lastModifiedBy>hp</cp:lastModifiedBy>
  <cp:revision>15</cp:revision>
  <dcterms:created xsi:type="dcterms:W3CDTF">2022-07-16T17:43:02Z</dcterms:created>
  <dcterms:modified xsi:type="dcterms:W3CDTF">2022-10-23T06:43:35Z</dcterms:modified>
</cp:coreProperties>
</file>