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5" r:id="rId6"/>
    <p:sldId id="262" r:id="rId7"/>
    <p:sldId id="259" r:id="rId8"/>
    <p:sldId id="261" r:id="rId9"/>
    <p:sldId id="266" r:id="rId10"/>
    <p:sldId id="269" r:id="rId11"/>
    <p:sldId id="267" r:id="rId12"/>
    <p:sldId id="270" r:id="rId13"/>
    <p:sldId id="268" r:id="rId14"/>
    <p:sldId id="271" r:id="rId15"/>
    <p:sldId id="272" r:id="rId16"/>
    <p:sldId id="274" r:id="rId17"/>
    <p:sldId id="273" r:id="rId18"/>
    <p:sldId id="276" r:id="rId19"/>
    <p:sldId id="263" r:id="rId20"/>
    <p:sldId id="278" r:id="rId21"/>
    <p:sldId id="277" r:id="rId22"/>
    <p:sldId id="275" r:id="rId23"/>
    <p:sldId id="281" r:id="rId24"/>
    <p:sldId id="280" r:id="rId25"/>
    <p:sldId id="279"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donovanbangs/call-centre-queue-simulatio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19C9-2460-BD88-0DB8-1D2746572288}"/>
              </a:ext>
            </a:extLst>
          </p:cNvPr>
          <p:cNvSpPr>
            <a:spLocks noGrp="1"/>
          </p:cNvSpPr>
          <p:nvPr>
            <p:ph type="ctrTitle"/>
          </p:nvPr>
        </p:nvSpPr>
        <p:spPr>
          <a:xfrm>
            <a:off x="1154955" y="1659459"/>
            <a:ext cx="10190378" cy="2677648"/>
          </a:xfrm>
        </p:spPr>
        <p:txBody>
          <a:bodyPr/>
          <a:lstStyle/>
          <a:p>
            <a:pPr algn="ctr"/>
            <a:r>
              <a:rPr lang="en-US" sz="6000" b="1" dirty="0"/>
              <a:t>Modeling and Simulation in Python</a:t>
            </a:r>
            <a:br>
              <a:rPr lang="en-US" sz="4400" b="1" dirty="0"/>
            </a:br>
            <a:br>
              <a:rPr lang="en-US" sz="4400" b="1" dirty="0"/>
            </a:br>
            <a:r>
              <a:rPr lang="en-US" sz="3600" b="1" dirty="0"/>
              <a:t>DATA 604 - Final Project</a:t>
            </a:r>
          </a:p>
        </p:txBody>
      </p:sp>
      <p:sp>
        <p:nvSpPr>
          <p:cNvPr id="3" name="Subtitle 2">
            <a:extLst>
              <a:ext uri="{FF2B5EF4-FFF2-40B4-BE49-F238E27FC236}">
                <a16:creationId xmlns:a16="http://schemas.microsoft.com/office/drawing/2014/main" id="{18B41B77-F42D-BD35-8D4D-50CF7A14C3C4}"/>
              </a:ext>
            </a:extLst>
          </p:cNvPr>
          <p:cNvSpPr>
            <a:spLocks noGrp="1"/>
          </p:cNvSpPr>
          <p:nvPr>
            <p:ph type="subTitle" idx="1"/>
          </p:nvPr>
        </p:nvSpPr>
        <p:spPr>
          <a:xfrm>
            <a:off x="1154955" y="4777380"/>
            <a:ext cx="9750112" cy="861420"/>
          </a:xfrm>
        </p:spPr>
        <p:txBody>
          <a:bodyPr>
            <a:normAutofit/>
          </a:bodyPr>
          <a:lstStyle/>
          <a:p>
            <a:pPr algn="ctr"/>
            <a:r>
              <a:rPr lang="en-US" sz="3200" dirty="0"/>
              <a:t>Beshkia Kvarnstrom</a:t>
            </a:r>
          </a:p>
        </p:txBody>
      </p:sp>
    </p:spTree>
    <p:extLst>
      <p:ext uri="{BB962C8B-B14F-4D97-AF65-F5344CB8AC3E}">
        <p14:creationId xmlns:p14="http://schemas.microsoft.com/office/powerpoint/2010/main" val="3969923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299F-7D00-27EA-3FBA-2278DA550DF5}"/>
              </a:ext>
            </a:extLst>
          </p:cNvPr>
          <p:cNvSpPr>
            <a:spLocks noGrp="1"/>
          </p:cNvSpPr>
          <p:nvPr>
            <p:ph type="ctrTitle"/>
          </p:nvPr>
        </p:nvSpPr>
        <p:spPr/>
        <p:txBody>
          <a:bodyPr/>
          <a:lstStyle/>
          <a:p>
            <a:r>
              <a:rPr lang="en-US" dirty="0"/>
              <a:t>DATA ANALYSIS</a:t>
            </a:r>
          </a:p>
        </p:txBody>
      </p:sp>
      <p:sp>
        <p:nvSpPr>
          <p:cNvPr id="3" name="Subtitle 2">
            <a:extLst>
              <a:ext uri="{FF2B5EF4-FFF2-40B4-BE49-F238E27FC236}">
                <a16:creationId xmlns:a16="http://schemas.microsoft.com/office/drawing/2014/main" id="{2372A0DD-AD0D-A0CD-DDC4-D96442C978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309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CDA854-7276-4D0F-BD98-F7E8A631EB8D}"/>
              </a:ext>
            </a:extLst>
          </p:cNvPr>
          <p:cNvPicPr>
            <a:picLocks noChangeAspect="1"/>
          </p:cNvPicPr>
          <p:nvPr/>
        </p:nvPicPr>
        <p:blipFill>
          <a:blip r:embed="rId2"/>
          <a:stretch>
            <a:fillRect/>
          </a:stretch>
        </p:blipFill>
        <p:spPr>
          <a:xfrm>
            <a:off x="549456" y="481670"/>
            <a:ext cx="9888323" cy="5773215"/>
          </a:xfrm>
          <a:prstGeom prst="rect">
            <a:avLst/>
          </a:prstGeom>
        </p:spPr>
      </p:pic>
    </p:spTree>
    <p:extLst>
      <p:ext uri="{BB962C8B-B14F-4D97-AF65-F5344CB8AC3E}">
        <p14:creationId xmlns:p14="http://schemas.microsoft.com/office/powerpoint/2010/main" val="51156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299F-7D00-27EA-3FBA-2278DA550DF5}"/>
              </a:ext>
            </a:extLst>
          </p:cNvPr>
          <p:cNvSpPr>
            <a:spLocks noGrp="1"/>
          </p:cNvSpPr>
          <p:nvPr>
            <p:ph type="ctrTitle"/>
          </p:nvPr>
        </p:nvSpPr>
        <p:spPr/>
        <p:txBody>
          <a:bodyPr/>
          <a:lstStyle/>
          <a:p>
            <a:r>
              <a:rPr lang="en-US" dirty="0"/>
              <a:t>DATA VISUALIZATION</a:t>
            </a:r>
          </a:p>
        </p:txBody>
      </p:sp>
      <p:sp>
        <p:nvSpPr>
          <p:cNvPr id="3" name="Subtitle 2">
            <a:extLst>
              <a:ext uri="{FF2B5EF4-FFF2-40B4-BE49-F238E27FC236}">
                <a16:creationId xmlns:a16="http://schemas.microsoft.com/office/drawing/2014/main" id="{2372A0DD-AD0D-A0CD-DDC4-D96442C978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665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468FEE-E289-B255-0821-07C50A53FFE9}"/>
              </a:ext>
            </a:extLst>
          </p:cNvPr>
          <p:cNvPicPr>
            <a:picLocks noChangeAspect="1"/>
          </p:cNvPicPr>
          <p:nvPr/>
        </p:nvPicPr>
        <p:blipFill>
          <a:blip r:embed="rId2"/>
          <a:stretch>
            <a:fillRect/>
          </a:stretch>
        </p:blipFill>
        <p:spPr>
          <a:xfrm>
            <a:off x="526043" y="524338"/>
            <a:ext cx="9902008" cy="5604087"/>
          </a:xfrm>
          <a:prstGeom prst="rect">
            <a:avLst/>
          </a:prstGeom>
        </p:spPr>
      </p:pic>
    </p:spTree>
    <p:extLst>
      <p:ext uri="{BB962C8B-B14F-4D97-AF65-F5344CB8AC3E}">
        <p14:creationId xmlns:p14="http://schemas.microsoft.com/office/powerpoint/2010/main" val="142653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370BB8-A0F6-6E68-D0E4-D86E0EF00409}"/>
              </a:ext>
            </a:extLst>
          </p:cNvPr>
          <p:cNvPicPr>
            <a:picLocks noChangeAspect="1"/>
          </p:cNvPicPr>
          <p:nvPr/>
        </p:nvPicPr>
        <p:blipFill>
          <a:blip r:embed="rId2"/>
          <a:stretch>
            <a:fillRect/>
          </a:stretch>
        </p:blipFill>
        <p:spPr>
          <a:xfrm>
            <a:off x="414679" y="337773"/>
            <a:ext cx="9946302" cy="6024120"/>
          </a:xfrm>
          <a:prstGeom prst="rect">
            <a:avLst/>
          </a:prstGeom>
        </p:spPr>
      </p:pic>
    </p:spTree>
    <p:extLst>
      <p:ext uri="{BB962C8B-B14F-4D97-AF65-F5344CB8AC3E}">
        <p14:creationId xmlns:p14="http://schemas.microsoft.com/office/powerpoint/2010/main" val="334161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B242BC-D67A-139A-115F-0E957968AD4A}"/>
              </a:ext>
            </a:extLst>
          </p:cNvPr>
          <p:cNvPicPr>
            <a:picLocks noChangeAspect="1"/>
          </p:cNvPicPr>
          <p:nvPr/>
        </p:nvPicPr>
        <p:blipFill>
          <a:blip r:embed="rId2"/>
          <a:stretch>
            <a:fillRect/>
          </a:stretch>
        </p:blipFill>
        <p:spPr>
          <a:xfrm>
            <a:off x="268160" y="308169"/>
            <a:ext cx="9573961" cy="1086002"/>
          </a:xfrm>
          <a:prstGeom prst="rect">
            <a:avLst/>
          </a:prstGeom>
        </p:spPr>
      </p:pic>
      <p:pic>
        <p:nvPicPr>
          <p:cNvPr id="7" name="Picture 6">
            <a:extLst>
              <a:ext uri="{FF2B5EF4-FFF2-40B4-BE49-F238E27FC236}">
                <a16:creationId xmlns:a16="http://schemas.microsoft.com/office/drawing/2014/main" id="{B3A4D842-A9DD-9DF4-26B0-50CA393BEFFE}"/>
              </a:ext>
            </a:extLst>
          </p:cNvPr>
          <p:cNvPicPr>
            <a:picLocks noChangeAspect="1"/>
          </p:cNvPicPr>
          <p:nvPr/>
        </p:nvPicPr>
        <p:blipFill>
          <a:blip r:embed="rId3"/>
          <a:stretch>
            <a:fillRect/>
          </a:stretch>
        </p:blipFill>
        <p:spPr>
          <a:xfrm>
            <a:off x="340468" y="1481824"/>
            <a:ext cx="9501653" cy="5068007"/>
          </a:xfrm>
          <a:prstGeom prst="rect">
            <a:avLst/>
          </a:prstGeom>
        </p:spPr>
      </p:pic>
    </p:spTree>
    <p:extLst>
      <p:ext uri="{BB962C8B-B14F-4D97-AF65-F5344CB8AC3E}">
        <p14:creationId xmlns:p14="http://schemas.microsoft.com/office/powerpoint/2010/main" val="85576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70BCA-06B6-88C4-1FB1-5A2FE714ABEE}"/>
              </a:ext>
            </a:extLst>
          </p:cNvPr>
          <p:cNvPicPr>
            <a:picLocks noChangeAspect="1"/>
          </p:cNvPicPr>
          <p:nvPr/>
        </p:nvPicPr>
        <p:blipFill>
          <a:blip r:embed="rId2"/>
          <a:stretch>
            <a:fillRect/>
          </a:stretch>
        </p:blipFill>
        <p:spPr>
          <a:xfrm>
            <a:off x="529462" y="646110"/>
            <a:ext cx="9653824" cy="5565780"/>
          </a:xfrm>
          <a:prstGeom prst="rect">
            <a:avLst/>
          </a:prstGeom>
        </p:spPr>
      </p:pic>
    </p:spTree>
    <p:extLst>
      <p:ext uri="{BB962C8B-B14F-4D97-AF65-F5344CB8AC3E}">
        <p14:creationId xmlns:p14="http://schemas.microsoft.com/office/powerpoint/2010/main" val="191675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78223C-4FA8-EC45-5361-B5C148DFF92A}"/>
              </a:ext>
            </a:extLst>
          </p:cNvPr>
          <p:cNvPicPr>
            <a:picLocks noChangeAspect="1"/>
          </p:cNvPicPr>
          <p:nvPr/>
        </p:nvPicPr>
        <p:blipFill>
          <a:blip r:embed="rId2"/>
          <a:stretch>
            <a:fillRect/>
          </a:stretch>
        </p:blipFill>
        <p:spPr>
          <a:xfrm>
            <a:off x="1257547" y="907326"/>
            <a:ext cx="8689892" cy="1972061"/>
          </a:xfrm>
          <a:prstGeom prst="rect">
            <a:avLst/>
          </a:prstGeom>
        </p:spPr>
      </p:pic>
    </p:spTree>
    <p:extLst>
      <p:ext uri="{BB962C8B-B14F-4D97-AF65-F5344CB8AC3E}">
        <p14:creationId xmlns:p14="http://schemas.microsoft.com/office/powerpoint/2010/main" val="405857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6566CB-4C5F-DFD4-72F0-B0A3AC19A9CE}"/>
              </a:ext>
            </a:extLst>
          </p:cNvPr>
          <p:cNvPicPr>
            <a:picLocks noChangeAspect="1"/>
          </p:cNvPicPr>
          <p:nvPr/>
        </p:nvPicPr>
        <p:blipFill>
          <a:blip r:embed="rId2"/>
          <a:stretch>
            <a:fillRect/>
          </a:stretch>
        </p:blipFill>
        <p:spPr>
          <a:xfrm>
            <a:off x="1107533" y="361846"/>
            <a:ext cx="3094816" cy="2943636"/>
          </a:xfrm>
          <a:prstGeom prst="rect">
            <a:avLst/>
          </a:prstGeom>
        </p:spPr>
      </p:pic>
      <p:pic>
        <p:nvPicPr>
          <p:cNvPr id="5" name="Picture 4">
            <a:extLst>
              <a:ext uri="{FF2B5EF4-FFF2-40B4-BE49-F238E27FC236}">
                <a16:creationId xmlns:a16="http://schemas.microsoft.com/office/drawing/2014/main" id="{92F325AC-3CFF-A912-B968-4291997D7FDD}"/>
              </a:ext>
            </a:extLst>
          </p:cNvPr>
          <p:cNvPicPr>
            <a:picLocks noChangeAspect="1"/>
          </p:cNvPicPr>
          <p:nvPr/>
        </p:nvPicPr>
        <p:blipFill>
          <a:blip r:embed="rId3"/>
          <a:stretch>
            <a:fillRect/>
          </a:stretch>
        </p:blipFill>
        <p:spPr>
          <a:xfrm>
            <a:off x="1189581" y="3400097"/>
            <a:ext cx="3334215" cy="3096057"/>
          </a:xfrm>
          <a:prstGeom prst="rect">
            <a:avLst/>
          </a:prstGeom>
        </p:spPr>
      </p:pic>
    </p:spTree>
    <p:extLst>
      <p:ext uri="{BB962C8B-B14F-4D97-AF65-F5344CB8AC3E}">
        <p14:creationId xmlns:p14="http://schemas.microsoft.com/office/powerpoint/2010/main" val="2733423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614B-42EA-B155-6FCD-80A4A3DAFEB9}"/>
              </a:ext>
            </a:extLst>
          </p:cNvPr>
          <p:cNvSpPr>
            <a:spLocks noGrp="1"/>
          </p:cNvSpPr>
          <p:nvPr>
            <p:ph type="title"/>
          </p:nvPr>
        </p:nvSpPr>
        <p:spPr/>
        <p:txBody>
          <a:bodyPr/>
          <a:lstStyle/>
          <a:p>
            <a:r>
              <a:rPr lang="en-US" sz="3200" b="1" dirty="0"/>
              <a:t>Justification for the Number of Iterations</a:t>
            </a:r>
            <a:br>
              <a:rPr lang="en-US" dirty="0"/>
            </a:br>
            <a:endParaRPr lang="en-US" dirty="0"/>
          </a:p>
        </p:txBody>
      </p:sp>
      <p:sp>
        <p:nvSpPr>
          <p:cNvPr id="3" name="Content Placeholder 2">
            <a:extLst>
              <a:ext uri="{FF2B5EF4-FFF2-40B4-BE49-F238E27FC236}">
                <a16:creationId xmlns:a16="http://schemas.microsoft.com/office/drawing/2014/main" id="{F7153429-6A6B-5B39-8DB7-9CCA6FA992EB}"/>
              </a:ext>
            </a:extLst>
          </p:cNvPr>
          <p:cNvSpPr>
            <a:spLocks noGrp="1"/>
          </p:cNvSpPr>
          <p:nvPr>
            <p:ph idx="1"/>
          </p:nvPr>
        </p:nvSpPr>
        <p:spPr/>
        <p:txBody>
          <a:bodyPr/>
          <a:lstStyle/>
          <a:p>
            <a:endParaRPr lang="en-US" dirty="0"/>
          </a:p>
          <a:p>
            <a:r>
              <a:rPr lang="en-US" dirty="0"/>
              <a:t>The number of iterations in a simulation can vary based on the complexity of the process being modeled and the desired level of accuracy. For this demonstration, I will use a moderate number of iterations, to get a reasonable representation of the call center's performance. The number of iterations is dependent on the </a:t>
            </a:r>
            <a:r>
              <a:rPr lang="en-US" dirty="0" err="1"/>
              <a:t>num_iterations</a:t>
            </a:r>
            <a:r>
              <a:rPr lang="en-US" dirty="0"/>
              <a:t> variable and can be set as so desired.</a:t>
            </a:r>
          </a:p>
        </p:txBody>
      </p:sp>
    </p:spTree>
    <p:extLst>
      <p:ext uri="{BB962C8B-B14F-4D97-AF65-F5344CB8AC3E}">
        <p14:creationId xmlns:p14="http://schemas.microsoft.com/office/powerpoint/2010/main" val="88293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DE03-A40F-C52F-547B-9D09F510AF31}"/>
              </a:ext>
            </a:extLst>
          </p:cNvPr>
          <p:cNvSpPr>
            <a:spLocks noGrp="1"/>
          </p:cNvSpPr>
          <p:nvPr>
            <p:ph type="title"/>
          </p:nvPr>
        </p:nvSpPr>
        <p:spPr/>
        <p:txBody>
          <a:bodyPr/>
          <a:lstStyle/>
          <a:p>
            <a:pPr algn="ctr"/>
            <a:r>
              <a:rPr lang="en-US" sz="4400" b="1" dirty="0"/>
              <a:t>Instructions</a:t>
            </a:r>
          </a:p>
        </p:txBody>
      </p:sp>
      <p:sp>
        <p:nvSpPr>
          <p:cNvPr id="3" name="Text Placeholder 2">
            <a:extLst>
              <a:ext uri="{FF2B5EF4-FFF2-40B4-BE49-F238E27FC236}">
                <a16:creationId xmlns:a16="http://schemas.microsoft.com/office/drawing/2014/main" id="{F0E67819-46AB-F80A-1A15-ABD13B3C968A}"/>
              </a:ext>
            </a:extLst>
          </p:cNvPr>
          <p:cNvSpPr>
            <a:spLocks noGrp="1"/>
          </p:cNvSpPr>
          <p:nvPr>
            <p:ph idx="1"/>
          </p:nvPr>
        </p:nvSpPr>
        <p:spPr>
          <a:xfrm>
            <a:off x="457200" y="2400304"/>
            <a:ext cx="11734800" cy="3416300"/>
          </a:xfrm>
        </p:spPr>
        <p:txBody>
          <a:bodyPr>
            <a:noAutofit/>
          </a:bodyPr>
          <a:lstStyle/>
          <a:p>
            <a:pPr marL="0" indent="0">
              <a:buNone/>
            </a:pPr>
            <a:r>
              <a:rPr lang="en-US" sz="1650" dirty="0">
                <a:latin typeface="Helvetica Neue"/>
              </a:rPr>
              <a:t>Using </a:t>
            </a:r>
            <a:r>
              <a:rPr lang="en-US" sz="1650" dirty="0" err="1">
                <a:latin typeface="Helvetica Neue"/>
              </a:rPr>
              <a:t>SimPy</a:t>
            </a:r>
            <a:r>
              <a:rPr lang="en-US" sz="1650" dirty="0">
                <a:latin typeface="Helvetica Neue"/>
              </a:rPr>
              <a:t>, write a process simulation that includes waiting time (discrete event simulation).  </a:t>
            </a:r>
          </a:p>
          <a:p>
            <a:pPr marL="0" indent="0">
              <a:buNone/>
            </a:pPr>
            <a:r>
              <a:rPr lang="en-US" sz="1650" dirty="0">
                <a:latin typeface="Helvetica Neue"/>
              </a:rPr>
              <a:t>You may use any topic of interest to you.  Write the simulation and all of the following in </a:t>
            </a:r>
            <a:r>
              <a:rPr lang="en-US" sz="1650" dirty="0" err="1">
                <a:latin typeface="Helvetica Neue"/>
              </a:rPr>
              <a:t>Jupyter</a:t>
            </a:r>
            <a:r>
              <a:rPr lang="en-US" sz="1650" dirty="0">
                <a:latin typeface="Helvetica Neue"/>
              </a:rPr>
              <a:t>.</a:t>
            </a:r>
          </a:p>
          <a:p>
            <a:endParaRPr lang="en-US" sz="1650" dirty="0">
              <a:latin typeface="Helvetica Neue"/>
            </a:endParaRPr>
          </a:p>
          <a:p>
            <a:pPr marL="0" indent="0">
              <a:spcBef>
                <a:spcPts val="0"/>
              </a:spcBef>
              <a:buNone/>
            </a:pPr>
            <a:r>
              <a:rPr lang="en-US" sz="1650" dirty="0">
                <a:latin typeface="Helvetica Neue"/>
              </a:rPr>
              <a:t>Each element is worth 5 points and will be graded using the rubric shown here.</a:t>
            </a:r>
          </a:p>
          <a:p>
            <a:pPr>
              <a:spcBef>
                <a:spcPts val="0"/>
              </a:spcBef>
            </a:pPr>
            <a:r>
              <a:rPr lang="en-US" sz="1650" dirty="0">
                <a:latin typeface="Helvetica Neue"/>
              </a:rPr>
              <a:t>State the problem and its significance.</a:t>
            </a:r>
          </a:p>
          <a:p>
            <a:pPr>
              <a:spcBef>
                <a:spcPts val="0"/>
              </a:spcBef>
            </a:pPr>
            <a:endParaRPr lang="en-US" sz="1650" dirty="0">
              <a:latin typeface="Helvetica Neue"/>
            </a:endParaRPr>
          </a:p>
          <a:p>
            <a:pPr>
              <a:spcBef>
                <a:spcPts val="0"/>
              </a:spcBef>
            </a:pPr>
            <a:r>
              <a:rPr lang="en-US" sz="1650" dirty="0">
                <a:latin typeface="Helvetica Neue"/>
              </a:rPr>
              <a:t>Provide a flow-chart model. </a:t>
            </a:r>
          </a:p>
          <a:p>
            <a:pPr>
              <a:spcBef>
                <a:spcPts val="0"/>
              </a:spcBef>
            </a:pPr>
            <a:endParaRPr lang="en-US" sz="1650" dirty="0">
              <a:latin typeface="Helvetica Neue"/>
            </a:endParaRPr>
          </a:p>
          <a:p>
            <a:pPr>
              <a:spcBef>
                <a:spcPts val="0"/>
              </a:spcBef>
            </a:pPr>
            <a:r>
              <a:rPr lang="en-US" sz="1650" dirty="0">
                <a:latin typeface="Helvetica Neue"/>
              </a:rPr>
              <a:t>Simulate the process for the appropriate number of iterations (justify)</a:t>
            </a:r>
          </a:p>
          <a:p>
            <a:pPr>
              <a:spcBef>
                <a:spcPts val="0"/>
              </a:spcBef>
            </a:pPr>
            <a:endParaRPr lang="en-US" sz="1650" dirty="0">
              <a:latin typeface="Helvetica Neue"/>
            </a:endParaRPr>
          </a:p>
          <a:p>
            <a:pPr>
              <a:spcBef>
                <a:spcPts val="0"/>
              </a:spcBef>
            </a:pPr>
            <a:r>
              <a:rPr lang="en-US" sz="1650" dirty="0">
                <a:latin typeface="Helvetica Neue"/>
              </a:rPr>
              <a:t>Justify the validity of the model and discuss how you verified it.</a:t>
            </a:r>
          </a:p>
          <a:p>
            <a:pPr>
              <a:spcBef>
                <a:spcPts val="0"/>
              </a:spcBef>
            </a:pPr>
            <a:endParaRPr lang="en-US" sz="1650" dirty="0">
              <a:latin typeface="Helvetica Neue"/>
            </a:endParaRPr>
          </a:p>
          <a:p>
            <a:pPr>
              <a:spcBef>
                <a:spcPts val="0"/>
              </a:spcBef>
            </a:pPr>
            <a:r>
              <a:rPr lang="en-US" sz="1650" dirty="0">
                <a:latin typeface="Helvetica Neue"/>
              </a:rPr>
              <a:t>State  your conclusions/ findings from the model. </a:t>
            </a:r>
          </a:p>
          <a:p>
            <a:pPr>
              <a:spcBef>
                <a:spcPts val="0"/>
              </a:spcBef>
            </a:pPr>
            <a:endParaRPr lang="en-US" sz="1650" dirty="0">
              <a:latin typeface="Helvetica Neue"/>
            </a:endParaRPr>
          </a:p>
          <a:p>
            <a:pPr>
              <a:spcBef>
                <a:spcPts val="0"/>
              </a:spcBef>
            </a:pPr>
            <a:r>
              <a:rPr lang="en-US" sz="1650" dirty="0">
                <a:latin typeface="Helvetica Neue"/>
              </a:rPr>
              <a:t>Generate appropriate graphs (more than one) to illustrate the results and provide a PowerPoint presentation to share with your colleagues. </a:t>
            </a:r>
          </a:p>
          <a:p>
            <a:endParaRPr lang="en-US" sz="1650" dirty="0">
              <a:latin typeface="Helvetica Neue"/>
            </a:endParaRPr>
          </a:p>
        </p:txBody>
      </p:sp>
    </p:spTree>
    <p:extLst>
      <p:ext uri="{BB962C8B-B14F-4D97-AF65-F5344CB8AC3E}">
        <p14:creationId xmlns:p14="http://schemas.microsoft.com/office/powerpoint/2010/main" val="2045345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299F-7D00-27EA-3FBA-2278DA550DF5}"/>
              </a:ext>
            </a:extLst>
          </p:cNvPr>
          <p:cNvSpPr>
            <a:spLocks noGrp="1"/>
          </p:cNvSpPr>
          <p:nvPr>
            <p:ph type="ctrTitle"/>
          </p:nvPr>
        </p:nvSpPr>
        <p:spPr/>
        <p:txBody>
          <a:bodyPr/>
          <a:lstStyle/>
          <a:p>
            <a:r>
              <a:rPr lang="en-US" dirty="0"/>
              <a:t>MODEL VERIFICATION &amp;</a:t>
            </a:r>
            <a:br>
              <a:rPr lang="en-US" dirty="0"/>
            </a:br>
            <a:r>
              <a:rPr lang="en-US" dirty="0"/>
              <a:t>VALIDATION</a:t>
            </a:r>
          </a:p>
        </p:txBody>
      </p:sp>
      <p:sp>
        <p:nvSpPr>
          <p:cNvPr id="3" name="Subtitle 2">
            <a:extLst>
              <a:ext uri="{FF2B5EF4-FFF2-40B4-BE49-F238E27FC236}">
                <a16:creationId xmlns:a16="http://schemas.microsoft.com/office/drawing/2014/main" id="{2372A0DD-AD0D-A0CD-DDC4-D96442C978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215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6C2328-3FB7-9042-132F-7E8D02F8A2BB}"/>
              </a:ext>
            </a:extLst>
          </p:cNvPr>
          <p:cNvPicPr>
            <a:picLocks noChangeAspect="1"/>
          </p:cNvPicPr>
          <p:nvPr/>
        </p:nvPicPr>
        <p:blipFill>
          <a:blip r:embed="rId2"/>
          <a:stretch>
            <a:fillRect/>
          </a:stretch>
        </p:blipFill>
        <p:spPr>
          <a:xfrm>
            <a:off x="537161" y="487800"/>
            <a:ext cx="9569877" cy="5125059"/>
          </a:xfrm>
          <a:prstGeom prst="rect">
            <a:avLst/>
          </a:prstGeom>
        </p:spPr>
      </p:pic>
    </p:spTree>
    <p:extLst>
      <p:ext uri="{BB962C8B-B14F-4D97-AF65-F5344CB8AC3E}">
        <p14:creationId xmlns:p14="http://schemas.microsoft.com/office/powerpoint/2010/main" val="3128708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91BB83-D334-3B4F-F00D-BF1EC09B96C0}"/>
              </a:ext>
            </a:extLst>
          </p:cNvPr>
          <p:cNvPicPr>
            <a:picLocks noChangeAspect="1"/>
          </p:cNvPicPr>
          <p:nvPr/>
        </p:nvPicPr>
        <p:blipFill>
          <a:blip r:embed="rId2"/>
          <a:stretch>
            <a:fillRect/>
          </a:stretch>
        </p:blipFill>
        <p:spPr>
          <a:xfrm>
            <a:off x="846373" y="461548"/>
            <a:ext cx="7451321" cy="5934903"/>
          </a:xfrm>
          <a:prstGeom prst="rect">
            <a:avLst/>
          </a:prstGeom>
        </p:spPr>
      </p:pic>
    </p:spTree>
    <p:extLst>
      <p:ext uri="{BB962C8B-B14F-4D97-AF65-F5344CB8AC3E}">
        <p14:creationId xmlns:p14="http://schemas.microsoft.com/office/powerpoint/2010/main" val="105319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90C547-8DA0-B4F9-1872-05CE788407A1}"/>
              </a:ext>
            </a:extLst>
          </p:cNvPr>
          <p:cNvPicPr>
            <a:picLocks noChangeAspect="1"/>
          </p:cNvPicPr>
          <p:nvPr/>
        </p:nvPicPr>
        <p:blipFill>
          <a:blip r:embed="rId2"/>
          <a:stretch>
            <a:fillRect/>
          </a:stretch>
        </p:blipFill>
        <p:spPr>
          <a:xfrm>
            <a:off x="759020" y="507692"/>
            <a:ext cx="4934639" cy="2476846"/>
          </a:xfrm>
          <a:prstGeom prst="rect">
            <a:avLst/>
          </a:prstGeom>
        </p:spPr>
      </p:pic>
      <p:pic>
        <p:nvPicPr>
          <p:cNvPr id="5" name="Picture 4">
            <a:extLst>
              <a:ext uri="{FF2B5EF4-FFF2-40B4-BE49-F238E27FC236}">
                <a16:creationId xmlns:a16="http://schemas.microsoft.com/office/drawing/2014/main" id="{CFE3CB08-A945-8433-538D-45ABA38238CF}"/>
              </a:ext>
            </a:extLst>
          </p:cNvPr>
          <p:cNvPicPr>
            <a:picLocks noChangeAspect="1"/>
          </p:cNvPicPr>
          <p:nvPr/>
        </p:nvPicPr>
        <p:blipFill>
          <a:blip r:embed="rId3"/>
          <a:stretch>
            <a:fillRect/>
          </a:stretch>
        </p:blipFill>
        <p:spPr>
          <a:xfrm>
            <a:off x="574200" y="3163279"/>
            <a:ext cx="6315956" cy="3391373"/>
          </a:xfrm>
          <a:prstGeom prst="rect">
            <a:avLst/>
          </a:prstGeom>
        </p:spPr>
      </p:pic>
    </p:spTree>
    <p:extLst>
      <p:ext uri="{BB962C8B-B14F-4D97-AF65-F5344CB8AC3E}">
        <p14:creationId xmlns:p14="http://schemas.microsoft.com/office/powerpoint/2010/main" val="267679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BA091B-7B02-B2CC-225C-D0786BB223F0}"/>
              </a:ext>
            </a:extLst>
          </p:cNvPr>
          <p:cNvPicPr>
            <a:picLocks noChangeAspect="1"/>
          </p:cNvPicPr>
          <p:nvPr/>
        </p:nvPicPr>
        <p:blipFill>
          <a:blip r:embed="rId2"/>
          <a:stretch>
            <a:fillRect/>
          </a:stretch>
        </p:blipFill>
        <p:spPr>
          <a:xfrm>
            <a:off x="1571052" y="193270"/>
            <a:ext cx="6754168" cy="6577182"/>
          </a:xfrm>
          <a:prstGeom prst="rect">
            <a:avLst/>
          </a:prstGeom>
        </p:spPr>
      </p:pic>
    </p:spTree>
    <p:extLst>
      <p:ext uri="{BB962C8B-B14F-4D97-AF65-F5344CB8AC3E}">
        <p14:creationId xmlns:p14="http://schemas.microsoft.com/office/powerpoint/2010/main" val="29457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07CB1E-819B-95F3-7D31-990B16A75B3D}"/>
              </a:ext>
            </a:extLst>
          </p:cNvPr>
          <p:cNvPicPr>
            <a:picLocks noChangeAspect="1"/>
          </p:cNvPicPr>
          <p:nvPr/>
        </p:nvPicPr>
        <p:blipFill>
          <a:blip r:embed="rId2"/>
          <a:stretch>
            <a:fillRect/>
          </a:stretch>
        </p:blipFill>
        <p:spPr>
          <a:xfrm>
            <a:off x="3343893" y="1182191"/>
            <a:ext cx="4220164" cy="3248478"/>
          </a:xfrm>
          <a:prstGeom prst="rect">
            <a:avLst/>
          </a:prstGeom>
        </p:spPr>
      </p:pic>
    </p:spTree>
    <p:extLst>
      <p:ext uri="{BB962C8B-B14F-4D97-AF65-F5344CB8AC3E}">
        <p14:creationId xmlns:p14="http://schemas.microsoft.com/office/powerpoint/2010/main" val="105113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56C6-4540-F6B8-2984-E30BBABE2FFC}"/>
              </a:ext>
            </a:extLst>
          </p:cNvPr>
          <p:cNvSpPr>
            <a:spLocks noGrp="1"/>
          </p:cNvSpPr>
          <p:nvPr>
            <p:ph type="title"/>
          </p:nvPr>
        </p:nvSpPr>
        <p:spPr>
          <a:xfrm>
            <a:off x="1154953" y="2287087"/>
            <a:ext cx="4351025" cy="2283824"/>
          </a:xfrm>
        </p:spPr>
        <p:txBody>
          <a:bodyPr/>
          <a:lstStyle/>
          <a:p>
            <a:r>
              <a:rPr lang="en-US" sz="4400" b="1" dirty="0"/>
              <a:t>Conclusions and Findings</a:t>
            </a:r>
          </a:p>
        </p:txBody>
      </p:sp>
      <p:sp>
        <p:nvSpPr>
          <p:cNvPr id="3" name="Content Placeholder 2">
            <a:extLst>
              <a:ext uri="{FF2B5EF4-FFF2-40B4-BE49-F238E27FC236}">
                <a16:creationId xmlns:a16="http://schemas.microsoft.com/office/drawing/2014/main" id="{F1F16823-F28B-A374-7A47-A39D3FE24DD4}"/>
              </a:ext>
            </a:extLst>
          </p:cNvPr>
          <p:cNvSpPr txBox="1">
            <a:spLocks/>
          </p:cNvSpPr>
          <p:nvPr/>
        </p:nvSpPr>
        <p:spPr>
          <a:xfrm>
            <a:off x="6901132" y="1154611"/>
            <a:ext cx="4908430" cy="4771736"/>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lumMod val="60000"/>
                    <a:lumOff val="4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9pPr>
          </a:lstStyle>
          <a:p>
            <a:r>
              <a:rPr lang="en-US" sz="1800" dirty="0"/>
              <a:t>In the simulation above, the call center data was load from the CSV file. A simulate of call arrivals based on the historical data was done. The simulation runs until all calls are processed, and it outputs the total number of calls processed, total waiting time, and average waiting time.</a:t>
            </a:r>
          </a:p>
          <a:p>
            <a:endParaRPr lang="en-US" sz="1800" dirty="0"/>
          </a:p>
          <a:p>
            <a:r>
              <a:rPr lang="en-US" sz="1800" dirty="0"/>
              <a:t>The verification above shows that the average </a:t>
            </a:r>
            <a:r>
              <a:rPr lang="en-US" sz="1800" dirty="0" err="1"/>
              <a:t>ait</a:t>
            </a:r>
            <a:r>
              <a:rPr lang="en-US" sz="1800" dirty="0"/>
              <a:t> time is 17.03 mins and the average service time is 8 mins. Fridays and Tuesdays are the two days with the highest average wait time.</a:t>
            </a:r>
          </a:p>
        </p:txBody>
      </p:sp>
    </p:spTree>
    <p:extLst>
      <p:ext uri="{BB962C8B-B14F-4D97-AF65-F5344CB8AC3E}">
        <p14:creationId xmlns:p14="http://schemas.microsoft.com/office/powerpoint/2010/main" val="151057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56B4-1315-A4D1-ACC2-62661207CC34}"/>
              </a:ext>
            </a:extLst>
          </p:cNvPr>
          <p:cNvSpPr>
            <a:spLocks noGrp="1"/>
          </p:cNvSpPr>
          <p:nvPr>
            <p:ph type="title"/>
          </p:nvPr>
        </p:nvSpPr>
        <p:spPr/>
        <p:txBody>
          <a:bodyPr vert="horz" lIns="91440" tIns="45720" rIns="91440" bIns="45720" rtlCol="0" anchor="ctr">
            <a:noAutofit/>
          </a:bodyPr>
          <a:lstStyle/>
          <a:p>
            <a:pPr algn="ctr"/>
            <a:r>
              <a:rPr lang="en-US" sz="4400" b="1" dirty="0"/>
              <a:t>Data Source</a:t>
            </a:r>
            <a:br>
              <a:rPr lang="en-US" sz="4400" b="1" dirty="0"/>
            </a:br>
            <a:endParaRPr lang="en-US" sz="4400" b="1" dirty="0"/>
          </a:p>
        </p:txBody>
      </p:sp>
      <p:sp>
        <p:nvSpPr>
          <p:cNvPr id="4" name="TextBox 3">
            <a:extLst>
              <a:ext uri="{FF2B5EF4-FFF2-40B4-BE49-F238E27FC236}">
                <a16:creationId xmlns:a16="http://schemas.microsoft.com/office/drawing/2014/main" id="{BA9DD61C-D436-96BC-635F-1C0FFA1B16CA}"/>
              </a:ext>
            </a:extLst>
          </p:cNvPr>
          <p:cNvSpPr txBox="1"/>
          <p:nvPr/>
        </p:nvSpPr>
        <p:spPr>
          <a:xfrm>
            <a:off x="863599" y="2912871"/>
            <a:ext cx="9939867" cy="1477328"/>
          </a:xfrm>
          <a:prstGeom prst="rect">
            <a:avLst/>
          </a:prstGeom>
          <a:noFill/>
        </p:spPr>
        <p:txBody>
          <a:bodyPr wrap="square">
            <a:spAutoFit/>
          </a:bodyPr>
          <a:lstStyle/>
          <a:p>
            <a:pPr algn="l"/>
            <a:r>
              <a:rPr lang="en-US" b="0" i="0" dirty="0">
                <a:solidFill>
                  <a:srgbClr val="000000"/>
                </a:solidFill>
                <a:effectLst/>
                <a:latin typeface="Helvetica Neue"/>
              </a:rPr>
              <a:t>The dataset contains historical call center data, including timestamps for call arrivals, call durations, and the wait times of each call. This dataset will serve as the foundation for developing and validating the discrete event simulation model.</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dataset was acquired from: </a:t>
            </a:r>
            <a:r>
              <a:rPr lang="en-US" b="0" i="0" u="sng" dirty="0">
                <a:solidFill>
                  <a:srgbClr val="296EAA"/>
                </a:solidFill>
                <a:effectLst/>
                <a:latin typeface="Helvetica Neue"/>
                <a:hlinkClick r:id="rId2"/>
              </a:rPr>
              <a:t>Call Center Queue Simulation</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074008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DB0A-0827-BDAB-0D45-6D33C931BBFD}"/>
              </a:ext>
            </a:extLst>
          </p:cNvPr>
          <p:cNvSpPr>
            <a:spLocks noGrp="1"/>
          </p:cNvSpPr>
          <p:nvPr>
            <p:ph type="title"/>
          </p:nvPr>
        </p:nvSpPr>
        <p:spPr/>
        <p:txBody>
          <a:bodyPr/>
          <a:lstStyle/>
          <a:p>
            <a:r>
              <a:rPr lang="en-US" sz="4400" b="1" dirty="0"/>
              <a:t>Problem</a:t>
            </a:r>
            <a:r>
              <a:rPr lang="en-US" b="1" i="0" dirty="0">
                <a:solidFill>
                  <a:srgbClr val="000000"/>
                </a:solidFill>
                <a:effectLst/>
                <a:latin typeface="Helvetica Neue"/>
              </a:rPr>
              <a:t> </a:t>
            </a:r>
            <a:r>
              <a:rPr lang="en-US" sz="4400" b="1" dirty="0"/>
              <a:t>Statement</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ECACF947-FA08-D80C-F4EF-6C7AC5F7B81D}"/>
              </a:ext>
            </a:extLst>
          </p:cNvPr>
          <p:cNvSpPr>
            <a:spLocks noGrp="1"/>
          </p:cNvSpPr>
          <p:nvPr>
            <p:ph idx="1"/>
          </p:nvPr>
        </p:nvSpPr>
        <p:spPr>
          <a:xfrm>
            <a:off x="541868" y="2603500"/>
            <a:ext cx="11091332" cy="3416300"/>
          </a:xfrm>
        </p:spPr>
        <p:txBody>
          <a:bodyPr>
            <a:noAutofit/>
          </a:bodyPr>
          <a:lstStyle/>
          <a:p>
            <a:pPr marL="0" indent="0" algn="l">
              <a:buNone/>
            </a:pPr>
            <a:r>
              <a:rPr lang="en-US" b="0" i="0" dirty="0">
                <a:solidFill>
                  <a:srgbClr val="000000"/>
                </a:solidFill>
                <a:effectLst/>
                <a:latin typeface="Helvetica Neue"/>
              </a:rPr>
              <a:t>The call center of a telecommunications company faces challenges in efficiently managing its incoming customer calls, resulting in long waiting times and reduced customer satisfaction. To improve the call center's performance, there is a need to analyze and optimize the call handling process using a discrete event simulation approach. The Call Center Queue Simulation dataset will be used to simulate the waiting time experienced by customers in an interpreter service, based on the dataset provided. The significance of this problem is to analyze and optimize the service's efficiency, understand the factors affecting waiting times, and make informed decisions to improve customer satisfaction.</a:t>
            </a:r>
          </a:p>
          <a:p>
            <a:pPr marL="0" indent="0" algn="l">
              <a:buNone/>
            </a:pPr>
            <a:endParaRPr lang="en-US" b="0" i="0" dirty="0">
              <a:solidFill>
                <a:srgbClr val="000000"/>
              </a:solidFill>
              <a:effectLst/>
              <a:latin typeface="Helvetica Neue"/>
            </a:endParaRPr>
          </a:p>
          <a:p>
            <a:pPr marL="0" indent="0" algn="l">
              <a:buNone/>
            </a:pPr>
            <a:r>
              <a:rPr lang="en-US" b="1" i="0" u="sng" dirty="0">
                <a:solidFill>
                  <a:srgbClr val="000000"/>
                </a:solidFill>
                <a:effectLst/>
                <a:latin typeface="Helvetica Neue"/>
              </a:rPr>
              <a:t>Key Objectives:</a:t>
            </a:r>
          </a:p>
          <a:p>
            <a:pPr marL="0" indent="0" algn="l">
              <a:buNone/>
            </a:pPr>
            <a:r>
              <a:rPr lang="en-US" b="0" i="0" dirty="0">
                <a:solidFill>
                  <a:srgbClr val="000000"/>
                </a:solidFill>
                <a:effectLst/>
                <a:latin typeface="Helvetica Neue"/>
              </a:rPr>
              <a:t>Develop a discrete event simulation model of the call center queueing process to replicate real-world dynamics accurately. Analyze the historical data to understand call arrival patterns, call durations, and fluctuations in the number of available agents throughout the day.</a:t>
            </a:r>
          </a:p>
          <a:p>
            <a:endParaRPr lang="en-US" dirty="0"/>
          </a:p>
        </p:txBody>
      </p:sp>
    </p:spTree>
    <p:extLst>
      <p:ext uri="{BB962C8B-B14F-4D97-AF65-F5344CB8AC3E}">
        <p14:creationId xmlns:p14="http://schemas.microsoft.com/office/powerpoint/2010/main" val="215036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56C6-4540-F6B8-2984-E30BBABE2FFC}"/>
              </a:ext>
            </a:extLst>
          </p:cNvPr>
          <p:cNvSpPr>
            <a:spLocks noGrp="1"/>
          </p:cNvSpPr>
          <p:nvPr>
            <p:ph type="title"/>
          </p:nvPr>
        </p:nvSpPr>
        <p:spPr>
          <a:xfrm>
            <a:off x="1154953" y="2287087"/>
            <a:ext cx="4351025" cy="2283824"/>
          </a:xfrm>
        </p:spPr>
        <p:txBody>
          <a:bodyPr/>
          <a:lstStyle/>
          <a:p>
            <a:r>
              <a:rPr lang="en-US" sz="5400" b="1" dirty="0">
                <a:latin typeface="Helvetica Neue"/>
              </a:rPr>
              <a:t>Import required libraries</a:t>
            </a:r>
          </a:p>
        </p:txBody>
      </p:sp>
      <p:pic>
        <p:nvPicPr>
          <p:cNvPr id="5" name="Picture 4">
            <a:extLst>
              <a:ext uri="{FF2B5EF4-FFF2-40B4-BE49-F238E27FC236}">
                <a16:creationId xmlns:a16="http://schemas.microsoft.com/office/drawing/2014/main" id="{BCEB874E-F155-D1C5-7A87-4310DE1984CB}"/>
              </a:ext>
            </a:extLst>
          </p:cNvPr>
          <p:cNvPicPr>
            <a:picLocks noChangeAspect="1"/>
          </p:cNvPicPr>
          <p:nvPr/>
        </p:nvPicPr>
        <p:blipFill>
          <a:blip r:embed="rId2"/>
          <a:stretch>
            <a:fillRect/>
          </a:stretch>
        </p:blipFill>
        <p:spPr>
          <a:xfrm>
            <a:off x="6686024" y="981540"/>
            <a:ext cx="4888355" cy="5395197"/>
          </a:xfrm>
          <a:prstGeom prst="rect">
            <a:avLst/>
          </a:prstGeom>
        </p:spPr>
      </p:pic>
    </p:spTree>
    <p:extLst>
      <p:ext uri="{BB962C8B-B14F-4D97-AF65-F5344CB8AC3E}">
        <p14:creationId xmlns:p14="http://schemas.microsoft.com/office/powerpoint/2010/main" val="72261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56C6-4540-F6B8-2984-E30BBABE2FFC}"/>
              </a:ext>
            </a:extLst>
          </p:cNvPr>
          <p:cNvSpPr>
            <a:spLocks noGrp="1"/>
          </p:cNvSpPr>
          <p:nvPr>
            <p:ph type="title"/>
          </p:nvPr>
        </p:nvSpPr>
        <p:spPr>
          <a:xfrm>
            <a:off x="1154953" y="2287087"/>
            <a:ext cx="4351025" cy="2283824"/>
          </a:xfrm>
        </p:spPr>
        <p:txBody>
          <a:bodyPr/>
          <a:lstStyle/>
          <a:p>
            <a:r>
              <a:rPr lang="en-US" sz="5400" b="1" dirty="0">
                <a:latin typeface="Helvetica Neue"/>
              </a:rPr>
              <a:t>Call Center Process </a:t>
            </a:r>
            <a:br>
              <a:rPr lang="en-US" sz="5400" b="1" dirty="0">
                <a:latin typeface="Helvetica Neue"/>
              </a:rPr>
            </a:br>
            <a:r>
              <a:rPr lang="en-US" sz="5400" b="1" dirty="0">
                <a:latin typeface="Helvetica Neue"/>
              </a:rPr>
              <a:t>Flow Chart</a:t>
            </a:r>
          </a:p>
        </p:txBody>
      </p:sp>
      <p:pic>
        <p:nvPicPr>
          <p:cNvPr id="4" name="Picture 3" descr="A diagram of a call center&#10;&#10;Description automatically generated">
            <a:extLst>
              <a:ext uri="{FF2B5EF4-FFF2-40B4-BE49-F238E27FC236}">
                <a16:creationId xmlns:a16="http://schemas.microsoft.com/office/drawing/2014/main" id="{6F123730-595D-AE9A-355F-8044AEFEB274}"/>
              </a:ext>
            </a:extLst>
          </p:cNvPr>
          <p:cNvPicPr>
            <a:picLocks noChangeAspect="1"/>
          </p:cNvPicPr>
          <p:nvPr/>
        </p:nvPicPr>
        <p:blipFill>
          <a:blip r:embed="rId2"/>
          <a:stretch>
            <a:fillRect/>
          </a:stretch>
        </p:blipFill>
        <p:spPr>
          <a:xfrm>
            <a:off x="6686023" y="445168"/>
            <a:ext cx="5505977" cy="5967663"/>
          </a:xfrm>
          <a:prstGeom prst="rect">
            <a:avLst/>
          </a:prstGeom>
        </p:spPr>
      </p:pic>
    </p:spTree>
    <p:extLst>
      <p:ext uri="{BB962C8B-B14F-4D97-AF65-F5344CB8AC3E}">
        <p14:creationId xmlns:p14="http://schemas.microsoft.com/office/powerpoint/2010/main" val="58412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614B-42EA-B155-6FCD-80A4A3DAFEB9}"/>
              </a:ext>
            </a:extLst>
          </p:cNvPr>
          <p:cNvSpPr>
            <a:spLocks noGrp="1"/>
          </p:cNvSpPr>
          <p:nvPr>
            <p:ph type="title"/>
          </p:nvPr>
        </p:nvSpPr>
        <p:spPr/>
        <p:txBody>
          <a:bodyPr/>
          <a:lstStyle/>
          <a:p>
            <a:r>
              <a:rPr lang="en-US" dirty="0"/>
              <a:t>The Data</a:t>
            </a:r>
          </a:p>
        </p:txBody>
      </p:sp>
      <p:pic>
        <p:nvPicPr>
          <p:cNvPr id="5" name="Picture 4">
            <a:extLst>
              <a:ext uri="{FF2B5EF4-FFF2-40B4-BE49-F238E27FC236}">
                <a16:creationId xmlns:a16="http://schemas.microsoft.com/office/drawing/2014/main" id="{AAB77766-CCD8-8328-4CF4-324CF78B04C9}"/>
              </a:ext>
            </a:extLst>
          </p:cNvPr>
          <p:cNvPicPr>
            <a:picLocks noChangeAspect="1"/>
          </p:cNvPicPr>
          <p:nvPr/>
        </p:nvPicPr>
        <p:blipFill>
          <a:blip r:embed="rId2"/>
          <a:stretch>
            <a:fillRect/>
          </a:stretch>
        </p:blipFill>
        <p:spPr>
          <a:xfrm>
            <a:off x="777258" y="2224182"/>
            <a:ext cx="10941500" cy="4296933"/>
          </a:xfrm>
          <a:prstGeom prst="rect">
            <a:avLst/>
          </a:prstGeom>
        </p:spPr>
      </p:pic>
    </p:spTree>
    <p:extLst>
      <p:ext uri="{BB962C8B-B14F-4D97-AF65-F5344CB8AC3E}">
        <p14:creationId xmlns:p14="http://schemas.microsoft.com/office/powerpoint/2010/main" val="424407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C5F2B1-A100-C22B-3256-B5F2983CAC6B}"/>
              </a:ext>
            </a:extLst>
          </p:cNvPr>
          <p:cNvPicPr>
            <a:picLocks noChangeAspect="1"/>
          </p:cNvPicPr>
          <p:nvPr/>
        </p:nvPicPr>
        <p:blipFill>
          <a:blip r:embed="rId2"/>
          <a:stretch>
            <a:fillRect/>
          </a:stretch>
        </p:blipFill>
        <p:spPr>
          <a:xfrm>
            <a:off x="877839" y="816434"/>
            <a:ext cx="9482118" cy="5544189"/>
          </a:xfrm>
          <a:prstGeom prst="rect">
            <a:avLst/>
          </a:prstGeom>
        </p:spPr>
      </p:pic>
    </p:spTree>
    <p:extLst>
      <p:ext uri="{BB962C8B-B14F-4D97-AF65-F5344CB8AC3E}">
        <p14:creationId xmlns:p14="http://schemas.microsoft.com/office/powerpoint/2010/main" val="274795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338216-AEA6-BDDF-471D-3DF6FD7BCE3C}"/>
              </a:ext>
            </a:extLst>
          </p:cNvPr>
          <p:cNvPicPr>
            <a:picLocks noChangeAspect="1"/>
          </p:cNvPicPr>
          <p:nvPr/>
        </p:nvPicPr>
        <p:blipFill>
          <a:blip r:embed="rId2"/>
          <a:stretch>
            <a:fillRect/>
          </a:stretch>
        </p:blipFill>
        <p:spPr>
          <a:xfrm>
            <a:off x="995720" y="1120809"/>
            <a:ext cx="9977079" cy="4920067"/>
          </a:xfrm>
          <a:prstGeom prst="rect">
            <a:avLst/>
          </a:prstGeom>
        </p:spPr>
      </p:pic>
    </p:spTree>
    <p:extLst>
      <p:ext uri="{BB962C8B-B14F-4D97-AF65-F5344CB8AC3E}">
        <p14:creationId xmlns:p14="http://schemas.microsoft.com/office/powerpoint/2010/main" val="3284713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39</TotalTime>
  <Words>543</Words>
  <Application>Microsoft Office PowerPoint</Application>
  <PresentationFormat>Widescreen</PresentationFormat>
  <Paragraphs>40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Helvetica Neue</vt:lpstr>
      <vt:lpstr>Wingdings 3</vt:lpstr>
      <vt:lpstr>Ion Boardroom</vt:lpstr>
      <vt:lpstr>Modeling and Simulation in Python  DATA 604 - Final Project</vt:lpstr>
      <vt:lpstr>Instructions</vt:lpstr>
      <vt:lpstr>Data Source </vt:lpstr>
      <vt:lpstr>Problem Statement </vt:lpstr>
      <vt:lpstr>Import required libraries</vt:lpstr>
      <vt:lpstr>Call Center Process  Flow Chart</vt:lpstr>
      <vt:lpstr>The Data</vt:lpstr>
      <vt:lpstr>PowerPoint Presentation</vt:lpstr>
      <vt:lpstr>PowerPoint Presentation</vt:lpstr>
      <vt:lpstr>DATA ANALYSIS</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Justification for the Number of Iterations </vt:lpstr>
      <vt:lpstr>MODEL VERIFICATION &amp; VALIDATION</vt:lpstr>
      <vt:lpstr>PowerPoint Presentation</vt:lpstr>
      <vt:lpstr>PowerPoint Presentation</vt:lpstr>
      <vt:lpstr>PowerPoint Presentation</vt:lpstr>
      <vt:lpstr>PowerPoint Presentation</vt:lpstr>
      <vt:lpstr>PowerPoint Presentation</vt:lpstr>
      <vt:lpstr>Conclusions and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in Python  DATA 604 - Final Project</dc:title>
  <dc:creator>Beshkia Miller</dc:creator>
  <cp:lastModifiedBy>Beshkia Miller</cp:lastModifiedBy>
  <cp:revision>1</cp:revision>
  <dcterms:created xsi:type="dcterms:W3CDTF">2023-07-20T19:14:04Z</dcterms:created>
  <dcterms:modified xsi:type="dcterms:W3CDTF">2023-07-20T19:53:50Z</dcterms:modified>
</cp:coreProperties>
</file>