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1" r:id="rId4"/>
  </p:sldMasterIdLst>
  <p:notesMasterIdLst>
    <p:notesMasterId r:id="rId23"/>
  </p:notesMasterIdLst>
  <p:handoutMasterIdLst>
    <p:handoutMasterId r:id="rId24"/>
  </p:handoutMasterIdLst>
  <p:sldIdLst>
    <p:sldId id="494" r:id="rId5"/>
    <p:sldId id="509" r:id="rId6"/>
    <p:sldId id="510" r:id="rId7"/>
    <p:sldId id="511" r:id="rId8"/>
    <p:sldId id="495" r:id="rId9"/>
    <p:sldId id="513" r:id="rId10"/>
    <p:sldId id="514" r:id="rId11"/>
    <p:sldId id="503" r:id="rId12"/>
    <p:sldId id="512" r:id="rId13"/>
    <p:sldId id="515" r:id="rId14"/>
    <p:sldId id="504" r:id="rId15"/>
    <p:sldId id="505" r:id="rId16"/>
    <p:sldId id="496" r:id="rId17"/>
    <p:sldId id="506" r:id="rId18"/>
    <p:sldId id="507" r:id="rId19"/>
    <p:sldId id="497" r:id="rId20"/>
    <p:sldId id="502" r:id="rId21"/>
    <p:sldId id="501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E991898-80C6-43A8-AE9C-EF990B0ADE32}">
          <p14:sldIdLst>
            <p14:sldId id="494"/>
            <p14:sldId id="509"/>
            <p14:sldId id="510"/>
            <p14:sldId id="511"/>
            <p14:sldId id="495"/>
            <p14:sldId id="513"/>
            <p14:sldId id="514"/>
            <p14:sldId id="503"/>
            <p14:sldId id="512"/>
            <p14:sldId id="515"/>
          </p14:sldIdLst>
        </p14:section>
        <p14:section name="The Project" id="{4BA5BF3D-9FD2-4CD1-972F-6C803D3F1063}">
          <p14:sldIdLst>
            <p14:sldId id="504"/>
            <p14:sldId id="505"/>
            <p14:sldId id="496"/>
            <p14:sldId id="506"/>
            <p14:sldId id="507"/>
            <p14:sldId id="497"/>
            <p14:sldId id="502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87"/>
    <a:srgbClr val="8935C8"/>
    <a:srgbClr val="2F22AE"/>
    <a:srgbClr val="EF8B19"/>
    <a:srgbClr val="933D8D"/>
    <a:srgbClr val="6E97C8"/>
    <a:srgbClr val="6893C6"/>
    <a:srgbClr val="22AFE7"/>
    <a:srgbClr val="3366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6" autoAdjust="0"/>
    <p:restoredTop sz="95593" autoAdjust="0"/>
  </p:normalViewPr>
  <p:slideViewPr>
    <p:cSldViewPr>
      <p:cViewPr varScale="1">
        <p:scale>
          <a:sx n="87" d="100"/>
          <a:sy n="87" d="100"/>
        </p:scale>
        <p:origin x="45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3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251460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124200"/>
            <a:ext cx="6400800" cy="129540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0"/>
            <a:ext cx="4021770" cy="13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92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257" y="952500"/>
            <a:ext cx="9144000" cy="4953000"/>
          </a:xfrm>
          <a:prstGeom prst="rect">
            <a:avLst/>
          </a:prstGeom>
          <a:solidFill>
            <a:srgbClr val="6893C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4" name="Subtitle 3278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29" y="1638300"/>
            <a:ext cx="9136743" cy="3581400"/>
          </a:xfrm>
        </p:spPr>
        <p:txBody>
          <a:bodyPr anchor="ctr"/>
          <a:lstStyle>
            <a:lvl1pPr marL="0" indent="0" algn="ctr">
              <a:buNone/>
              <a:defRPr sz="6600" b="0">
                <a:solidFill>
                  <a:schemeClr val="bg1"/>
                </a:solidFill>
                <a:latin typeface="Tekton Pro"/>
                <a:cs typeface="Segoe UI" pitchFamily="34" charset="0"/>
              </a:defRPr>
            </a:lvl1pPr>
          </a:lstStyle>
          <a:p>
            <a:r>
              <a:rPr lang="en-US" dirty="0" smtClean="0"/>
              <a:t>Click to edit </a:t>
            </a:r>
            <a:r>
              <a:rPr lang="en-US" dirty="0" smtClean="0"/>
              <a:t>banner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48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1981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1990725"/>
            <a:ext cx="82296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3962400"/>
            <a:ext cx="8229600" cy="1905000"/>
          </a:xfrm>
        </p:spPr>
        <p:txBody>
          <a:bodyPr rtlCol="0"/>
          <a:lstStyle>
            <a:lvl1pPr marL="0" indent="0">
              <a:buClrTx/>
              <a:buFont typeface="Wingdings" pitchFamily="2" charset="2"/>
              <a:buNone/>
              <a:defRPr sz="2000" b="0">
                <a:latin typeface="Calibri" pitchFamily="34" charset="0"/>
              </a:defRPr>
            </a:lvl1pPr>
            <a:lvl2pPr marL="457200" indent="0">
              <a:buClrTx/>
              <a:buFont typeface="Wingdings" pitchFamily="2" charset="2"/>
              <a:buNone/>
              <a:defRPr sz="1800" b="0">
                <a:latin typeface="Calibri Light" pitchFamily="34" charset="0"/>
              </a:defRPr>
            </a:lvl2pPr>
            <a:lvl3pPr marL="914400" indent="0">
              <a:buClrTx/>
              <a:buFont typeface="Wingdings" pitchFamily="2" charset="2"/>
              <a:buNone/>
              <a:defRPr sz="1600" b="0">
                <a:latin typeface="Myriad Pro" pitchFamily="34" charset="0"/>
              </a:defRPr>
            </a:lvl3pPr>
            <a:lvl4pPr marL="1371600" indent="0">
              <a:buClrTx/>
              <a:buFont typeface="Wingdings" pitchFamily="2" charset="2"/>
              <a:buNone/>
              <a:defRPr sz="1400" b="0">
                <a:latin typeface="Myriad Pro" pitchFamily="34" charset="0"/>
              </a:defRPr>
            </a:lvl4pPr>
            <a:lvl5pPr marL="1828800" indent="0">
              <a:buClrTx/>
              <a:buFont typeface="Wingdings" pitchFamily="2" charset="2"/>
              <a:buNone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4" grpId="0" uiExpand="1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0" y="313395"/>
            <a:ext cx="9144001" cy="75340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43440" tIns="89650" rIns="143440" bIns="89650" rtlCol="0" anchor="ctr">
            <a:normAutofit fontScale="97500"/>
          </a:bodyPr>
          <a:lstStyle>
            <a:lvl1pPr algn="l" defTabSz="699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49" b="1" kern="1200" cap="none" spc="-76" baseline="0">
                <a:ln w="3175">
                  <a:noFill/>
                </a:ln>
                <a:solidFill>
                  <a:schemeClr val="lt1"/>
                </a:solidFill>
                <a:effectLst/>
                <a:latin typeface="Myriad Pro" pitchFamily="34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97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41" r:id="rId5"/>
    <p:sldLayoutId id="2147483736" r:id="rId6"/>
    <p:sldLayoutId id="2147483742" r:id="rId7"/>
    <p:sldLayoutId id="2147483738" r:id="rId8"/>
    <p:sldLayoutId id="2147483740" r:id="rId9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3200" b="1" dirty="0" smtClean="0">
          <a:solidFill>
            <a:schemeClr val="bg1"/>
          </a:solidFill>
          <a:latin typeface="Segoe UI" panose="020B0502040204020203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ts val="12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742950" indent="-285750" algn="l" defTabSz="-13873163" rtl="0" eaLnBrk="1" fontAlgn="base" hangingPunct="1">
        <a:spcBef>
          <a:spcPts val="12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Segoe UI Light" panose="020B0502040204020203" pitchFamily="34" charset="0"/>
          <a:cs typeface="Segoe UI Light" panose="020B0502040204020203" pitchFamily="34" charset="0"/>
        </a:defRPr>
      </a:lvl2pPr>
      <a:lvl3pPr marL="1143000" indent="-228600" algn="l" defTabSz="-13873163" rtl="0" eaLnBrk="1" fontAlgn="base" hangingPunct="1">
        <a:spcBef>
          <a:spcPts val="12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Segoe UI Light" panose="020B0502040204020203" pitchFamily="34" charset="0"/>
          <a:cs typeface="Segoe UI Light" panose="020B0502040204020203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Segoe UI Light" panose="020B0502040204020203" pitchFamily="34" charset="0"/>
          <a:cs typeface="Segoe UI Light" panose="020B0502040204020203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Segoe UI Light" panose="020B0502040204020203" pitchFamily="34" charset="0"/>
          <a:cs typeface="Segoe UI Light" panose="020B0502040204020203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e mean people born that way?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3" r="6995"/>
          <a:stretch/>
        </p:blipFill>
        <p:spPr bwMode="auto">
          <a:xfrm>
            <a:off x="0" y="-21771"/>
            <a:ext cx="9144000" cy="695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152400" y="990600"/>
            <a:ext cx="79248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070C0"/>
                </a:solidFill>
                <a:latin typeface="Tekton Pro" pitchFamily="34" charset="0"/>
              </a:rPr>
              <a:t>Testing Ng! </a:t>
            </a:r>
            <a:endParaRPr lang="en-US" sz="6600" dirty="0">
              <a:solidFill>
                <a:srgbClr val="0070C0"/>
              </a:solidFill>
              <a:latin typeface="Tekton Pro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352800"/>
            <a:ext cx="611353" cy="65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86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Dependencies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alter, mock, replace</a:t>
            </a: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4261053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ng-patterns-testing 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219200"/>
            <a:ext cx="3200400" cy="554243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970002" y="2611436"/>
            <a:ext cx="2479596" cy="369332"/>
            <a:chOff x="1787604" y="2177534"/>
            <a:chExt cx="2479596" cy="369332"/>
          </a:xfrm>
        </p:grpSpPr>
        <p:sp>
          <p:nvSpPr>
            <p:cNvPr id="5" name="Rectangle 4"/>
            <p:cNvSpPr/>
            <p:nvPr/>
          </p:nvSpPr>
          <p:spPr>
            <a:xfrm>
              <a:off x="1787604" y="217753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kern="0" dirty="0" smtClean="0">
                  <a:solidFill>
                    <a:schemeClr val="accent1"/>
                  </a:solidFill>
                </a:rPr>
                <a:t>The SPA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2895600" y="2362200"/>
              <a:ext cx="1371600" cy="0"/>
            </a:xfrm>
            <a:prstGeom prst="straightConnector1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1143000" y="3429000"/>
            <a:ext cx="2514600" cy="3276600"/>
            <a:chOff x="2209800" y="2819400"/>
            <a:chExt cx="2514600" cy="1676400"/>
          </a:xfrm>
        </p:grpSpPr>
        <p:grpSp>
          <p:nvGrpSpPr>
            <p:cNvPr id="8" name="Group 7"/>
            <p:cNvGrpSpPr/>
            <p:nvPr/>
          </p:nvGrpSpPr>
          <p:grpSpPr>
            <a:xfrm>
              <a:off x="3276600" y="2819400"/>
              <a:ext cx="1447800" cy="1676400"/>
              <a:chOff x="3276600" y="2819400"/>
              <a:chExt cx="1447800" cy="1676400"/>
            </a:xfrm>
          </p:grpSpPr>
          <p:cxnSp>
            <p:nvCxnSpPr>
              <p:cNvPr id="10" name="Straight Connector 9"/>
              <p:cNvCxnSpPr/>
              <p:nvPr/>
            </p:nvCxnSpPr>
            <p:spPr bwMode="auto">
              <a:xfrm>
                <a:off x="3276600" y="2819400"/>
                <a:ext cx="1447800" cy="0"/>
              </a:xfrm>
              <a:prstGeom prst="line">
                <a:avLst/>
              </a:prstGeom>
              <a:gradFill rotWithShape="1">
                <a:gsLst>
                  <a:gs pos="0">
                    <a:srgbClr val="A4D289"/>
                  </a:gs>
                  <a:gs pos="100000">
                    <a:schemeClr val="bg1"/>
                  </a:gs>
                </a:gsLst>
                <a:lin ang="5400000" scaled="1"/>
              </a:gra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3276600" y="4495800"/>
                <a:ext cx="1447800" cy="0"/>
              </a:xfrm>
              <a:prstGeom prst="line">
                <a:avLst/>
              </a:prstGeom>
              <a:gradFill rotWithShape="1">
                <a:gsLst>
                  <a:gs pos="0">
                    <a:srgbClr val="A4D289"/>
                  </a:gs>
                  <a:gs pos="100000">
                    <a:schemeClr val="bg1"/>
                  </a:gs>
                </a:gsLst>
                <a:lin ang="5400000" scaled="1"/>
              </a:gra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3276600" y="2819400"/>
                <a:ext cx="0" cy="1676400"/>
              </a:xfrm>
              <a:prstGeom prst="line">
                <a:avLst/>
              </a:prstGeom>
              <a:gradFill rotWithShape="1">
                <a:gsLst>
                  <a:gs pos="0">
                    <a:srgbClr val="A4D289"/>
                  </a:gs>
                  <a:gs pos="100000">
                    <a:schemeClr val="bg1"/>
                  </a:gs>
                </a:gsLst>
                <a:lin ang="5400000" scaled="1"/>
              </a:gra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" name="TextBox 8"/>
            <p:cNvSpPr txBox="1"/>
            <p:nvPr/>
          </p:nvSpPr>
          <p:spPr bwMode="auto">
            <a:xfrm>
              <a:off x="2209800" y="3294359"/>
              <a:ext cx="1600200" cy="188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accent2"/>
                  </a:solidFill>
                  <a:latin typeface="Tekton Pro" pitchFamily="34" charset="0"/>
                </a:rPr>
                <a:t>“specs”</a:t>
              </a:r>
              <a:endParaRPr lang="en-US" sz="1800" dirty="0">
                <a:solidFill>
                  <a:schemeClr val="accent2"/>
                </a:solidFill>
                <a:latin typeface="Tekton Pro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3581400" y="3581400"/>
            <a:ext cx="2743200" cy="2590800"/>
          </a:xfrm>
          <a:prstGeom prst="rect">
            <a:avLst/>
          </a:prstGeom>
          <a:solidFill>
            <a:schemeClr val="accent3">
              <a:lumMod val="75000"/>
              <a:alpha val="11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9443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143000"/>
            <a:ext cx="842645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frameworks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['mocha', 'chai', '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sinon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', 'chai-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sinon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'],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list of files &amp; patterns to load in the browser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'./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node_modules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/ng-midway-tester/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/ngMidwayTester.js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'./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bower_components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/jquery.js',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'./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bower_components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/angular/angular.js',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'./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bower_components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/angular-mocks/angular-mocks.js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.. More 3</a:t>
            </a:r>
            <a:r>
              <a:rPr lang="en-US" sz="1600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party libs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/* the app to test */   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'./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/client/app/app.module.js',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'./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/client/app/**/*.module.js',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'./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/client/app/**/*.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/*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spec helpers + specs*/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'./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/client/test/lib/specHelper.js',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'./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/client/test/lib/mockData.js',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'./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/client/test/basics/**/*.src.js',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'./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/client/test/basics/**/*.spec.js',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'./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/client/test/**/*.spec.js'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38200" y="3124200"/>
            <a:ext cx="6019800" cy="30480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3675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angular-mocks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5400" dirty="0" smtClean="0"/>
              <a:t>support      testing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05200"/>
            <a:ext cx="762000" cy="81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509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angular-mocks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914400" y="1295400"/>
            <a:ext cx="7620000" cy="4038600"/>
          </a:xfrm>
          <a:prstGeom prst="rect">
            <a:avLst/>
          </a:prstGeom>
        </p:spPr>
        <p:txBody>
          <a:bodyPr/>
          <a:lstStyle>
            <a:lvl1pPr marL="342900" indent="-34290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 marL="0" indent="0">
              <a:spcBef>
                <a:spcPts val="2000"/>
              </a:spcBef>
              <a:buNone/>
            </a:pPr>
            <a:r>
              <a:rPr lang="fr-FR" sz="2800" kern="0" dirty="0" err="1" smtClean="0">
                <a:solidFill>
                  <a:schemeClr val="accent1"/>
                </a:solidFill>
              </a:rPr>
              <a:t>Facilitates</a:t>
            </a:r>
            <a:r>
              <a:rPr lang="fr-FR" sz="2800" kern="0" dirty="0" smtClean="0">
                <a:solidFill>
                  <a:schemeClr val="accent1"/>
                </a:solidFill>
              </a:rPr>
              <a:t> </a:t>
            </a:r>
            <a:r>
              <a:rPr lang="fr-FR" sz="2800" kern="0" dirty="0" err="1" smtClean="0">
                <a:solidFill>
                  <a:schemeClr val="accent1"/>
                </a:solidFill>
              </a:rPr>
              <a:t>angular</a:t>
            </a:r>
            <a:r>
              <a:rPr lang="fr-FR" sz="2800" kern="0" dirty="0" smtClean="0">
                <a:solidFill>
                  <a:schemeClr val="accent1"/>
                </a:solidFill>
              </a:rPr>
              <a:t> </a:t>
            </a:r>
            <a:r>
              <a:rPr lang="fr-FR" sz="2800" kern="0" dirty="0" err="1" smtClean="0">
                <a:solidFill>
                  <a:schemeClr val="accent1"/>
                </a:solidFill>
              </a:rPr>
              <a:t>testing</a:t>
            </a:r>
            <a:endParaRPr lang="fr-FR" sz="2800" kern="0" dirty="0">
              <a:solidFill>
                <a:schemeClr val="accent1"/>
              </a:solidFill>
            </a:endParaRPr>
          </a:p>
          <a:p>
            <a:pPr marL="400050" lvl="1" indent="0">
              <a:spcBef>
                <a:spcPts val="400"/>
              </a:spcBef>
              <a:buNone/>
            </a:pPr>
            <a:r>
              <a:rPr lang="fr-FR" sz="2400" kern="0" dirty="0" err="1" smtClean="0">
                <a:solidFill>
                  <a:schemeClr val="accent1"/>
                </a:solidFill>
              </a:rPr>
              <a:t>Ease</a:t>
            </a:r>
            <a:r>
              <a:rPr lang="fr-FR" sz="2400" kern="0" dirty="0" smtClean="0">
                <a:solidFill>
                  <a:schemeClr val="accent1"/>
                </a:solidFill>
              </a:rPr>
              <a:t> setup of SUT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fr-FR" sz="2400" kern="0" dirty="0" err="1" smtClean="0">
                <a:solidFill>
                  <a:schemeClr val="accent1"/>
                </a:solidFill>
              </a:rPr>
              <a:t>Mock</a:t>
            </a:r>
            <a:r>
              <a:rPr lang="fr-FR" sz="2400" kern="0" dirty="0" smtClean="0">
                <a:solidFill>
                  <a:schemeClr val="accent1"/>
                </a:solidFill>
              </a:rPr>
              <a:t> </a:t>
            </a:r>
            <a:r>
              <a:rPr lang="fr-FR" sz="2400" kern="0" dirty="0" err="1" smtClean="0">
                <a:solidFill>
                  <a:schemeClr val="accent1"/>
                </a:solidFill>
              </a:rPr>
              <a:t>tricky</a:t>
            </a:r>
            <a:r>
              <a:rPr lang="fr-FR" sz="2400" kern="0" dirty="0" smtClean="0">
                <a:solidFill>
                  <a:schemeClr val="accent1"/>
                </a:solidFill>
              </a:rPr>
              <a:t> </a:t>
            </a:r>
            <a:r>
              <a:rPr lang="fr-FR" sz="2400" kern="0" dirty="0" err="1" smtClean="0">
                <a:solidFill>
                  <a:schemeClr val="accent1"/>
                </a:solidFill>
              </a:rPr>
              <a:t>async</a:t>
            </a:r>
            <a:r>
              <a:rPr lang="fr-FR" sz="2400" kern="0" dirty="0" smtClean="0">
                <a:solidFill>
                  <a:schemeClr val="accent1"/>
                </a:solidFill>
              </a:rPr>
              <a:t> services</a:t>
            </a:r>
            <a:endParaRPr lang="fr-FR" sz="2400" kern="0" dirty="0">
              <a:solidFill>
                <a:schemeClr val="accent1"/>
              </a:solidFill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en-US" sz="2800" kern="0" dirty="0" err="1" smtClean="0">
                <a:solidFill>
                  <a:schemeClr val="accent1"/>
                </a:solidFill>
              </a:rPr>
              <a:t>ngMock</a:t>
            </a:r>
            <a:r>
              <a:rPr lang="en-US" sz="2800" kern="0" dirty="0" smtClean="0">
                <a:solidFill>
                  <a:schemeClr val="accent1"/>
                </a:solidFill>
              </a:rPr>
              <a:t> - </a:t>
            </a:r>
            <a:r>
              <a:rPr lang="en-US" kern="0" dirty="0" smtClean="0">
                <a:solidFill>
                  <a:schemeClr val="accent1"/>
                </a:solidFill>
              </a:rPr>
              <a:t>mocked versions of some angular core services</a:t>
            </a:r>
            <a:endParaRPr lang="en-US" sz="2800" kern="0" dirty="0" smtClean="0">
              <a:solidFill>
                <a:schemeClr val="accent1"/>
              </a:solidFill>
            </a:endParaRPr>
          </a:p>
          <a:p>
            <a:pPr marL="0" indent="0">
              <a:spcBef>
                <a:spcPts val="2000"/>
              </a:spcBef>
              <a:buNone/>
            </a:pPr>
            <a:endParaRPr lang="en-US" sz="2800" kern="0" dirty="0" smtClean="0">
              <a:solidFill>
                <a:schemeClr val="accent1"/>
              </a:solidFill>
            </a:endParaRPr>
          </a:p>
          <a:p>
            <a:pPr marL="0" indent="0">
              <a:spcBef>
                <a:spcPts val="2000"/>
              </a:spcBef>
              <a:buNone/>
            </a:pPr>
            <a:endParaRPr lang="en-US" sz="2800" kern="0" dirty="0">
              <a:solidFill>
                <a:schemeClr val="accent1"/>
              </a:solidFill>
            </a:endParaRPr>
          </a:p>
          <a:p>
            <a:pPr marL="0" indent="0">
              <a:spcBef>
                <a:spcPts val="2000"/>
              </a:spcBef>
              <a:buNone/>
            </a:pPr>
            <a:endParaRPr lang="en-US" sz="2800" kern="0" dirty="0" smtClean="0">
              <a:solidFill>
                <a:schemeClr val="accent1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2800" kern="0" dirty="0" err="1" smtClean="0">
                <a:solidFill>
                  <a:schemeClr val="accent1"/>
                </a:solidFill>
              </a:rPr>
              <a:t>mock.module</a:t>
            </a:r>
            <a:r>
              <a:rPr lang="en-US" sz="3600" kern="0" dirty="0">
                <a:solidFill>
                  <a:schemeClr val="accent1"/>
                </a:solidFill>
              </a:rPr>
              <a:t> </a:t>
            </a:r>
            <a:r>
              <a:rPr lang="en-US" sz="2400" kern="0" dirty="0" smtClean="0">
                <a:solidFill>
                  <a:schemeClr val="accent1"/>
                </a:solidFill>
              </a:rPr>
              <a:t>– define test module</a:t>
            </a:r>
            <a:r>
              <a:rPr lang="en-US" sz="2800" kern="0" dirty="0" smtClean="0">
                <a:solidFill>
                  <a:schemeClr val="accent1"/>
                </a:solidFill>
              </a:rPr>
              <a:t> </a:t>
            </a:r>
            <a:endParaRPr lang="en-US" sz="2800" kern="0" dirty="0" smtClean="0">
              <a:solidFill>
                <a:schemeClr val="accent1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2800" kern="0" dirty="0" err="1" smtClean="0">
                <a:solidFill>
                  <a:schemeClr val="accent1"/>
                </a:solidFill>
              </a:rPr>
              <a:t>mock.inject</a:t>
            </a:r>
            <a:r>
              <a:rPr lang="en-US" sz="2400" kern="0" dirty="0" smtClean="0">
                <a:solidFill>
                  <a:schemeClr val="accent1"/>
                </a:solidFill>
              </a:rPr>
              <a:t> – get components from test module</a:t>
            </a:r>
            <a:endParaRPr lang="en-US" sz="2800" kern="0" dirty="0" smtClean="0">
              <a:solidFill>
                <a:schemeClr val="accent1"/>
              </a:solidFill>
            </a:endParaRPr>
          </a:p>
          <a:p>
            <a:pPr marL="0" indent="0">
              <a:spcBef>
                <a:spcPts val="2000"/>
              </a:spcBef>
              <a:buNone/>
            </a:pPr>
            <a:endParaRPr lang="en-US" sz="2800" kern="0" dirty="0" smtClean="0">
              <a:solidFill>
                <a:schemeClr val="accent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47800" y="3397163"/>
            <a:ext cx="6844823" cy="201303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4284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ngMock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['ng']).provider({</a:t>
            </a:r>
          </a:p>
          <a:p>
            <a:pPr lvl="0"/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browser: </a:t>
            </a: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angular.mock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BrowserProvider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0"/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exceptionHandler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angular.mock.$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ExceptionHandlerProvider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0"/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log: </a:t>
            </a: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angular.mock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LogProvider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0"/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interval: </a:t>
            </a: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angular.mock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IntervalProvider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0"/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httpBackend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angular.mock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HttpBackendProvider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0"/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rootElement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angular.mock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RootElementProvider</a:t>
            </a:r>
            <a:endParaRPr lang="en-US" altLang="en-US" sz="16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63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Module</a:t>
            </a:r>
            <a:r>
              <a:rPr lang="en-US" dirty="0" smtClean="0"/>
              <a:t> </a:t>
            </a:r>
            <a:r>
              <a:rPr lang="en-US" sz="5400" dirty="0" smtClean="0"/>
              <a:t>is a container </a:t>
            </a:r>
          </a:p>
          <a:p>
            <a:r>
              <a:rPr lang="en-US" sz="5400" dirty="0" smtClean="0"/>
              <a:t>of      component definitions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657600"/>
            <a:ext cx="762000" cy="8111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16841" y="5086290"/>
            <a:ext cx="4910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err="1">
                <a:solidFill>
                  <a:schemeClr val="bg1"/>
                </a:solidFill>
                <a:latin typeface="Helvetica Neue"/>
              </a:rPr>
              <a:t>controllers</a:t>
            </a:r>
            <a:r>
              <a:rPr lang="fr-FR" sz="2000" dirty="0">
                <a:solidFill>
                  <a:schemeClr val="bg1"/>
                </a:solidFill>
                <a:latin typeface="Helvetica Neue"/>
              </a:rPr>
              <a:t>, services, </a:t>
            </a:r>
            <a:r>
              <a:rPr lang="fr-FR" sz="2000" dirty="0" err="1">
                <a:solidFill>
                  <a:schemeClr val="bg1"/>
                </a:solidFill>
                <a:latin typeface="Helvetica Neue"/>
              </a:rPr>
              <a:t>filters</a:t>
            </a:r>
            <a:r>
              <a:rPr lang="fr-FR" sz="2000" dirty="0">
                <a:solidFill>
                  <a:schemeClr val="bg1"/>
                </a:solidFill>
                <a:latin typeface="Helvetica Neue"/>
              </a:rPr>
              <a:t>, directives, </a:t>
            </a:r>
            <a:r>
              <a:rPr lang="fr-FR" sz="2000" dirty="0" err="1">
                <a:solidFill>
                  <a:schemeClr val="bg1"/>
                </a:solidFill>
                <a:latin typeface="Helvetica Neue"/>
              </a:rPr>
              <a:t>etc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71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$injector</a:t>
            </a:r>
            <a:r>
              <a:rPr lang="en-US" dirty="0" smtClean="0"/>
              <a:t> </a:t>
            </a:r>
            <a:r>
              <a:rPr lang="en-US" sz="5400" dirty="0" smtClean="0"/>
              <a:t>creates and retrieves object instances</a:t>
            </a:r>
            <a:br>
              <a:rPr lang="en-US" sz="5400" dirty="0" smtClean="0"/>
            </a:br>
            <a:r>
              <a:rPr lang="en-US" sz="5400" dirty="0" smtClean="0"/>
              <a:t>defined in a module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98926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990600" y="1447800"/>
            <a:ext cx="7010400" cy="4038600"/>
          </a:xfrm>
          <a:prstGeom prst="rect">
            <a:avLst/>
          </a:prstGeom>
        </p:spPr>
        <p:txBody>
          <a:bodyPr/>
          <a:lstStyle>
            <a:lvl1pPr marL="342900" indent="-34290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 marL="0" indent="0">
              <a:spcBef>
                <a:spcPts val="2000"/>
              </a:spcBef>
              <a:buNone/>
            </a:pPr>
            <a:r>
              <a:rPr lang="fr-FR" sz="2800" kern="0" dirty="0" err="1" smtClean="0">
                <a:solidFill>
                  <a:schemeClr val="accent1"/>
                </a:solidFill>
              </a:rPr>
              <a:t>controllers</a:t>
            </a:r>
            <a:r>
              <a:rPr lang="fr-FR" sz="2800" kern="0" dirty="0">
                <a:solidFill>
                  <a:schemeClr val="accent1"/>
                </a:solidFill>
              </a:rPr>
              <a:t>, services</a:t>
            </a:r>
            <a:r>
              <a:rPr lang="fr-FR" sz="2800" kern="0" dirty="0" smtClean="0">
                <a:solidFill>
                  <a:schemeClr val="accent1"/>
                </a:solidFill>
              </a:rPr>
              <a:t>, </a:t>
            </a:r>
            <a:r>
              <a:rPr lang="fr-FR" sz="2800" kern="0" dirty="0" err="1">
                <a:solidFill>
                  <a:schemeClr val="accent1"/>
                </a:solidFill>
              </a:rPr>
              <a:t>filters</a:t>
            </a:r>
            <a:r>
              <a:rPr lang="fr-FR" sz="2800" kern="0" dirty="0">
                <a:solidFill>
                  <a:schemeClr val="accent1"/>
                </a:solidFill>
              </a:rPr>
              <a:t>, directives, </a:t>
            </a:r>
            <a:r>
              <a:rPr lang="fr-FR" sz="2800" kern="0" dirty="0" err="1" smtClean="0">
                <a:solidFill>
                  <a:schemeClr val="accent1"/>
                </a:solidFill>
              </a:rPr>
              <a:t>etc</a:t>
            </a:r>
            <a:endParaRPr lang="fr-FR" sz="2800" kern="0" dirty="0" smtClean="0">
              <a:solidFill>
                <a:schemeClr val="accent1"/>
              </a:solidFill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fr-FR" sz="2800" kern="0" dirty="0" smtClean="0">
                <a:solidFill>
                  <a:schemeClr val="accent1"/>
                </a:solidFill>
              </a:rPr>
              <a:t>module per </a:t>
            </a:r>
            <a:r>
              <a:rPr lang="fr-FR" sz="2800" kern="0" dirty="0" err="1" smtClean="0">
                <a:solidFill>
                  <a:schemeClr val="accent1"/>
                </a:solidFill>
              </a:rPr>
              <a:t>functional</a:t>
            </a:r>
            <a:r>
              <a:rPr lang="fr-FR" sz="2800" kern="0" dirty="0" smtClean="0">
                <a:solidFill>
                  <a:schemeClr val="accent1"/>
                </a:solidFill>
              </a:rPr>
              <a:t> area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fr-FR" sz="2800" kern="0" dirty="0" smtClean="0">
                <a:solidFill>
                  <a:schemeClr val="accent1"/>
                </a:solidFill>
              </a:rPr>
              <a:t>The ‘</a:t>
            </a:r>
            <a:r>
              <a:rPr lang="fr-FR" sz="2800" kern="0" dirty="0" err="1" smtClean="0">
                <a:solidFill>
                  <a:schemeClr val="accent1"/>
                </a:solidFill>
              </a:rPr>
              <a:t>app</a:t>
            </a:r>
            <a:r>
              <a:rPr lang="fr-FR" sz="2800" kern="0" dirty="0" smtClean="0">
                <a:solidFill>
                  <a:schemeClr val="accent1"/>
                </a:solidFill>
              </a:rPr>
              <a:t>’ module </a:t>
            </a:r>
            <a:r>
              <a:rPr lang="fr-FR" sz="2800" kern="0" dirty="0" err="1" smtClean="0">
                <a:solidFill>
                  <a:schemeClr val="accent1"/>
                </a:solidFill>
              </a:rPr>
              <a:t>is</a:t>
            </a:r>
            <a:r>
              <a:rPr lang="fr-FR" sz="2800" kern="0" dirty="0" smtClean="0">
                <a:solidFill>
                  <a:schemeClr val="accent1"/>
                </a:solidFill>
              </a:rPr>
              <a:t> the top module </a:t>
            </a:r>
            <a:br>
              <a:rPr lang="fr-FR" sz="2800" kern="0" dirty="0" smtClean="0">
                <a:solidFill>
                  <a:schemeClr val="accent1"/>
                </a:solidFill>
              </a:rPr>
            </a:br>
            <a:r>
              <a:rPr lang="fr-FR" sz="2800" kern="0" dirty="0" smtClean="0">
                <a:solidFill>
                  <a:schemeClr val="accent1"/>
                </a:solidFill>
              </a:rPr>
              <a:t>and all of </a:t>
            </a:r>
            <a:r>
              <a:rPr lang="fr-FR" sz="2800" kern="0" dirty="0" err="1" smtClean="0">
                <a:solidFill>
                  <a:schemeClr val="accent1"/>
                </a:solidFill>
              </a:rPr>
              <a:t>its</a:t>
            </a:r>
            <a:r>
              <a:rPr lang="fr-FR" sz="2800" kern="0" dirty="0" smtClean="0">
                <a:solidFill>
                  <a:schemeClr val="accent1"/>
                </a:solidFill>
              </a:rPr>
              <a:t> </a:t>
            </a:r>
            <a:r>
              <a:rPr lang="fr-FR" sz="2800" kern="0" dirty="0" err="1" smtClean="0">
                <a:solidFill>
                  <a:schemeClr val="accent1"/>
                </a:solidFill>
              </a:rPr>
              <a:t>dependent</a:t>
            </a:r>
            <a:r>
              <a:rPr lang="fr-FR" sz="2800" kern="0" dirty="0" smtClean="0">
                <a:solidFill>
                  <a:schemeClr val="accent1"/>
                </a:solidFill>
              </a:rPr>
              <a:t> modules</a:t>
            </a:r>
            <a:br>
              <a:rPr lang="fr-FR" sz="2800" kern="0" dirty="0" smtClean="0">
                <a:solidFill>
                  <a:schemeClr val="accent1"/>
                </a:solidFill>
              </a:rPr>
            </a:br>
            <a:r>
              <a:rPr lang="fr-FR" sz="2800" kern="0" dirty="0" smtClean="0">
                <a:solidFill>
                  <a:schemeClr val="accent1"/>
                </a:solidFill>
              </a:rPr>
              <a:t/>
            </a:r>
            <a:br>
              <a:rPr lang="fr-FR" sz="2800" kern="0" dirty="0" smtClean="0">
                <a:solidFill>
                  <a:schemeClr val="accent1"/>
                </a:solidFill>
              </a:rPr>
            </a:br>
            <a:r>
              <a:rPr lang="fr-FR" sz="2800" kern="0" dirty="0" smtClean="0">
                <a:solidFill>
                  <a:schemeClr val="accent1"/>
                </a:solidFill>
              </a:rPr>
              <a:t/>
            </a:r>
            <a:br>
              <a:rPr lang="fr-FR" sz="2800" kern="0" dirty="0" smtClean="0">
                <a:solidFill>
                  <a:schemeClr val="accent1"/>
                </a:solidFill>
              </a:rPr>
            </a:br>
            <a:r>
              <a:rPr lang="fr-FR" sz="2800" kern="0" dirty="0" smtClean="0">
                <a:solidFill>
                  <a:schemeClr val="accent1"/>
                </a:solidFill>
              </a:rPr>
              <a:t/>
            </a:r>
            <a:br>
              <a:rPr lang="fr-FR" sz="2800" kern="0" dirty="0" smtClean="0">
                <a:solidFill>
                  <a:schemeClr val="accent1"/>
                </a:solidFill>
              </a:rPr>
            </a:br>
            <a:endParaRPr lang="fr-FR" sz="2800" kern="0" dirty="0" smtClean="0">
              <a:solidFill>
                <a:schemeClr val="accent1"/>
              </a:solidFill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fr-FR" sz="2800" kern="0" dirty="0" smtClean="0">
                <a:solidFill>
                  <a:schemeClr val="accent1"/>
                </a:solidFill>
              </a:rPr>
              <a:t>The ‘test’ module </a:t>
            </a:r>
            <a:r>
              <a:rPr lang="fr-FR" sz="2800" kern="0" dirty="0" err="1" smtClean="0">
                <a:solidFill>
                  <a:schemeClr val="accent1"/>
                </a:solidFill>
              </a:rPr>
              <a:t>is</a:t>
            </a:r>
            <a:r>
              <a:rPr lang="fr-FR" sz="2800" kern="0" dirty="0" smtClean="0">
                <a:solidFill>
                  <a:schemeClr val="accent1"/>
                </a:solidFill>
              </a:rPr>
              <a:t> the </a:t>
            </a:r>
            <a:r>
              <a:rPr lang="fr-FR" sz="2800" kern="0" dirty="0" err="1" smtClean="0">
                <a:solidFill>
                  <a:schemeClr val="accent1"/>
                </a:solidFill>
              </a:rPr>
              <a:t>same</a:t>
            </a:r>
            <a:r>
              <a:rPr lang="fr-FR" sz="2800" kern="0" dirty="0" smtClean="0">
                <a:solidFill>
                  <a:schemeClr val="accent1"/>
                </a:solidFill>
              </a:rPr>
              <a:t> </a:t>
            </a:r>
            <a:r>
              <a:rPr lang="fr-FR" sz="2800" kern="0" dirty="0" err="1" smtClean="0">
                <a:solidFill>
                  <a:schemeClr val="accent1"/>
                </a:solidFill>
              </a:rPr>
              <a:t>thing</a:t>
            </a:r>
            <a:endParaRPr lang="fr-FR" sz="2800" kern="0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0200" y="3810000"/>
            <a:ext cx="32004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('app', [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'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app.core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'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app.widgets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'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app.avengers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'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app.dashboard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'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app.layout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7500" y="6172200"/>
            <a:ext cx="403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beforeEach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(module('basics'));</a:t>
            </a:r>
          </a:p>
        </p:txBody>
      </p:sp>
    </p:spTree>
    <p:extLst>
      <p:ext uri="{BB962C8B-B14F-4D97-AF65-F5344CB8AC3E}">
        <p14:creationId xmlns:p14="http://schemas.microsoft.com/office/powerpoint/2010/main" val="1673406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as a cookbook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914400" y="1524000"/>
            <a:ext cx="7620000" cy="4038600"/>
          </a:xfrm>
          <a:prstGeom prst="rect">
            <a:avLst/>
          </a:prstGeom>
        </p:spPr>
        <p:txBody>
          <a:bodyPr/>
          <a:lstStyle>
            <a:lvl1pPr marL="342900" indent="-34290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 marL="0" indent="0">
              <a:spcBef>
                <a:spcPts val="2000"/>
              </a:spcBef>
              <a:buNone/>
            </a:pPr>
            <a:r>
              <a:rPr lang="fr-FR" sz="2800" kern="0" dirty="0" err="1" smtClean="0">
                <a:solidFill>
                  <a:schemeClr val="accent1"/>
                </a:solidFill>
              </a:rPr>
              <a:t>recipes</a:t>
            </a:r>
            <a:r>
              <a:rPr lang="fr-FR" sz="2800" kern="0" dirty="0" smtClean="0">
                <a:solidFill>
                  <a:schemeClr val="accent1"/>
                </a:solidFill>
              </a:rPr>
              <a:t> for </a:t>
            </a:r>
            <a:r>
              <a:rPr lang="fr-FR" sz="2800" kern="0" dirty="0" err="1">
                <a:solidFill>
                  <a:schemeClr val="accent1"/>
                </a:solidFill>
              </a:rPr>
              <a:t>creating</a:t>
            </a:r>
            <a:r>
              <a:rPr lang="fr-FR" sz="2800" kern="0" dirty="0">
                <a:solidFill>
                  <a:schemeClr val="accent1"/>
                </a:solidFill>
              </a:rPr>
              <a:t> component instances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can keep adding/revising recipes until “loaded”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“loaded” when c</a:t>
            </a:r>
            <a:r>
              <a:rPr lang="en-US" sz="2800" kern="0" dirty="0" smtClean="0">
                <a:solidFill>
                  <a:schemeClr val="accent1"/>
                </a:solidFill>
              </a:rPr>
              <a:t>reate the </a:t>
            </a:r>
            <a:r>
              <a:rPr lang="en-US" sz="2800" kern="0" dirty="0" smtClean="0">
                <a:solidFill>
                  <a:schemeClr val="accent1"/>
                </a:solidFill>
              </a:rPr>
              <a:t>$injector</a:t>
            </a:r>
            <a:br>
              <a:rPr lang="en-US" sz="2800" kern="0" dirty="0" smtClean="0">
                <a:solidFill>
                  <a:schemeClr val="accent1"/>
                </a:solidFill>
              </a:rPr>
            </a:br>
            <a:r>
              <a:rPr lang="en-US" sz="2800" kern="0" dirty="0" smtClean="0">
                <a:solidFill>
                  <a:schemeClr val="accent1"/>
                </a:solidFill>
              </a:rPr>
              <a:t/>
            </a:r>
            <a:br>
              <a:rPr lang="en-US" sz="2800" kern="0" dirty="0" smtClean="0">
                <a:solidFill>
                  <a:schemeClr val="accent1"/>
                </a:solidFill>
              </a:rPr>
            </a:br>
            <a:endParaRPr lang="en-US" sz="2800" kern="0" dirty="0" smtClean="0">
              <a:solidFill>
                <a:schemeClr val="accent1"/>
              </a:solidFill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once loaded, module is closed to modification</a:t>
            </a:r>
            <a:endParaRPr lang="en-US" sz="2800" kern="0" dirty="0" smtClean="0">
              <a:solidFill>
                <a:schemeClr val="accent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4400" y="3702201"/>
            <a:ext cx="7505260" cy="4125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4284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injector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angular.injector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'ng'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myModule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5193268"/>
            <a:ext cx="7620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Error: Injector already created, can not register a module!</a:t>
            </a:r>
          </a:p>
        </p:txBody>
      </p:sp>
    </p:spTree>
    <p:extLst>
      <p:ext uri="{BB962C8B-B14F-4D97-AF65-F5344CB8AC3E}">
        <p14:creationId xmlns:p14="http://schemas.microsoft.com/office/powerpoint/2010/main" val="17993725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914400" y="1295400"/>
            <a:ext cx="7620000" cy="4038600"/>
          </a:xfrm>
          <a:prstGeom prst="rect">
            <a:avLst/>
          </a:prstGeom>
        </p:spPr>
        <p:txBody>
          <a:bodyPr/>
          <a:lstStyle>
            <a:lvl1pPr marL="342900" indent="-34290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 marL="0" indent="0">
              <a:spcBef>
                <a:spcPts val="2000"/>
              </a:spcBef>
              <a:buNone/>
            </a:pPr>
            <a:r>
              <a:rPr lang="fr-FR" sz="2800" kern="0" dirty="0" smtClean="0">
                <a:solidFill>
                  <a:schemeClr val="accent1"/>
                </a:solidFill>
              </a:rPr>
              <a:t>You </a:t>
            </a:r>
            <a:r>
              <a:rPr lang="fr-FR" sz="2800" kern="0" dirty="0" err="1" smtClean="0">
                <a:solidFill>
                  <a:schemeClr val="accent1"/>
                </a:solidFill>
              </a:rPr>
              <a:t>want</a:t>
            </a:r>
            <a:r>
              <a:rPr lang="fr-FR" sz="2800" kern="0" dirty="0" smtClean="0">
                <a:solidFill>
                  <a:schemeClr val="accent1"/>
                </a:solidFill>
              </a:rPr>
              <a:t> to test</a:t>
            </a:r>
            <a:endParaRPr lang="fr-FR" sz="2800" kern="0" dirty="0">
              <a:solidFill>
                <a:schemeClr val="accent1"/>
              </a:solidFill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You know some Angular</a:t>
            </a:r>
          </a:p>
          <a:p>
            <a:pPr marL="400050" lvl="1" indent="0">
              <a:spcBef>
                <a:spcPts val="800"/>
              </a:spcBef>
              <a:buNone/>
            </a:pPr>
            <a:r>
              <a:rPr lang="en-US" sz="2600" kern="0" dirty="0" smtClean="0">
                <a:solidFill>
                  <a:schemeClr val="accent1"/>
                </a:solidFill>
              </a:rPr>
              <a:t>			services, controller, …</a:t>
            </a:r>
          </a:p>
          <a:p>
            <a:pPr marL="400050" lvl="1" indent="0">
              <a:spcBef>
                <a:spcPts val="800"/>
              </a:spcBef>
              <a:buNone/>
            </a:pPr>
            <a:r>
              <a:rPr lang="en-US" sz="2600" kern="0" dirty="0" smtClean="0">
                <a:solidFill>
                  <a:schemeClr val="accent1"/>
                </a:solidFill>
              </a:rPr>
              <a:t>DI, $q, $http</a:t>
            </a:r>
          </a:p>
          <a:p>
            <a:pPr marL="0" indent="0">
              <a:spcBef>
                <a:spcPts val="2000"/>
              </a:spcBef>
              <a:buNone/>
            </a:pPr>
            <a:endParaRPr lang="en-US" sz="2800" kern="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4504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Testing </a:t>
            </a:r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914400" y="1295400"/>
            <a:ext cx="7620000" cy="4038600"/>
          </a:xfrm>
          <a:prstGeom prst="rect">
            <a:avLst/>
          </a:prstGeom>
        </p:spPr>
        <p:txBody>
          <a:bodyPr/>
          <a:lstStyle>
            <a:lvl1pPr marL="342900" indent="-34290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 marL="0" indent="0">
              <a:spcBef>
                <a:spcPts val="2000"/>
              </a:spcBef>
              <a:buNone/>
            </a:pPr>
            <a:r>
              <a:rPr lang="fr-FR" sz="2800" kern="0" dirty="0" err="1" smtClean="0">
                <a:solidFill>
                  <a:schemeClr val="accent1"/>
                </a:solidFill>
              </a:rPr>
              <a:t>Controlling</a:t>
            </a:r>
            <a:r>
              <a:rPr lang="fr-FR" sz="2800" kern="0" dirty="0" smtClean="0">
                <a:solidFill>
                  <a:schemeClr val="accent1"/>
                </a:solidFill>
              </a:rPr>
              <a:t> </a:t>
            </a:r>
            <a:r>
              <a:rPr lang="fr-FR" sz="2800" kern="0" dirty="0" err="1" smtClean="0">
                <a:solidFill>
                  <a:schemeClr val="accent1"/>
                </a:solidFill>
              </a:rPr>
              <a:t>dependencies</a:t>
            </a:r>
            <a:endParaRPr lang="fr-FR" sz="2800" kern="0" dirty="0">
              <a:solidFill>
                <a:schemeClr val="accent1"/>
              </a:solidFill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Asynchronous code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Browser interactions</a:t>
            </a:r>
          </a:p>
        </p:txBody>
      </p:sp>
    </p:spTree>
    <p:extLst>
      <p:ext uri="{BB962C8B-B14F-4D97-AF65-F5344CB8AC3E}">
        <p14:creationId xmlns:p14="http://schemas.microsoft.com/office/powerpoint/2010/main" val="15375704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Dependencies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3600" dirty="0" smtClean="0"/>
              <a:t>testability == control over dependencies</a:t>
            </a: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3172584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667000" y="1828800"/>
            <a:ext cx="21336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controller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276600" y="3120751"/>
            <a:ext cx="21336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dataservice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55813" y="4343400"/>
            <a:ext cx="21336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config</a:t>
            </a:r>
            <a:r>
              <a:rPr lang="en-US" sz="2000" dirty="0" smtClean="0">
                <a:latin typeface="Tekton Pro" pitchFamily="34" charset="0"/>
              </a:rPr>
              <a:t>, $http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Chain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 bwMode="auto">
          <a:xfrm>
            <a:off x="3733800" y="2590800"/>
            <a:ext cx="0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>
            <a:stCxn id="4" idx="2"/>
          </p:cNvCxnSpPr>
          <p:nvPr/>
        </p:nvCxnSpPr>
        <p:spPr bwMode="auto">
          <a:xfrm>
            <a:off x="4343400" y="3882751"/>
            <a:ext cx="0" cy="384449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77943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Spectrum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504060" y="2353017"/>
            <a:ext cx="6019800" cy="0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 bwMode="auto">
          <a:xfrm>
            <a:off x="7676260" y="2029852"/>
            <a:ext cx="1371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End-to-End</a:t>
            </a:r>
            <a:b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</a:br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(E2E)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52400" y="2029852"/>
            <a:ext cx="1371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Pure</a:t>
            </a:r>
            <a:b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</a:br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Unit Tests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733800" y="1957626"/>
            <a:ext cx="1371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Integration</a:t>
            </a:r>
            <a:r>
              <a:rPr lang="en-US" sz="1200" dirty="0" smtClean="0">
                <a:solidFill>
                  <a:srgbClr val="002060"/>
                </a:solidFill>
                <a:latin typeface="Tekton Pro" pitchFamily="34" charset="0"/>
              </a:rPr>
              <a:t/>
            </a:r>
            <a:br>
              <a:rPr lang="en-US" sz="1200" dirty="0" smtClean="0">
                <a:solidFill>
                  <a:srgbClr val="002060"/>
                </a:solidFill>
                <a:latin typeface="Tekton Pro" pitchFamily="34" charset="0"/>
              </a:rPr>
            </a:br>
            <a:r>
              <a:rPr lang="en-US" sz="1200" dirty="0" smtClean="0">
                <a:solidFill>
                  <a:srgbClr val="002060"/>
                </a:solidFill>
                <a:latin typeface="Tekton Pro" pitchFamily="34" charset="0"/>
              </a:rPr>
              <a:t/>
            </a:r>
            <a:br>
              <a:rPr lang="en-US" sz="1200" dirty="0" smtClean="0">
                <a:solidFill>
                  <a:srgbClr val="002060"/>
                </a:solidFill>
                <a:latin typeface="Tekton Pro" pitchFamily="34" charset="0"/>
              </a:rPr>
            </a:br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Tests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333500" y="5410200"/>
            <a:ext cx="6019800" cy="0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 bwMode="auto">
          <a:xfrm>
            <a:off x="7560180" y="5029200"/>
            <a:ext cx="1371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ekton Pro" pitchFamily="34" charset="0"/>
              </a:rPr>
              <a:t>Fake</a:t>
            </a:r>
            <a:br>
              <a:rPr lang="en-US" dirty="0" smtClean="0">
                <a:solidFill>
                  <a:srgbClr val="002060"/>
                </a:solidFill>
                <a:latin typeface="Tekton Pro" pitchFamily="34" charset="0"/>
              </a:rPr>
            </a:br>
            <a:r>
              <a:rPr lang="en-US" dirty="0" smtClean="0">
                <a:solidFill>
                  <a:srgbClr val="002060"/>
                </a:solidFill>
                <a:latin typeface="Tekton Pro" pitchFamily="34" charset="0"/>
              </a:rPr>
              <a:t>“none”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0" y="5029200"/>
            <a:ext cx="1371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ekton Pro" pitchFamily="34" charset="0"/>
              </a:rPr>
              <a:t>Fake</a:t>
            </a:r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/>
            </a:r>
            <a:b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</a:br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all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733800" y="5005626"/>
            <a:ext cx="1371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Fake</a:t>
            </a:r>
            <a:b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</a:br>
            <a:r>
              <a:rPr lang="en-US" sz="1200" dirty="0" smtClean="0">
                <a:solidFill>
                  <a:srgbClr val="002060"/>
                </a:solidFill>
                <a:latin typeface="Tekton Pro" pitchFamily="34" charset="0"/>
              </a:rPr>
              <a:t/>
            </a:r>
            <a:br>
              <a:rPr lang="en-US" sz="1200" dirty="0" smtClean="0">
                <a:solidFill>
                  <a:srgbClr val="002060"/>
                </a:solidFill>
                <a:latin typeface="Tekton Pro" pitchFamily="34" charset="0"/>
              </a:rPr>
            </a:br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some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1420" y="4338935"/>
            <a:ext cx="2271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kern="0" dirty="0" err="1" smtClean="0">
                <a:solidFill>
                  <a:srgbClr val="005087"/>
                </a:solidFill>
              </a:rPr>
              <a:t>Dependencies</a:t>
            </a:r>
            <a:endParaRPr lang="en-US" b="1" dirty="0">
              <a:solidFill>
                <a:srgbClr val="005087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7399" y="1293674"/>
            <a:ext cx="160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kern="0" dirty="0" smtClean="0">
                <a:solidFill>
                  <a:srgbClr val="FF0000"/>
                </a:solidFill>
              </a:rPr>
              <a:t>Spectrum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800600" y="2067397"/>
            <a:ext cx="1818074" cy="1591073"/>
            <a:chOff x="4800600" y="2067397"/>
            <a:chExt cx="1818074" cy="1591073"/>
          </a:xfrm>
        </p:grpSpPr>
        <p:cxnSp>
          <p:nvCxnSpPr>
            <p:cNvPr id="14" name="Straight Connector 13"/>
            <p:cNvCxnSpPr/>
            <p:nvPr/>
          </p:nvCxnSpPr>
          <p:spPr bwMode="auto">
            <a:xfrm flipV="1">
              <a:off x="5699335" y="2067397"/>
              <a:ext cx="0" cy="1217572"/>
            </a:xfrm>
            <a:prstGeom prst="line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38100" cap="flat" cmpd="sng" algn="ctr">
              <a:solidFill>
                <a:srgbClr val="FF0000">
                  <a:alpha val="76000"/>
                </a:srgb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 bwMode="auto">
            <a:xfrm>
              <a:off x="4800600" y="3350693"/>
              <a:ext cx="181807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Tekton Pro" pitchFamily="34" charset="0"/>
                </a:rPr>
                <a:t>Process boundary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Tekton Pro" pitchFamily="34" charset="0"/>
              </a:endParaRPr>
            </a:p>
          </p:txBody>
        </p:sp>
      </p:grpSp>
      <p:sp>
        <p:nvSpPr>
          <p:cNvPr id="19" name="Rectangle 18"/>
          <p:cNvSpPr/>
          <p:nvPr/>
        </p:nvSpPr>
        <p:spPr bwMode="auto">
          <a:xfrm>
            <a:off x="5715000" y="2388513"/>
            <a:ext cx="1219200" cy="7356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Tekton Pro" pitchFamily="34" charset="0"/>
              </a:rPr>
              <a:t>“midway”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Tekton Pro" pitchFamily="34" charset="0"/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Tekton Pro" pitchFamily="34" charset="0"/>
              </a:rPr>
              <a:t>tests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2979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2" grpId="0"/>
      <p:bldP spid="19" grpId="0" animBg="1"/>
      <p:bldP spid="1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Dependencies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3600" dirty="0" smtClean="0"/>
              <a:t>can’t test if you can’t fake</a:t>
            </a: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132802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Dependency Injection</a:t>
            </a:r>
          </a:p>
          <a:p>
            <a:r>
              <a:rPr lang="en-US" sz="4800" dirty="0" smtClean="0"/>
              <a:t>The essential creation pattern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45367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667000" y="1828800"/>
            <a:ext cx="21336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controller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276600" y="3120751"/>
            <a:ext cx="21336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>
                <a:latin typeface="Tekton Pro" pitchFamily="34" charset="0"/>
              </a:rPr>
              <a:t>d</a:t>
            </a:r>
            <a:r>
              <a:rPr lang="en-US" sz="2000" dirty="0" err="1" smtClean="0">
                <a:latin typeface="Tekton Pro" pitchFamily="34" charset="0"/>
              </a:rPr>
              <a:t>ataservice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55813" y="4343400"/>
            <a:ext cx="21336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config</a:t>
            </a:r>
            <a:r>
              <a:rPr lang="en-US" sz="2000" dirty="0" smtClean="0">
                <a:latin typeface="Tekton Pro" pitchFamily="34" charset="0"/>
              </a:rPr>
              <a:t>, $http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Chain in 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 bwMode="auto">
          <a:xfrm>
            <a:off x="3733800" y="2590800"/>
            <a:ext cx="0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>
            <a:stCxn id="4" idx="2"/>
          </p:cNvCxnSpPr>
          <p:nvPr/>
        </p:nvCxnSpPr>
        <p:spPr bwMode="auto">
          <a:xfrm>
            <a:off x="4343400" y="3882751"/>
            <a:ext cx="0" cy="384449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Rectangle 1"/>
          <p:cNvSpPr/>
          <p:nvPr/>
        </p:nvSpPr>
        <p:spPr>
          <a:xfrm>
            <a:off x="553913" y="5537936"/>
            <a:ext cx="803617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basics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('basics',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[]);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basics.controller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('controller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dataservice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{...});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basics.factory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$http) {...});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basics.value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{...}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06746"/>
            <a:ext cx="611353" cy="65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298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EVintersection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D498799-B0FC-4B7A-8396-BFC34D805990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DEVintersection2013F</Template>
  <TotalTime>12349</TotalTime>
  <Words>419</Words>
  <Application>Microsoft Office PowerPoint</Application>
  <PresentationFormat>On-screen Show (4:3)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Consolas</vt:lpstr>
      <vt:lpstr>Helvetica Neue</vt:lpstr>
      <vt:lpstr>Menlo</vt:lpstr>
      <vt:lpstr>Myriad Pro</vt:lpstr>
      <vt:lpstr>Segoe UI</vt:lpstr>
      <vt:lpstr>Segoe UI Light</vt:lpstr>
      <vt:lpstr>Tekton Pro</vt:lpstr>
      <vt:lpstr>Verdana</vt:lpstr>
      <vt:lpstr>Wingdings</vt:lpstr>
      <vt:lpstr>DEVintersection</vt:lpstr>
      <vt:lpstr>PowerPoint Presentation</vt:lpstr>
      <vt:lpstr>Assumptions</vt:lpstr>
      <vt:lpstr>Automated Testing Challenges</vt:lpstr>
      <vt:lpstr>PowerPoint Presentation</vt:lpstr>
      <vt:lpstr>Dependency Chain</vt:lpstr>
      <vt:lpstr>Test Spectrum</vt:lpstr>
      <vt:lpstr>PowerPoint Presentation</vt:lpstr>
      <vt:lpstr>PowerPoint Presentation</vt:lpstr>
      <vt:lpstr>Dependency Chain in </vt:lpstr>
      <vt:lpstr>PowerPoint Presentation</vt:lpstr>
      <vt:lpstr>ng-patterns-testing structure</vt:lpstr>
      <vt:lpstr>Karma config</vt:lpstr>
      <vt:lpstr>PowerPoint Presentation</vt:lpstr>
      <vt:lpstr>angular-mocks</vt:lpstr>
      <vt:lpstr>PowerPoint Presentation</vt:lpstr>
      <vt:lpstr>PowerPoint Presentation</vt:lpstr>
      <vt:lpstr>Modules</vt:lpstr>
      <vt:lpstr>Module as a cookbook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DEVintersection Session DEV213  Session Name</dc:title>
  <dc:subject>From raw Ajax to ASP.NET</dc:subject>
  <dc:creator>Ward Bell</dc:creator>
  <cp:lastModifiedBy>Ward Bell</cp:lastModifiedBy>
  <cp:revision>172</cp:revision>
  <cp:lastPrinted>2012-12-21T20:05:00Z</cp:lastPrinted>
  <dcterms:created xsi:type="dcterms:W3CDTF">2013-10-21T22:26:03Z</dcterms:created>
  <dcterms:modified xsi:type="dcterms:W3CDTF">2014-10-13T01:22:09Z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