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58" r:id="rId3"/>
    <p:sldId id="264" r:id="rId4"/>
    <p:sldId id="265" r:id="rId5"/>
    <p:sldId id="266"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5BA224-634A-4A8A-A5C9-3ABAA8BB5BFF}">
          <p14:sldIdLst>
            <p14:sldId id="263"/>
            <p14:sldId id="258"/>
          </p14:sldIdLst>
        </p14:section>
        <p14:section name="Untitled Section" id="{01EA8688-ED1B-4057-8523-28FC6CAC588C}">
          <p14:sldIdLst>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49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422057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C602D-7FA1-4944-8CB4-6E2662273081}" type="datetimeFigureOut">
              <a:rPr lang="en-US" smtClean="0"/>
              <a:t>22/11/20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294025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2209708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1918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583036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111679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3071210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365289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312667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256411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91342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C602D-7FA1-4944-8CB4-6E2662273081}" type="datetimeFigureOut">
              <a:rPr lang="en-US" smtClean="0"/>
              <a:t>22/11/20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141459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C602D-7FA1-4944-8CB4-6E2662273081}" type="datetimeFigureOut">
              <a:rPr lang="en-US" smtClean="0"/>
              <a:t>22/11/20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121207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28745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257709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27C602D-7FA1-4944-8CB4-6E2662273081}" type="datetimeFigureOut">
              <a:rPr lang="en-US" smtClean="0"/>
              <a:t>22/11/20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387958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C602D-7FA1-4944-8CB4-6E2662273081}" type="datetimeFigureOut">
              <a:rPr lang="en-US" smtClean="0"/>
              <a:t>22/11/20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B75C4D-50BD-42F8-A7B8-3109843694F3}" type="slidenum">
              <a:rPr lang="en-US" smtClean="0"/>
              <a:t>‹#›</a:t>
            </a:fld>
            <a:endParaRPr lang="en-US"/>
          </a:p>
        </p:txBody>
      </p:sp>
    </p:spTree>
    <p:extLst>
      <p:ext uri="{BB962C8B-B14F-4D97-AF65-F5344CB8AC3E}">
        <p14:creationId xmlns:p14="http://schemas.microsoft.com/office/powerpoint/2010/main" val="75721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7C602D-7FA1-4944-8CB4-6E2662273081}" type="datetimeFigureOut">
              <a:rPr lang="en-US" smtClean="0"/>
              <a:t>22/11/20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B75C4D-50BD-42F8-A7B8-3109843694F3}" type="slidenum">
              <a:rPr lang="en-US" smtClean="0"/>
              <a:t>‹#›</a:t>
            </a:fld>
            <a:endParaRPr lang="en-US"/>
          </a:p>
        </p:txBody>
      </p:sp>
    </p:spTree>
    <p:extLst>
      <p:ext uri="{BB962C8B-B14F-4D97-AF65-F5344CB8AC3E}">
        <p14:creationId xmlns:p14="http://schemas.microsoft.com/office/powerpoint/2010/main" val="23144428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BDF4-020E-C5E5-AA61-A352E3ED434F}"/>
              </a:ext>
            </a:extLst>
          </p:cNvPr>
          <p:cNvSpPr>
            <a:spLocks noGrp="1"/>
          </p:cNvSpPr>
          <p:nvPr>
            <p:ph type="ctrTitle"/>
          </p:nvPr>
        </p:nvSpPr>
        <p:spPr>
          <a:xfrm>
            <a:off x="1524000" y="406400"/>
            <a:ext cx="9144000" cy="1439025"/>
          </a:xfrm>
        </p:spPr>
        <p:txBody>
          <a:bodyPr>
            <a:normAutofit fontScale="90000"/>
          </a:bodyPr>
          <a:lstStyle/>
          <a:p>
            <a:br>
              <a:rPr lang="en-US" dirty="0"/>
            </a:br>
            <a:r>
              <a:rPr lang="en-US" dirty="0"/>
              <a:t>   </a:t>
            </a:r>
            <a:r>
              <a:rPr lang="en-US" sz="5300" dirty="0">
                <a:solidFill>
                  <a:schemeClr val="accent3">
                    <a:lumMod val="40000"/>
                    <a:lumOff val="60000"/>
                  </a:schemeClr>
                </a:solidFill>
              </a:rPr>
              <a:t>Pulse Width Modulation</a:t>
            </a:r>
            <a:endParaRPr lang="en-US" dirty="0">
              <a:solidFill>
                <a:schemeClr val="accent3">
                  <a:lumMod val="40000"/>
                  <a:lumOff val="60000"/>
                </a:schemeClr>
              </a:solidFill>
            </a:endParaRPr>
          </a:p>
        </p:txBody>
      </p:sp>
      <p:sp>
        <p:nvSpPr>
          <p:cNvPr id="3" name="Subtitle 2">
            <a:extLst>
              <a:ext uri="{FF2B5EF4-FFF2-40B4-BE49-F238E27FC236}">
                <a16:creationId xmlns:a16="http://schemas.microsoft.com/office/drawing/2014/main" id="{E5332F26-4922-A4D1-20DB-9EEC6C17C7F1}"/>
              </a:ext>
            </a:extLst>
          </p:cNvPr>
          <p:cNvSpPr>
            <a:spLocks noGrp="1"/>
          </p:cNvSpPr>
          <p:nvPr>
            <p:ph type="subTitle" idx="1"/>
          </p:nvPr>
        </p:nvSpPr>
        <p:spPr>
          <a:xfrm>
            <a:off x="256472" y="2799684"/>
            <a:ext cx="8637072" cy="977621"/>
          </a:xfrm>
        </p:spPr>
        <p:txBody>
          <a:bodyPr/>
          <a:lstStyle/>
          <a:p>
            <a:r>
              <a:rPr lang="en-US" dirty="0">
                <a:solidFill>
                  <a:schemeClr val="accent3">
                    <a:lumMod val="40000"/>
                    <a:lumOff val="60000"/>
                  </a:schemeClr>
                </a:solidFill>
              </a:rPr>
              <a:t>Introduced by: Beshoy Mamdouh</a:t>
            </a:r>
          </a:p>
        </p:txBody>
      </p:sp>
    </p:spTree>
    <p:extLst>
      <p:ext uri="{BB962C8B-B14F-4D97-AF65-F5344CB8AC3E}">
        <p14:creationId xmlns:p14="http://schemas.microsoft.com/office/powerpoint/2010/main" val="304433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20F641-5E5B-97D9-0354-D5FA54092729}"/>
              </a:ext>
            </a:extLst>
          </p:cNvPr>
          <p:cNvSpPr>
            <a:spLocks noGrp="1"/>
          </p:cNvSpPr>
          <p:nvPr>
            <p:ph type="title"/>
          </p:nvPr>
        </p:nvSpPr>
        <p:spPr>
          <a:xfrm>
            <a:off x="96604" y="181065"/>
            <a:ext cx="9603275" cy="1049235"/>
          </a:xfrm>
        </p:spPr>
        <p:txBody>
          <a:bodyPr/>
          <a:lstStyle/>
          <a:p>
            <a:r>
              <a:rPr lang="en-US" dirty="0" err="1">
                <a:solidFill>
                  <a:schemeClr val="accent3"/>
                </a:solidFill>
              </a:rPr>
              <a:t>OverView</a:t>
            </a:r>
            <a:endParaRPr lang="en-US" dirty="0">
              <a:solidFill>
                <a:schemeClr val="accent3"/>
              </a:solidFill>
            </a:endParaRPr>
          </a:p>
        </p:txBody>
      </p:sp>
      <p:sp>
        <p:nvSpPr>
          <p:cNvPr id="5" name="Content Placeholder 4">
            <a:extLst>
              <a:ext uri="{FF2B5EF4-FFF2-40B4-BE49-F238E27FC236}">
                <a16:creationId xmlns:a16="http://schemas.microsoft.com/office/drawing/2014/main" id="{5C50BA76-6843-3EF8-024C-3B291952C9D8}"/>
              </a:ext>
            </a:extLst>
          </p:cNvPr>
          <p:cNvSpPr>
            <a:spLocks noGrp="1"/>
          </p:cNvSpPr>
          <p:nvPr>
            <p:ph idx="1"/>
          </p:nvPr>
        </p:nvSpPr>
        <p:spPr>
          <a:xfrm>
            <a:off x="96604" y="1323975"/>
            <a:ext cx="12095396" cy="5352959"/>
          </a:xfrm>
        </p:spPr>
        <p:txBody>
          <a:bodyPr>
            <a:normAutofit/>
          </a:bodyPr>
          <a:lstStyle/>
          <a:p>
            <a:pPr marL="0" indent="0">
              <a:buNone/>
            </a:pPr>
            <a:r>
              <a:rPr lang="en-US" sz="2400" dirty="0">
                <a:solidFill>
                  <a:schemeClr val="accent3">
                    <a:lumMod val="40000"/>
                    <a:lumOff val="60000"/>
                  </a:schemeClr>
                </a:solidFill>
              </a:rPr>
              <a:t>-PWM drawer works as a mini oscilloscope that is responsible for printing the frequency and the waveform of the generated PWM signal.</a:t>
            </a:r>
          </a:p>
          <a:p>
            <a:pPr marL="0" indent="0">
              <a:buNone/>
            </a:pPr>
            <a:endParaRPr lang="en-US" sz="2400" dirty="0">
              <a:solidFill>
                <a:schemeClr val="accent3">
                  <a:lumMod val="40000"/>
                  <a:lumOff val="60000"/>
                </a:schemeClr>
              </a:solidFill>
            </a:endParaRPr>
          </a:p>
          <a:p>
            <a:pPr marL="0" indent="0">
              <a:buNone/>
            </a:pPr>
            <a:r>
              <a:rPr lang="en-US" sz="2400" dirty="0">
                <a:solidFill>
                  <a:schemeClr val="accent3">
                    <a:lumMod val="40000"/>
                    <a:lumOff val="60000"/>
                  </a:schemeClr>
                </a:solidFill>
              </a:rPr>
              <a:t>-(PWM) is a modulation technique that generates variable-width pulses to represent the amplitude of an analog input signal. The output switching transistor is on more of the time for a high-amplitude signal and off more of the time for a low-amplitude signal.</a:t>
            </a:r>
          </a:p>
        </p:txBody>
      </p:sp>
    </p:spTree>
    <p:extLst>
      <p:ext uri="{BB962C8B-B14F-4D97-AF65-F5344CB8AC3E}">
        <p14:creationId xmlns:p14="http://schemas.microsoft.com/office/powerpoint/2010/main" val="103278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05DA-C7C3-074E-9E48-19EB3D512143}"/>
              </a:ext>
            </a:extLst>
          </p:cNvPr>
          <p:cNvSpPr>
            <a:spLocks noGrp="1"/>
          </p:cNvSpPr>
          <p:nvPr>
            <p:ph type="title"/>
          </p:nvPr>
        </p:nvSpPr>
        <p:spPr>
          <a:xfrm>
            <a:off x="233362" y="609601"/>
            <a:ext cx="11725275" cy="7096124"/>
          </a:xfrm>
        </p:spPr>
        <p:txBody>
          <a:bodyPr/>
          <a:lstStyle/>
          <a:p>
            <a:r>
              <a:rPr lang="en-US" sz="2400" dirty="0">
                <a:solidFill>
                  <a:schemeClr val="accent3">
                    <a:lumMod val="40000"/>
                    <a:lumOff val="60000"/>
                  </a:schemeClr>
                </a:solidFill>
              </a:rPr>
              <a:t>- period of a pulse consists of an ON cycle (5V) and an OFF cycle (0V). The fraction for which the signal is ON over a period is known as the duty cycle.</a:t>
            </a:r>
            <a:br>
              <a:rPr lang="en-US" b="0" i="0" dirty="0">
                <a:solidFill>
                  <a:srgbClr val="000000"/>
                </a:solidFill>
                <a:effectLst/>
                <a:latin typeface="Roboto" panose="02000000000000000000" pitchFamily="2" charset="0"/>
              </a:rPr>
            </a:br>
            <a:br>
              <a:rPr lang="en-US" b="0" i="0" dirty="0">
                <a:solidFill>
                  <a:srgbClr val="000000"/>
                </a:solidFill>
                <a:effectLst/>
                <a:latin typeface="Roboto" panose="02000000000000000000" pitchFamily="2" charset="0"/>
              </a:rPr>
            </a:b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     </a:t>
            </a:r>
            <a:br>
              <a:rPr lang="en-US" b="0" i="0" dirty="0">
                <a:solidFill>
                  <a:srgbClr val="000000"/>
                </a:solidFill>
                <a:effectLst/>
                <a:latin typeface="Roboto" panose="02000000000000000000" pitchFamily="2" charset="0"/>
              </a:rPr>
            </a:br>
            <a:br>
              <a:rPr lang="en-US" b="0" i="0" dirty="0">
                <a:solidFill>
                  <a:srgbClr val="000000"/>
                </a:solidFill>
                <a:effectLst/>
                <a:latin typeface="Roboto" panose="02000000000000000000" pitchFamily="2" charset="0"/>
              </a:rPr>
            </a:b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                                    </a:t>
            </a:r>
            <a:endParaRPr lang="en-US" dirty="0"/>
          </a:p>
        </p:txBody>
      </p:sp>
      <p:sp>
        <p:nvSpPr>
          <p:cNvPr id="5" name="Content Placeholder 4">
            <a:extLst>
              <a:ext uri="{FF2B5EF4-FFF2-40B4-BE49-F238E27FC236}">
                <a16:creationId xmlns:a16="http://schemas.microsoft.com/office/drawing/2014/main" id="{5C50BA76-6843-3EF8-024C-3B291952C9D8}"/>
              </a:ext>
            </a:extLst>
          </p:cNvPr>
          <p:cNvSpPr>
            <a:spLocks noGrp="1"/>
          </p:cNvSpPr>
          <p:nvPr>
            <p:ph idx="1"/>
          </p:nvPr>
        </p:nvSpPr>
        <p:spPr>
          <a:xfrm>
            <a:off x="233362" y="2052918"/>
            <a:ext cx="9816491" cy="4424082"/>
          </a:xfrm>
        </p:spPr>
        <p:txBody>
          <a:bodyPr>
            <a:normAutofit/>
          </a:bodyPr>
          <a:lstStyle/>
          <a:p>
            <a:pPr marL="0" indent="0">
              <a:buNone/>
            </a:pPr>
            <a:endParaRPr lang="en-US" sz="2400" dirty="0">
              <a:solidFill>
                <a:schemeClr val="accent3">
                  <a:lumMod val="40000"/>
                  <a:lumOff val="60000"/>
                </a:schemeClr>
              </a:solidFill>
            </a:endParaRPr>
          </a:p>
          <a:p>
            <a:pPr marL="0" indent="0">
              <a:buNone/>
            </a:pPr>
            <a:endParaRPr lang="en-US" sz="2400" dirty="0">
              <a:solidFill>
                <a:schemeClr val="accent3">
                  <a:lumMod val="40000"/>
                  <a:lumOff val="60000"/>
                </a:schemeClr>
              </a:solidFill>
            </a:endParaRPr>
          </a:p>
          <a:p>
            <a:pPr marL="0" indent="0">
              <a:buNone/>
            </a:pPr>
            <a:r>
              <a:rPr lang="en-US" sz="2400" dirty="0">
                <a:solidFill>
                  <a:schemeClr val="accent3">
                    <a:lumMod val="40000"/>
                    <a:lumOff val="60000"/>
                  </a:schemeClr>
                </a:solidFill>
              </a:rPr>
              <a:t>Frequency signals, or other waves, expresses the number of cycles of the repetitive waveform per second.</a:t>
            </a:r>
          </a:p>
        </p:txBody>
      </p:sp>
      <p:sp>
        <p:nvSpPr>
          <p:cNvPr id="8" name="TextBox 7">
            <a:extLst>
              <a:ext uri="{FF2B5EF4-FFF2-40B4-BE49-F238E27FC236}">
                <a16:creationId xmlns:a16="http://schemas.microsoft.com/office/drawing/2014/main" id="{5296901F-5E33-9A64-C8F7-4A33CD6A8E11}"/>
              </a:ext>
            </a:extLst>
          </p:cNvPr>
          <p:cNvSpPr txBox="1"/>
          <p:nvPr/>
        </p:nvSpPr>
        <p:spPr>
          <a:xfrm>
            <a:off x="1485900" y="2052918"/>
            <a:ext cx="8639175" cy="64633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3">
                    <a:lumMod val="40000"/>
                    <a:lumOff val="60000"/>
                  </a:schemeClr>
                </a:solidFill>
                <a:latin typeface="+mj-lt"/>
                <a:ea typeface="+mj-ea"/>
                <a:cs typeface="+mj-cs"/>
              </a:rPr>
              <a:t>Duty Cycle (In %) =   </a:t>
            </a:r>
            <a:r>
              <a:rPr lang="en-US" altLang="en-US" sz="3600" dirty="0">
                <a:solidFill>
                  <a:schemeClr val="accent3">
                    <a:lumMod val="40000"/>
                    <a:lumOff val="60000"/>
                  </a:schemeClr>
                </a:solidFill>
                <a:latin typeface="+mj-lt"/>
                <a:ea typeface="+mj-ea"/>
                <a:cs typeface="+mj-cs"/>
              </a:rPr>
              <a:t>T</a:t>
            </a:r>
            <a:r>
              <a:rPr lang="en-US" altLang="en-US" sz="2400" dirty="0">
                <a:solidFill>
                  <a:schemeClr val="accent3">
                    <a:lumMod val="40000"/>
                    <a:lumOff val="60000"/>
                  </a:schemeClr>
                </a:solidFill>
                <a:latin typeface="+mj-lt"/>
                <a:ea typeface="+mj-ea"/>
                <a:cs typeface="+mj-cs"/>
              </a:rPr>
              <a:t>on /total period  *100        </a:t>
            </a:r>
          </a:p>
        </p:txBody>
      </p:sp>
      <p:pic>
        <p:nvPicPr>
          <p:cNvPr id="9" name="Picture 8">
            <a:extLst>
              <a:ext uri="{FF2B5EF4-FFF2-40B4-BE49-F238E27FC236}">
                <a16:creationId xmlns:a16="http://schemas.microsoft.com/office/drawing/2014/main" id="{FBFD12CC-5C5A-5911-EB06-01875F619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147" y="4686120"/>
            <a:ext cx="6478438" cy="2074376"/>
          </a:xfrm>
          <a:prstGeom prst="rect">
            <a:avLst/>
          </a:prstGeom>
        </p:spPr>
      </p:pic>
    </p:spTree>
    <p:extLst>
      <p:ext uri="{BB962C8B-B14F-4D97-AF65-F5344CB8AC3E}">
        <p14:creationId xmlns:p14="http://schemas.microsoft.com/office/powerpoint/2010/main" val="33070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50BA76-6843-3EF8-024C-3B291952C9D8}"/>
              </a:ext>
            </a:extLst>
          </p:cNvPr>
          <p:cNvSpPr>
            <a:spLocks noGrp="1"/>
          </p:cNvSpPr>
          <p:nvPr>
            <p:ph type="body" sz="half" idx="2"/>
          </p:nvPr>
        </p:nvSpPr>
        <p:spPr/>
        <p:txBody>
          <a:bodyPr>
            <a:normAutofit/>
          </a:bodyPr>
          <a:lstStyle/>
          <a:p>
            <a:pPr marL="0" indent="0">
              <a:buNone/>
            </a:pPr>
            <a:endParaRPr lang="en-US" sz="2400" dirty="0">
              <a:solidFill>
                <a:schemeClr val="accent3">
                  <a:lumMod val="40000"/>
                  <a:lumOff val="60000"/>
                </a:schemeClr>
              </a:solidFill>
            </a:endParaRPr>
          </a:p>
          <a:p>
            <a:pPr marL="0" indent="0">
              <a:buNone/>
            </a:pPr>
            <a:endParaRPr lang="en-US" sz="2400" dirty="0">
              <a:solidFill>
                <a:schemeClr val="accent3">
                  <a:lumMod val="40000"/>
                  <a:lumOff val="60000"/>
                </a:schemeClr>
              </a:solidFill>
            </a:endParaRPr>
          </a:p>
        </p:txBody>
      </p:sp>
      <p:sp>
        <p:nvSpPr>
          <p:cNvPr id="7" name="Picture Placeholder 6">
            <a:extLst>
              <a:ext uri="{FF2B5EF4-FFF2-40B4-BE49-F238E27FC236}">
                <a16:creationId xmlns:a16="http://schemas.microsoft.com/office/drawing/2014/main" id="{B2037FE0-5669-4BE3-F79C-03A3F9A6B1A9}"/>
              </a:ext>
            </a:extLst>
          </p:cNvPr>
          <p:cNvSpPr>
            <a:spLocks noGrp="1"/>
          </p:cNvSpPr>
          <p:nvPr>
            <p:ph type="pic" idx="1"/>
          </p:nvPr>
        </p:nvSpPr>
        <p:spPr>
          <a:xfrm>
            <a:off x="1154955" y="685800"/>
            <a:ext cx="10551270" cy="5600700"/>
          </a:xfrm>
        </p:spPr>
      </p:sp>
      <p:pic>
        <p:nvPicPr>
          <p:cNvPr id="8" name="Picture 7">
            <a:extLst>
              <a:ext uri="{FF2B5EF4-FFF2-40B4-BE49-F238E27FC236}">
                <a16:creationId xmlns:a16="http://schemas.microsoft.com/office/drawing/2014/main" id="{35AF5670-FCDA-6668-5F32-E950B43DC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572" y="795338"/>
            <a:ext cx="7878040" cy="5267324"/>
          </a:xfrm>
          <a:prstGeom prst="rect">
            <a:avLst/>
          </a:prstGeom>
        </p:spPr>
      </p:pic>
    </p:spTree>
    <p:extLst>
      <p:ext uri="{BB962C8B-B14F-4D97-AF65-F5344CB8AC3E}">
        <p14:creationId xmlns:p14="http://schemas.microsoft.com/office/powerpoint/2010/main" val="88052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D3DC8A-A524-1C64-0772-B21CD5401020}"/>
              </a:ext>
            </a:extLst>
          </p:cNvPr>
          <p:cNvSpPr>
            <a:spLocks noGrp="1"/>
          </p:cNvSpPr>
          <p:nvPr>
            <p:ph type="title"/>
          </p:nvPr>
        </p:nvSpPr>
        <p:spPr>
          <a:xfrm>
            <a:off x="257175" y="561975"/>
            <a:ext cx="11458575" cy="5848349"/>
          </a:xfrm>
        </p:spPr>
        <p:txBody>
          <a:bodyPr/>
          <a:lstStyle/>
          <a:p>
            <a:r>
              <a:rPr lang="en-US" sz="3600" dirty="0">
                <a:solidFill>
                  <a:schemeClr val="accent3">
                    <a:lumMod val="40000"/>
                    <a:lumOff val="60000"/>
                  </a:schemeClr>
                </a:solidFill>
              </a:rPr>
              <a:t>Finally, we can use PWM in many applications, ranging from communications to power control and conversion For example, the PWM is commonly used to control the speed of electric motors, the brightness of lights, ultrasonic cleaning applications, and many more. </a:t>
            </a:r>
          </a:p>
        </p:txBody>
      </p:sp>
      <p:sp>
        <p:nvSpPr>
          <p:cNvPr id="5" name="Content Placeholder 4">
            <a:extLst>
              <a:ext uri="{FF2B5EF4-FFF2-40B4-BE49-F238E27FC236}">
                <a16:creationId xmlns:a16="http://schemas.microsoft.com/office/drawing/2014/main" id="{5C50BA76-6843-3EF8-024C-3B291952C9D8}"/>
              </a:ext>
            </a:extLst>
          </p:cNvPr>
          <p:cNvSpPr>
            <a:spLocks noGrp="1"/>
          </p:cNvSpPr>
          <p:nvPr>
            <p:ph type="body" sz="half" idx="4294967295"/>
          </p:nvPr>
        </p:nvSpPr>
        <p:spPr>
          <a:xfrm>
            <a:off x="0" y="5367338"/>
            <a:ext cx="8824913" cy="493712"/>
          </a:xfrm>
        </p:spPr>
        <p:txBody>
          <a:bodyPr>
            <a:normAutofit/>
          </a:bodyPr>
          <a:lstStyle/>
          <a:p>
            <a:pPr marL="0" indent="0">
              <a:buNone/>
            </a:pPr>
            <a:endParaRPr lang="en-US" sz="2400" dirty="0">
              <a:solidFill>
                <a:schemeClr val="accent3">
                  <a:lumMod val="40000"/>
                  <a:lumOff val="60000"/>
                </a:schemeClr>
              </a:solidFill>
            </a:endParaRPr>
          </a:p>
          <a:p>
            <a:pPr marL="0" indent="0">
              <a:buNone/>
            </a:pPr>
            <a:endParaRPr lang="en-US" sz="2400" dirty="0">
              <a:solidFill>
                <a:schemeClr val="accent3">
                  <a:lumMod val="40000"/>
                  <a:lumOff val="60000"/>
                </a:schemeClr>
              </a:solidFill>
            </a:endParaRPr>
          </a:p>
        </p:txBody>
      </p:sp>
    </p:spTree>
    <p:extLst>
      <p:ext uri="{BB962C8B-B14F-4D97-AF65-F5344CB8AC3E}">
        <p14:creationId xmlns:p14="http://schemas.microsoft.com/office/powerpoint/2010/main" val="93620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D3DC8A-A524-1C64-0772-B21CD5401020}"/>
              </a:ext>
            </a:extLst>
          </p:cNvPr>
          <p:cNvSpPr>
            <a:spLocks noGrp="1"/>
          </p:cNvSpPr>
          <p:nvPr>
            <p:ph type="title"/>
          </p:nvPr>
        </p:nvSpPr>
        <p:spPr>
          <a:xfrm>
            <a:off x="2638425" y="1819275"/>
            <a:ext cx="11458575" cy="5848349"/>
          </a:xfrm>
        </p:spPr>
        <p:txBody>
          <a:bodyPr/>
          <a:lstStyle/>
          <a:p>
            <a:r>
              <a:rPr lang="en-US" sz="9600" dirty="0">
                <a:solidFill>
                  <a:schemeClr val="accent3">
                    <a:lumMod val="40000"/>
                    <a:lumOff val="60000"/>
                  </a:schemeClr>
                </a:solidFill>
              </a:rPr>
              <a:t>Thank u</a:t>
            </a:r>
          </a:p>
        </p:txBody>
      </p:sp>
      <p:sp>
        <p:nvSpPr>
          <p:cNvPr id="5" name="Content Placeholder 4">
            <a:extLst>
              <a:ext uri="{FF2B5EF4-FFF2-40B4-BE49-F238E27FC236}">
                <a16:creationId xmlns:a16="http://schemas.microsoft.com/office/drawing/2014/main" id="{5C50BA76-6843-3EF8-024C-3B291952C9D8}"/>
              </a:ext>
            </a:extLst>
          </p:cNvPr>
          <p:cNvSpPr>
            <a:spLocks noGrp="1"/>
          </p:cNvSpPr>
          <p:nvPr>
            <p:ph type="body" sz="half" idx="4294967295"/>
          </p:nvPr>
        </p:nvSpPr>
        <p:spPr>
          <a:xfrm>
            <a:off x="0" y="5367338"/>
            <a:ext cx="8824913" cy="493712"/>
          </a:xfrm>
        </p:spPr>
        <p:txBody>
          <a:bodyPr>
            <a:normAutofit/>
          </a:bodyPr>
          <a:lstStyle/>
          <a:p>
            <a:pPr marL="0" indent="0">
              <a:buNone/>
            </a:pPr>
            <a:endParaRPr lang="en-US" sz="2400" dirty="0">
              <a:solidFill>
                <a:schemeClr val="accent3">
                  <a:lumMod val="40000"/>
                  <a:lumOff val="60000"/>
                </a:schemeClr>
              </a:solidFill>
            </a:endParaRPr>
          </a:p>
          <a:p>
            <a:pPr marL="0" indent="0">
              <a:buNone/>
            </a:pPr>
            <a:endParaRPr lang="en-US" sz="2400" dirty="0">
              <a:solidFill>
                <a:schemeClr val="accent3">
                  <a:lumMod val="40000"/>
                  <a:lumOff val="60000"/>
                </a:schemeClr>
              </a:solidFill>
            </a:endParaRPr>
          </a:p>
        </p:txBody>
      </p:sp>
    </p:spTree>
    <p:extLst>
      <p:ext uri="{BB962C8B-B14F-4D97-AF65-F5344CB8AC3E}">
        <p14:creationId xmlns:p14="http://schemas.microsoft.com/office/powerpoint/2010/main" val="3502809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TotalTime>
  <Words>207</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Roboto</vt:lpstr>
      <vt:lpstr>Wingdings 3</vt:lpstr>
      <vt:lpstr>Ion</vt:lpstr>
      <vt:lpstr>    Pulse Width Modulation</vt:lpstr>
      <vt:lpstr>OverView</vt:lpstr>
      <vt:lpstr>- period of a pulse consists of an ON cycle (5V) and an OFF cycle (0V). The fraction for which the signal is ON over a period is known as the duty cycle.                                               </vt:lpstr>
      <vt:lpstr>PowerPoint Presentation</vt:lpstr>
      <vt:lpstr>Finally, we can use PWM in many applications, ranging from communications to power control and conversion For example, the PWM is commonly used to control the speed of electric motors, the brightness of lights, ultrasonic cleaning applications, and many more. </vt:lpstr>
      <vt:lpstr>Thank 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Pulse Width Modulation</dc:title>
  <dc:creator>Beshoy Mamdouh</dc:creator>
  <cp:lastModifiedBy>Beshoy Mamdouh</cp:lastModifiedBy>
  <cp:revision>1</cp:revision>
  <dcterms:created xsi:type="dcterms:W3CDTF">2022-11-20T21:40:48Z</dcterms:created>
  <dcterms:modified xsi:type="dcterms:W3CDTF">2022-11-20T23:02:31Z</dcterms:modified>
</cp:coreProperties>
</file>