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82" r:id="rId5"/>
    <p:sldId id="259" r:id="rId6"/>
    <p:sldId id="268" r:id="rId7"/>
    <p:sldId id="260" r:id="rId8"/>
    <p:sldId id="261" r:id="rId9"/>
    <p:sldId id="262" r:id="rId10"/>
    <p:sldId id="269" r:id="rId11"/>
    <p:sldId id="263" r:id="rId12"/>
    <p:sldId id="280" r:id="rId13"/>
    <p:sldId id="285" r:id="rId14"/>
    <p:sldId id="275" r:id="rId15"/>
    <p:sldId id="288" r:id="rId16"/>
    <p:sldId id="270" r:id="rId17"/>
    <p:sldId id="272" r:id="rId18"/>
    <p:sldId id="283" r:id="rId19"/>
    <p:sldId id="271" r:id="rId20"/>
    <p:sldId id="266" r:id="rId21"/>
    <p:sldId id="276" r:id="rId22"/>
    <p:sldId id="274" r:id="rId23"/>
    <p:sldId id="273" r:id="rId24"/>
    <p:sldId id="284" r:id="rId25"/>
    <p:sldId id="281" r:id="rId26"/>
    <p:sldId id="277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42EB0DC-6C12-45BE-B914-267BFAACDA86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2BF8-2883-4828-90C7-21AD8921F1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03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B0DC-6C12-45BE-B914-267BFAACDA86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2BF8-2883-4828-90C7-21AD8921F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2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B0DC-6C12-45BE-B914-267BFAACDA86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2BF8-2883-4828-90C7-21AD8921F1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6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B0DC-6C12-45BE-B914-267BFAACDA86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2BF8-2883-4828-90C7-21AD8921F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B0DC-6C12-45BE-B914-267BFAACDA86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2BF8-2883-4828-90C7-21AD8921F1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22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B0DC-6C12-45BE-B914-267BFAACDA86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2BF8-2883-4828-90C7-21AD8921F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B0DC-6C12-45BE-B914-267BFAACDA86}" type="datetimeFigureOut">
              <a:rPr lang="en-US" smtClean="0"/>
              <a:t>4/24/17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2BF8-2883-4828-90C7-21AD8921F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9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B0DC-6C12-45BE-B914-267BFAACDA86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2BF8-2883-4828-90C7-21AD8921F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1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B0DC-6C12-45BE-B914-267BFAACDA86}" type="datetimeFigureOut">
              <a:rPr lang="en-US" smtClean="0"/>
              <a:t>4/24/17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2BF8-2883-4828-90C7-21AD8921F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9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B0DC-6C12-45BE-B914-267BFAACDA86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2BF8-2883-4828-90C7-21AD8921F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2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B0DC-6C12-45BE-B914-267BFAACDA86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2BF8-2883-4828-90C7-21AD8921F1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44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42EB0DC-6C12-45BE-B914-267BFAACDA86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57E2BF8-2883-4828-90C7-21AD8921F1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28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H1B DATA EXPLORATION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Big Data Engineering Systems Final Class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26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WORK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4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Case Status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deep learning artificial neural network was designed using deeplearning4j </a:t>
            </a:r>
          </a:p>
          <a:p>
            <a:r>
              <a:rPr lang="en-US" dirty="0" smtClean="0"/>
              <a:t>Using java code, we generated multiple combinations of hyper parameters</a:t>
            </a:r>
          </a:p>
          <a:p>
            <a:r>
              <a:rPr lang="en-US" dirty="0"/>
              <a:t>W</a:t>
            </a:r>
            <a:r>
              <a:rPr lang="en-US" dirty="0" smtClean="0"/>
              <a:t>e set up automatic parallel EMR </a:t>
            </a:r>
            <a:r>
              <a:rPr lang="en-US" dirty="0"/>
              <a:t>S</a:t>
            </a:r>
            <a:r>
              <a:rPr lang="en-US" dirty="0" smtClean="0"/>
              <a:t>park clusters on AWS and trained the ANN in parallel, with different hyper parameters per cluster</a:t>
            </a:r>
          </a:p>
          <a:p>
            <a:r>
              <a:rPr lang="en-US" dirty="0" smtClean="0"/>
              <a:t>Results were saved in a bucket on S3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of Processed 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05"/>
          <a:stretch/>
        </p:blipFill>
        <p:spPr>
          <a:xfrm>
            <a:off x="1311216" y="1544128"/>
            <a:ext cx="9790980" cy="4710024"/>
          </a:xfrm>
        </p:spPr>
      </p:pic>
    </p:spTree>
    <p:extLst>
      <p:ext uri="{BB962C8B-B14F-4D97-AF65-F5344CB8AC3E}">
        <p14:creationId xmlns:p14="http://schemas.microsoft.com/office/powerpoint/2010/main" val="246846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Local Training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830" y="1639018"/>
            <a:ext cx="9503433" cy="500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9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ANN Configuration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Hyperparameters</a:t>
            </a:r>
            <a:endParaRPr lang="en-US" b="1" dirty="0" smtClean="0"/>
          </a:p>
          <a:p>
            <a:pPr lvl="1"/>
            <a:r>
              <a:rPr lang="en-US" dirty="0" smtClean="0"/>
              <a:t>Learning Rate: </a:t>
            </a:r>
            <a:r>
              <a:rPr lang="en-US" dirty="0"/>
              <a:t>size of the adjustments made to the weights with each iteration</a:t>
            </a:r>
            <a:endParaRPr lang="en-US" dirty="0" smtClean="0"/>
          </a:p>
          <a:p>
            <a:pPr lvl="1"/>
            <a:r>
              <a:rPr lang="en-US" dirty="0" smtClean="0"/>
              <a:t>Batch size: </a:t>
            </a:r>
          </a:p>
          <a:p>
            <a:pPr lvl="1"/>
            <a:r>
              <a:rPr lang="en-US" dirty="0" smtClean="0"/>
              <a:t>Number of Epochs</a:t>
            </a:r>
          </a:p>
          <a:p>
            <a:pPr lvl="1"/>
            <a:r>
              <a:rPr lang="en-US" dirty="0" smtClean="0"/>
              <a:t>Momentum </a:t>
            </a:r>
          </a:p>
          <a:p>
            <a:pPr marL="0" indent="0">
              <a:buNone/>
            </a:pPr>
            <a:r>
              <a:rPr lang="en-US" b="1" dirty="0"/>
              <a:t>ANN Structure</a:t>
            </a:r>
          </a:p>
          <a:p>
            <a:pPr lvl="1"/>
            <a:r>
              <a:rPr lang="en-US" dirty="0"/>
              <a:t>Number of Hidden Nodes</a:t>
            </a:r>
          </a:p>
          <a:p>
            <a:pPr lvl="1"/>
            <a:r>
              <a:rPr lang="en-US" dirty="0"/>
              <a:t>Number of Hidden </a:t>
            </a:r>
            <a:r>
              <a:rPr lang="en-US" dirty="0" smtClean="0"/>
              <a:t>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7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Best Training 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5567" y="1777041"/>
            <a:ext cx="10601291" cy="476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83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Hyper Parameter Combinations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468" y="1370830"/>
            <a:ext cx="9297838" cy="51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6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sz="2800" b="1" dirty="0"/>
              <a:t>ANN Training on Spark:</a:t>
            </a:r>
          </a:p>
          <a:p>
            <a:pPr marL="228600" lvl="2">
              <a:spcBef>
                <a:spcPts val="1000"/>
              </a:spcBef>
            </a:pPr>
            <a:r>
              <a:rPr lang="en-US" sz="2800" dirty="0"/>
              <a:t>Build </a:t>
            </a:r>
            <a:r>
              <a:rPr lang="en-US" sz="2800" dirty="0" smtClean="0"/>
              <a:t>the project</a:t>
            </a:r>
            <a:r>
              <a:rPr lang="en-US" sz="2800" dirty="0"/>
              <a:t>, upload the </a:t>
            </a:r>
            <a:r>
              <a:rPr lang="en-US" sz="2800" dirty="0" smtClean="0"/>
              <a:t>jar to S3.</a:t>
            </a:r>
            <a:endParaRPr lang="en-US" sz="2800" dirty="0"/>
          </a:p>
          <a:p>
            <a:pPr marL="228600" lvl="2">
              <a:spcBef>
                <a:spcPts val="1000"/>
              </a:spcBef>
            </a:pPr>
            <a:r>
              <a:rPr lang="en-US" sz="2800" dirty="0" smtClean="0"/>
              <a:t>MR: Create clusters in parallel. (No output)</a:t>
            </a:r>
          </a:p>
          <a:p>
            <a:pPr marL="228600" lvl="2">
              <a:spcBef>
                <a:spcPts val="1000"/>
              </a:spcBef>
            </a:pPr>
            <a:r>
              <a:rPr lang="en-US" sz="2800" dirty="0" smtClean="0"/>
              <a:t>Each </a:t>
            </a:r>
            <a:r>
              <a:rPr lang="en-US" sz="2800" dirty="0" smtClean="0"/>
              <a:t>cluster </a:t>
            </a:r>
            <a:r>
              <a:rPr lang="en-US" sz="2800" dirty="0" smtClean="0"/>
              <a:t>will use the jar in S3 to run a Spark job.</a:t>
            </a:r>
          </a:p>
          <a:p>
            <a:pPr marL="228600" lvl="2">
              <a:spcBef>
                <a:spcPts val="1000"/>
              </a:spcBef>
            </a:pPr>
            <a:r>
              <a:rPr lang="en-US" sz="2800" dirty="0" smtClean="0"/>
              <a:t>All data will be uploaded to S3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0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Spark Cluster Configuration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071" y="2286000"/>
            <a:ext cx="838799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4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Spark Cluster Configuration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5283"/>
            <a:ext cx="12192000" cy="637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SUNDAYS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Crew</a:t>
            </a:r>
          </a:p>
          <a:p>
            <a:r>
              <a:rPr lang="en-US" dirty="0" smtClean="0"/>
              <a:t>Hongwei Hu</a:t>
            </a:r>
          </a:p>
          <a:p>
            <a:r>
              <a:rPr lang="en-US" dirty="0" smtClean="0"/>
              <a:t>Byron Kiriibwa</a:t>
            </a:r>
          </a:p>
          <a:p>
            <a:r>
              <a:rPr lang="en-US" dirty="0" smtClean="0"/>
              <a:t>Guangnan Liang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7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 from Spark Cluster Execution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109" y="1759698"/>
            <a:ext cx="8931227" cy="465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8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of Spark Cluster 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353310"/>
            <a:ext cx="9720262" cy="388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5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MapReduce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1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728" y="595223"/>
            <a:ext cx="10724072" cy="5581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MapReduce was used to generate 3 key results:</a:t>
            </a:r>
          </a:p>
          <a:p>
            <a:pPr marL="0" indent="0">
              <a:buNone/>
            </a:pPr>
            <a:r>
              <a:rPr lang="en-US" dirty="0"/>
              <a:t>MapReduce </a:t>
            </a:r>
            <a:r>
              <a:rPr lang="en-US" dirty="0" smtClean="0"/>
              <a:t>1</a:t>
            </a:r>
            <a:endParaRPr lang="en-US" dirty="0"/>
          </a:p>
          <a:p>
            <a:r>
              <a:rPr lang="en-US" dirty="0"/>
              <a:t>Create EMR Spark clusters based on different </a:t>
            </a:r>
            <a:r>
              <a:rPr lang="en-US" dirty="0" err="1"/>
              <a:t>hyperparameter</a:t>
            </a:r>
            <a:r>
              <a:rPr lang="en-US" dirty="0"/>
              <a:t> combinations</a:t>
            </a:r>
          </a:p>
          <a:p>
            <a:pPr marL="0" indent="0">
              <a:buNone/>
            </a:pPr>
            <a:r>
              <a:rPr lang="en-US" dirty="0"/>
              <a:t>MapReduce </a:t>
            </a:r>
            <a:r>
              <a:rPr lang="en-US" dirty="0" smtClean="0"/>
              <a:t>2</a:t>
            </a:r>
            <a:endParaRPr lang="en-US" dirty="0"/>
          </a:p>
          <a:p>
            <a:r>
              <a:rPr lang="en-US" dirty="0"/>
              <a:t>Collect results from Spark outputs and ranked them based on </a:t>
            </a:r>
            <a:r>
              <a:rPr lang="en-US" dirty="0" smtClean="0"/>
              <a:t>accuracy</a:t>
            </a:r>
          </a:p>
          <a:p>
            <a:pPr marL="0" indent="0">
              <a:buNone/>
            </a:pPr>
            <a:r>
              <a:rPr lang="en-US" dirty="0" smtClean="0"/>
              <a:t>MapReduce 3</a:t>
            </a:r>
          </a:p>
          <a:p>
            <a:r>
              <a:rPr lang="en-US" dirty="0" smtClean="0"/>
              <a:t>To rank employers(&gt;350) based on certified rates</a:t>
            </a:r>
          </a:p>
        </p:txBody>
      </p:sp>
    </p:spTree>
    <p:extLst>
      <p:ext uri="{BB962C8B-B14F-4D97-AF65-F5344CB8AC3E}">
        <p14:creationId xmlns:p14="http://schemas.microsoft.com/office/powerpoint/2010/main" val="210567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Parallel Spark </a:t>
            </a:r>
            <a:r>
              <a:rPr lang="en-US" dirty="0"/>
              <a:t>C</a:t>
            </a:r>
            <a:r>
              <a:rPr lang="en-US" dirty="0" smtClean="0"/>
              <a:t>luster Creation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806" y="2286000"/>
            <a:ext cx="759452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9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MapReduce </a:t>
            </a:r>
            <a:r>
              <a:rPr lang="en-US" dirty="0"/>
              <a:t>2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7208" y="1578634"/>
            <a:ext cx="7400603" cy="468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MapReduce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4398" y="2286000"/>
            <a:ext cx="555934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7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8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data was provided by </a:t>
            </a:r>
            <a:r>
              <a:rPr lang="en-US" dirty="0"/>
              <a:t>The Office of Foreign Labor </a:t>
            </a:r>
            <a:r>
              <a:rPr lang="en-US" dirty="0" smtClean="0"/>
              <a:t>Certification</a:t>
            </a:r>
          </a:p>
          <a:p>
            <a:r>
              <a:rPr lang="en-US" dirty="0" smtClean="0"/>
              <a:t>Data size is 700MB (Approximately 3 million Applicants)</a:t>
            </a:r>
          </a:p>
          <a:p>
            <a:r>
              <a:rPr lang="en-US" dirty="0" smtClean="0"/>
              <a:t>Exploration of a sample of the dataset revealed the following features:</a:t>
            </a:r>
          </a:p>
          <a:p>
            <a:pPr fontAlgn="base"/>
            <a:r>
              <a:rPr lang="en-US" dirty="0" smtClean="0"/>
              <a:t>CASE_STATUS: Valid </a:t>
            </a:r>
            <a:r>
              <a:rPr lang="en-US" dirty="0"/>
              <a:t>values include “Certified,” “Certified-Withdrawn,” Denied,” and “Withdrawn</a:t>
            </a:r>
            <a:r>
              <a:rPr lang="en-US" dirty="0" smtClean="0"/>
              <a:t>”.</a:t>
            </a:r>
            <a:r>
              <a:rPr lang="en-US" dirty="0"/>
              <a:t> </a:t>
            </a:r>
          </a:p>
          <a:p>
            <a:pPr fontAlgn="base"/>
            <a:r>
              <a:rPr lang="en-US" dirty="0"/>
              <a:t>EMPLOYER_NAME: Name of </a:t>
            </a:r>
            <a:r>
              <a:rPr lang="en-US" dirty="0" smtClean="0"/>
              <a:t>employer</a:t>
            </a:r>
          </a:p>
          <a:p>
            <a:pPr fontAlgn="base"/>
            <a:r>
              <a:rPr lang="en-US" dirty="0" smtClean="0"/>
              <a:t>SOC_NAME</a:t>
            </a:r>
            <a:r>
              <a:rPr lang="en-US" dirty="0"/>
              <a:t>: </a:t>
            </a:r>
            <a:r>
              <a:rPr lang="en-US" dirty="0" smtClean="0"/>
              <a:t>SOC_CODE </a:t>
            </a:r>
            <a:r>
              <a:rPr lang="en-US" dirty="0"/>
              <a:t>is the occupational code associated with the job being requested for temporary labor </a:t>
            </a:r>
            <a:r>
              <a:rPr lang="en-US" dirty="0" smtClean="0"/>
              <a:t>condition</a:t>
            </a:r>
            <a:endParaRPr lang="en-US" dirty="0"/>
          </a:p>
          <a:p>
            <a:pPr fontAlgn="base"/>
            <a:r>
              <a:rPr lang="en-US" dirty="0"/>
              <a:t>JOB_TITLE: Title of the job</a:t>
            </a:r>
          </a:p>
          <a:p>
            <a:pPr fontAlgn="base"/>
            <a:r>
              <a:rPr lang="en-US" dirty="0"/>
              <a:t>FULL_TIME_POSITION: Y = Full Time Position; N = Part Time Position</a:t>
            </a:r>
          </a:p>
          <a:p>
            <a:pPr fontAlgn="base"/>
            <a:r>
              <a:rPr lang="en-US" dirty="0"/>
              <a:t>PREVAILING_WAGE: Prevailing Wage for the job being requested for temporary labor condition. </a:t>
            </a:r>
            <a:endParaRPr lang="en-US" dirty="0" smtClean="0"/>
          </a:p>
          <a:p>
            <a:pPr fontAlgn="base"/>
            <a:r>
              <a:rPr lang="en-US" dirty="0" smtClean="0"/>
              <a:t>YEAR</a:t>
            </a:r>
            <a:r>
              <a:rPr lang="en-US" dirty="0"/>
              <a:t>: Year in which the H-1B visa petition was filed</a:t>
            </a:r>
          </a:p>
          <a:p>
            <a:pPr fontAlgn="base"/>
            <a:r>
              <a:rPr lang="en-US" dirty="0"/>
              <a:t>WORKSITE: City and State information of the foreign worker's intended area of employment</a:t>
            </a:r>
          </a:p>
          <a:p>
            <a:r>
              <a:rPr lang="en-US" dirty="0" smtClean="0"/>
              <a:t>Geographical location Coordinates of Work 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0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507"/>
          <a:stretch/>
        </p:blipFill>
        <p:spPr>
          <a:xfrm>
            <a:off x="-1" y="483078"/>
            <a:ext cx="12212455" cy="595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9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two main objectives of the project were:</a:t>
            </a:r>
          </a:p>
          <a:p>
            <a:r>
              <a:rPr lang="en-US" dirty="0" smtClean="0"/>
              <a:t>To use machine learning techniques to design a model aimed at predicting the case status of any given applicant, given the input data.</a:t>
            </a:r>
          </a:p>
          <a:p>
            <a:r>
              <a:rPr lang="en-US" dirty="0" smtClean="0"/>
              <a:t>To use big data tools to explore the dataset to determine which employers had the highest certification rates.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06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</a:p>
          <a:p>
            <a:r>
              <a:rPr lang="en-US" dirty="0" smtClean="0"/>
              <a:t>Hyperparameters</a:t>
            </a:r>
          </a:p>
          <a:p>
            <a:r>
              <a:rPr lang="en-US" dirty="0" smtClean="0"/>
              <a:t>Deep learning</a:t>
            </a:r>
          </a:p>
          <a:p>
            <a:r>
              <a:rPr lang="en-US" dirty="0" smtClean="0"/>
              <a:t>MapReduce</a:t>
            </a:r>
          </a:p>
          <a:p>
            <a:r>
              <a:rPr lang="en-US" dirty="0" smtClean="0"/>
              <a:t>Spark</a:t>
            </a:r>
          </a:p>
          <a:p>
            <a:r>
              <a:rPr lang="en-US" dirty="0" smtClean="0"/>
              <a:t>AWS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15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the original dataset to produce an input file</a:t>
            </a:r>
          </a:p>
          <a:p>
            <a:r>
              <a:rPr lang="en-US" dirty="0"/>
              <a:t>G</a:t>
            </a:r>
            <a:r>
              <a:rPr lang="en-US" dirty="0" smtClean="0"/>
              <a:t>enerate different </a:t>
            </a:r>
            <a:r>
              <a:rPr lang="en-US" dirty="0" err="1" smtClean="0"/>
              <a:t>hyperparameter</a:t>
            </a:r>
            <a:r>
              <a:rPr lang="en-US" dirty="0" smtClean="0"/>
              <a:t> combinations using Java</a:t>
            </a:r>
          </a:p>
          <a:p>
            <a:r>
              <a:rPr lang="en-US" dirty="0" smtClean="0"/>
              <a:t>Design a deep learning Artificial Neural Network to predict the case status</a:t>
            </a:r>
          </a:p>
          <a:p>
            <a:r>
              <a:rPr lang="en-US" dirty="0" smtClean="0"/>
              <a:t>Use Hadoop, Spark, DeepLearning4j along with hyper parameters from step 2 to create parallel clusters and predict accuracy</a:t>
            </a:r>
          </a:p>
          <a:p>
            <a:r>
              <a:rPr lang="en-US" dirty="0" smtClean="0"/>
              <a:t>Use MapReduce to collect outputs from the multiple clusters and rank the accuracy rates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3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Using MapReduce</a:t>
            </a:r>
          </a:p>
          <a:p>
            <a:r>
              <a:rPr lang="en-US" dirty="0" smtClean="0"/>
              <a:t>Used MapReduce to rank the employers with highest certified rates </a:t>
            </a:r>
          </a:p>
          <a:p>
            <a:r>
              <a:rPr lang="en-US" dirty="0" smtClean="0"/>
              <a:t>This would produce a list of employers(more than 350 applicants to be ranked) with the highest probability of being certified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1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BIG DATA 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Deeplearning4j Framework</a:t>
            </a:r>
          </a:p>
          <a:p>
            <a:r>
              <a:rPr lang="en-US" dirty="0" smtClean="0"/>
              <a:t>Hadoop MapReduce</a:t>
            </a:r>
          </a:p>
          <a:p>
            <a:r>
              <a:rPr lang="en-US" dirty="0" smtClean="0"/>
              <a:t>Spark</a:t>
            </a:r>
          </a:p>
          <a:p>
            <a:r>
              <a:rPr lang="en-US" dirty="0" smtClean="0"/>
              <a:t>AWS EMR Clusters</a:t>
            </a:r>
          </a:p>
          <a:p>
            <a:r>
              <a:rPr lang="en-US" dirty="0" smtClean="0"/>
              <a:t>S3 – For cluster data storage</a:t>
            </a:r>
          </a:p>
          <a:p>
            <a:r>
              <a:rPr lang="en-US" dirty="0" smtClean="0"/>
              <a:t>GitHub</a:t>
            </a:r>
          </a:p>
          <a:p>
            <a:r>
              <a:rPr lang="en-US" dirty="0" err="1" smtClean="0"/>
              <a:t>DropBox</a:t>
            </a:r>
            <a:endParaRPr lang="en-US" dirty="0" smtClean="0"/>
          </a:p>
          <a:p>
            <a:r>
              <a:rPr lang="en-US" dirty="0" smtClean="0"/>
              <a:t>Java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6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1360</TotalTime>
  <Words>563</Words>
  <Application>Microsoft Macintosh PowerPoint</Application>
  <PresentationFormat>Widescreen</PresentationFormat>
  <Paragraphs>93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Tw Cen MT</vt:lpstr>
      <vt:lpstr>Tw Cen MT Condensed</vt:lpstr>
      <vt:lpstr>Wingdings 3</vt:lpstr>
      <vt:lpstr>Integral</vt:lpstr>
      <vt:lpstr>H1B DATA EXPLORATION</vt:lpstr>
      <vt:lpstr>SUNDAYS</vt:lpstr>
      <vt:lpstr>The Dataset</vt:lpstr>
      <vt:lpstr>PowerPoint Presentation</vt:lpstr>
      <vt:lpstr>PROJECT OBJECTIVE</vt:lpstr>
      <vt:lpstr>Key Definitions</vt:lpstr>
      <vt:lpstr>METHODOLOGY</vt:lpstr>
      <vt:lpstr>METHODOLOGY</vt:lpstr>
      <vt:lpstr>BIG DATA TECHNOLOGIES USED</vt:lpstr>
      <vt:lpstr>PRACTICAL WORK DONE</vt:lpstr>
      <vt:lpstr>Case Status Prediction</vt:lpstr>
      <vt:lpstr>Example of Processed Dataset</vt:lpstr>
      <vt:lpstr>Local Training</vt:lpstr>
      <vt:lpstr>ANN Configuration </vt:lpstr>
      <vt:lpstr>Best Training Model</vt:lpstr>
      <vt:lpstr>Hyper Parameter Combinations</vt:lpstr>
      <vt:lpstr>Parallel Training</vt:lpstr>
      <vt:lpstr>Spark Cluster Configuration</vt:lpstr>
      <vt:lpstr>Spark Cluster Configuration</vt:lpstr>
      <vt:lpstr>Results from Spark Cluster Execution</vt:lpstr>
      <vt:lpstr>Example of Spark Cluster Output</vt:lpstr>
      <vt:lpstr>MapReduce</vt:lpstr>
      <vt:lpstr>PowerPoint Presentation</vt:lpstr>
      <vt:lpstr>Parallel Spark Cluster Creation</vt:lpstr>
      <vt:lpstr>MapReduce 2</vt:lpstr>
      <vt:lpstr>MapReduce 3</vt:lpstr>
      <vt:lpstr>Questions</vt:lpstr>
    </vt:vector>
  </TitlesOfParts>
  <Company>Microsoft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H1B STATUS PREDICTION</dc:title>
  <dc:creator>byron</dc:creator>
  <cp:lastModifiedBy>David Hu</cp:lastModifiedBy>
  <cp:revision>39</cp:revision>
  <dcterms:created xsi:type="dcterms:W3CDTF">2017-04-22T18:28:54Z</dcterms:created>
  <dcterms:modified xsi:type="dcterms:W3CDTF">2017-04-24T13:34:56Z</dcterms:modified>
</cp:coreProperties>
</file>