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1"/>
    <p:restoredTop sz="95141"/>
  </p:normalViewPr>
  <p:slideViewPr>
    <p:cSldViewPr snapToGrid="0" snapToObjects="1">
      <p:cViewPr varScale="1">
        <p:scale>
          <a:sx n="109" d="100"/>
          <a:sy n="109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91994-7890-494B-AB0F-0AC0442F74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BE1AA-A29E-7444-A08B-8FD16C03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1AA-A29E-7444-A08B-8FD16C038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PSO: TRAVEL IN AMERICA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Hongwei Hu </a:t>
            </a:r>
          </a:p>
          <a:p>
            <a:r>
              <a:rPr lang="en-US" dirty="0" smtClean="0"/>
              <a:t>001677683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short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(w, c1, c2, </a:t>
            </a:r>
            <a:r>
              <a:rPr lang="en-US" dirty="0" err="1"/>
              <a:t>valMax</a:t>
            </a:r>
            <a:r>
              <a:rPr lang="en-US" dirty="0"/>
              <a:t>) should be based on size of </a:t>
            </a:r>
            <a:r>
              <a:rPr lang="en-US" dirty="0" smtClean="0"/>
              <a:t>problems.</a:t>
            </a:r>
          </a:p>
          <a:p>
            <a:pPr lvl="1"/>
            <a:r>
              <a:rPr lang="en-US" dirty="0"/>
              <a:t>For 10 cities: 0.1 – 0.3 – 0.4(0.3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48 </a:t>
            </a:r>
            <a:r>
              <a:rPr lang="en-US" dirty="0" smtClean="0"/>
              <a:t>cities: </a:t>
            </a:r>
            <a:r>
              <a:rPr lang="en-US" dirty="0"/>
              <a:t>0.1 – 0.85 – 0.05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#cities: try different combinations: similar to tune Hyperparameters of ANN</a:t>
            </a:r>
            <a:endParaRPr lang="en-US" dirty="0"/>
          </a:p>
          <a:p>
            <a:r>
              <a:rPr lang="en-US" dirty="0"/>
              <a:t>The parameter combinations </a:t>
            </a:r>
            <a:r>
              <a:rPr lang="en-US" dirty="0" smtClean="0"/>
              <a:t>significantly </a:t>
            </a:r>
            <a:r>
              <a:rPr lang="en-US" dirty="0"/>
              <a:t>affect </a:t>
            </a:r>
            <a:r>
              <a:rPr lang="en-US" dirty="0" smtClean="0"/>
              <a:t>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8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or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200" dirty="0" smtClean="0"/>
              <a:t>1. Parallel</a:t>
            </a:r>
            <a:r>
              <a:rPr lang="en-US" sz="2200" dirty="0"/>
              <a:t>: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200" dirty="0" err="1" smtClean="0"/>
              <a:t>Collections.shuffle</a:t>
            </a:r>
            <a:r>
              <a:rPr lang="en-US" sz="2200" dirty="0"/>
              <a:t>() will degrade the performance of </a:t>
            </a:r>
            <a:r>
              <a:rPr lang="en-US" sz="2200" dirty="0" err="1"/>
              <a:t>parallelStream</a:t>
            </a:r>
            <a:r>
              <a:rPr lang="en-US" sz="2200" dirty="0" smtClean="0"/>
              <a:t>()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W</a:t>
            </a:r>
            <a:r>
              <a:rPr lang="en-US" sz="2200" dirty="0" smtClean="0"/>
              <a:t>hen </a:t>
            </a:r>
            <a:r>
              <a:rPr lang="en-US" sz="2200" dirty="0"/>
              <a:t>w is low (shuffle more), parallel calculation will be hardly improved.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200" dirty="0" smtClean="0"/>
              <a:t>However</a:t>
            </a:r>
            <a:r>
              <a:rPr lang="en-US" sz="2200" dirty="0"/>
              <a:t>, for a higher w (keep more part unchanged), running time will be reduced significantly by using parallel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5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or Bugs?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200" dirty="0"/>
              <a:t>Learn from Social: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route is a circle.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err="1" smtClean="0"/>
              <a:t>gBest</a:t>
            </a:r>
            <a:r>
              <a:rPr lang="en-US" sz="2000" dirty="0" smtClean="0"/>
              <a:t> </a:t>
            </a:r>
            <a:r>
              <a:rPr lang="en-US" sz="2000" dirty="0"/>
              <a:t>could start from both sides of the circle.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It’s </a:t>
            </a:r>
            <a:r>
              <a:rPr lang="en-US" sz="2000" dirty="0"/>
              <a:t>hard for a route starting from one side to learn a </a:t>
            </a:r>
            <a:r>
              <a:rPr lang="en-US" sz="2000" dirty="0" err="1"/>
              <a:t>gBest</a:t>
            </a:r>
            <a:r>
              <a:rPr lang="en-US" sz="2000" dirty="0"/>
              <a:t> starting from the other side. The learning result could be worse.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That’s why </a:t>
            </a:r>
            <a:r>
              <a:rPr lang="en-US" sz="2000" dirty="0"/>
              <a:t>for all good parameter combinations, c2 is </a:t>
            </a:r>
            <a:r>
              <a:rPr lang="en-US" sz="2000" dirty="0" smtClean="0"/>
              <a:t>always a </a:t>
            </a:r>
            <a:r>
              <a:rPr lang="en-US" sz="2000" dirty="0"/>
              <a:t>small value.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482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for:</a:t>
            </a:r>
          </a:p>
          <a:p>
            <a:pPr lvl="1"/>
            <a:r>
              <a:rPr lang="en-US" dirty="0" smtClean="0"/>
              <a:t>Starting point is different from the Destination.</a:t>
            </a:r>
          </a:p>
          <a:p>
            <a:pPr lvl="1"/>
            <a:r>
              <a:rPr lang="en-US" dirty="0" smtClean="0"/>
              <a:t>The route is not a circle</a:t>
            </a:r>
          </a:p>
          <a:p>
            <a:r>
              <a:rPr lang="en-US" dirty="0" smtClean="0"/>
              <a:t>Improvement:</a:t>
            </a:r>
          </a:p>
          <a:p>
            <a:pPr lvl="1"/>
            <a:r>
              <a:rPr lang="en-US" dirty="0" smtClean="0"/>
              <a:t>Improve shuffle method</a:t>
            </a:r>
          </a:p>
          <a:p>
            <a:pPr lvl="1"/>
            <a:r>
              <a:rPr lang="en-US" dirty="0" smtClean="0"/>
              <a:t>Use other way to do parallel calculation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25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IN AMERICA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Route?</a:t>
            </a:r>
          </a:p>
          <a:p>
            <a:r>
              <a:rPr lang="en-US" dirty="0" smtClean="0"/>
              <a:t>Visit all states (capital cities)</a:t>
            </a:r>
          </a:p>
          <a:p>
            <a:r>
              <a:rPr lang="en-US" dirty="0" smtClean="0"/>
              <a:t>Start from Boston</a:t>
            </a:r>
          </a:p>
          <a:p>
            <a:r>
              <a:rPr lang="en-US" dirty="0" smtClean="0"/>
              <a:t>Back to Boston</a:t>
            </a:r>
          </a:p>
          <a:p>
            <a:r>
              <a:rPr lang="en-US" dirty="0" smtClean="0"/>
              <a:t>Not going to </a:t>
            </a:r>
            <a:r>
              <a:rPr lang="en-US" dirty="0"/>
              <a:t>Alaska(AK)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Not going to </a:t>
            </a:r>
            <a:r>
              <a:rPr lang="en-US" dirty="0"/>
              <a:t>Hawaii(HI)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0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/>
              <a:t>v</a:t>
            </a:r>
            <a:r>
              <a:rPr lang="mr-IN" dirty="0"/>
              <a:t>[] </a:t>
            </a:r>
            <a:r>
              <a:rPr lang="mr-IN" dirty="0" smtClean="0"/>
              <a:t>=</a:t>
            </a:r>
            <a:r>
              <a:rPr lang="en-US" dirty="0"/>
              <a:t> </a:t>
            </a:r>
            <a:r>
              <a:rPr lang="en-US" dirty="0" smtClean="0"/>
              <a:t>w*</a:t>
            </a:r>
            <a:r>
              <a:rPr lang="mr-IN" dirty="0" err="1" smtClean="0"/>
              <a:t>v</a:t>
            </a:r>
            <a:r>
              <a:rPr lang="mr-IN" dirty="0"/>
              <a:t>[] + </a:t>
            </a:r>
            <a:r>
              <a:rPr lang="mr-IN" dirty="0" smtClean="0"/>
              <a:t>c1*</a:t>
            </a:r>
            <a:r>
              <a:rPr lang="mr-IN" dirty="0" err="1" smtClean="0"/>
              <a:t>rand</a:t>
            </a:r>
            <a:r>
              <a:rPr lang="mr-IN" dirty="0" smtClean="0"/>
              <a:t>()</a:t>
            </a:r>
            <a:r>
              <a:rPr lang="en-US" dirty="0" smtClean="0"/>
              <a:t>*</a:t>
            </a:r>
            <a:r>
              <a:rPr lang="mr-IN" dirty="0" smtClean="0"/>
              <a:t>(</a:t>
            </a:r>
            <a:r>
              <a:rPr lang="mr-IN" dirty="0" err="1"/>
              <a:t>pbest</a:t>
            </a:r>
            <a:r>
              <a:rPr lang="mr-IN" dirty="0" smtClean="0"/>
              <a:t>[]-</a:t>
            </a:r>
            <a:r>
              <a:rPr lang="mr-IN" dirty="0" err="1" smtClean="0"/>
              <a:t>present</a:t>
            </a:r>
            <a:r>
              <a:rPr lang="mr-IN" dirty="0"/>
              <a:t>[]) + </a:t>
            </a:r>
            <a:r>
              <a:rPr lang="mr-IN" dirty="0" smtClean="0"/>
              <a:t>c2*</a:t>
            </a:r>
            <a:r>
              <a:rPr lang="mr-IN" dirty="0" err="1" smtClean="0"/>
              <a:t>rand</a:t>
            </a:r>
            <a:r>
              <a:rPr lang="mr-IN" dirty="0" smtClean="0"/>
              <a:t>()</a:t>
            </a:r>
            <a:r>
              <a:rPr lang="en-US" dirty="0" smtClean="0"/>
              <a:t>*</a:t>
            </a:r>
            <a:r>
              <a:rPr lang="mr-IN" dirty="0" smtClean="0"/>
              <a:t>(</a:t>
            </a:r>
            <a:r>
              <a:rPr lang="mr-IN" dirty="0" err="1"/>
              <a:t>gbest</a:t>
            </a:r>
            <a:r>
              <a:rPr lang="mr-IN" dirty="0" smtClean="0"/>
              <a:t>[]-</a:t>
            </a:r>
            <a:r>
              <a:rPr lang="mr-IN" dirty="0" err="1" smtClean="0"/>
              <a:t>present</a:t>
            </a:r>
            <a:r>
              <a:rPr lang="mr-IN" dirty="0" smtClean="0"/>
              <a:t>[])</a:t>
            </a:r>
            <a:endParaRPr lang="en-US" dirty="0" smtClean="0"/>
          </a:p>
          <a:p>
            <a:r>
              <a:rPr lang="en-US" dirty="0" smtClean="0"/>
              <a:t>Inertia: w*v[]</a:t>
            </a:r>
          </a:p>
          <a:p>
            <a:r>
              <a:rPr lang="en-US" dirty="0" smtClean="0"/>
              <a:t>Cognition: </a:t>
            </a:r>
            <a:r>
              <a:rPr lang="mr-IN" dirty="0"/>
              <a:t>c1*</a:t>
            </a:r>
            <a:r>
              <a:rPr lang="mr-IN" dirty="0" err="1"/>
              <a:t>rand</a:t>
            </a:r>
            <a:r>
              <a:rPr lang="mr-IN" dirty="0"/>
              <a:t>()</a:t>
            </a:r>
            <a:r>
              <a:rPr lang="en-US" dirty="0"/>
              <a:t>*</a:t>
            </a:r>
            <a:r>
              <a:rPr lang="mr-IN" dirty="0"/>
              <a:t>(</a:t>
            </a:r>
            <a:r>
              <a:rPr lang="mr-IN" dirty="0" err="1"/>
              <a:t>pbest</a:t>
            </a:r>
            <a:r>
              <a:rPr lang="mr-IN" dirty="0"/>
              <a:t>[]-</a:t>
            </a:r>
            <a:r>
              <a:rPr lang="mr-IN" dirty="0" err="1"/>
              <a:t>present</a:t>
            </a:r>
            <a:r>
              <a:rPr lang="mr-IN" dirty="0"/>
              <a:t>[]) </a:t>
            </a:r>
            <a:endParaRPr lang="en-US" dirty="0" smtClean="0"/>
          </a:p>
          <a:p>
            <a:r>
              <a:rPr lang="en-US" dirty="0" smtClean="0"/>
              <a:t>Social: </a:t>
            </a:r>
            <a:r>
              <a:rPr lang="mr-IN" dirty="0"/>
              <a:t>c2*</a:t>
            </a:r>
            <a:r>
              <a:rPr lang="mr-IN" dirty="0" err="1"/>
              <a:t>rand</a:t>
            </a:r>
            <a:r>
              <a:rPr lang="mr-IN" dirty="0"/>
              <a:t>()</a:t>
            </a:r>
            <a:r>
              <a:rPr lang="en-US" dirty="0"/>
              <a:t>*</a:t>
            </a:r>
            <a:r>
              <a:rPr lang="mr-IN" dirty="0"/>
              <a:t>(</a:t>
            </a:r>
            <a:r>
              <a:rPr lang="mr-IN" dirty="0" err="1"/>
              <a:t>gbest</a:t>
            </a:r>
            <a:r>
              <a:rPr lang="mr-IN" dirty="0"/>
              <a:t>[]-</a:t>
            </a:r>
            <a:r>
              <a:rPr lang="mr-IN" dirty="0" err="1"/>
              <a:t>present</a:t>
            </a:r>
            <a:r>
              <a:rPr lang="mr-IN" dirty="0"/>
              <a:t>[])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to my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000" dirty="0" smtClean="0"/>
              <a:t>One particle represents one </a:t>
            </a:r>
            <a:r>
              <a:rPr lang="en-US" sz="2000" dirty="0" smtClean="0">
                <a:solidFill>
                  <a:srgbClr val="FF0000"/>
                </a:solidFill>
              </a:rPr>
              <a:t>route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(v[]): similar to GA (a </a:t>
            </a:r>
            <a:r>
              <a:rPr lang="en-US" sz="2000" dirty="0" smtClean="0">
                <a:solidFill>
                  <a:srgbClr val="FF0000"/>
                </a:solidFill>
              </a:rPr>
              <a:t>chromosome</a:t>
            </a:r>
            <a:r>
              <a:rPr lang="en-US" sz="2000" dirty="0" smtClean="0"/>
              <a:t>).</a:t>
            </a:r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Inertia: keep </a:t>
            </a:r>
            <a:r>
              <a:rPr lang="en-US" sz="2000" dirty="0"/>
              <a:t>(w)% of the route </a:t>
            </a:r>
            <a:r>
              <a:rPr lang="en-US" sz="2000" dirty="0" smtClean="0">
                <a:solidFill>
                  <a:srgbClr val="FF0000"/>
                </a:solidFill>
              </a:rPr>
              <a:t>unchanged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(</a:t>
            </a:r>
            <a:r>
              <a:rPr lang="en-US" sz="2000" dirty="0"/>
              <a:t>w*v</a:t>
            </a:r>
            <a:r>
              <a:rPr lang="en-US" sz="2000" dirty="0" smtClean="0"/>
              <a:t>[])</a:t>
            </a:r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Cognition(</a:t>
            </a:r>
            <a:r>
              <a:rPr lang="en-US" sz="2000" dirty="0" err="1" smtClean="0"/>
              <a:t>pBest</a:t>
            </a:r>
            <a:r>
              <a:rPr lang="en-US" sz="2000" dirty="0" smtClean="0"/>
              <a:t>): </a:t>
            </a:r>
            <a:r>
              <a:rPr lang="en-US" sz="2000" dirty="0" smtClean="0">
                <a:solidFill>
                  <a:srgbClr val="FF0000"/>
                </a:solidFill>
              </a:rPr>
              <a:t>randomly</a:t>
            </a:r>
            <a:r>
              <a:rPr lang="en-US" sz="2000" dirty="0" smtClean="0"/>
              <a:t> pick </a:t>
            </a:r>
            <a:r>
              <a:rPr lang="en-US" sz="2000" dirty="0"/>
              <a:t>up (</a:t>
            </a:r>
            <a:r>
              <a:rPr lang="en-US" sz="2000" dirty="0">
                <a:solidFill>
                  <a:srgbClr val="FF0000"/>
                </a:solidFill>
              </a:rPr>
              <a:t>c1</a:t>
            </a:r>
            <a:r>
              <a:rPr lang="en-US" sz="2000" dirty="0"/>
              <a:t>)% of </a:t>
            </a:r>
            <a:r>
              <a:rPr lang="en-US" sz="2000" dirty="0" err="1"/>
              <a:t>pBest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substitute</a:t>
            </a:r>
            <a:r>
              <a:rPr lang="en-US" sz="2000" dirty="0"/>
              <a:t> original route in same </a:t>
            </a:r>
            <a:r>
              <a:rPr lang="en-US" sz="2000" dirty="0" smtClean="0"/>
              <a:t>indexes</a:t>
            </a:r>
            <a:r>
              <a:rPr lang="en-US" sz="2000" dirty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mr-IN" sz="2000" dirty="0"/>
              <a:t>c1*</a:t>
            </a:r>
            <a:r>
              <a:rPr lang="mr-IN" sz="2000" dirty="0" err="1"/>
              <a:t>rand</a:t>
            </a:r>
            <a:r>
              <a:rPr lang="mr-IN" sz="2000" dirty="0"/>
              <a:t>()</a:t>
            </a:r>
            <a:r>
              <a:rPr lang="en-US" sz="2000" dirty="0"/>
              <a:t>*</a:t>
            </a:r>
            <a:r>
              <a:rPr lang="mr-IN" sz="2000" dirty="0"/>
              <a:t>(</a:t>
            </a:r>
            <a:r>
              <a:rPr lang="mr-IN" sz="2000" dirty="0" err="1"/>
              <a:t>pbest</a:t>
            </a:r>
            <a:r>
              <a:rPr lang="mr-IN" sz="2000" dirty="0"/>
              <a:t>[]-</a:t>
            </a:r>
            <a:r>
              <a:rPr lang="mr-IN" sz="2000" dirty="0" err="1"/>
              <a:t>present</a:t>
            </a:r>
            <a:r>
              <a:rPr lang="mr-IN" sz="2000" dirty="0"/>
              <a:t>[]) </a:t>
            </a:r>
            <a:endParaRPr lang="en-US" sz="2000" dirty="0" smtClean="0"/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Social: (</a:t>
            </a:r>
            <a:r>
              <a:rPr lang="en-US" sz="2000" dirty="0" err="1" smtClean="0"/>
              <a:t>gBest</a:t>
            </a:r>
            <a:r>
              <a:rPr lang="en-US" sz="2000" dirty="0" smtClean="0"/>
              <a:t>): </a:t>
            </a:r>
            <a:r>
              <a:rPr lang="en-US" sz="2000" dirty="0" smtClean="0">
                <a:solidFill>
                  <a:srgbClr val="FF0000"/>
                </a:solidFill>
              </a:rPr>
              <a:t>randomly</a:t>
            </a:r>
            <a:r>
              <a:rPr lang="en-US" sz="2000" dirty="0" smtClean="0"/>
              <a:t> pick </a:t>
            </a:r>
            <a:r>
              <a:rPr lang="en-US" sz="2000" dirty="0"/>
              <a:t>up (</a:t>
            </a:r>
            <a:r>
              <a:rPr lang="en-US" sz="2000" dirty="0">
                <a:solidFill>
                  <a:srgbClr val="FF0000"/>
                </a:solidFill>
              </a:rPr>
              <a:t>c2</a:t>
            </a:r>
            <a:r>
              <a:rPr lang="en-US" sz="2000" dirty="0"/>
              <a:t>)% of </a:t>
            </a:r>
            <a:r>
              <a:rPr lang="en-US" sz="2000" dirty="0" err="1"/>
              <a:t>gBest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substitute</a:t>
            </a:r>
            <a:r>
              <a:rPr lang="en-US" sz="2000" dirty="0"/>
              <a:t> original route in same </a:t>
            </a:r>
            <a:r>
              <a:rPr lang="en-US" sz="2000" dirty="0" smtClean="0"/>
              <a:t>indexes </a:t>
            </a:r>
            <a:r>
              <a:rPr lang="en-US" sz="2000" dirty="0" smtClean="0">
                <a:sym typeface="Wingdings"/>
              </a:rPr>
              <a:t> </a:t>
            </a:r>
            <a:r>
              <a:rPr lang="mr-IN" sz="2000" dirty="0"/>
              <a:t>c2*</a:t>
            </a:r>
            <a:r>
              <a:rPr lang="mr-IN" sz="2000" dirty="0" err="1"/>
              <a:t>rand</a:t>
            </a:r>
            <a:r>
              <a:rPr lang="mr-IN" sz="2000" dirty="0"/>
              <a:t>()</a:t>
            </a:r>
            <a:r>
              <a:rPr lang="en-US" sz="2000" dirty="0"/>
              <a:t>*</a:t>
            </a:r>
            <a:r>
              <a:rPr lang="mr-IN" sz="2000" dirty="0"/>
              <a:t>(</a:t>
            </a:r>
            <a:r>
              <a:rPr lang="mr-IN" sz="2000" dirty="0" err="1"/>
              <a:t>gbest</a:t>
            </a:r>
            <a:r>
              <a:rPr lang="mr-IN" sz="2000" dirty="0"/>
              <a:t>[]-</a:t>
            </a:r>
            <a:r>
              <a:rPr lang="mr-IN" sz="2000" dirty="0" err="1"/>
              <a:t>present</a:t>
            </a:r>
            <a:r>
              <a:rPr lang="mr-IN" sz="2000" dirty="0"/>
              <a:t>[])</a:t>
            </a:r>
            <a:endParaRPr lang="en-US" sz="2000" dirty="0"/>
          </a:p>
          <a:p>
            <a:pPr marL="228600" lvl="2">
              <a:spcBef>
                <a:spcPts val="1000"/>
              </a:spcBef>
            </a:pPr>
            <a:endParaRPr lang="en-US" sz="2000" dirty="0"/>
          </a:p>
          <a:p>
            <a:pPr marL="228600" lvl="2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 (</a:t>
            </a:r>
            <a:r>
              <a:rPr lang="en-US" dirty="0" err="1" smtClean="0"/>
              <a:t>Particle.java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200" dirty="0" smtClean="0"/>
              <a:t>Step 1: </a:t>
            </a:r>
            <a:r>
              <a:rPr lang="en-US" sz="2200" dirty="0"/>
              <a:t>Self-adjustment: </a:t>
            </a:r>
            <a:r>
              <a:rPr lang="en-US" sz="2200" dirty="0" err="1">
                <a:solidFill>
                  <a:srgbClr val="FF0000"/>
                </a:solidFill>
              </a:rPr>
              <a:t>learnFromSelf</a:t>
            </a:r>
            <a:r>
              <a:rPr lang="en-US" sz="2200" dirty="0">
                <a:solidFill>
                  <a:srgbClr val="FF0000"/>
                </a:solidFill>
              </a:rPr>
              <a:t>(w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Keep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w</a:t>
            </a:r>
            <a:r>
              <a:rPr lang="en-US" sz="2200" dirty="0"/>
              <a:t>) of Route </a:t>
            </a:r>
            <a:r>
              <a:rPr lang="en-US" sz="2200" dirty="0">
                <a:solidFill>
                  <a:srgbClr val="FF0000"/>
                </a:solidFill>
              </a:rPr>
              <a:t>unchanged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Find which part is better: pick same number of cities from both front and rear of the route, compare them and keep the better part unchanged.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Shuffle</a:t>
            </a:r>
            <a:r>
              <a:rPr lang="en-US" sz="2200" dirty="0"/>
              <a:t> the rest route.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 (</a:t>
            </a:r>
            <a:r>
              <a:rPr lang="en-US" dirty="0" err="1"/>
              <a:t>Particle.java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200" dirty="0" smtClean="0"/>
              <a:t>Step 2: </a:t>
            </a:r>
            <a:r>
              <a:rPr lang="en-US" sz="2200" dirty="0" err="1">
                <a:solidFill>
                  <a:srgbClr val="FF0000"/>
                </a:solidFill>
              </a:rPr>
              <a:t>learnFromExperience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pBest</a:t>
            </a:r>
            <a:r>
              <a:rPr lang="en-US" sz="2200" dirty="0">
                <a:solidFill>
                  <a:srgbClr val="FF0000"/>
                </a:solidFill>
              </a:rPr>
              <a:t>, c1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Pick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c1</a:t>
            </a:r>
            <a:r>
              <a:rPr lang="en-US" sz="2200" dirty="0"/>
              <a:t>) from </a:t>
            </a:r>
            <a:r>
              <a:rPr lang="en-US" sz="2200" dirty="0" err="1" smtClean="0">
                <a:solidFill>
                  <a:srgbClr val="FF0000"/>
                </a:solidFill>
              </a:rPr>
              <a:t>pBest</a:t>
            </a:r>
            <a:r>
              <a:rPr lang="en-US" sz="22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Delete </a:t>
            </a:r>
            <a:r>
              <a:rPr lang="en-US" sz="2200" dirty="0"/>
              <a:t>same elements from original </a:t>
            </a:r>
            <a:r>
              <a:rPr lang="en-US" sz="2200" dirty="0" smtClean="0"/>
              <a:t>route.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>
                <a:solidFill>
                  <a:srgbClr val="FF0000"/>
                </a:solidFill>
              </a:rPr>
              <a:t>Insert</a:t>
            </a:r>
            <a:r>
              <a:rPr lang="en-US" sz="2200" dirty="0" smtClean="0"/>
              <a:t> </a:t>
            </a:r>
            <a:r>
              <a:rPr lang="en-US" sz="2200" dirty="0"/>
              <a:t>this piece (c1) of route to original route in same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7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 (</a:t>
            </a:r>
            <a:r>
              <a:rPr lang="en-US" dirty="0" err="1"/>
              <a:t>Particle.java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200" dirty="0" smtClean="0"/>
              <a:t>Step 3: </a:t>
            </a:r>
            <a:r>
              <a:rPr lang="en-US" sz="2200" dirty="0" err="1" smtClean="0">
                <a:solidFill>
                  <a:srgbClr val="FF0000"/>
                </a:solidFill>
              </a:rPr>
              <a:t>learnFromSocial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</a:rPr>
              <a:t>gBest</a:t>
            </a:r>
            <a:r>
              <a:rPr lang="en-US" sz="2200" dirty="0">
                <a:solidFill>
                  <a:srgbClr val="FF0000"/>
                </a:solidFill>
              </a:rPr>
              <a:t>, c2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Pick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c2</a:t>
            </a:r>
            <a:r>
              <a:rPr lang="en-US" sz="2200" dirty="0"/>
              <a:t>) from </a:t>
            </a:r>
            <a:r>
              <a:rPr lang="en-US" sz="2200" dirty="0" err="1" smtClean="0">
                <a:solidFill>
                  <a:srgbClr val="FF0000"/>
                </a:solidFill>
              </a:rPr>
              <a:t>gBest</a:t>
            </a:r>
            <a:r>
              <a:rPr lang="en-US" sz="22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Delete </a:t>
            </a:r>
            <a:r>
              <a:rPr lang="en-US" sz="2200" dirty="0"/>
              <a:t>same elements from original route.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Insert</a:t>
            </a:r>
            <a:r>
              <a:rPr lang="en-US" sz="2200" dirty="0"/>
              <a:t> this piece (c2) of route to original route in same index.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7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200" dirty="0" err="1" smtClean="0"/>
              <a:t>IsConverge</a:t>
            </a:r>
            <a:r>
              <a:rPr lang="en-US" dirty="0" smtClean="0"/>
              <a:t>: 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smtClean="0"/>
              <a:t>If </a:t>
            </a:r>
            <a:r>
              <a:rPr lang="en-US" sz="2000" dirty="0"/>
              <a:t>learning result is worse than (</a:t>
            </a:r>
            <a:r>
              <a:rPr lang="en-US" sz="2000" dirty="0" err="1">
                <a:solidFill>
                  <a:srgbClr val="FF0000"/>
                </a:solidFill>
              </a:rPr>
              <a:t>valMax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* </a:t>
            </a:r>
            <a:r>
              <a:rPr lang="en-US" sz="2000" dirty="0" err="1"/>
              <a:t>currentRoute</a:t>
            </a:r>
            <a:r>
              <a:rPr lang="en-US" sz="2000" dirty="0"/>
              <a:t>), give </a:t>
            </a:r>
            <a:r>
              <a:rPr lang="en-US" sz="2000" dirty="0" smtClean="0"/>
              <a:t>up the </a:t>
            </a:r>
            <a:r>
              <a:rPr lang="en-US" sz="2000" dirty="0"/>
              <a:t>learning result</a:t>
            </a:r>
            <a:r>
              <a:rPr lang="en-US" sz="20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smtClean="0"/>
              <a:t>Always become kind of better after learning</a:t>
            </a:r>
          </a:p>
          <a:p>
            <a:pPr marL="228600" lvl="2">
              <a:spcBef>
                <a:spcPts val="1000"/>
              </a:spcBef>
            </a:pPr>
            <a:r>
              <a:rPr lang="en-US" sz="2200" dirty="0" err="1" smtClean="0"/>
              <a:t>IsParallel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err="1" smtClean="0">
                <a:solidFill>
                  <a:srgbClr val="FF0000"/>
                </a:solidFill>
              </a:rPr>
              <a:t>parallelStream</a:t>
            </a:r>
            <a:r>
              <a:rPr lang="en-US" sz="2000" dirty="0" smtClean="0"/>
              <a:t>()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4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569741"/>
            <a:ext cx="9603275" cy="1049235"/>
          </a:xfrm>
        </p:spPr>
        <p:txBody>
          <a:bodyPr/>
          <a:lstStyle/>
          <a:p>
            <a:r>
              <a:rPr lang="en-US" dirty="0" smtClean="0"/>
              <a:t>Shortest Route I found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51" y="1190290"/>
            <a:ext cx="9853730" cy="4902395"/>
          </a:xfrm>
        </p:spPr>
      </p:pic>
    </p:spTree>
    <p:extLst>
      <p:ext uri="{BB962C8B-B14F-4D97-AF65-F5344CB8AC3E}">
        <p14:creationId xmlns:p14="http://schemas.microsoft.com/office/powerpoint/2010/main" val="13166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568</Words>
  <Application>Microsoft Macintosh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Mangal</vt:lpstr>
      <vt:lpstr>Wingdings</vt:lpstr>
      <vt:lpstr>Arial</vt:lpstr>
      <vt:lpstr>Gallery</vt:lpstr>
      <vt:lpstr>PSO: TRAVEL IN AMERICA</vt:lpstr>
      <vt:lpstr>TRAVEL IN AMERICA</vt:lpstr>
      <vt:lpstr>PSO</vt:lpstr>
      <vt:lpstr>PSO to my problem</vt:lpstr>
      <vt:lpstr>Learning Process (Particle.java)</vt:lpstr>
      <vt:lpstr>Learning Process (Particle.java)</vt:lpstr>
      <vt:lpstr>Learning Process (Particle.java)</vt:lpstr>
      <vt:lpstr>Learning Process</vt:lpstr>
      <vt:lpstr>Shortest Route I found</vt:lpstr>
      <vt:lpstr>Not short enough?</vt:lpstr>
      <vt:lpstr>Challenges or Bugs?</vt:lpstr>
      <vt:lpstr>Challenges or Bugs?</vt:lpstr>
      <vt:lpstr>What’s better</vt:lpstr>
      <vt:lpstr>End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PSO: TRAVEL IN AMERICA</dc:title>
  <dc:creator>David Hu</dc:creator>
  <cp:lastModifiedBy>David Hu</cp:lastModifiedBy>
  <cp:revision>52</cp:revision>
  <dcterms:created xsi:type="dcterms:W3CDTF">2017-04-28T23:25:55Z</dcterms:created>
  <dcterms:modified xsi:type="dcterms:W3CDTF">2017-04-29T00:08:28Z</dcterms:modified>
</cp:coreProperties>
</file>