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24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85042-B3DA-0E43-A268-6486A17E920D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B8E37-022B-E040-BD22-AC197C02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3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7833-D786-9846-90E7-E56345D9C265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0208-3E82-B248-A6AB-25464680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7833-D786-9846-90E7-E56345D9C265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0208-3E82-B248-A6AB-25464680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4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7833-D786-9846-90E7-E56345D9C265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0208-3E82-B248-A6AB-25464680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6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7833-D786-9846-90E7-E56345D9C265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0208-3E82-B248-A6AB-25464680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7833-D786-9846-90E7-E56345D9C265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0208-3E82-B248-A6AB-25464680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7833-D786-9846-90E7-E56345D9C265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0208-3E82-B248-A6AB-25464680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8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7833-D786-9846-90E7-E56345D9C265}" type="datetimeFigureOut">
              <a:rPr lang="en-US" smtClean="0"/>
              <a:t>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0208-3E82-B248-A6AB-25464680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8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7833-D786-9846-90E7-E56345D9C265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0208-3E82-B248-A6AB-25464680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7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7833-D786-9846-90E7-E56345D9C265}" type="datetimeFigureOut">
              <a:rPr lang="en-US" smtClean="0"/>
              <a:t>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0208-3E82-B248-A6AB-25464680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7833-D786-9846-90E7-E56345D9C265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0208-3E82-B248-A6AB-25464680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2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7833-D786-9846-90E7-E56345D9C265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0208-3E82-B248-A6AB-25464680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0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57833-D786-9846-90E7-E56345D9C265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D0208-3E82-B248-A6AB-25464680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2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besler.github.io/McCaigStatisticsGroup/" TargetMode="Externa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096" y="1122363"/>
            <a:ext cx="9933904" cy="2387600"/>
          </a:xfrm>
        </p:spPr>
        <p:txBody>
          <a:bodyPr anchor="t"/>
          <a:lstStyle/>
          <a:p>
            <a:pPr algn="l"/>
            <a:r>
              <a:rPr lang="en-US" dirty="0" smtClean="0"/>
              <a:t>House Keeping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307" y="2859110"/>
            <a:ext cx="6851737" cy="3554216"/>
          </a:xfrm>
        </p:spPr>
        <p:txBody>
          <a:bodyPr>
            <a:no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sz="3200" dirty="0" smtClean="0">
                <a:hlinkClick r:id="rId2"/>
              </a:rPr>
              <a:t>https</a:t>
            </a:r>
            <a:r>
              <a:rPr lang="en-US" sz="3200" dirty="0" smtClean="0">
                <a:hlinkClick r:id="rId2"/>
              </a:rPr>
              <a:t>://besler.github.io/McCaigStatisticsGroup/</a:t>
            </a:r>
            <a:endParaRPr lang="en-US" sz="3200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sz="3200" dirty="0" err="1" smtClean="0"/>
              <a:t>Webage</a:t>
            </a:r>
            <a:r>
              <a:rPr lang="en-US" sz="3200" dirty="0" smtClean="0"/>
              <a:t>, </a:t>
            </a:r>
            <a:r>
              <a:rPr lang="en-US" sz="3200" dirty="0" smtClean="0"/>
              <a:t>Google </a:t>
            </a:r>
            <a:r>
              <a:rPr lang="en-US" sz="3200" dirty="0" smtClean="0"/>
              <a:t>Calendar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3200" dirty="0" smtClean="0"/>
              <a:t>Same room, same time (except for Easter break)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3200" dirty="0" smtClean="0"/>
              <a:t>Sign in Sheet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044" y="1252602"/>
            <a:ext cx="4612095" cy="479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6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95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GSA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The Graduate Student Association (GSA)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offers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workshops on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scholarship writing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for students. They are interested in how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effective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these workshops are at helping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students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secure funding. In the last 5 years, 2198 students applied to national funding (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NSERC,CIHR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, SSHRC). Of those students, 916 attended a workshop on scholarship writing.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The GSA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is able to attain the amount of money each student was awarded in national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funding. They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discover that students who attend the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scholarships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workshop secure an average of $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5,680 more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than their peers who do not attend the workshop. They conclude that workshops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are extremely effective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at helping students secure funding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.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61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MTC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The MTC is interested in increase the number of scholarships McCaig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trainees are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awarded. The MTC randomly funds 41 trainees to attend a workshop on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scholarship writing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. The remaining 40 trainee do not attend the workshop. All trainees apply for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national funding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and report their award value to the MTC. The MTC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finds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that there is no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difference in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the amount of funding secured by trainees who attended the workshop compared to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those who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do attend. The MTC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find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that scholarship workshops have no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effect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on funding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success and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stops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financially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supporting the workshop.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6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1830456"/>
            <a:ext cx="11520000" cy="3197088"/>
          </a:xfrm>
        </p:spPr>
      </p:pic>
      <p:sp>
        <p:nvSpPr>
          <p:cNvPr id="3" name="TextBox 2"/>
          <p:cNvSpPr txBox="1"/>
          <p:nvPr/>
        </p:nvSpPr>
        <p:spPr>
          <a:xfrm>
            <a:off x="336000" y="5711868"/>
            <a:ext cx="1101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Sample </a:t>
            </a:r>
            <a:r>
              <a:rPr lang="en-US" sz="3600" b="1" dirty="0" smtClean="0"/>
              <a:t>Size, Experimental Units, Treatment, Outcome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3200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5103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difference between an observational study and a randomized experiment?</a:t>
            </a:r>
          </a:p>
          <a:p>
            <a:endParaRPr lang="en-US" dirty="0"/>
          </a:p>
          <a:p>
            <a:r>
              <a:rPr lang="en-US" dirty="0" smtClean="0"/>
              <a:t>What is confounding variable?</a:t>
            </a:r>
          </a:p>
          <a:p>
            <a:endParaRPr lang="en-US" dirty="0"/>
          </a:p>
          <a:p>
            <a:r>
              <a:rPr lang="en-US" dirty="0" smtClean="0"/>
              <a:t>What is the difference between a parameter and a </a:t>
            </a:r>
            <a:r>
              <a:rPr lang="en-US" dirty="0" err="1" smtClean="0"/>
              <a:t>statstic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What is a sampling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4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761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294</Words>
  <Application>Microsoft Macintosh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House Keeping</vt:lpstr>
      <vt:lpstr>PowerPoint Presentation</vt:lpstr>
      <vt:lpstr>Example 1: GSA</vt:lpstr>
      <vt:lpstr>Example 2: MTC</vt:lpstr>
      <vt:lpstr>Terminology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Albert Besler</dc:creator>
  <cp:lastModifiedBy>Bryce Albert Besler</cp:lastModifiedBy>
  <cp:revision>14</cp:revision>
  <dcterms:created xsi:type="dcterms:W3CDTF">2018-01-10T00:22:01Z</dcterms:created>
  <dcterms:modified xsi:type="dcterms:W3CDTF">2018-01-10T22:39:05Z</dcterms:modified>
</cp:coreProperties>
</file>