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0d834efbc_0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0d834efb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0d834efbc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0d834efb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0d834efbc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0d834efb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0d834efbc_0_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0d834efb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0d834efbc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0d834efb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0d834efbc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0d834efb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0d834efbc_0_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0d834efb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0d834efbc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0d834efb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0d834efbc_0_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0d834efb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12d50a701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12d50a7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12d50a701_0_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12d50a7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0d834efbc_0_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0d834efb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1e6faaeff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1e6faaef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21926" y="-7"/>
          <a:ext cx="9144100" cy="5184075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509100"/>
                <a:gridCol w="509100"/>
                <a:gridCol w="509100"/>
                <a:gridCol w="509100"/>
                <a:gridCol w="509100"/>
                <a:gridCol w="509100"/>
                <a:gridCol w="509100"/>
                <a:gridCol w="509100"/>
                <a:gridCol w="509100"/>
                <a:gridCol w="509100"/>
                <a:gridCol w="509100"/>
                <a:gridCol w="509100"/>
                <a:gridCol w="509100"/>
                <a:gridCol w="509100"/>
                <a:gridCol w="2016700"/>
              </a:tblGrid>
              <a:tr h="266750"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1depth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2depth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3depth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epth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epth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6depth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7depth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설명</a:t>
                      </a:r>
                      <a:endParaRPr sz="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31007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화면ID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메뉴명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화면ID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메뉴명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화면ID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메뉴명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화면ID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메뉴명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화면ID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메뉴명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화면ID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메뉴명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화면ID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메뉴명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037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1.0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메인페이지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메인 페이지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05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1.1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대시보드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로그인이 되면, userID를 기반으로 고객의 이전 카드 소비 패턴을 시각화한 페이지(kibana 사용)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0525"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1</a:t>
                      </a:r>
                      <a:r>
                        <a:rPr lang="ko" sz="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.1.1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혜택 선택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고객의 소비 내역을 바탕으로 예측된 군집에 해당하는 카드 혜택들을 보여주는 페이지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365625"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    1.1.1.1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카드 추천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사용자가 선택한 5가지 혜택을 바탕으로 카드를 추천하는 페이지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330375"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1.1.1.2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키워드 보기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카드별 키워드를 워드클라우드로 시각화한 페이지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0525"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1.1.1.2.1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카드 한번에 보기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카드 추천 페이지에서 나타난 모든 카드들을 한 눈에 볼 수 있도록 정리해 놓은 페이지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450525"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1.1.1.2.1.1</a:t>
                      </a:r>
                      <a:endParaRPr lang="ko"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카드꾸미기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DALL-E(생성형 AI)를 기반으로 카드 이미지를 생성하는 페이지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330375"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1.1.1.2.1.1.1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카드 발급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카드 발급하기 전 상세 정보를 확인하는 페이지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330375"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1.3</a:t>
                      </a:r>
                      <a:endParaRPr lang="ko"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약관</a:t>
                      </a:r>
                      <a:endParaRPr lang="ko"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카드 약관을 나타내는 페이지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330375"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1.3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마이페이지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고객이 발급한 카드 정보가 나타난 페이지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37350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1.4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로그인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로그인 페이지</a:t>
                      </a: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37350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1.4.1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회원가입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/>
                        <a:t>회원가입 페이지</a:t>
                      </a:r>
                      <a:endParaRPr sz="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1"/>
          <p:cNvGraphicFramePr/>
          <p:nvPr/>
        </p:nvGraphicFramePr>
        <p:xfrm>
          <a:off x="6709938" y="91018"/>
          <a:ext cx="2262175" cy="4955675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382900"/>
                <a:gridCol w="1879275"/>
              </a:tblGrid>
              <a:tr h="520450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45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 선택 모달창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생성된 이미지 </a:t>
                      </a:r>
                      <a:r>
                        <a:rPr lang="en-US" altLang="ko-KR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개와 기존 이미지를 선택할 수 있도록 출력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20307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 버튼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가지 이미지 중 원하는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이미지 선택</a:t>
                      </a: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pic>
        <p:nvPicPr>
          <p:cNvPr id="119" name="Google Shape;119;p2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38900" y="1067288"/>
            <a:ext cx="6405137" cy="300314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1365875" y="3527250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236025" y="1902875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536" y="792813"/>
            <a:ext cx="6487789" cy="3557872"/>
          </a:xfrm>
          <a:prstGeom prst="rect">
            <a:avLst/>
          </a:prstGeom>
        </p:spPr>
      </p:pic>
      <p:graphicFrame>
        <p:nvGraphicFramePr>
          <p:cNvPr id="127" name="Google Shape;127;p22"/>
          <p:cNvGraphicFramePr/>
          <p:nvPr/>
        </p:nvGraphicFramePr>
        <p:xfrm>
          <a:off x="6709938" y="91018"/>
          <a:ext cx="2261250" cy="5052475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382900"/>
                <a:gridCol w="1878350"/>
              </a:tblGrid>
              <a:tr h="485000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4184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 발급 페이지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고객이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카드를 나타냄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12567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 수령장소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카드를 수령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받고 싶은 주소를 입력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189237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 버튼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이용약관 동의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모달창이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나타남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약관에 동의할 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 마이페이지로 이동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22"/>
          <p:cNvSpPr/>
          <p:nvPr/>
        </p:nvSpPr>
        <p:spPr>
          <a:xfrm>
            <a:off x="2791869" y="2470350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361575" y="1550325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6181575" y="4077875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3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596044"/>
            <a:ext cx="6702751" cy="4244487"/>
          </a:xfrm>
          <a:prstGeom prst="rect">
            <a:avLst/>
          </a:prstGeom>
        </p:spPr>
      </p:pic>
      <p:graphicFrame>
        <p:nvGraphicFramePr>
          <p:cNvPr id="136" name="Google Shape;136;p23"/>
          <p:cNvGraphicFramePr/>
          <p:nvPr/>
        </p:nvGraphicFramePr>
        <p:xfrm>
          <a:off x="6709938" y="91018"/>
          <a:ext cx="2262175" cy="5052481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382900"/>
                <a:gridCol w="1879275"/>
              </a:tblGrid>
              <a:tr h="525794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919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고객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과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발급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카드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 정보를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나타내는 페이지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2097497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디자인 수정/카드 재발급 버튼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카드 디자인을 다시 수정하고 싶을 경우,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카드 디자인 페이지로 이동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카드 재발급 버튼을 누를 경우, 카드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발급 페이지로 이동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3"/>
          <p:cNvSpPr/>
          <p:nvPr/>
        </p:nvSpPr>
        <p:spPr>
          <a:xfrm>
            <a:off x="1315635" y="3946495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2465056" y="2099688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204950" y="1102449"/>
            <a:ext cx="6229076" cy="29386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Google Shape;145;p24"/>
          <p:cNvGraphicFramePr/>
          <p:nvPr/>
        </p:nvGraphicFramePr>
        <p:xfrm>
          <a:off x="6640563" y="467593"/>
          <a:ext cx="2262175" cy="2924975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382900"/>
                <a:gridCol w="1879275"/>
              </a:tblGrid>
              <a:tr h="520450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45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약관 페이지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카드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발급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약관을 나타내는 페이지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6471"/>
            <a:ext cx="6595310" cy="3590557"/>
          </a:xfrm>
          <a:prstGeom prst="rect">
            <a:avLst/>
          </a:prstGeom>
        </p:spPr>
      </p:pic>
      <p:graphicFrame>
        <p:nvGraphicFramePr>
          <p:cNvPr id="136" name="Google Shape;136;p23"/>
          <p:cNvGraphicFramePr/>
          <p:nvPr/>
        </p:nvGraphicFramePr>
        <p:xfrm>
          <a:off x="6709938" y="91018"/>
          <a:ext cx="2262175" cy="5052481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382900"/>
                <a:gridCol w="1879275"/>
              </a:tblGrid>
              <a:tr h="525794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919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카드추가 페이지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카드이미지 업로드</a:t>
                      </a:r>
                      <a:r>
                        <a:rPr lang="en-US" altLang="ko-KR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카드명</a:t>
                      </a:r>
                      <a:r>
                        <a:rPr lang="en-US" altLang="ko-KR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카드인덱스</a:t>
                      </a:r>
                      <a:r>
                        <a:rPr lang="en-US" altLang="ko-KR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군집인덱스</a:t>
                      </a:r>
                      <a:r>
                        <a:rPr lang="en-US" altLang="ko-KR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카드혜택 작성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2097497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속성추가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버튼 클릭 후 카드 상품에 해당하는 혜택 추가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3"/>
          <p:cNvSpPr/>
          <p:nvPr/>
        </p:nvSpPr>
        <p:spPr>
          <a:xfrm>
            <a:off x="5434993" y="1154121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1545121" y="1790332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95650" y="1136300"/>
            <a:ext cx="6498923" cy="2870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" name="Google Shape;60;p14"/>
          <p:cNvGraphicFramePr/>
          <p:nvPr/>
        </p:nvGraphicFramePr>
        <p:xfrm>
          <a:off x="6709938" y="91018"/>
          <a:ext cx="2261250" cy="4955675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382900"/>
                <a:gridCol w="1878350"/>
              </a:tblGrid>
              <a:tr h="520450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45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홈페이지 헤더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각 메뉴를 클릭하면 해당 페이지로 이동</a:t>
                      </a:r>
                      <a:r>
                        <a:rPr lang="en-US" altLang="ko-KR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20307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바로가기 버튼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로그인 후 바로가기 버튼을 누를 경우, 고객의 과거 소비내역을  시각화로 나타냄</a:t>
                      </a: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sp>
        <p:nvSpPr>
          <p:cNvPr id="61" name="Google Shape;61;p14"/>
          <p:cNvSpPr/>
          <p:nvPr/>
        </p:nvSpPr>
        <p:spPr>
          <a:xfrm>
            <a:off x="2545200" y="2327550"/>
            <a:ext cx="278700" cy="244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endParaRPr sz="12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65975" y="1368300"/>
            <a:ext cx="278700" cy="244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endParaRPr sz="12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97950" y="1480725"/>
            <a:ext cx="6149026" cy="2687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68;p15"/>
          <p:cNvGraphicFramePr/>
          <p:nvPr/>
        </p:nvGraphicFramePr>
        <p:xfrm>
          <a:off x="6709938" y="91018"/>
          <a:ext cx="2262175" cy="4955675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382900"/>
                <a:gridCol w="1879275"/>
              </a:tblGrid>
              <a:tr h="520450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45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페이지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고객의 과거 소비패턴을 시각화로 나타내는 페이지로, kibana를 연동하여 두 가지의 그래프가 나옴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20307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다음 버튼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다음 버튼을 누를 경우, 고객이 원하는 카드 혜택을 선택하는 페이지로 이동</a:t>
                      </a: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sp>
        <p:nvSpPr>
          <p:cNvPr id="69" name="Google Shape;69;p15"/>
          <p:cNvSpPr/>
          <p:nvPr/>
        </p:nvSpPr>
        <p:spPr>
          <a:xfrm>
            <a:off x="5773950" y="3924200"/>
            <a:ext cx="278700" cy="244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endParaRPr sz="12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97950" y="1856275"/>
            <a:ext cx="278700" cy="244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endParaRPr sz="12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31725" y="1180700"/>
            <a:ext cx="6271649" cy="29766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6"/>
          <p:cNvGraphicFramePr/>
          <p:nvPr/>
        </p:nvGraphicFramePr>
        <p:xfrm>
          <a:off x="6709938" y="91018"/>
          <a:ext cx="2262175" cy="4955675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382900"/>
                <a:gridCol w="1879275"/>
              </a:tblGrid>
              <a:tr h="520450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45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 혜택 선택 페이지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군집에 속한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혜택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들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중, 고객이 카드 이용 시 원하는 혜택을 5가지 선택할 수 있도록 구성된 페이지</a:t>
                      </a: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20307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 버튼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선택 버튼을 누를 경우 카드 추천 페이지로 넘어감</a:t>
                      </a: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6"/>
          <p:cNvSpPr/>
          <p:nvPr/>
        </p:nvSpPr>
        <p:spPr>
          <a:xfrm>
            <a:off x="5849825" y="3913150"/>
            <a:ext cx="278700" cy="244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endParaRPr sz="12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31725" y="1607775"/>
            <a:ext cx="278700" cy="244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endParaRPr sz="12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7"/>
          <p:cNvGraphicFramePr/>
          <p:nvPr/>
        </p:nvGraphicFramePr>
        <p:xfrm>
          <a:off x="6709938" y="14818"/>
          <a:ext cx="2297001" cy="4954050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390075"/>
                <a:gridCol w="1906926"/>
              </a:tblGrid>
              <a:tr h="573050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9115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 추천 페이지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5가지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혜택과 일치하는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카드를 추천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15747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버튼을 누르면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다음 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카드를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보여줌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14151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카드선택, 키워드 보기 버튼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카드선택 버튼을 누를 경우, 카드 꾸미기 페이지로 이동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키워드보기 버튼을 누를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보기 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페이지로 이동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pic>
        <p:nvPicPr>
          <p:cNvPr id="84" name="Google Shape;84;p1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16375" y="1035925"/>
            <a:ext cx="6488402" cy="30716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279575" y="3629950"/>
            <a:ext cx="278700" cy="244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endParaRPr sz="12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31975" y="1348925"/>
            <a:ext cx="278700" cy="244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endParaRPr sz="12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646550" y="3699800"/>
            <a:ext cx="278700" cy="244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3</a:t>
            </a:r>
            <a:endParaRPr sz="12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8"/>
          <p:cNvGraphicFramePr/>
          <p:nvPr/>
        </p:nvGraphicFramePr>
        <p:xfrm>
          <a:off x="6709938" y="91018"/>
          <a:ext cx="2261250" cy="4480075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382900"/>
                <a:gridCol w="1878350"/>
              </a:tblGrid>
              <a:tr h="333750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419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보기 페이지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고객이 이전에 선택한 카드의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키워드를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워드클라우드로 나타낸 페이지</a:t>
                      </a: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1302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 목록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고객이 추천받은 </a:t>
                      </a:r>
                      <a:r>
                        <a:rPr lang="en-US" altLang="ko-KR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가지 카드를 선택할 수 있는 버튼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1302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한눈에 보기 버튼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한눈에 보기 버튼을 누르면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한눈에 보기 페이지로 이동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pic>
        <p:nvPicPr>
          <p:cNvPr id="93" name="Google Shape;93;p1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52375" y="1000350"/>
            <a:ext cx="6370474" cy="32964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4630325" y="1353175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930825" y="1829975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671600" y="4012425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3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9"/>
          <p:cNvGraphicFramePr/>
          <p:nvPr/>
        </p:nvGraphicFramePr>
        <p:xfrm>
          <a:off x="6709938" y="91018"/>
          <a:ext cx="2262175" cy="4862950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382900"/>
                <a:gridCol w="1879275"/>
              </a:tblGrid>
              <a:tr h="510725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95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한눈에 보기 페이지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고객에게 추천한 5개 카드의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이미지와 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볼 수 있도록 나타낸 페이지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19927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 선택 버튼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카드를 선택할 경우 해당 카드가 선택되며,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 꾸미기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페이지로 이동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pic>
        <p:nvPicPr>
          <p:cNvPr id="102" name="Google Shape;102;p19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42400" y="883488"/>
            <a:ext cx="6405138" cy="28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4979875" y="1922450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81400" y="1280675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52400" y="1016675"/>
            <a:ext cx="6447275" cy="3032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20"/>
          <p:cNvGraphicFramePr/>
          <p:nvPr/>
        </p:nvGraphicFramePr>
        <p:xfrm>
          <a:off x="6719013" y="54743"/>
          <a:ext cx="2262175" cy="4866400"/>
        </p:xfrm>
        <a:graphic>
          <a:graphicData uri="http://schemas.openxmlformats.org/drawingml/2006/table">
            <a:tbl>
              <a:tblPr firstRow="1" bandRow="1">
                <a:noFill/>
                <a:tableStyleId>{27E7EC1F-4BA4-48BB-974B-5E32CC704C28}</a:tableStyleId>
              </a:tblPr>
              <a:tblGrid>
                <a:gridCol w="382900"/>
                <a:gridCol w="1879275"/>
              </a:tblGrid>
              <a:tr h="362525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67487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 업로드 버튼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사용자가 원하는 사진을 업로드 후, 원하는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프롬프트를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선택하면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두 개의 이미지 생성 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14145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 편집기 버튼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사진 중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변환하고</a:t>
                      </a: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싶은 부분을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마스킹할 수 있는 모달창 띄우기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14145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/>
                      </a:pP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카드 선택 버튼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이미지 변환 없이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현재 카드를 선택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20"/>
          <p:cNvSpPr/>
          <p:nvPr/>
        </p:nvSpPr>
        <p:spPr>
          <a:xfrm>
            <a:off x="632075" y="3317350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632075" y="3114550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632075" y="3520150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3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69800" y="1030900"/>
            <a:ext cx="6430277" cy="285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21"/>
          <p:cNvGraphicFramePr/>
          <p:nvPr/>
        </p:nvGraphicFramePr>
        <p:xfrm>
          <a:off x="6709938" y="91018"/>
          <a:ext cx="2262175" cy="4862950"/>
        </p:xfrm>
        <a:graphic>
          <a:graphicData uri="http://schemas.openxmlformats.org/drawingml/2006/table">
            <a:tbl>
              <a:tblPr firstRow="1" bandRow="1">
                <a:noFill/>
                <a:tableStyleId>{B9781394-CF04-4070-80B6-185770C0B031}</a:tableStyleId>
              </a:tblPr>
              <a:tblGrid>
                <a:gridCol w="382900"/>
                <a:gridCol w="1879275"/>
              </a:tblGrid>
              <a:tr h="510725">
                <a:tc gridSpan="2">
                  <a:txBody>
                    <a:bodyPr vert="horz" lIns="91450" tIns="0" rIns="91450" bIns="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95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펜 굵기 변경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마스킹용 펜 크기 변경</a:t>
                      </a:r>
                      <a:endParaRPr lang="ko-KR" altLang="en-US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19927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 b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 편집기 모달창</a:t>
                      </a:r>
                      <a:endParaRPr lang="ko"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변환하고 싶은 부분을 마스킹</a:t>
                      </a: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21"/>
          <p:cNvSpPr/>
          <p:nvPr/>
        </p:nvSpPr>
        <p:spPr>
          <a:xfrm>
            <a:off x="2293275" y="1542925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470150" y="1030900"/>
            <a:ext cx="231300" cy="20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endParaRPr sz="1100" b="1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543</ep:Words>
  <ep:PresentationFormat/>
  <ep:Paragraphs>28</ep:Paragraphs>
  <ep:Slides>14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Ryunos</cp:lastModifiedBy>
  <dcterms:modified xsi:type="dcterms:W3CDTF">2024-05-09T09:26:55.243</dcterms:modified>
  <cp:revision>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