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F07C40-89E3-4C96-9152-BF9EB224E543}">
  <a:tblStyle styleId="{75F07C40-89E3-4C96-9152-BF9EB224E5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f9845d89e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f9845d89e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f9845d89e_1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4f9845d89e_1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1de14f2e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51de14f2e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f9845d89e_1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f9845d89e_1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1de14f2e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1de14f2e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1de14f2e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1de14f2e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1de14f2e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1de14f2e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f9845d89e_1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4f9845d89e_1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1f86570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1f86570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4f9845d89e_1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4f9845d89e_1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f9845d89e_1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f9845d89e_1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f9845d89e_1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f9845d89e_1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0bda1d5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0bda1d5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0bda1d5d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0bda1d5d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f9845d89e_1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f9845d89e_1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1de14f2e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1de14f2e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f9845d89e_1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f9845d89e_1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1de14f2e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1de14f2e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828925" y="842975"/>
            <a:ext cx="6086400" cy="172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SCHEDULE NOTIFIER</a:t>
            </a:r>
            <a:endParaRPr/>
          </a:p>
        </p:txBody>
      </p:sp>
      <p:sp>
        <p:nvSpPr>
          <p:cNvPr id="135" name="Google Shape;135;p13"/>
          <p:cNvSpPr txBox="1"/>
          <p:nvPr/>
        </p:nvSpPr>
        <p:spPr>
          <a:xfrm>
            <a:off x="6241175" y="2996725"/>
            <a:ext cx="3317400" cy="13698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GB" sz="1700">
                <a:solidFill>
                  <a:schemeClr val="lt1"/>
                </a:solidFill>
                <a:latin typeface="Lato"/>
                <a:ea typeface="Lato"/>
                <a:cs typeface="Lato"/>
                <a:sym typeface="Lato"/>
              </a:rPr>
              <a:t>Presented By:</a:t>
            </a:r>
            <a:endParaRPr b="1" sz="1700">
              <a:solidFill>
                <a:schemeClr val="lt1"/>
              </a:solidFill>
              <a:latin typeface="Lato"/>
              <a:ea typeface="Lato"/>
              <a:cs typeface="Lato"/>
              <a:sym typeface="Lato"/>
            </a:endParaRPr>
          </a:p>
          <a:p>
            <a:pPr indent="0" lvl="0" marL="457200" rtl="0" algn="l">
              <a:spcBef>
                <a:spcPts val="0"/>
              </a:spcBef>
              <a:spcAft>
                <a:spcPts val="0"/>
              </a:spcAft>
              <a:buNone/>
            </a:pPr>
            <a:r>
              <a:rPr lang="en-GB" sz="1500">
                <a:solidFill>
                  <a:schemeClr val="lt1"/>
                </a:solidFill>
                <a:latin typeface="Lato"/>
                <a:ea typeface="Lato"/>
                <a:cs typeface="Lato"/>
                <a:sym typeface="Lato"/>
              </a:rPr>
              <a:t>D. Sangeetha</a:t>
            </a:r>
            <a:endParaRPr sz="1500">
              <a:solidFill>
                <a:schemeClr val="lt1"/>
              </a:solidFill>
              <a:latin typeface="Lato"/>
              <a:ea typeface="Lato"/>
              <a:cs typeface="Lato"/>
              <a:sym typeface="Lato"/>
            </a:endParaRPr>
          </a:p>
          <a:p>
            <a:pPr indent="0" lvl="0" marL="457200" rtl="0" algn="l">
              <a:spcBef>
                <a:spcPts val="0"/>
              </a:spcBef>
              <a:spcAft>
                <a:spcPts val="0"/>
              </a:spcAft>
              <a:buNone/>
            </a:pPr>
            <a:r>
              <a:rPr lang="en-GB" sz="1500">
                <a:solidFill>
                  <a:schemeClr val="lt1"/>
                </a:solidFill>
                <a:latin typeface="Lato"/>
                <a:ea typeface="Lato"/>
                <a:cs typeface="Lato"/>
                <a:sym typeface="Lato"/>
              </a:rPr>
              <a:t>N.Vijaya Lakshmi</a:t>
            </a:r>
            <a:endParaRPr sz="1500">
              <a:solidFill>
                <a:schemeClr val="lt1"/>
              </a:solidFill>
              <a:latin typeface="Lato"/>
              <a:ea typeface="Lato"/>
              <a:cs typeface="Lato"/>
              <a:sym typeface="Lato"/>
            </a:endParaRPr>
          </a:p>
          <a:p>
            <a:pPr indent="0" lvl="0" marL="457200" rtl="0" algn="l">
              <a:spcBef>
                <a:spcPts val="0"/>
              </a:spcBef>
              <a:spcAft>
                <a:spcPts val="0"/>
              </a:spcAft>
              <a:buNone/>
            </a:pPr>
            <a:r>
              <a:rPr lang="en-GB" sz="1500">
                <a:solidFill>
                  <a:schemeClr val="lt1"/>
                </a:solidFill>
                <a:latin typeface="Lato"/>
                <a:ea typeface="Lato"/>
                <a:cs typeface="Lato"/>
                <a:sym typeface="Lato"/>
              </a:rPr>
              <a:t>S.Maneendra</a:t>
            </a:r>
            <a:endParaRPr sz="1500">
              <a:solidFill>
                <a:schemeClr val="lt1"/>
              </a:solidFill>
              <a:latin typeface="Lato"/>
              <a:ea typeface="Lato"/>
              <a:cs typeface="Lato"/>
              <a:sym typeface="Lato"/>
            </a:endParaRPr>
          </a:p>
          <a:p>
            <a:pPr indent="0" lvl="0" marL="457200" rtl="0" algn="l">
              <a:spcBef>
                <a:spcPts val="0"/>
              </a:spcBef>
              <a:spcAft>
                <a:spcPts val="0"/>
              </a:spcAft>
              <a:buNone/>
            </a:pPr>
            <a:r>
              <a:rPr lang="en-GB" sz="1500">
                <a:solidFill>
                  <a:schemeClr val="lt1"/>
                </a:solidFill>
                <a:latin typeface="Lato"/>
                <a:ea typeface="Lato"/>
                <a:cs typeface="Lato"/>
                <a:sym typeface="Lato"/>
              </a:rPr>
              <a:t>A.Udaykumar</a:t>
            </a:r>
            <a:endParaRPr sz="1500">
              <a:solidFill>
                <a:schemeClr val="lt1"/>
              </a:solidFill>
              <a:latin typeface="Lato"/>
              <a:ea typeface="Lato"/>
              <a:cs typeface="Lato"/>
              <a:sym typeface="Lato"/>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ph type="title"/>
          </p:nvPr>
        </p:nvSpPr>
        <p:spPr>
          <a:xfrm>
            <a:off x="1297500" y="700100"/>
            <a:ext cx="7038900" cy="8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CHECK RESOURCE</a:t>
            </a:r>
            <a:endParaRPr/>
          </a:p>
        </p:txBody>
      </p:sp>
      <p:sp>
        <p:nvSpPr>
          <p:cNvPr id="242" name="Google Shape;242;p22"/>
          <p:cNvSpPr txBox="1"/>
          <p:nvPr>
            <p:ph idx="1" type="body"/>
          </p:nvPr>
        </p:nvSpPr>
        <p:spPr>
          <a:xfrm>
            <a:off x="1297500" y="1757375"/>
            <a:ext cx="7560900" cy="297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t>The check_resource function takes an resource ID as input and verifies if an resource with that ID exists in the resource details record by using the cursor.rowcount() function. </a:t>
            </a:r>
            <a:endParaRPr sz="1900"/>
          </a:p>
          <a:p>
            <a:pPr indent="0" lvl="0" marL="0" rtl="0" algn="l">
              <a:spcBef>
                <a:spcPts val="1200"/>
              </a:spcBef>
              <a:spcAft>
                <a:spcPts val="0"/>
              </a:spcAft>
              <a:buNone/>
            </a:pPr>
            <a:r>
              <a:rPr lang="en-GB" sz="1900"/>
              <a:t>It is a utility function used in various operations like the Add resource function.</a:t>
            </a:r>
            <a:endParaRPr sz="1900"/>
          </a:p>
          <a:p>
            <a:pPr indent="0" lvl="0" marL="0" rtl="0" algn="l">
              <a:spcBef>
                <a:spcPts val="1200"/>
              </a:spcBef>
              <a:spcAft>
                <a:spcPts val="1200"/>
              </a:spcAft>
              <a:buNone/>
            </a:pPr>
            <a:r>
              <a:t/>
            </a:r>
            <a:endParaRPr/>
          </a:p>
        </p:txBody>
      </p:sp>
    </p:spTree>
  </p:cSld>
  <p:clrMapOvr>
    <a:masterClrMapping/>
  </p:clrMapOvr>
  <p:transition spd="med">
    <p:push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p:nvPr/>
        </p:nvSpPr>
        <p:spPr>
          <a:xfrm>
            <a:off x="3076200" y="177575"/>
            <a:ext cx="2133000" cy="3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MENU</a:t>
            </a:r>
            <a:endParaRPr/>
          </a:p>
        </p:txBody>
      </p:sp>
      <p:sp>
        <p:nvSpPr>
          <p:cNvPr id="248" name="Google Shape;248;p23"/>
          <p:cNvSpPr/>
          <p:nvPr/>
        </p:nvSpPr>
        <p:spPr>
          <a:xfrm>
            <a:off x="3076200" y="1086150"/>
            <a:ext cx="2133000" cy="3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CHECK RESOURCE</a:t>
            </a:r>
            <a:endParaRPr/>
          </a:p>
        </p:txBody>
      </p:sp>
      <p:cxnSp>
        <p:nvCxnSpPr>
          <p:cNvPr id="249" name="Google Shape;249;p23"/>
          <p:cNvCxnSpPr>
            <a:stCxn id="247" idx="2"/>
            <a:endCxn id="248" idx="0"/>
          </p:cNvCxnSpPr>
          <p:nvPr/>
        </p:nvCxnSpPr>
        <p:spPr>
          <a:xfrm>
            <a:off x="4142700" y="508775"/>
            <a:ext cx="0" cy="5775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23"/>
          <p:cNvSpPr txBox="1"/>
          <p:nvPr/>
        </p:nvSpPr>
        <p:spPr>
          <a:xfrm>
            <a:off x="4215800" y="624175"/>
            <a:ext cx="46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highlight>
                  <a:schemeClr val="dk1"/>
                </a:highlight>
                <a:latin typeface="Lato"/>
                <a:ea typeface="Lato"/>
                <a:cs typeface="Lato"/>
                <a:sym typeface="Lato"/>
              </a:rPr>
              <a:t>Select 4</a:t>
            </a:r>
            <a:endParaRPr>
              <a:solidFill>
                <a:schemeClr val="lt1"/>
              </a:solidFill>
              <a:highlight>
                <a:schemeClr val="dk1"/>
              </a:highlight>
              <a:latin typeface="Lato"/>
              <a:ea typeface="Lato"/>
              <a:cs typeface="Lato"/>
              <a:sym typeface="Lato"/>
            </a:endParaRPr>
          </a:p>
        </p:txBody>
      </p:sp>
      <p:sp>
        <p:nvSpPr>
          <p:cNvPr id="251" name="Google Shape;251;p23"/>
          <p:cNvSpPr/>
          <p:nvPr/>
        </p:nvSpPr>
        <p:spPr>
          <a:xfrm>
            <a:off x="3076200" y="1840750"/>
            <a:ext cx="2133000" cy="3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RESOURCE ID</a:t>
            </a:r>
            <a:endParaRPr/>
          </a:p>
        </p:txBody>
      </p:sp>
      <p:cxnSp>
        <p:nvCxnSpPr>
          <p:cNvPr id="252" name="Google Shape;252;p23"/>
          <p:cNvCxnSpPr>
            <a:stCxn id="248" idx="2"/>
            <a:endCxn id="251" idx="0"/>
          </p:cNvCxnSpPr>
          <p:nvPr/>
        </p:nvCxnSpPr>
        <p:spPr>
          <a:xfrm>
            <a:off x="4142700" y="1417350"/>
            <a:ext cx="0" cy="423300"/>
          </a:xfrm>
          <a:prstGeom prst="straightConnector1">
            <a:avLst/>
          </a:prstGeom>
          <a:noFill/>
          <a:ln cap="flat" cmpd="sng" w="9525">
            <a:solidFill>
              <a:schemeClr val="dk2"/>
            </a:solidFill>
            <a:prstDash val="solid"/>
            <a:round/>
            <a:headEnd len="med" w="med" type="none"/>
            <a:tailEnd len="med" w="med" type="triangle"/>
          </a:ln>
        </p:spPr>
      </p:cxnSp>
      <p:sp>
        <p:nvSpPr>
          <p:cNvPr id="253" name="Google Shape;253;p23"/>
          <p:cNvSpPr/>
          <p:nvPr/>
        </p:nvSpPr>
        <p:spPr>
          <a:xfrm>
            <a:off x="3545900" y="2610725"/>
            <a:ext cx="1178100" cy="523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CHECK</a:t>
            </a:r>
            <a:endParaRPr/>
          </a:p>
        </p:txBody>
      </p:sp>
      <p:cxnSp>
        <p:nvCxnSpPr>
          <p:cNvPr id="254" name="Google Shape;254;p23"/>
          <p:cNvCxnSpPr>
            <a:stCxn id="251" idx="2"/>
            <a:endCxn id="253" idx="0"/>
          </p:cNvCxnSpPr>
          <p:nvPr/>
        </p:nvCxnSpPr>
        <p:spPr>
          <a:xfrm flipH="1">
            <a:off x="4134900" y="2171950"/>
            <a:ext cx="7800" cy="438900"/>
          </a:xfrm>
          <a:prstGeom prst="straightConnector1">
            <a:avLst/>
          </a:prstGeom>
          <a:noFill/>
          <a:ln cap="flat" cmpd="sng" w="9525">
            <a:solidFill>
              <a:schemeClr val="dk2"/>
            </a:solidFill>
            <a:prstDash val="solid"/>
            <a:round/>
            <a:headEnd len="med" w="med" type="none"/>
            <a:tailEnd len="med" w="med" type="triangle"/>
          </a:ln>
        </p:spPr>
      </p:cxnSp>
      <p:cxnSp>
        <p:nvCxnSpPr>
          <p:cNvPr id="255" name="Google Shape;255;p23"/>
          <p:cNvCxnSpPr>
            <a:stCxn id="253" idx="2"/>
          </p:cNvCxnSpPr>
          <p:nvPr/>
        </p:nvCxnSpPr>
        <p:spPr>
          <a:xfrm flipH="1">
            <a:off x="2336900" y="2872475"/>
            <a:ext cx="1209000" cy="156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23"/>
          <p:cNvCxnSpPr/>
          <p:nvPr/>
        </p:nvCxnSpPr>
        <p:spPr>
          <a:xfrm flipH="1">
            <a:off x="2302125" y="2887925"/>
            <a:ext cx="19500" cy="7968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23"/>
          <p:cNvCxnSpPr>
            <a:stCxn id="253" idx="6"/>
          </p:cNvCxnSpPr>
          <p:nvPr/>
        </p:nvCxnSpPr>
        <p:spPr>
          <a:xfrm>
            <a:off x="4724000" y="2872475"/>
            <a:ext cx="1362900" cy="156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23"/>
          <p:cNvCxnSpPr/>
          <p:nvPr/>
        </p:nvCxnSpPr>
        <p:spPr>
          <a:xfrm>
            <a:off x="6086850" y="2903325"/>
            <a:ext cx="7800" cy="762300"/>
          </a:xfrm>
          <a:prstGeom prst="straightConnector1">
            <a:avLst/>
          </a:prstGeom>
          <a:noFill/>
          <a:ln cap="flat" cmpd="sng" w="9525">
            <a:solidFill>
              <a:schemeClr val="dk2"/>
            </a:solidFill>
            <a:prstDash val="solid"/>
            <a:round/>
            <a:headEnd len="med" w="med" type="none"/>
            <a:tailEnd len="med" w="med" type="triangle"/>
          </a:ln>
        </p:spPr>
      </p:cxnSp>
      <p:sp>
        <p:nvSpPr>
          <p:cNvPr id="259" name="Google Shape;259;p23"/>
          <p:cNvSpPr/>
          <p:nvPr/>
        </p:nvSpPr>
        <p:spPr>
          <a:xfrm>
            <a:off x="1174150" y="3688725"/>
            <a:ext cx="2133000" cy="5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DISPLAYS THE RESOURCE DETAILS</a:t>
            </a:r>
            <a:endParaRPr/>
          </a:p>
        </p:txBody>
      </p:sp>
      <p:sp>
        <p:nvSpPr>
          <p:cNvPr id="260" name="Google Shape;260;p23"/>
          <p:cNvSpPr/>
          <p:nvPr/>
        </p:nvSpPr>
        <p:spPr>
          <a:xfrm>
            <a:off x="5124375" y="3688725"/>
            <a:ext cx="1994400" cy="5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ID DOES NOT EXIST</a:t>
            </a:r>
            <a:endParaRPr/>
          </a:p>
        </p:txBody>
      </p:sp>
      <p:sp>
        <p:nvSpPr>
          <p:cNvPr id="261" name="Google Shape;261;p23"/>
          <p:cNvSpPr txBox="1"/>
          <p:nvPr/>
        </p:nvSpPr>
        <p:spPr>
          <a:xfrm>
            <a:off x="2737450" y="2672325"/>
            <a:ext cx="44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highlight>
                  <a:schemeClr val="dk1"/>
                </a:highlight>
                <a:latin typeface="Lato"/>
                <a:ea typeface="Lato"/>
                <a:cs typeface="Lato"/>
                <a:sym typeface="Lato"/>
              </a:rPr>
              <a:t>YES</a:t>
            </a:r>
            <a:endParaRPr>
              <a:solidFill>
                <a:schemeClr val="lt1"/>
              </a:solidFill>
              <a:highlight>
                <a:schemeClr val="dk1"/>
              </a:highlight>
              <a:latin typeface="Lato"/>
              <a:ea typeface="Lato"/>
              <a:cs typeface="Lato"/>
              <a:sym typeface="Lato"/>
            </a:endParaRPr>
          </a:p>
        </p:txBody>
      </p:sp>
      <p:sp>
        <p:nvSpPr>
          <p:cNvPr id="262" name="Google Shape;262;p23"/>
          <p:cNvSpPr txBox="1"/>
          <p:nvPr/>
        </p:nvSpPr>
        <p:spPr>
          <a:xfrm>
            <a:off x="5124375" y="2679725"/>
            <a:ext cx="38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highlight>
                  <a:schemeClr val="dk1"/>
                </a:highlight>
                <a:latin typeface="Lato"/>
                <a:ea typeface="Lato"/>
                <a:cs typeface="Lato"/>
                <a:sym typeface="Lato"/>
              </a:rPr>
              <a:t>NO</a:t>
            </a:r>
            <a:endParaRPr>
              <a:solidFill>
                <a:schemeClr val="lt1"/>
              </a:solidFill>
              <a:highlight>
                <a:schemeClr val="dk1"/>
              </a:highlight>
              <a:latin typeface="Lato"/>
              <a:ea typeface="Lato"/>
              <a:cs typeface="Lato"/>
              <a:sym typeface="Lato"/>
            </a:endParaRPr>
          </a:p>
        </p:txBody>
      </p:sp>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4"/>
          <p:cNvSpPr txBox="1"/>
          <p:nvPr>
            <p:ph type="title"/>
          </p:nvPr>
        </p:nvSpPr>
        <p:spPr>
          <a:xfrm>
            <a:off x="1297500" y="755075"/>
            <a:ext cx="7038900" cy="90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DISPLAY </a:t>
            </a:r>
            <a:r>
              <a:rPr lang="en-GB"/>
              <a:t>DATA TABLE</a:t>
            </a:r>
            <a:endParaRPr/>
          </a:p>
        </p:txBody>
      </p:sp>
      <p:sp>
        <p:nvSpPr>
          <p:cNvPr id="268" name="Google Shape;268;p24"/>
          <p:cNvSpPr txBox="1"/>
          <p:nvPr>
            <p:ph idx="1" type="body"/>
          </p:nvPr>
        </p:nvSpPr>
        <p:spPr>
          <a:xfrm>
            <a:off x="1297500" y="1971675"/>
            <a:ext cx="7575000" cy="272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900"/>
              <a:t>The "Display Resource" function retrieves all records from the resource details table using a SQL select query and prints them line by line.</a:t>
            </a:r>
            <a:endParaRPr sz="1900"/>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p:nvPr/>
        </p:nvSpPr>
        <p:spPr>
          <a:xfrm>
            <a:off x="3053100" y="832075"/>
            <a:ext cx="25563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MENU</a:t>
            </a:r>
            <a:endParaRPr/>
          </a:p>
        </p:txBody>
      </p:sp>
      <p:sp>
        <p:nvSpPr>
          <p:cNvPr id="274" name="Google Shape;274;p25"/>
          <p:cNvSpPr/>
          <p:nvPr/>
        </p:nvSpPr>
        <p:spPr>
          <a:xfrm>
            <a:off x="3022300" y="2187225"/>
            <a:ext cx="2587200" cy="4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DISPLAY DATA TABLE</a:t>
            </a:r>
            <a:endParaRPr/>
          </a:p>
        </p:txBody>
      </p:sp>
      <p:cxnSp>
        <p:nvCxnSpPr>
          <p:cNvPr id="275" name="Google Shape;275;p25"/>
          <p:cNvCxnSpPr>
            <a:stCxn id="273" idx="2"/>
            <a:endCxn id="274" idx="0"/>
          </p:cNvCxnSpPr>
          <p:nvPr/>
        </p:nvCxnSpPr>
        <p:spPr>
          <a:xfrm flipH="1">
            <a:off x="4315950" y="1232275"/>
            <a:ext cx="15300" cy="954900"/>
          </a:xfrm>
          <a:prstGeom prst="straightConnector1">
            <a:avLst/>
          </a:prstGeom>
          <a:noFill/>
          <a:ln cap="flat" cmpd="sng" w="9525">
            <a:solidFill>
              <a:schemeClr val="dk2"/>
            </a:solidFill>
            <a:prstDash val="solid"/>
            <a:round/>
            <a:headEnd len="med" w="med" type="none"/>
            <a:tailEnd len="med" w="med" type="triangle"/>
          </a:ln>
        </p:spPr>
      </p:cxnSp>
      <p:sp>
        <p:nvSpPr>
          <p:cNvPr id="276" name="Google Shape;276;p25"/>
          <p:cNvSpPr txBox="1"/>
          <p:nvPr/>
        </p:nvSpPr>
        <p:spPr>
          <a:xfrm>
            <a:off x="4315900" y="1386450"/>
            <a:ext cx="45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highlight>
                  <a:schemeClr val="dk1"/>
                </a:highlight>
                <a:latin typeface="Lato"/>
                <a:ea typeface="Lato"/>
                <a:cs typeface="Lato"/>
                <a:sym typeface="Lato"/>
              </a:rPr>
              <a:t>Select 2</a:t>
            </a:r>
            <a:endParaRPr>
              <a:solidFill>
                <a:schemeClr val="lt1"/>
              </a:solidFill>
              <a:highlight>
                <a:schemeClr val="dk1"/>
              </a:highlight>
              <a:latin typeface="Lato"/>
              <a:ea typeface="Lato"/>
              <a:cs typeface="Lato"/>
              <a:sym typeface="Lato"/>
            </a:endParaRPr>
          </a:p>
        </p:txBody>
      </p:sp>
      <p:sp>
        <p:nvSpPr>
          <p:cNvPr id="277" name="Google Shape;277;p25"/>
          <p:cNvSpPr/>
          <p:nvPr/>
        </p:nvSpPr>
        <p:spPr>
          <a:xfrm>
            <a:off x="3022300" y="3442325"/>
            <a:ext cx="2587200" cy="62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IT DISPLAYS THE </a:t>
            </a:r>
            <a:r>
              <a:rPr lang="en-GB"/>
              <a:t>ENTIRE</a:t>
            </a:r>
            <a:r>
              <a:rPr lang="en-GB"/>
              <a:t>      DATA TABLE</a:t>
            </a:r>
            <a:endParaRPr/>
          </a:p>
        </p:txBody>
      </p:sp>
      <p:cxnSp>
        <p:nvCxnSpPr>
          <p:cNvPr id="278" name="Google Shape;278;p25"/>
          <p:cNvCxnSpPr>
            <a:stCxn id="274" idx="2"/>
            <a:endCxn id="277" idx="0"/>
          </p:cNvCxnSpPr>
          <p:nvPr/>
        </p:nvCxnSpPr>
        <p:spPr>
          <a:xfrm>
            <a:off x="4315900" y="2641425"/>
            <a:ext cx="0" cy="80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ransition spd="med">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1297500" y="716575"/>
            <a:ext cx="7038900" cy="6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EMAIL SERVICE</a:t>
            </a:r>
            <a:endParaRPr/>
          </a:p>
        </p:txBody>
      </p:sp>
      <p:sp>
        <p:nvSpPr>
          <p:cNvPr id="284" name="Google Shape;28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t>The system proceeds to send an email notification. The email addresses are already stored in the database. </a:t>
            </a:r>
            <a:endParaRPr sz="1900"/>
          </a:p>
          <a:p>
            <a:pPr indent="0" lvl="0" marL="0" rtl="0" algn="l">
              <a:spcBef>
                <a:spcPts val="1200"/>
              </a:spcBef>
              <a:spcAft>
                <a:spcPts val="1200"/>
              </a:spcAft>
              <a:buNone/>
            </a:pPr>
            <a:r>
              <a:rPr lang="en-GB" sz="1900"/>
              <a:t>The system uses SMTP (Simple Mail Transfer Protocol) to connect to the email server and send the notification. The time and message content of the email can be customized according to your requirements.</a:t>
            </a:r>
            <a:endParaRPr sz="1900"/>
          </a:p>
        </p:txBody>
      </p:sp>
    </p:spTree>
  </p:cSld>
  <p:clrMapOvr>
    <a:masterClrMapping/>
  </p:clrMapOvr>
  <mc:AlternateContent>
    <mc:Choice Requires="p14">
      <p:transition spd="med">
        <p14:gallery dir="l"/>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p:nvPr/>
        </p:nvSpPr>
        <p:spPr>
          <a:xfrm>
            <a:off x="3391925" y="1101550"/>
            <a:ext cx="1971300" cy="40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MENU</a:t>
            </a:r>
            <a:endParaRPr/>
          </a:p>
        </p:txBody>
      </p:sp>
      <p:sp>
        <p:nvSpPr>
          <p:cNvPr id="290" name="Google Shape;290;p27"/>
          <p:cNvSpPr/>
          <p:nvPr/>
        </p:nvSpPr>
        <p:spPr>
          <a:xfrm>
            <a:off x="3422725" y="2294950"/>
            <a:ext cx="1971300" cy="40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EMAIL SERVICE</a:t>
            </a:r>
            <a:endParaRPr/>
          </a:p>
        </p:txBody>
      </p:sp>
      <p:cxnSp>
        <p:nvCxnSpPr>
          <p:cNvPr id="291" name="Google Shape;291;p27"/>
          <p:cNvCxnSpPr/>
          <p:nvPr/>
        </p:nvCxnSpPr>
        <p:spPr>
          <a:xfrm>
            <a:off x="4408375" y="1532850"/>
            <a:ext cx="0" cy="792900"/>
          </a:xfrm>
          <a:prstGeom prst="straightConnector1">
            <a:avLst/>
          </a:prstGeom>
          <a:noFill/>
          <a:ln cap="flat" cmpd="sng" w="9525">
            <a:solidFill>
              <a:schemeClr val="dk2"/>
            </a:solidFill>
            <a:prstDash val="solid"/>
            <a:round/>
            <a:headEnd len="med" w="med" type="none"/>
            <a:tailEnd len="med" w="med" type="triangle"/>
          </a:ln>
        </p:spPr>
      </p:cxnSp>
      <p:sp>
        <p:nvSpPr>
          <p:cNvPr id="292" name="Google Shape;292;p27"/>
          <p:cNvSpPr txBox="1"/>
          <p:nvPr/>
        </p:nvSpPr>
        <p:spPr>
          <a:xfrm>
            <a:off x="4408375" y="1640550"/>
            <a:ext cx="442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highlight>
                  <a:schemeClr val="dk1"/>
                </a:highlight>
                <a:latin typeface="Lato"/>
                <a:ea typeface="Lato"/>
                <a:cs typeface="Lato"/>
                <a:sym typeface="Lato"/>
              </a:rPr>
              <a:t>Select 5</a:t>
            </a:r>
            <a:endParaRPr>
              <a:solidFill>
                <a:schemeClr val="lt1"/>
              </a:solidFill>
              <a:highlight>
                <a:schemeClr val="dk1"/>
              </a:highlight>
              <a:latin typeface="Lato"/>
              <a:ea typeface="Lato"/>
              <a:cs typeface="Lato"/>
              <a:sym typeface="Lato"/>
            </a:endParaRPr>
          </a:p>
        </p:txBody>
      </p:sp>
      <p:sp>
        <p:nvSpPr>
          <p:cNvPr id="293" name="Google Shape;293;p27"/>
          <p:cNvSpPr/>
          <p:nvPr/>
        </p:nvSpPr>
        <p:spPr>
          <a:xfrm>
            <a:off x="3422725" y="3265175"/>
            <a:ext cx="1971300" cy="6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EMAIL SERVICE WILL BE TRIGGERED</a:t>
            </a:r>
            <a:endParaRPr/>
          </a:p>
        </p:txBody>
      </p:sp>
      <p:cxnSp>
        <p:nvCxnSpPr>
          <p:cNvPr id="294" name="Google Shape;294;p27"/>
          <p:cNvCxnSpPr>
            <a:stCxn id="290" idx="2"/>
            <a:endCxn id="293" idx="0"/>
          </p:cNvCxnSpPr>
          <p:nvPr/>
        </p:nvCxnSpPr>
        <p:spPr>
          <a:xfrm>
            <a:off x="4408375" y="2695450"/>
            <a:ext cx="0" cy="56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type="title"/>
          </p:nvPr>
        </p:nvSpPr>
        <p:spPr>
          <a:xfrm>
            <a:off x="1374550" y="569100"/>
            <a:ext cx="7038900" cy="10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SCOPE</a:t>
            </a:r>
            <a:endParaRPr/>
          </a:p>
        </p:txBody>
      </p:sp>
      <p:sp>
        <p:nvSpPr>
          <p:cNvPr id="300" name="Google Shape;300;p28"/>
          <p:cNvSpPr txBox="1"/>
          <p:nvPr>
            <p:ph idx="1" type="body"/>
          </p:nvPr>
        </p:nvSpPr>
        <p:spPr>
          <a:xfrm>
            <a:off x="1374550" y="1440350"/>
            <a:ext cx="7323600" cy="3203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987"/>
              <a:t>Integration with Other Platforms:</a:t>
            </a:r>
            <a:endParaRPr sz="1987"/>
          </a:p>
          <a:p>
            <a:pPr indent="0" lvl="0" marL="0" rtl="0" algn="l">
              <a:lnSpc>
                <a:spcPct val="105000"/>
              </a:lnSpc>
              <a:spcBef>
                <a:spcPts val="1200"/>
              </a:spcBef>
              <a:spcAft>
                <a:spcPts val="0"/>
              </a:spcAft>
              <a:buNone/>
            </a:pPr>
            <a:r>
              <a:rPr lang="en-GB" sz="1987"/>
              <a:t>Integrate the Schedule Reminder with popular productivity tools like Google Calendar and Microsoft Outlook, enabling users to import and export their schedules seamlessly.</a:t>
            </a:r>
            <a:endParaRPr sz="1987"/>
          </a:p>
          <a:p>
            <a:pPr indent="0" lvl="0" marL="0" rtl="0" algn="l">
              <a:lnSpc>
                <a:spcPct val="105000"/>
              </a:lnSpc>
              <a:spcBef>
                <a:spcPts val="1200"/>
              </a:spcBef>
              <a:spcAft>
                <a:spcPts val="0"/>
              </a:spcAft>
              <a:buNone/>
            </a:pPr>
            <a:r>
              <a:rPr lang="en-GB" sz="1987"/>
              <a:t>Advanced Reminder Functionality:</a:t>
            </a:r>
            <a:endParaRPr sz="1987"/>
          </a:p>
          <a:p>
            <a:pPr indent="0" lvl="0" marL="0" rtl="0" algn="l">
              <a:lnSpc>
                <a:spcPct val="105000"/>
              </a:lnSpc>
              <a:spcBef>
                <a:spcPts val="1200"/>
              </a:spcBef>
              <a:spcAft>
                <a:spcPts val="0"/>
              </a:spcAft>
              <a:buNone/>
            </a:pPr>
            <a:r>
              <a:rPr lang="en-GB" sz="1987"/>
              <a:t>Enhance the reminder system by adding features such as recurring reminders, location-based reminders, and customizable notification preferences.</a:t>
            </a:r>
            <a:endParaRPr sz="1987"/>
          </a:p>
          <a:p>
            <a:pPr indent="0" lvl="0" marL="0" rtl="0" algn="l">
              <a:lnSpc>
                <a:spcPct val="105000"/>
              </a:lnSpc>
              <a:spcBef>
                <a:spcPts val="1200"/>
              </a:spcBef>
              <a:spcAft>
                <a:spcPts val="0"/>
              </a:spcAft>
              <a:buSzPts val="688"/>
              <a:buNone/>
            </a:pPr>
            <a:r>
              <a:t/>
            </a:r>
            <a:endParaRPr sz="1987"/>
          </a:p>
          <a:p>
            <a:pPr indent="0" lvl="0" marL="0" rtl="0" algn="l">
              <a:lnSpc>
                <a:spcPct val="105000"/>
              </a:lnSpc>
              <a:spcBef>
                <a:spcPts val="1200"/>
              </a:spcBef>
              <a:spcAft>
                <a:spcPts val="0"/>
              </a:spcAft>
              <a:buSzPts val="688"/>
              <a:buNone/>
            </a:pPr>
            <a:r>
              <a:t/>
            </a:r>
            <a:endParaRPr sz="1312"/>
          </a:p>
          <a:p>
            <a:pPr indent="0" lvl="0" marL="0" rtl="0" algn="l">
              <a:lnSpc>
                <a:spcPct val="105000"/>
              </a:lnSpc>
              <a:spcBef>
                <a:spcPts val="1200"/>
              </a:spcBef>
              <a:spcAft>
                <a:spcPts val="1200"/>
              </a:spcAft>
              <a:buSzPts val="688"/>
              <a:buNone/>
            </a:pPr>
            <a:r>
              <a:t/>
            </a:r>
            <a:endParaRPr sz="1312"/>
          </a:p>
        </p:txBody>
      </p:sp>
    </p:spTree>
  </p:cSld>
  <p:clrMapOvr>
    <a:masterClrMapping/>
  </p:clrMapOvr>
  <mc:AlternateContent>
    <mc:Choice Requires="p14">
      <p:transition spd="med">
        <p14:flip dir="l"/>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9"/>
          <p:cNvSpPr txBox="1"/>
          <p:nvPr>
            <p:ph idx="1" type="body"/>
          </p:nvPr>
        </p:nvSpPr>
        <p:spPr>
          <a:xfrm>
            <a:off x="1297500" y="1794550"/>
            <a:ext cx="7038900" cy="199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900"/>
              <a:t>Checking and addressing emails is a necessary routine that should be followed by each person as they arrive and depart from the workplace.</a:t>
            </a:r>
            <a:endParaRPr sz="1900"/>
          </a:p>
        </p:txBody>
      </p:sp>
      <p:sp>
        <p:nvSpPr>
          <p:cNvPr id="306" name="Google Shape;306;p29"/>
          <p:cNvSpPr txBox="1"/>
          <p:nvPr/>
        </p:nvSpPr>
        <p:spPr>
          <a:xfrm>
            <a:off x="1259050" y="1032250"/>
            <a:ext cx="5382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chemeClr val="lt1"/>
                </a:solidFill>
                <a:highlight>
                  <a:schemeClr val="dk1"/>
                </a:highlight>
                <a:latin typeface="Lato"/>
                <a:ea typeface="Lato"/>
                <a:cs typeface="Lato"/>
                <a:sym typeface="Lato"/>
              </a:rPr>
              <a:t> </a:t>
            </a:r>
            <a:r>
              <a:rPr lang="en-GB" sz="2100">
                <a:solidFill>
                  <a:schemeClr val="lt1"/>
                </a:solidFill>
                <a:highlight>
                  <a:schemeClr val="dk1"/>
                </a:highlight>
                <a:latin typeface="Lato"/>
                <a:ea typeface="Lato"/>
                <a:cs typeface="Lato"/>
                <a:sym typeface="Lato"/>
              </a:rPr>
              <a:t>NOTE :</a:t>
            </a:r>
            <a:endParaRPr sz="2100">
              <a:solidFill>
                <a:schemeClr val="lt1"/>
              </a:solidFill>
              <a:highlight>
                <a:schemeClr val="dk1"/>
              </a:highlight>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7900"/>
              <a:t>THANKYOU</a:t>
            </a:r>
            <a:endParaRPr sz="7900"/>
          </a:p>
        </p:txBody>
      </p:sp>
    </p:spTree>
  </p:cSld>
  <p:clrMapOvr>
    <a:masterClrMapping/>
  </p:clrMapOvr>
  <mc:AlternateContent>
    <mc:Choice Requires="p14">
      <p:transition spd="med">
        <p14:prism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OVERVIEW</a:t>
            </a:r>
            <a:endParaRPr/>
          </a:p>
        </p:txBody>
      </p:sp>
      <p:sp>
        <p:nvSpPr>
          <p:cNvPr id="141" name="Google Shape;141;p14"/>
          <p:cNvSpPr txBox="1"/>
          <p:nvPr>
            <p:ph idx="1" type="body"/>
          </p:nvPr>
        </p:nvSpPr>
        <p:spPr>
          <a:xfrm>
            <a:off x="1071575" y="985850"/>
            <a:ext cx="7743600" cy="4000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934"/>
              <a:t>The Schedule Notifier is a project that utilizes MySQL and Python for efficient resource management.</a:t>
            </a:r>
            <a:endParaRPr sz="1934"/>
          </a:p>
          <a:p>
            <a:pPr indent="0" lvl="0" marL="0" rtl="0" algn="l">
              <a:lnSpc>
                <a:spcPct val="105000"/>
              </a:lnSpc>
              <a:spcBef>
                <a:spcPts val="1200"/>
              </a:spcBef>
              <a:spcAft>
                <a:spcPts val="0"/>
              </a:spcAft>
              <a:buNone/>
            </a:pPr>
            <a:r>
              <a:rPr lang="en-GB" sz="1934"/>
              <a:t>It offers various functionalities to add, remove, and display resource data.</a:t>
            </a:r>
            <a:endParaRPr sz="1934"/>
          </a:p>
          <a:p>
            <a:pPr indent="0" lvl="0" marL="0" rtl="0" algn="l">
              <a:lnSpc>
                <a:spcPct val="105000"/>
              </a:lnSpc>
              <a:spcBef>
                <a:spcPts val="1200"/>
              </a:spcBef>
              <a:spcAft>
                <a:spcPts val="0"/>
              </a:spcAft>
              <a:buNone/>
            </a:pPr>
            <a:r>
              <a:rPr lang="en-GB" sz="1934"/>
              <a:t>By connecting to a MySQL database, the system ensures data integrity and persistence.</a:t>
            </a:r>
            <a:endParaRPr sz="1934"/>
          </a:p>
          <a:p>
            <a:pPr indent="0" lvl="0" marL="0" rtl="0" algn="l">
              <a:lnSpc>
                <a:spcPct val="105000"/>
              </a:lnSpc>
              <a:spcBef>
                <a:spcPts val="1200"/>
              </a:spcBef>
              <a:spcAft>
                <a:spcPts val="0"/>
              </a:spcAft>
              <a:buNone/>
            </a:pPr>
            <a:r>
              <a:rPr lang="en-GB" sz="1934"/>
              <a:t>The system includes the ability to send notifications to users as reminders to stop the tracker.</a:t>
            </a:r>
            <a:endParaRPr sz="1934"/>
          </a:p>
          <a:p>
            <a:pPr indent="0" lvl="0" marL="0" rtl="0" algn="l">
              <a:lnSpc>
                <a:spcPct val="105000"/>
              </a:lnSpc>
              <a:spcBef>
                <a:spcPts val="1200"/>
              </a:spcBef>
              <a:spcAft>
                <a:spcPts val="0"/>
              </a:spcAft>
              <a:buNone/>
            </a:pPr>
            <a:r>
              <a:rPr lang="en-GB" sz="1934"/>
              <a:t>It provides a reliable solution for organizing and maintaining resource information in an organization.</a:t>
            </a:r>
            <a:endParaRPr sz="1934"/>
          </a:p>
          <a:p>
            <a:pPr indent="0" lvl="0" marL="0" rtl="0" algn="l">
              <a:lnSpc>
                <a:spcPct val="105000"/>
              </a:lnSpc>
              <a:spcBef>
                <a:spcPts val="1200"/>
              </a:spcBef>
              <a:spcAft>
                <a:spcPts val="0"/>
              </a:spcAft>
              <a:buSzPts val="688"/>
              <a:buNone/>
            </a:pPr>
            <a:r>
              <a:t/>
            </a:r>
            <a:endParaRPr sz="1934"/>
          </a:p>
          <a:p>
            <a:pPr indent="0" lvl="0" marL="0" rtl="0" algn="l">
              <a:lnSpc>
                <a:spcPct val="105000"/>
              </a:lnSpc>
              <a:spcBef>
                <a:spcPts val="1200"/>
              </a:spcBef>
              <a:spcAft>
                <a:spcPts val="0"/>
              </a:spcAft>
              <a:buSzPts val="688"/>
              <a:buNone/>
            </a:pPr>
            <a:r>
              <a:t/>
            </a:r>
            <a:endParaRPr sz="912"/>
          </a:p>
          <a:p>
            <a:pPr indent="0" lvl="0" marL="0" rtl="0" algn="l">
              <a:lnSpc>
                <a:spcPct val="105000"/>
              </a:lnSpc>
              <a:spcBef>
                <a:spcPts val="1200"/>
              </a:spcBef>
              <a:spcAft>
                <a:spcPts val="0"/>
              </a:spcAft>
              <a:buSzPts val="688"/>
              <a:buNone/>
            </a:pPr>
            <a:r>
              <a:t/>
            </a:r>
            <a:endParaRPr sz="912"/>
          </a:p>
          <a:p>
            <a:pPr indent="0" lvl="0" marL="0" rtl="0" algn="l">
              <a:lnSpc>
                <a:spcPct val="105000"/>
              </a:lnSpc>
              <a:spcBef>
                <a:spcPts val="1200"/>
              </a:spcBef>
              <a:spcAft>
                <a:spcPts val="1200"/>
              </a:spcAft>
              <a:buSzPts val="688"/>
              <a:buNone/>
            </a:pPr>
            <a:r>
              <a:t/>
            </a:r>
            <a:endParaRPr sz="812"/>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385900" y="642950"/>
            <a:ext cx="6950400" cy="9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ENVIRONMENT</a:t>
            </a:r>
            <a:endParaRPr/>
          </a:p>
          <a:p>
            <a:pPr indent="0" lvl="0" marL="0" rtl="0" algn="l">
              <a:spcBef>
                <a:spcPts val="0"/>
              </a:spcBef>
              <a:spcAft>
                <a:spcPts val="0"/>
              </a:spcAft>
              <a:buNone/>
            </a:pPr>
            <a:r>
              <a:t/>
            </a:r>
            <a:endParaRPr/>
          </a:p>
        </p:txBody>
      </p:sp>
      <p:sp>
        <p:nvSpPr>
          <p:cNvPr id="147" name="Google Shape;147;p15"/>
          <p:cNvSpPr txBox="1"/>
          <p:nvPr>
            <p:ph idx="1" type="body"/>
          </p:nvPr>
        </p:nvSpPr>
        <p:spPr>
          <a:xfrm>
            <a:off x="1297500" y="1885950"/>
            <a:ext cx="7038900" cy="25929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GB" sz="2500"/>
              <a:t> PYTHON (Programming Language)</a:t>
            </a:r>
            <a:endParaRPr sz="2500"/>
          </a:p>
          <a:p>
            <a:pPr indent="-387350" lvl="0" marL="457200" rtl="0" algn="l">
              <a:spcBef>
                <a:spcPts val="0"/>
              </a:spcBef>
              <a:spcAft>
                <a:spcPts val="0"/>
              </a:spcAft>
              <a:buSzPts val="2500"/>
              <a:buChar char="●"/>
            </a:pPr>
            <a:r>
              <a:rPr lang="en-GB" sz="2500"/>
              <a:t>PYCHARM (IDE)</a:t>
            </a:r>
            <a:endParaRPr sz="2500"/>
          </a:p>
          <a:p>
            <a:pPr indent="-387350" lvl="0" marL="457200" rtl="0" algn="l">
              <a:spcBef>
                <a:spcPts val="0"/>
              </a:spcBef>
              <a:spcAft>
                <a:spcPts val="0"/>
              </a:spcAft>
              <a:buSzPts val="2500"/>
              <a:buChar char="●"/>
            </a:pPr>
            <a:r>
              <a:rPr lang="en-GB" sz="2500"/>
              <a:t>MYSQL (Database)</a:t>
            </a:r>
            <a:endParaRPr sz="2500"/>
          </a:p>
          <a:p>
            <a:pPr indent="-387350" lvl="0" marL="457200" rtl="0" algn="l">
              <a:spcBef>
                <a:spcPts val="0"/>
              </a:spcBef>
              <a:spcAft>
                <a:spcPts val="0"/>
              </a:spcAft>
              <a:buSzPts val="2500"/>
              <a:buChar char="●"/>
            </a:pPr>
            <a:r>
              <a:rPr lang="en-GB" sz="2500"/>
              <a:t>Mysql connector (pip install mysql.connector)</a:t>
            </a:r>
            <a:endParaRPr sz="2500"/>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MODULES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900"/>
              <a:t>1.Add Resource</a:t>
            </a:r>
            <a:endParaRPr b="1" sz="1900"/>
          </a:p>
          <a:p>
            <a:pPr indent="0" lvl="0" marL="0" rtl="0" algn="l">
              <a:spcBef>
                <a:spcPts val="1200"/>
              </a:spcBef>
              <a:spcAft>
                <a:spcPts val="0"/>
              </a:spcAft>
              <a:buNone/>
            </a:pPr>
            <a:r>
              <a:rPr b="1" lang="en-GB" sz="1900"/>
              <a:t>2.Display Data Table</a:t>
            </a:r>
            <a:endParaRPr b="1" sz="1900"/>
          </a:p>
          <a:p>
            <a:pPr indent="0" lvl="0" marL="0" rtl="0" algn="l">
              <a:spcBef>
                <a:spcPts val="1200"/>
              </a:spcBef>
              <a:spcAft>
                <a:spcPts val="0"/>
              </a:spcAft>
              <a:buNone/>
            </a:pPr>
            <a:r>
              <a:rPr b="1" lang="en-GB" sz="1900"/>
              <a:t>3.Remove Resource</a:t>
            </a:r>
            <a:endParaRPr b="1" sz="1900"/>
          </a:p>
          <a:p>
            <a:pPr indent="0" lvl="0" marL="0" rtl="0" algn="l">
              <a:spcBef>
                <a:spcPts val="1200"/>
              </a:spcBef>
              <a:spcAft>
                <a:spcPts val="0"/>
              </a:spcAft>
              <a:buNone/>
            </a:pPr>
            <a:r>
              <a:rPr b="1" lang="en-GB" sz="1900"/>
              <a:t>4.Check Resource</a:t>
            </a:r>
            <a:endParaRPr b="1" sz="1900"/>
          </a:p>
          <a:p>
            <a:pPr indent="0" lvl="0" marL="0" rtl="0" algn="l">
              <a:spcBef>
                <a:spcPts val="1200"/>
              </a:spcBef>
              <a:spcAft>
                <a:spcPts val="0"/>
              </a:spcAft>
              <a:buNone/>
            </a:pPr>
            <a:r>
              <a:rPr b="1" lang="en-GB" sz="1900"/>
              <a:t>5.Email service</a:t>
            </a:r>
            <a:endParaRPr b="1" sz="1900"/>
          </a:p>
          <a:p>
            <a:pPr indent="0" lvl="0" marL="0" rtl="0" algn="l">
              <a:spcBef>
                <a:spcPts val="1200"/>
              </a:spcBef>
              <a:spcAft>
                <a:spcPts val="1200"/>
              </a:spcAft>
              <a:buNone/>
            </a:pPr>
            <a:r>
              <a:rPr b="1" lang="en-GB" sz="1900"/>
              <a:t>6.Exit</a:t>
            </a:r>
            <a:endParaRPr b="1" sz="1900"/>
          </a:p>
        </p:txBody>
      </p:sp>
    </p:spTree>
  </p:cSld>
  <p:clrMapOvr>
    <a:masterClrMapping/>
  </p:clrMapOvr>
  <p:transition spd="med">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279600" y="176550"/>
            <a:ext cx="8864400" cy="4790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a:t>               </a:t>
            </a:r>
            <a:endParaRPr/>
          </a:p>
          <a:p>
            <a:pPr indent="0" lvl="0" marL="0" rtl="0" algn="l">
              <a:spcBef>
                <a:spcPts val="0"/>
              </a:spcBef>
              <a:spcAft>
                <a:spcPts val="1200"/>
              </a:spcAft>
              <a:buNone/>
            </a:pPr>
            <a:r>
              <a:t/>
            </a:r>
            <a:endParaRPr/>
          </a:p>
        </p:txBody>
      </p:sp>
      <p:sp>
        <p:nvSpPr>
          <p:cNvPr id="159" name="Google Shape;159;p17"/>
          <p:cNvSpPr/>
          <p:nvPr/>
        </p:nvSpPr>
        <p:spPr>
          <a:xfrm>
            <a:off x="173675" y="1684400"/>
            <a:ext cx="1124400" cy="10578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ADMIN</a:t>
            </a:r>
            <a:endParaRPr b="1"/>
          </a:p>
        </p:txBody>
      </p:sp>
      <p:sp>
        <p:nvSpPr>
          <p:cNvPr id="160" name="Google Shape;160;p17"/>
          <p:cNvSpPr/>
          <p:nvPr/>
        </p:nvSpPr>
        <p:spPr>
          <a:xfrm>
            <a:off x="7538875" y="1783700"/>
            <a:ext cx="1227525" cy="859200"/>
          </a:xfrm>
          <a:prstGeom prst="flowChartMagneticDisk">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DATABASE</a:t>
            </a:r>
            <a:endParaRPr b="1"/>
          </a:p>
        </p:txBody>
      </p:sp>
      <p:sp>
        <p:nvSpPr>
          <p:cNvPr id="161" name="Google Shape;161;p17"/>
          <p:cNvSpPr/>
          <p:nvPr/>
        </p:nvSpPr>
        <p:spPr>
          <a:xfrm>
            <a:off x="3957638" y="607200"/>
            <a:ext cx="2186100" cy="37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ADD RESOURCE</a:t>
            </a:r>
            <a:endParaRPr/>
          </a:p>
        </p:txBody>
      </p:sp>
      <p:sp>
        <p:nvSpPr>
          <p:cNvPr id="162" name="Google Shape;162;p17"/>
          <p:cNvSpPr/>
          <p:nvPr/>
        </p:nvSpPr>
        <p:spPr>
          <a:xfrm>
            <a:off x="3961725" y="1148975"/>
            <a:ext cx="2151300" cy="37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DISPLA</a:t>
            </a:r>
            <a:r>
              <a:rPr lang="en-GB"/>
              <a:t>Y</a:t>
            </a:r>
            <a:r>
              <a:rPr lang="en-GB"/>
              <a:t> </a:t>
            </a:r>
            <a:r>
              <a:rPr lang="en-GB"/>
              <a:t>DATA </a:t>
            </a:r>
            <a:r>
              <a:rPr lang="en-GB"/>
              <a:t>TABLE</a:t>
            </a:r>
            <a:endParaRPr/>
          </a:p>
        </p:txBody>
      </p:sp>
      <p:sp>
        <p:nvSpPr>
          <p:cNvPr id="163" name="Google Shape;163;p17"/>
          <p:cNvSpPr/>
          <p:nvPr/>
        </p:nvSpPr>
        <p:spPr>
          <a:xfrm>
            <a:off x="3957650" y="1684400"/>
            <a:ext cx="2186100" cy="3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REMOVE RESOURCE</a:t>
            </a:r>
            <a:endParaRPr/>
          </a:p>
        </p:txBody>
      </p:sp>
      <p:sp>
        <p:nvSpPr>
          <p:cNvPr id="164" name="Google Shape;164;p17"/>
          <p:cNvSpPr/>
          <p:nvPr/>
        </p:nvSpPr>
        <p:spPr>
          <a:xfrm>
            <a:off x="3933738" y="2236500"/>
            <a:ext cx="2186100" cy="34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CHECK RESOURCE</a:t>
            </a:r>
            <a:endParaRPr/>
          </a:p>
        </p:txBody>
      </p:sp>
      <p:sp>
        <p:nvSpPr>
          <p:cNvPr id="165" name="Google Shape;165;p17"/>
          <p:cNvSpPr/>
          <p:nvPr/>
        </p:nvSpPr>
        <p:spPr>
          <a:xfrm>
            <a:off x="1736975" y="1994950"/>
            <a:ext cx="1062600" cy="469200"/>
          </a:xfrm>
          <a:prstGeom prst="rect">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GB"/>
              <a:t>                    MENU</a:t>
            </a:r>
            <a:endParaRPr/>
          </a:p>
        </p:txBody>
      </p:sp>
      <p:graphicFrame>
        <p:nvGraphicFramePr>
          <p:cNvPr id="166" name="Google Shape;166;p17"/>
          <p:cNvGraphicFramePr/>
          <p:nvPr/>
        </p:nvGraphicFramePr>
        <p:xfrm>
          <a:off x="3649100" y="428800"/>
          <a:ext cx="3000000" cy="3000000"/>
        </p:xfrm>
        <a:graphic>
          <a:graphicData uri="http://schemas.openxmlformats.org/drawingml/2006/table">
            <a:tbl>
              <a:tblPr>
                <a:noFill/>
                <a:tableStyleId>{75F07C40-89E3-4C96-9152-BF9EB224E543}</a:tableStyleId>
              </a:tblPr>
              <a:tblGrid>
                <a:gridCol w="2811325"/>
              </a:tblGrid>
              <a:tr h="230950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67" name="Google Shape;167;p17"/>
          <p:cNvSpPr/>
          <p:nvPr/>
        </p:nvSpPr>
        <p:spPr>
          <a:xfrm>
            <a:off x="3884713" y="3095125"/>
            <a:ext cx="2186100" cy="37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EMAIL SERVICE</a:t>
            </a:r>
            <a:endParaRPr/>
          </a:p>
        </p:txBody>
      </p:sp>
      <p:graphicFrame>
        <p:nvGraphicFramePr>
          <p:cNvPr id="168" name="Google Shape;168;p17"/>
          <p:cNvGraphicFramePr/>
          <p:nvPr/>
        </p:nvGraphicFramePr>
        <p:xfrm>
          <a:off x="3621138" y="2930900"/>
          <a:ext cx="3000000" cy="3000000"/>
        </p:xfrm>
        <a:graphic>
          <a:graphicData uri="http://schemas.openxmlformats.org/drawingml/2006/table">
            <a:tbl>
              <a:tblPr>
                <a:noFill/>
                <a:tableStyleId>{75F07C40-89E3-4C96-9152-BF9EB224E543}</a:tableStyleId>
              </a:tblPr>
              <a:tblGrid>
                <a:gridCol w="2811325"/>
              </a:tblGrid>
              <a:tr h="806625">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169" name="Google Shape;169;p17"/>
          <p:cNvCxnSpPr/>
          <p:nvPr/>
        </p:nvCxnSpPr>
        <p:spPr>
          <a:xfrm flipH="1" rot="10800000">
            <a:off x="1298075" y="2129500"/>
            <a:ext cx="438900" cy="153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17"/>
          <p:cNvCxnSpPr/>
          <p:nvPr/>
        </p:nvCxnSpPr>
        <p:spPr>
          <a:xfrm flipH="1" rot="10800000">
            <a:off x="6471850" y="2163775"/>
            <a:ext cx="1020300" cy="195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17"/>
          <p:cNvCxnSpPr/>
          <p:nvPr/>
        </p:nvCxnSpPr>
        <p:spPr>
          <a:xfrm flipH="1">
            <a:off x="6471725" y="2414275"/>
            <a:ext cx="1047300" cy="231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17"/>
          <p:cNvCxnSpPr/>
          <p:nvPr/>
        </p:nvCxnSpPr>
        <p:spPr>
          <a:xfrm flipH="1">
            <a:off x="1251925" y="2402825"/>
            <a:ext cx="484500" cy="114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17"/>
          <p:cNvCxnSpPr/>
          <p:nvPr/>
        </p:nvCxnSpPr>
        <p:spPr>
          <a:xfrm rot="10800000">
            <a:off x="2814900" y="2425325"/>
            <a:ext cx="838800" cy="6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17"/>
          <p:cNvCxnSpPr/>
          <p:nvPr/>
        </p:nvCxnSpPr>
        <p:spPr>
          <a:xfrm flipH="1" rot="10800000">
            <a:off x="2811050" y="2131450"/>
            <a:ext cx="854100" cy="114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17"/>
          <p:cNvCxnSpPr>
            <a:stCxn id="165" idx="2"/>
          </p:cNvCxnSpPr>
          <p:nvPr/>
        </p:nvCxnSpPr>
        <p:spPr>
          <a:xfrm>
            <a:off x="2268275" y="2464150"/>
            <a:ext cx="7200" cy="7935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17"/>
          <p:cNvCxnSpPr/>
          <p:nvPr/>
        </p:nvCxnSpPr>
        <p:spPr>
          <a:xfrm>
            <a:off x="2290825" y="3249825"/>
            <a:ext cx="1339800" cy="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17"/>
          <p:cNvCxnSpPr/>
          <p:nvPr/>
        </p:nvCxnSpPr>
        <p:spPr>
          <a:xfrm>
            <a:off x="6433350" y="3280625"/>
            <a:ext cx="1609200" cy="153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17"/>
          <p:cNvCxnSpPr/>
          <p:nvPr/>
        </p:nvCxnSpPr>
        <p:spPr>
          <a:xfrm rot="10800000">
            <a:off x="8043425" y="2656925"/>
            <a:ext cx="6900" cy="6468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17"/>
          <p:cNvCxnSpPr/>
          <p:nvPr/>
        </p:nvCxnSpPr>
        <p:spPr>
          <a:xfrm>
            <a:off x="8319800" y="2661513"/>
            <a:ext cx="7800" cy="8502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17"/>
          <p:cNvCxnSpPr/>
          <p:nvPr/>
        </p:nvCxnSpPr>
        <p:spPr>
          <a:xfrm rot="10800000">
            <a:off x="6448700" y="3503925"/>
            <a:ext cx="1894200" cy="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17"/>
          <p:cNvSpPr/>
          <p:nvPr/>
        </p:nvSpPr>
        <p:spPr>
          <a:xfrm>
            <a:off x="4540550" y="4127600"/>
            <a:ext cx="1020300" cy="4692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EMAILS</a:t>
            </a:r>
            <a:endParaRPr/>
          </a:p>
        </p:txBody>
      </p:sp>
      <p:cxnSp>
        <p:nvCxnSpPr>
          <p:cNvPr id="182" name="Google Shape;182;p17"/>
          <p:cNvCxnSpPr/>
          <p:nvPr/>
        </p:nvCxnSpPr>
        <p:spPr>
          <a:xfrm flipH="1">
            <a:off x="4990975" y="3765700"/>
            <a:ext cx="10200" cy="356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med">
        <p14:flip dir="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1414475" y="800100"/>
            <a:ext cx="6921900" cy="8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ADD RESOURCE</a:t>
            </a:r>
            <a:endParaRPr/>
          </a:p>
        </p:txBody>
      </p:sp>
      <p:sp>
        <p:nvSpPr>
          <p:cNvPr id="188" name="Google Shape;188;p18"/>
          <p:cNvSpPr txBox="1"/>
          <p:nvPr>
            <p:ph idx="1" type="body"/>
          </p:nvPr>
        </p:nvSpPr>
        <p:spPr>
          <a:xfrm>
            <a:off x="1297500" y="1828800"/>
            <a:ext cx="7403700" cy="28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t>The "Add Resource" function prompts for the resource ID and checks if the resource already exists using the "Check resource" function. </a:t>
            </a:r>
            <a:endParaRPr sz="1900"/>
          </a:p>
          <a:p>
            <a:pPr indent="0" lvl="0" marL="0" rtl="0" algn="l">
              <a:spcBef>
                <a:spcPts val="1200"/>
              </a:spcBef>
              <a:spcAft>
                <a:spcPts val="0"/>
              </a:spcAft>
              <a:buNone/>
            </a:pPr>
            <a:r>
              <a:rPr lang="en-GB" sz="1900"/>
              <a:t>If the resource doesn't exist, it requests details such as Name, ID,Email. Finally, it inserts the information into the resource Details table.</a:t>
            </a:r>
            <a:endParaRPr sz="1900"/>
          </a:p>
          <a:p>
            <a:pPr indent="0" lvl="0" marL="0" rtl="0" algn="l">
              <a:spcBef>
                <a:spcPts val="1200"/>
              </a:spcBef>
              <a:spcAft>
                <a:spcPts val="1200"/>
              </a:spcAft>
              <a:buNone/>
            </a:pPr>
            <a:r>
              <a:t/>
            </a:r>
            <a:endParaRPr sz="1900"/>
          </a:p>
        </p:txBody>
      </p:sp>
    </p:spTree>
  </p:cSld>
  <p:clrMapOvr>
    <a:masterClrMapping/>
  </p:clrMapOvr>
  <mc:AlternateContent>
    <mc:Choice Requires="p14">
      <p:transition spd="med">
        <p14:prism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p:nvPr/>
        </p:nvSpPr>
        <p:spPr>
          <a:xfrm>
            <a:off x="3584300" y="1124750"/>
            <a:ext cx="19404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ADD RESOURCE</a:t>
            </a:r>
            <a:endParaRPr/>
          </a:p>
        </p:txBody>
      </p:sp>
      <p:sp>
        <p:nvSpPr>
          <p:cNvPr id="194" name="Google Shape;194;p19"/>
          <p:cNvSpPr/>
          <p:nvPr/>
        </p:nvSpPr>
        <p:spPr>
          <a:xfrm>
            <a:off x="3584300" y="1990950"/>
            <a:ext cx="19404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RESOURCE ID</a:t>
            </a:r>
            <a:endParaRPr/>
          </a:p>
        </p:txBody>
      </p:sp>
      <p:sp>
        <p:nvSpPr>
          <p:cNvPr id="195" name="Google Shape;195;p19"/>
          <p:cNvSpPr/>
          <p:nvPr/>
        </p:nvSpPr>
        <p:spPr>
          <a:xfrm>
            <a:off x="3584300" y="114775"/>
            <a:ext cx="18942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MENU</a:t>
            </a:r>
            <a:endParaRPr/>
          </a:p>
        </p:txBody>
      </p:sp>
      <p:cxnSp>
        <p:nvCxnSpPr>
          <p:cNvPr id="196" name="Google Shape;196;p19"/>
          <p:cNvCxnSpPr>
            <a:stCxn id="195" idx="2"/>
          </p:cNvCxnSpPr>
          <p:nvPr/>
        </p:nvCxnSpPr>
        <p:spPr>
          <a:xfrm>
            <a:off x="4531400" y="514975"/>
            <a:ext cx="6000" cy="6177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19"/>
          <p:cNvSpPr txBox="1"/>
          <p:nvPr/>
        </p:nvSpPr>
        <p:spPr>
          <a:xfrm>
            <a:off x="4572000" y="677563"/>
            <a:ext cx="4471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highlight>
                  <a:schemeClr val="dk1"/>
                </a:highlight>
                <a:latin typeface="Lato"/>
                <a:ea typeface="Lato"/>
                <a:cs typeface="Lato"/>
                <a:sym typeface="Lato"/>
              </a:rPr>
              <a:t>Select 1</a:t>
            </a:r>
            <a:endParaRPr sz="1200">
              <a:solidFill>
                <a:schemeClr val="lt1"/>
              </a:solidFill>
              <a:highlight>
                <a:schemeClr val="dk1"/>
              </a:highlight>
              <a:latin typeface="Lato"/>
              <a:ea typeface="Lato"/>
              <a:cs typeface="Lato"/>
              <a:sym typeface="Lato"/>
            </a:endParaRPr>
          </a:p>
        </p:txBody>
      </p:sp>
      <p:cxnSp>
        <p:nvCxnSpPr>
          <p:cNvPr id="198" name="Google Shape;198;p19"/>
          <p:cNvCxnSpPr>
            <a:stCxn id="193" idx="2"/>
            <a:endCxn id="194" idx="0"/>
          </p:cNvCxnSpPr>
          <p:nvPr/>
        </p:nvCxnSpPr>
        <p:spPr>
          <a:xfrm>
            <a:off x="4554500" y="1595150"/>
            <a:ext cx="0" cy="39570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19"/>
          <p:cNvSpPr/>
          <p:nvPr/>
        </p:nvSpPr>
        <p:spPr>
          <a:xfrm>
            <a:off x="3950000" y="3007175"/>
            <a:ext cx="1209000" cy="43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CHECK</a:t>
            </a:r>
            <a:endParaRPr/>
          </a:p>
        </p:txBody>
      </p:sp>
      <p:cxnSp>
        <p:nvCxnSpPr>
          <p:cNvPr id="200" name="Google Shape;200;p19"/>
          <p:cNvCxnSpPr/>
          <p:nvPr/>
        </p:nvCxnSpPr>
        <p:spPr>
          <a:xfrm>
            <a:off x="4553450" y="2433875"/>
            <a:ext cx="2100" cy="5733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19"/>
          <p:cNvCxnSpPr>
            <a:stCxn id="199" idx="2"/>
          </p:cNvCxnSpPr>
          <p:nvPr/>
        </p:nvCxnSpPr>
        <p:spPr>
          <a:xfrm rot="10800000">
            <a:off x="3095300" y="3221225"/>
            <a:ext cx="854700" cy="54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19"/>
          <p:cNvCxnSpPr/>
          <p:nvPr/>
        </p:nvCxnSpPr>
        <p:spPr>
          <a:xfrm>
            <a:off x="3095300" y="3221225"/>
            <a:ext cx="0" cy="7161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19"/>
          <p:cNvSpPr/>
          <p:nvPr/>
        </p:nvSpPr>
        <p:spPr>
          <a:xfrm>
            <a:off x="1898125" y="3937325"/>
            <a:ext cx="2171400" cy="43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ID ALREADY EXIST</a:t>
            </a:r>
            <a:endParaRPr/>
          </a:p>
        </p:txBody>
      </p:sp>
      <p:sp>
        <p:nvSpPr>
          <p:cNvPr id="204" name="Google Shape;204;p19"/>
          <p:cNvSpPr txBox="1"/>
          <p:nvPr/>
        </p:nvSpPr>
        <p:spPr>
          <a:xfrm>
            <a:off x="3222600" y="3026525"/>
            <a:ext cx="194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highlight>
                  <a:schemeClr val="dk1"/>
                </a:highlight>
                <a:latin typeface="Lato"/>
                <a:ea typeface="Lato"/>
                <a:cs typeface="Lato"/>
                <a:sym typeface="Lato"/>
              </a:rPr>
              <a:t>YES</a:t>
            </a:r>
            <a:endParaRPr>
              <a:solidFill>
                <a:schemeClr val="lt1"/>
              </a:solidFill>
              <a:highlight>
                <a:schemeClr val="dk1"/>
              </a:highlight>
              <a:latin typeface="Lato"/>
              <a:ea typeface="Lato"/>
              <a:cs typeface="Lato"/>
              <a:sym typeface="Lato"/>
            </a:endParaRPr>
          </a:p>
        </p:txBody>
      </p:sp>
      <p:cxnSp>
        <p:nvCxnSpPr>
          <p:cNvPr id="205" name="Google Shape;205;p19"/>
          <p:cNvCxnSpPr/>
          <p:nvPr/>
        </p:nvCxnSpPr>
        <p:spPr>
          <a:xfrm>
            <a:off x="5163000" y="3225413"/>
            <a:ext cx="1031700" cy="24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19"/>
          <p:cNvCxnSpPr/>
          <p:nvPr/>
        </p:nvCxnSpPr>
        <p:spPr>
          <a:xfrm>
            <a:off x="6194700" y="3225425"/>
            <a:ext cx="0" cy="6006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19"/>
          <p:cNvSpPr txBox="1"/>
          <p:nvPr/>
        </p:nvSpPr>
        <p:spPr>
          <a:xfrm>
            <a:off x="5524700" y="3026525"/>
            <a:ext cx="364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highlight>
                  <a:schemeClr val="dk1"/>
                </a:highlight>
                <a:latin typeface="Lato"/>
                <a:ea typeface="Lato"/>
                <a:cs typeface="Lato"/>
                <a:sym typeface="Lato"/>
              </a:rPr>
              <a:t>NO</a:t>
            </a:r>
            <a:endParaRPr>
              <a:solidFill>
                <a:schemeClr val="lt1"/>
              </a:solidFill>
              <a:highlight>
                <a:schemeClr val="dk1"/>
              </a:highlight>
              <a:latin typeface="Lato"/>
              <a:ea typeface="Lato"/>
              <a:cs typeface="Lato"/>
              <a:sym typeface="Lato"/>
            </a:endParaRPr>
          </a:p>
        </p:txBody>
      </p:sp>
      <p:sp>
        <p:nvSpPr>
          <p:cNvPr id="208" name="Google Shape;208;p19"/>
          <p:cNvSpPr/>
          <p:nvPr/>
        </p:nvSpPr>
        <p:spPr>
          <a:xfrm>
            <a:off x="5386050" y="3827200"/>
            <a:ext cx="1663200" cy="33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ENTER NAME </a:t>
            </a:r>
            <a:endParaRPr/>
          </a:p>
        </p:txBody>
      </p:sp>
      <p:sp>
        <p:nvSpPr>
          <p:cNvPr id="209" name="Google Shape;209;p19"/>
          <p:cNvSpPr/>
          <p:nvPr/>
        </p:nvSpPr>
        <p:spPr>
          <a:xfrm>
            <a:off x="5355300" y="4558875"/>
            <a:ext cx="1724700" cy="33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ENTER EMAIL</a:t>
            </a:r>
            <a:endParaRPr/>
          </a:p>
        </p:txBody>
      </p:sp>
      <p:cxnSp>
        <p:nvCxnSpPr>
          <p:cNvPr id="210" name="Google Shape;210;p19"/>
          <p:cNvCxnSpPr/>
          <p:nvPr/>
        </p:nvCxnSpPr>
        <p:spPr>
          <a:xfrm>
            <a:off x="6194700" y="4127500"/>
            <a:ext cx="0" cy="40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med">
        <p14:gallery dir="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1297500" y="685800"/>
            <a:ext cx="7038900" cy="8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REMOVE RESOURCE</a:t>
            </a:r>
            <a:endParaRPr/>
          </a:p>
        </p:txBody>
      </p:sp>
      <p:sp>
        <p:nvSpPr>
          <p:cNvPr id="216" name="Google Shape;216;p20"/>
          <p:cNvSpPr txBox="1"/>
          <p:nvPr>
            <p:ph idx="1" type="body"/>
          </p:nvPr>
        </p:nvSpPr>
        <p:spPr>
          <a:xfrm>
            <a:off x="1297500" y="1971675"/>
            <a:ext cx="7389300" cy="25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t>The "Remove Resource" function asks for the Resource ID, which is the primary key in the Resource Details Record.</a:t>
            </a:r>
            <a:endParaRPr sz="1900"/>
          </a:p>
          <a:p>
            <a:pPr indent="0" lvl="0" marL="0" rtl="0" algn="l">
              <a:spcBef>
                <a:spcPts val="1200"/>
              </a:spcBef>
              <a:spcAft>
                <a:spcPts val="0"/>
              </a:spcAft>
              <a:buNone/>
            </a:pPr>
            <a:r>
              <a:rPr lang="en-GB" sz="1900"/>
              <a:t> It checks if the resource exists using the "Check Resources" function, and if so, it deletes the record associated with that ID.</a:t>
            </a:r>
            <a:endParaRPr sz="1900"/>
          </a:p>
          <a:p>
            <a:pPr indent="0" lvl="0" marL="0" rtl="0" algn="l">
              <a:spcBef>
                <a:spcPts val="1200"/>
              </a:spcBef>
              <a:spcAft>
                <a:spcPts val="1200"/>
              </a:spcAft>
              <a:buNone/>
            </a:pPr>
            <a:r>
              <a:t/>
            </a:r>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p:nvPr/>
        </p:nvSpPr>
        <p:spPr>
          <a:xfrm>
            <a:off x="3407400" y="200875"/>
            <a:ext cx="2102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MENU</a:t>
            </a:r>
            <a:endParaRPr/>
          </a:p>
        </p:txBody>
      </p:sp>
      <p:sp>
        <p:nvSpPr>
          <p:cNvPr id="222" name="Google Shape;222;p21"/>
          <p:cNvSpPr/>
          <p:nvPr/>
        </p:nvSpPr>
        <p:spPr>
          <a:xfrm>
            <a:off x="3407300" y="1155450"/>
            <a:ext cx="2102100" cy="48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REMOVE RESOURCE</a:t>
            </a:r>
            <a:endParaRPr/>
          </a:p>
        </p:txBody>
      </p:sp>
      <p:cxnSp>
        <p:nvCxnSpPr>
          <p:cNvPr id="223" name="Google Shape;223;p21"/>
          <p:cNvCxnSpPr>
            <a:stCxn id="221" idx="2"/>
            <a:endCxn id="222" idx="0"/>
          </p:cNvCxnSpPr>
          <p:nvPr/>
        </p:nvCxnSpPr>
        <p:spPr>
          <a:xfrm>
            <a:off x="4458450" y="601075"/>
            <a:ext cx="0" cy="554400"/>
          </a:xfrm>
          <a:prstGeom prst="straightConnector1">
            <a:avLst/>
          </a:prstGeom>
          <a:noFill/>
          <a:ln cap="flat" cmpd="sng" w="9525">
            <a:solidFill>
              <a:schemeClr val="dk2"/>
            </a:solidFill>
            <a:prstDash val="solid"/>
            <a:round/>
            <a:headEnd len="med" w="med" type="none"/>
            <a:tailEnd len="med" w="med" type="triangle"/>
          </a:ln>
        </p:spPr>
      </p:cxnSp>
      <p:sp>
        <p:nvSpPr>
          <p:cNvPr id="224" name="Google Shape;224;p21"/>
          <p:cNvSpPr txBox="1"/>
          <p:nvPr/>
        </p:nvSpPr>
        <p:spPr>
          <a:xfrm>
            <a:off x="4492975" y="693475"/>
            <a:ext cx="46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highlight>
                  <a:schemeClr val="dk1"/>
                </a:highlight>
                <a:latin typeface="Lato"/>
                <a:ea typeface="Lato"/>
                <a:cs typeface="Lato"/>
                <a:sym typeface="Lato"/>
              </a:rPr>
              <a:t>Select  3</a:t>
            </a:r>
            <a:endParaRPr>
              <a:solidFill>
                <a:schemeClr val="lt1"/>
              </a:solidFill>
              <a:highlight>
                <a:schemeClr val="dk1"/>
              </a:highlight>
              <a:latin typeface="Lato"/>
              <a:ea typeface="Lato"/>
              <a:cs typeface="Lato"/>
              <a:sym typeface="Lato"/>
            </a:endParaRPr>
          </a:p>
        </p:txBody>
      </p:sp>
      <p:sp>
        <p:nvSpPr>
          <p:cNvPr id="225" name="Google Shape;225;p21"/>
          <p:cNvSpPr/>
          <p:nvPr/>
        </p:nvSpPr>
        <p:spPr>
          <a:xfrm>
            <a:off x="3407400" y="2010150"/>
            <a:ext cx="2102100" cy="41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RESOURCE ID</a:t>
            </a:r>
            <a:endParaRPr/>
          </a:p>
        </p:txBody>
      </p:sp>
      <p:cxnSp>
        <p:nvCxnSpPr>
          <p:cNvPr id="226" name="Google Shape;226;p21"/>
          <p:cNvCxnSpPr>
            <a:stCxn id="222" idx="2"/>
          </p:cNvCxnSpPr>
          <p:nvPr/>
        </p:nvCxnSpPr>
        <p:spPr>
          <a:xfrm>
            <a:off x="4458350" y="1640550"/>
            <a:ext cx="0" cy="4080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21"/>
          <p:cNvSpPr/>
          <p:nvPr/>
        </p:nvSpPr>
        <p:spPr>
          <a:xfrm>
            <a:off x="3852900" y="2749325"/>
            <a:ext cx="1211100" cy="48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CHECK</a:t>
            </a:r>
            <a:endParaRPr/>
          </a:p>
        </p:txBody>
      </p:sp>
      <p:cxnSp>
        <p:nvCxnSpPr>
          <p:cNvPr id="228" name="Google Shape;228;p21"/>
          <p:cNvCxnSpPr>
            <a:stCxn id="225" idx="2"/>
            <a:endCxn id="227" idx="0"/>
          </p:cNvCxnSpPr>
          <p:nvPr/>
        </p:nvCxnSpPr>
        <p:spPr>
          <a:xfrm>
            <a:off x="4458450" y="2425950"/>
            <a:ext cx="0" cy="3234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21"/>
          <p:cNvCxnSpPr>
            <a:stCxn id="227" idx="2"/>
          </p:cNvCxnSpPr>
          <p:nvPr/>
        </p:nvCxnSpPr>
        <p:spPr>
          <a:xfrm flipH="1">
            <a:off x="2922300" y="2991875"/>
            <a:ext cx="930600" cy="117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21"/>
          <p:cNvCxnSpPr/>
          <p:nvPr/>
        </p:nvCxnSpPr>
        <p:spPr>
          <a:xfrm>
            <a:off x="2937625" y="3018825"/>
            <a:ext cx="0" cy="562200"/>
          </a:xfrm>
          <a:prstGeom prst="straightConnector1">
            <a:avLst/>
          </a:prstGeom>
          <a:noFill/>
          <a:ln cap="flat" cmpd="sng" w="9525">
            <a:solidFill>
              <a:schemeClr val="dk2"/>
            </a:solidFill>
            <a:prstDash val="solid"/>
            <a:round/>
            <a:headEnd len="med" w="med" type="none"/>
            <a:tailEnd len="med" w="med" type="triangle"/>
          </a:ln>
        </p:spPr>
      </p:cxnSp>
      <p:sp>
        <p:nvSpPr>
          <p:cNvPr id="231" name="Google Shape;231;p21"/>
          <p:cNvSpPr/>
          <p:nvPr/>
        </p:nvSpPr>
        <p:spPr>
          <a:xfrm>
            <a:off x="1952025" y="3550100"/>
            <a:ext cx="1755600" cy="48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ID REMOVED SUCCESSFULLY</a:t>
            </a:r>
            <a:endParaRPr/>
          </a:p>
        </p:txBody>
      </p:sp>
      <p:cxnSp>
        <p:nvCxnSpPr>
          <p:cNvPr id="232" name="Google Shape;232;p21"/>
          <p:cNvCxnSpPr>
            <a:stCxn id="227" idx="6"/>
          </p:cNvCxnSpPr>
          <p:nvPr/>
        </p:nvCxnSpPr>
        <p:spPr>
          <a:xfrm>
            <a:off x="5064000" y="2991875"/>
            <a:ext cx="1038300" cy="39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21"/>
          <p:cNvCxnSpPr/>
          <p:nvPr/>
        </p:nvCxnSpPr>
        <p:spPr>
          <a:xfrm>
            <a:off x="6102300" y="2991875"/>
            <a:ext cx="15300" cy="5313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1"/>
          <p:cNvSpPr/>
          <p:nvPr/>
        </p:nvSpPr>
        <p:spPr>
          <a:xfrm>
            <a:off x="5301475" y="3527025"/>
            <a:ext cx="1655400" cy="48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ID DOES NOT EXIST</a:t>
            </a:r>
            <a:endParaRPr/>
          </a:p>
        </p:txBody>
      </p:sp>
      <p:sp>
        <p:nvSpPr>
          <p:cNvPr id="235" name="Google Shape;235;p21"/>
          <p:cNvSpPr txBox="1"/>
          <p:nvPr/>
        </p:nvSpPr>
        <p:spPr>
          <a:xfrm>
            <a:off x="3244350" y="2813800"/>
            <a:ext cx="46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highlight>
                  <a:schemeClr val="dk1"/>
                </a:highlight>
                <a:latin typeface="Lato"/>
                <a:ea typeface="Lato"/>
                <a:cs typeface="Lato"/>
                <a:sym typeface="Lato"/>
              </a:rPr>
              <a:t>YES</a:t>
            </a:r>
            <a:endParaRPr>
              <a:solidFill>
                <a:schemeClr val="lt1"/>
              </a:solidFill>
              <a:highlight>
                <a:schemeClr val="dk1"/>
              </a:highlight>
              <a:latin typeface="Lato"/>
              <a:ea typeface="Lato"/>
              <a:cs typeface="Lato"/>
              <a:sym typeface="Lato"/>
            </a:endParaRPr>
          </a:p>
        </p:txBody>
      </p:sp>
      <p:sp>
        <p:nvSpPr>
          <p:cNvPr id="236" name="Google Shape;236;p21"/>
          <p:cNvSpPr txBox="1"/>
          <p:nvPr/>
        </p:nvSpPr>
        <p:spPr>
          <a:xfrm>
            <a:off x="5239850" y="2779925"/>
            <a:ext cx="35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highlight>
                  <a:schemeClr val="dk1"/>
                </a:highlight>
                <a:latin typeface="Lato"/>
                <a:ea typeface="Lato"/>
                <a:cs typeface="Lato"/>
                <a:sym typeface="Lato"/>
              </a:rPr>
              <a:t>NO</a:t>
            </a:r>
            <a:endParaRPr>
              <a:solidFill>
                <a:schemeClr val="lt1"/>
              </a:solidFill>
              <a:highlight>
                <a:schemeClr val="dk1"/>
              </a:highlight>
              <a:latin typeface="Lato"/>
              <a:ea typeface="Lato"/>
              <a:cs typeface="Lato"/>
              <a:sym typeface="Lato"/>
            </a:endParaRPr>
          </a:p>
        </p:txBody>
      </p:sp>
    </p:spTree>
  </p:cSld>
  <p:clrMapOvr>
    <a:masterClrMapping/>
  </p:clrMapOvr>
  <mc:AlternateContent>
    <mc:Choice Requires="p14">
      <p:transition spd="med">
        <p14:flip dir="l"/>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