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361" r:id="rId3"/>
    <p:sldId id="378" r:id="rId5"/>
    <p:sldId id="370" r:id="rId6"/>
    <p:sldId id="380" r:id="rId7"/>
    <p:sldId id="381" r:id="rId8"/>
    <p:sldId id="382" r:id="rId9"/>
    <p:sldId id="391" r:id="rId10"/>
    <p:sldId id="392" r:id="rId11"/>
    <p:sldId id="364" r:id="rId12"/>
    <p:sldId id="393" r:id="rId13"/>
    <p:sldId id="334" r:id="rId14"/>
  </p:sldIdLst>
  <p:sldSz cx="12192000" cy="6858000"/>
  <p:notesSz cx="10234295" cy="7103745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3" userDrawn="1">
          <p15:clr>
            <a:srgbClr val="A4A3A4"/>
          </p15:clr>
        </p15:guide>
        <p15:guide id="2" pos="39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A162"/>
    <a:srgbClr val="7BC5D4"/>
    <a:srgbClr val="88CAD8"/>
    <a:srgbClr val="7D8593"/>
    <a:srgbClr val="B2B2B2"/>
    <a:srgbClr val="202020"/>
    <a:srgbClr val="323232"/>
    <a:srgbClr val="CC3300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303"/>
        <p:guide pos="3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78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66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6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788" y="0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7440" y="888133"/>
            <a:ext cx="4262159" cy="239774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4619" y="3419204"/>
            <a:ext cx="8187802" cy="279662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8051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788" y="6748051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image" Target="../media/image3.png"/><Relationship Id="rId3" Type="http://schemas.openxmlformats.org/officeDocument/2006/relationships/tags" Target="../tags/tag10.xml"/><Relationship Id="rId2" Type="http://schemas.openxmlformats.org/officeDocument/2006/relationships/image" Target="../media/image1.png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21.xml"/><Relationship Id="rId1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4" Type="http://schemas.openxmlformats.org/officeDocument/2006/relationships/notesSlide" Target="../notesSlides/notesSlide5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image" Target="../media/image7.png"/><Relationship Id="rId5" Type="http://schemas.openxmlformats.org/officeDocument/2006/relationships/tags" Target="../tags/tag34.xml"/><Relationship Id="rId4" Type="http://schemas.openxmlformats.org/officeDocument/2006/relationships/image" Target="../media/image6.png"/><Relationship Id="rId3" Type="http://schemas.openxmlformats.org/officeDocument/2006/relationships/tags" Target="../tags/tag33.xml"/><Relationship Id="rId2" Type="http://schemas.openxmlformats.org/officeDocument/2006/relationships/image" Target="../media/image4.png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image" Target="../media/image7.png"/><Relationship Id="rId17" Type="http://schemas.openxmlformats.org/officeDocument/2006/relationships/notesSlide" Target="../notesSlides/notesSlide7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51.xml"/><Relationship Id="rId14" Type="http://schemas.openxmlformats.org/officeDocument/2006/relationships/tags" Target="../tags/tag50.xml"/><Relationship Id="rId13" Type="http://schemas.openxmlformats.org/officeDocument/2006/relationships/tags" Target="../tags/tag49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tags" Target="../tags/tag3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image" Target="../media/image7.png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image" Target="../media/image8.png"/><Relationship Id="rId2" Type="http://schemas.openxmlformats.org/officeDocument/2006/relationships/tags" Target="../tags/tag53.xml"/><Relationship Id="rId17" Type="http://schemas.openxmlformats.org/officeDocument/2006/relationships/notesSlide" Target="../notesSlides/notesSlide8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64.xml"/><Relationship Id="rId14" Type="http://schemas.openxmlformats.org/officeDocument/2006/relationships/tags" Target="../tags/tag63.xml"/><Relationship Id="rId13" Type="http://schemas.openxmlformats.org/officeDocument/2006/relationships/tags" Target="../tags/tag62.xml"/><Relationship Id="rId12" Type="http://schemas.openxmlformats.org/officeDocument/2006/relationships/tags" Target="../tags/tag61.xml"/><Relationship Id="rId11" Type="http://schemas.openxmlformats.org/officeDocument/2006/relationships/tags" Target="../tags/tag60.xml"/><Relationship Id="rId10" Type="http://schemas.openxmlformats.org/officeDocument/2006/relationships/tags" Target="../tags/tag59.xml"/><Relationship Id="rId1" Type="http://schemas.openxmlformats.org/officeDocument/2006/relationships/tags" Target="../tags/tag5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70.xml"/><Relationship Id="rId7" Type="http://schemas.openxmlformats.org/officeDocument/2006/relationships/image" Target="../media/image10.png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image" Target="../media/image9.png"/><Relationship Id="rId10" Type="http://schemas.openxmlformats.org/officeDocument/2006/relationships/notesSlide" Target="../notesSlides/notesSlide9.xml"/><Relationship Id="rId1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149985" y="591185"/>
            <a:ext cx="9892030" cy="324231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indent="0" algn="ctr" fontAlgn="auto">
              <a:lnSpc>
                <a:spcPct val="150000"/>
              </a:lnSpc>
            </a:pPr>
            <a:r>
              <a:rPr lang="en-US" altLang="zh-CN" sz="6000" b="1">
                <a:solidFill>
                  <a:schemeClr val="accent1">
                    <a:lumMod val="75000"/>
                  </a:schemeClr>
                </a:solidFill>
                <a:latin typeface="Times New Roman Bold" panose="02020603050405020304" charset="0"/>
                <a:ea typeface="微软雅黑" charset="0"/>
                <a:cs typeface="Times New Roman Bold" panose="02020603050405020304" charset="0"/>
                <a:sym typeface="+mn-ea"/>
              </a:rPr>
              <a:t>Density Matrix Prediction</a:t>
            </a:r>
            <a:endParaRPr lang="en-US" altLang="zh-CN" sz="6000" b="1">
              <a:solidFill>
                <a:schemeClr val="accent1">
                  <a:lumMod val="75000"/>
                </a:schemeClr>
              </a:solidFill>
              <a:latin typeface="Times New Roman Bold" panose="02020603050405020304" charset="0"/>
              <a:ea typeface="微软雅黑" charset="0"/>
              <a:cs typeface="Times New Roman Bold" panose="02020603050405020304" charset="0"/>
              <a:sym typeface="+mn-ea"/>
            </a:endParaRPr>
          </a:p>
          <a:p>
            <a:pPr indent="0" algn="ctr" fontAlgn="auto">
              <a:lnSpc>
                <a:spcPct val="150000"/>
              </a:lnSpc>
            </a:pPr>
            <a:r>
              <a:rPr lang="en-US" altLang="zh-CN" sz="6000" b="1">
                <a:solidFill>
                  <a:schemeClr val="accent1">
                    <a:lumMod val="75000"/>
                  </a:schemeClr>
                </a:solidFill>
                <a:latin typeface="Times New Roman Bold" panose="02020603050405020304" charset="0"/>
                <a:ea typeface="微软雅黑" charset="0"/>
                <a:cs typeface="Times New Roman Bold" panose="02020603050405020304" charset="0"/>
                <a:sym typeface="+mn-ea"/>
              </a:rPr>
              <a:t>with Equivariant Networks</a:t>
            </a:r>
            <a:endParaRPr lang="en-US" altLang="zh-CN" sz="6000" b="1">
              <a:solidFill>
                <a:schemeClr val="accent1">
                  <a:lumMod val="75000"/>
                </a:schemeClr>
              </a:solidFill>
              <a:latin typeface="Times New Roman Bold" panose="02020603050405020304" charset="0"/>
              <a:ea typeface="微软雅黑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3" name="Title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375410" y="3864610"/>
            <a:ext cx="9441180" cy="89090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b="1">
                <a:solidFill>
                  <a:schemeClr val="tx1"/>
                </a:solidFill>
                <a:latin typeface="Times New Roman Bold" panose="02020603050405020304" charset="0"/>
                <a:ea typeface="微软雅黑" charset="0"/>
                <a:cs typeface="Times New Roman Bold" panose="02020603050405020304" charset="0"/>
                <a:sym typeface="+mn-ea"/>
              </a:rPr>
              <a:t>An Application of ML in Computational Chemistry</a:t>
            </a:r>
            <a:endParaRPr lang="en-US" altLang="zh-CN" sz="2800" b="1">
              <a:solidFill>
                <a:schemeClr val="tx1"/>
              </a:solidFill>
              <a:latin typeface="Times New Roman Bold" panose="02020603050405020304" charset="0"/>
              <a:ea typeface="微软雅黑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6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66210" y="4648200"/>
            <a:ext cx="4260215" cy="89090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b="1">
                <a:solidFill>
                  <a:schemeClr val="tx1"/>
                </a:solidFill>
                <a:latin typeface="Times New Roman Bold" panose="02020603050405020304" charset="0"/>
                <a:ea typeface="微软雅黑" charset="0"/>
                <a:cs typeface="Times New Roman Bold" panose="02020603050405020304" charset="0"/>
                <a:sym typeface="+mn-ea"/>
              </a:rPr>
              <a:t>Kecai Xuan</a:t>
            </a:r>
            <a:endParaRPr lang="en-US" altLang="zh-CN" sz="2800" b="1">
              <a:solidFill>
                <a:schemeClr val="tx1"/>
              </a:solidFill>
              <a:latin typeface="Times New Roman Bold" panose="02020603050405020304" charset="0"/>
              <a:ea typeface="微软雅黑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8" name="Title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559175" y="5367020"/>
            <a:ext cx="5051425" cy="89090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b="1">
                <a:solidFill>
                  <a:schemeClr val="tx1"/>
                </a:solidFill>
                <a:latin typeface="Times New Roman Bold" panose="02020603050405020304" charset="0"/>
                <a:ea typeface="微软雅黑" charset="0"/>
                <a:cs typeface="Times New Roman Bold" panose="02020603050405020304" charset="0"/>
                <a:sym typeface="+mn-ea"/>
              </a:rPr>
              <a:t>May 8, 2025</a:t>
            </a:r>
            <a:endParaRPr lang="en-US" altLang="zh-CN" sz="2800" b="1">
              <a:solidFill>
                <a:schemeClr val="tx1"/>
              </a:solidFill>
              <a:latin typeface="Times New Roman Bold" panose="02020603050405020304" charset="0"/>
              <a:ea typeface="微软雅黑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47700" y="258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400" b="1">
                <a:solidFill>
                  <a:schemeClr val="accent1">
                    <a:lumMod val="75000"/>
                  </a:schemeClr>
                </a:solidFill>
                <a:latin typeface="Times New Roman Bold" panose="02020603050405020304" charset="0"/>
                <a:ea typeface="微软雅黑" charset="0"/>
                <a:cs typeface="Times New Roman Bold" panose="02020603050405020304" charset="0"/>
                <a:sym typeface="+mn-ea"/>
              </a:rPr>
              <a:t>Compare to Kernel Ridge Regression</a:t>
            </a:r>
            <a:endParaRPr lang="en-US" altLang="zh-CN" sz="3400" b="1">
              <a:solidFill>
                <a:schemeClr val="accent1">
                  <a:lumMod val="75000"/>
                </a:schemeClr>
              </a:solidFill>
              <a:latin typeface="Times New Roman Bold" panose="02020603050405020304" charset="0"/>
              <a:ea typeface="微软雅黑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8" name="Text Box 7"/>
          <p:cNvSpPr txBox="1"/>
          <p:nvPr>
            <p:custDataLst>
              <p:tags r:id="rId2"/>
            </p:custDataLst>
          </p:nvPr>
        </p:nvSpPr>
        <p:spPr>
          <a:xfrm>
            <a:off x="1065530" y="1330325"/>
            <a:ext cx="37325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solidFill>
                  <a:schemeClr val="tx1"/>
                </a:solidFill>
                <a:latin typeface="Times New Roman Bold" panose="02020603050405020304" charset="0"/>
                <a:ea typeface="微软雅黑" charset="0"/>
                <a:cs typeface="Times New Roman Bold" panose="02020603050405020304" charset="0"/>
                <a:sym typeface="+mn-ea"/>
              </a:rPr>
              <a:t>Loss Function: nn.MSELoss</a:t>
            </a:r>
            <a:endParaRPr lang="en-US" altLang="zh-CN" sz="2000" b="1">
              <a:solidFill>
                <a:schemeClr val="tx1"/>
              </a:solidFill>
              <a:latin typeface="Times New Roman Bold" panose="02020603050405020304" charset="0"/>
              <a:ea typeface="微软雅黑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10" name="Text Box 9"/>
          <p:cNvSpPr txBox="1"/>
          <p:nvPr>
            <p:custDataLst>
              <p:tags r:id="rId3"/>
            </p:custDataLst>
          </p:nvPr>
        </p:nvSpPr>
        <p:spPr>
          <a:xfrm>
            <a:off x="2629535" y="6198235"/>
            <a:ext cx="69335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solidFill>
                  <a:schemeClr val="tx1"/>
                </a:solidFill>
                <a:latin typeface="Times New Roman Bold" panose="02020603050405020304" charset="0"/>
                <a:ea typeface="微软雅黑" charset="0"/>
                <a:cs typeface="Times New Roman Bold" panose="02020603050405020304" charset="0"/>
                <a:sym typeface="+mn-ea"/>
              </a:rPr>
              <a:t>nearly the same performance compared to traditional ML</a:t>
            </a:r>
            <a:endParaRPr lang="en-US" altLang="zh-CN" sz="2000" b="1">
              <a:solidFill>
                <a:schemeClr val="tx1"/>
              </a:solidFill>
              <a:latin typeface="Times New Roman Bold" panose="02020603050405020304" charset="0"/>
              <a:ea typeface="微软雅黑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18" name="Text Box 17"/>
          <p:cNvSpPr txBox="1"/>
          <p:nvPr>
            <p:custDataLst>
              <p:tags r:id="rId4"/>
            </p:custDataLst>
          </p:nvPr>
        </p:nvSpPr>
        <p:spPr>
          <a:xfrm>
            <a:off x="5766435" y="1325880"/>
            <a:ext cx="49777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微软雅黑" charset="0"/>
                <a:cs typeface="Times New Roman" panose="02020603050405020304" charset="0"/>
                <a:sym typeface="+mn-ea"/>
              </a:rPr>
              <a:t>Carbon-Carbon Block in Density Matrix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微软雅黑" charset="0"/>
              <a:cs typeface="Times New Roman" panose="02020603050405020304" charset="0"/>
              <a:sym typeface="+mn-ea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232535" y="2100580"/>
            <a:ext cx="9346565" cy="3884295"/>
            <a:chOff x="1544" y="3371"/>
            <a:chExt cx="15375" cy="6390"/>
          </a:xfrm>
        </p:grpSpPr>
        <p:pic>
          <p:nvPicPr>
            <p:cNvPr id="5" name="Picture 4" descr="Screenshot 2025-05-08 at 08.04.4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95" y="3371"/>
              <a:ext cx="7425" cy="6390"/>
            </a:xfrm>
            <a:prstGeom prst="rect">
              <a:avLst/>
            </a:prstGeom>
          </p:spPr>
        </p:pic>
        <p:pic>
          <p:nvPicPr>
            <p:cNvPr id="11" name="Picture 10" descr="Screenshot 2025-05-08 at 08.05.0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44" y="3431"/>
              <a:ext cx="7425" cy="63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47700" y="258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400" b="1">
                <a:solidFill>
                  <a:schemeClr val="accent1">
                    <a:lumMod val="75000"/>
                  </a:schemeClr>
                </a:solidFill>
                <a:latin typeface="Times New Roman Bold" panose="02020603050405020304" charset="0"/>
                <a:ea typeface="微软雅黑" charset="0"/>
                <a:cs typeface="Times New Roman Bold" panose="02020603050405020304" charset="0"/>
                <a:sym typeface="+mn-ea"/>
              </a:rPr>
              <a:t>Future Plan</a:t>
            </a:r>
            <a:endParaRPr lang="en-US" altLang="zh-CN" sz="3400" b="1">
              <a:solidFill>
                <a:schemeClr val="accent1">
                  <a:lumMod val="75000"/>
                </a:schemeClr>
              </a:solidFill>
              <a:latin typeface="Times New Roman Bold" panose="02020603050405020304" charset="0"/>
              <a:ea typeface="微软雅黑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9" name="Text Box 8"/>
          <p:cNvSpPr txBox="1"/>
          <p:nvPr>
            <p:custDataLst>
              <p:tags r:id="rId2"/>
            </p:custDataLst>
          </p:nvPr>
        </p:nvSpPr>
        <p:spPr>
          <a:xfrm>
            <a:off x="1537970" y="2606040"/>
            <a:ext cx="53638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微软雅黑" charset="0"/>
                <a:cs typeface="Times New Roman" panose="02020603050405020304" charset="0"/>
                <a:sym typeface="+mn-ea"/>
              </a:rPr>
              <a:t>1. Expand to Graph Neural Networks 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ea typeface="微软雅黑" charset="0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微软雅黑" charset="0"/>
                <a:cs typeface="Times New Roman" panose="02020603050405020304" charset="0"/>
                <a:sym typeface="+mn-ea"/>
              </a:rPr>
              <a:t>2. Predict the Whole Density Matrix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ea typeface="微软雅黑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5" name="Picture 4" descr="Screenshot 2025-05-07 at 18.31.2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212965" y="1897380"/>
            <a:ext cx="3683000" cy="26162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30580" y="5551805"/>
            <a:ext cx="7637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latin typeface="Times New Roman Regular" panose="02020603050405020304" charset="0"/>
                <a:cs typeface="Times New Roman Regular" panose="02020603050405020304" charset="0"/>
              </a:rPr>
              <a:t>https://github.com/Bessgendre/AOSC650-Final-2025</a:t>
            </a:r>
            <a:endParaRPr lang="en-US" sz="2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47700" y="258445"/>
            <a:ext cx="11880215" cy="13258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400" b="1">
                <a:solidFill>
                  <a:schemeClr val="accent1">
                    <a:lumMod val="75000"/>
                  </a:schemeClr>
                </a:solidFill>
                <a:latin typeface="Times New Roman Bold" panose="02020603050405020304" charset="0"/>
                <a:ea typeface="微软雅黑" charset="0"/>
                <a:cs typeface="Times New Roman Bold" panose="02020603050405020304" charset="0"/>
                <a:sym typeface="+mn-ea"/>
              </a:rPr>
              <a:t>Dataset: QM9</a:t>
            </a:r>
            <a:endParaRPr lang="en-US" altLang="zh-CN" sz="3400" b="1">
              <a:solidFill>
                <a:schemeClr val="accent1">
                  <a:lumMod val="75000"/>
                </a:schemeClr>
              </a:solidFill>
              <a:latin typeface="Times New Roman Bold" panose="02020603050405020304" charset="0"/>
              <a:ea typeface="微软雅黑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4" name="Text Box 3"/>
          <p:cNvSpPr txBox="1"/>
          <p:nvPr>
            <p:custDataLst>
              <p:tags r:id="rId2"/>
            </p:custDataLst>
          </p:nvPr>
        </p:nvSpPr>
        <p:spPr>
          <a:xfrm>
            <a:off x="1456055" y="5518785"/>
            <a:ext cx="92798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fontAlgn="auto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Ramakrishnan, R., Dral, P., Rupp, M. et al. Quantum chemistry structures and properties of 134 kilo molecules. Sci Data 1, 140022 (2014).</a:t>
            </a:r>
            <a:endParaRPr lang="en-US" altLang="zh-CN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050415" y="1943735"/>
            <a:ext cx="8601075" cy="3387090"/>
            <a:chOff x="2489" y="3035"/>
            <a:chExt cx="13545" cy="5334"/>
          </a:xfrm>
        </p:grpSpPr>
        <p:pic>
          <p:nvPicPr>
            <p:cNvPr id="3" name="Picture 2" descr="Screenshot 2025-05-07 at 18.31.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9" y="3451"/>
              <a:ext cx="5800" cy="4120"/>
            </a:xfrm>
            <a:prstGeom prst="rect">
              <a:avLst/>
            </a:prstGeom>
          </p:spPr>
        </p:pic>
        <p:pic>
          <p:nvPicPr>
            <p:cNvPr id="6" name="Picture 5" descr="Screenshot 2025-05-07 at 18.31.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62" y="3035"/>
              <a:ext cx="7372" cy="4695"/>
            </a:xfrm>
            <a:prstGeom prst="rect">
              <a:avLst/>
            </a:prstGeom>
          </p:spPr>
        </p:pic>
        <p:sp>
          <p:nvSpPr>
            <p:cNvPr id="8" name="Text Box 7"/>
            <p:cNvSpPr txBox="1"/>
            <p:nvPr>
              <p:custDataLst>
                <p:tags r:id="rId5"/>
              </p:custDataLst>
            </p:nvPr>
          </p:nvSpPr>
          <p:spPr>
            <a:xfrm>
              <a:off x="4597" y="7571"/>
              <a:ext cx="1834" cy="7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l" fontAlgn="auto">
                <a:lnSpc>
                  <a:spcPct val="150000"/>
                </a:lnSpc>
              </a:pPr>
              <a:r>
                <a:rPr lang="en-US" altLang="zh-CN">
                  <a:solidFill>
                    <a:schemeClr val="tx1"/>
                  </a:solidFill>
                  <a:latin typeface="Times New Roman Regular" panose="02020603050405020304" charset="0"/>
                  <a:cs typeface="Times New Roman Regular" panose="02020603050405020304" charset="0"/>
                  <a:sym typeface="+mn-ea"/>
                </a:rPr>
                <a:t>C</a:t>
              </a:r>
              <a:r>
                <a:rPr lang="en-US" altLang="zh-CN" baseline="-25000">
                  <a:solidFill>
                    <a:schemeClr val="tx1"/>
                  </a:solidFill>
                  <a:latin typeface="Times New Roman Regular" panose="02020603050405020304" charset="0"/>
                  <a:cs typeface="Times New Roman Regular" panose="02020603050405020304" charset="0"/>
                  <a:sym typeface="+mn-ea"/>
                </a:rPr>
                <a:t>3</a:t>
              </a:r>
              <a:r>
                <a:rPr lang="en-US" altLang="zh-CN">
                  <a:solidFill>
                    <a:schemeClr val="tx1"/>
                  </a:solidFill>
                  <a:latin typeface="Times New Roman Regular" panose="02020603050405020304" charset="0"/>
                  <a:cs typeface="Times New Roman Regular" panose="02020603050405020304" charset="0"/>
                  <a:sym typeface="+mn-ea"/>
                </a:rPr>
                <a:t>H</a:t>
              </a:r>
              <a:r>
                <a:rPr lang="en-US" altLang="zh-CN" baseline="-25000">
                  <a:solidFill>
                    <a:schemeClr val="tx1"/>
                  </a:solidFill>
                  <a:latin typeface="Times New Roman Regular" panose="02020603050405020304" charset="0"/>
                  <a:cs typeface="Times New Roman Regular" panose="02020603050405020304" charset="0"/>
                  <a:sym typeface="+mn-ea"/>
                </a:rPr>
                <a:t>6</a:t>
              </a:r>
              <a:r>
                <a:rPr lang="en-US" altLang="zh-CN">
                  <a:solidFill>
                    <a:schemeClr val="tx1"/>
                  </a:solidFill>
                  <a:latin typeface="Times New Roman Regular" panose="02020603050405020304" charset="0"/>
                  <a:cs typeface="Times New Roman Regular" panose="02020603050405020304" charset="0"/>
                  <a:sym typeface="+mn-ea"/>
                </a:rPr>
                <a:t>N</a:t>
              </a:r>
              <a:r>
                <a:rPr lang="en-US" altLang="zh-CN" baseline="-25000">
                  <a:solidFill>
                    <a:schemeClr val="tx1"/>
                  </a:solidFill>
                  <a:latin typeface="Times New Roman Regular" panose="02020603050405020304" charset="0"/>
                  <a:cs typeface="Times New Roman Regular" panose="02020603050405020304" charset="0"/>
                  <a:sym typeface="+mn-ea"/>
                </a:rPr>
                <a:t>2</a:t>
              </a:r>
              <a:r>
                <a:rPr lang="en-US" altLang="zh-CN">
                  <a:solidFill>
                    <a:schemeClr val="tx1"/>
                  </a:solidFill>
                  <a:latin typeface="Times New Roman Regular" panose="02020603050405020304" charset="0"/>
                  <a:cs typeface="Times New Roman Regular" panose="02020603050405020304" charset="0"/>
                  <a:sym typeface="+mn-ea"/>
                </a:rPr>
                <a:t>O</a:t>
              </a:r>
              <a:endParaRPr lang="en-US" altLang="zh-CN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endParaRPr>
            </a:p>
          </p:txBody>
        </p:sp>
        <p:sp>
          <p:nvSpPr>
            <p:cNvPr id="10" name="Text Box 9"/>
            <p:cNvSpPr txBox="1"/>
            <p:nvPr>
              <p:custDataLst>
                <p:tags r:id="rId6"/>
              </p:custDataLst>
            </p:nvPr>
          </p:nvSpPr>
          <p:spPr>
            <a:xfrm>
              <a:off x="11488" y="7571"/>
              <a:ext cx="1400" cy="7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l" fontAlgn="auto">
                <a:lnSpc>
                  <a:spcPct val="150000"/>
                </a:lnSpc>
              </a:pPr>
              <a:r>
                <a:rPr lang="en-US" altLang="zh-CN">
                  <a:solidFill>
                    <a:schemeClr val="tx1"/>
                  </a:solidFill>
                  <a:latin typeface="Times New Roman Regular" panose="02020603050405020304" charset="0"/>
                  <a:cs typeface="Times New Roman Regular" panose="02020603050405020304" charset="0"/>
                  <a:sym typeface="+mn-ea"/>
                </a:rPr>
                <a:t>C</a:t>
              </a:r>
              <a:r>
                <a:rPr lang="en-US" altLang="zh-CN" baseline="-25000">
                  <a:solidFill>
                    <a:schemeClr val="tx1"/>
                  </a:solidFill>
                  <a:latin typeface="Times New Roman Regular" panose="02020603050405020304" charset="0"/>
                  <a:cs typeface="Times New Roman Regular" panose="02020603050405020304" charset="0"/>
                  <a:sym typeface="+mn-ea"/>
                </a:rPr>
                <a:t>8</a:t>
              </a:r>
              <a:r>
                <a:rPr lang="en-US" altLang="zh-CN">
                  <a:solidFill>
                    <a:schemeClr val="tx1"/>
                  </a:solidFill>
                  <a:latin typeface="Times New Roman Regular" panose="02020603050405020304" charset="0"/>
                  <a:cs typeface="Times New Roman Regular" panose="02020603050405020304" charset="0"/>
                  <a:sym typeface="+mn-ea"/>
                </a:rPr>
                <a:t>H</a:t>
              </a:r>
              <a:r>
                <a:rPr lang="en-US" altLang="zh-CN" baseline="-25000">
                  <a:solidFill>
                    <a:schemeClr val="tx1"/>
                  </a:solidFill>
                  <a:latin typeface="Times New Roman Regular" panose="02020603050405020304" charset="0"/>
                  <a:cs typeface="Times New Roman Regular" panose="02020603050405020304" charset="0"/>
                  <a:sym typeface="+mn-ea"/>
                </a:rPr>
                <a:t>18</a:t>
              </a:r>
              <a:endParaRPr lang="en-US" altLang="zh-CN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endParaRPr>
            </a:p>
          </p:txBody>
        </p:sp>
      </p:grpSp>
      <p:sp>
        <p:nvSpPr>
          <p:cNvPr id="11" name="Text Box 10"/>
          <p:cNvSpPr txBox="1"/>
          <p:nvPr/>
        </p:nvSpPr>
        <p:spPr>
          <a:xfrm>
            <a:off x="1170305" y="1367790"/>
            <a:ext cx="98266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134k small molecules with atom types &amp; atom coordinates,</a:t>
            </a:r>
            <a:r>
              <a:rPr lang="en-US" altLang="zh-CN" sz="2400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 take 5000</a:t>
            </a:r>
            <a:endParaRPr lang="en-US" altLang="zh-CN" sz="2400" b="1"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47700" y="258445"/>
            <a:ext cx="11880215" cy="13258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400" b="1">
                <a:solidFill>
                  <a:schemeClr val="accent1">
                    <a:lumMod val="75000"/>
                  </a:schemeClr>
                </a:solidFill>
                <a:latin typeface="Times New Roman Bold" panose="02020603050405020304" charset="0"/>
                <a:ea typeface="微软雅黑" charset="0"/>
                <a:cs typeface="Times New Roman Bold" panose="02020603050405020304" charset="0"/>
                <a:sym typeface="+mn-ea"/>
              </a:rPr>
              <a:t>Background: </a:t>
            </a:r>
            <a:r>
              <a:rPr lang="en-US" altLang="zh-CN" sz="3400" b="1">
                <a:solidFill>
                  <a:schemeClr val="accent1">
                    <a:lumMod val="75000"/>
                  </a:schemeClr>
                </a:solidFill>
                <a:latin typeface="Times New Roman Bold" panose="02020603050405020304" charset="0"/>
                <a:ea typeface="微软雅黑" charset="0"/>
                <a:cs typeface="Times New Roman Bold" panose="02020603050405020304" charset="0"/>
                <a:sym typeface="+mn-ea"/>
              </a:rPr>
              <a:t>Density Matrix</a:t>
            </a:r>
            <a:endParaRPr lang="en-US" altLang="zh-CN" sz="3400" b="1">
              <a:solidFill>
                <a:schemeClr val="accent1">
                  <a:lumMod val="75000"/>
                </a:schemeClr>
              </a:solidFill>
              <a:latin typeface="Times New Roman Bold" panose="02020603050405020304" charset="0"/>
              <a:ea typeface="微软雅黑" charset="0"/>
              <a:cs typeface="Times New Roman Bold" panose="02020603050405020304" charset="0"/>
              <a:sym typeface="+mn-ea"/>
            </a:endParaRPr>
          </a:p>
        </p:txBody>
      </p:sp>
      <p:pic>
        <p:nvPicPr>
          <p:cNvPr id="3" name="Picture 2" descr="Screenshot 2025-05-07 at 18.31.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" y="2776220"/>
            <a:ext cx="3542030" cy="2516505"/>
          </a:xfrm>
          <a:prstGeom prst="rect">
            <a:avLst/>
          </a:prstGeom>
        </p:spPr>
      </p:pic>
      <p:sp>
        <p:nvSpPr>
          <p:cNvPr id="17" name="Text Box 16"/>
          <p:cNvSpPr txBox="1"/>
          <p:nvPr>
            <p:custDataLst>
              <p:tags r:id="rId3"/>
            </p:custDataLst>
          </p:nvPr>
        </p:nvSpPr>
        <p:spPr>
          <a:xfrm>
            <a:off x="604520" y="1402715"/>
            <a:ext cx="1094994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3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To Describe the </a:t>
            </a:r>
            <a:r>
              <a:rPr lang="en-US" altLang="zh-CN" sz="32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Density</a:t>
            </a:r>
            <a:r>
              <a:rPr lang="en-US" altLang="zh-CN" sz="3200" b="1">
                <a:solidFill>
                  <a:schemeClr val="accent1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 of Electrons</a:t>
            </a:r>
            <a:r>
              <a:rPr lang="en-US" altLang="zh-CN" sz="3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by</a:t>
            </a:r>
            <a:r>
              <a:rPr lang="en-US" altLang="zh-CN" sz="32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 </a:t>
            </a:r>
            <a:r>
              <a:rPr lang="en-US" altLang="zh-CN" sz="3200" b="1">
                <a:solidFill>
                  <a:schemeClr val="accent1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Density Matrix</a:t>
            </a:r>
            <a:endParaRPr lang="en-US" altLang="zh-CN" sz="3200" b="1">
              <a:solidFill>
                <a:schemeClr val="accent1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pic>
        <p:nvPicPr>
          <p:cNvPr id="21" name="Picture 20" descr="z"/>
          <p:cNvPicPr>
            <a:picLocks noChangeAspect="1"/>
          </p:cNvPicPr>
          <p:nvPr/>
        </p:nvPicPr>
        <p:blipFill>
          <a:blip r:embed="rId4"/>
          <a:srcRect t="5665"/>
          <a:stretch>
            <a:fillRect/>
          </a:stretch>
        </p:blipFill>
        <p:spPr>
          <a:xfrm>
            <a:off x="7566660" y="2592070"/>
            <a:ext cx="3990340" cy="3193415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4838700" y="3804920"/>
            <a:ext cx="2151380" cy="460375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Text Box 22"/>
          <p:cNvSpPr txBox="1"/>
          <p:nvPr>
            <p:custDataLst>
              <p:tags r:id="rId5"/>
            </p:custDataLst>
          </p:nvPr>
        </p:nvSpPr>
        <p:spPr>
          <a:xfrm>
            <a:off x="4185285" y="3344545"/>
            <a:ext cx="35947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Computational chemistry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4" name="Text Box 23"/>
          <p:cNvSpPr txBox="1"/>
          <p:nvPr>
            <p:custDataLst>
              <p:tags r:id="rId6"/>
            </p:custDataLst>
          </p:nvPr>
        </p:nvSpPr>
        <p:spPr>
          <a:xfrm>
            <a:off x="1113155" y="5565140"/>
            <a:ext cx="398970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temperature: scalars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current: vectors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density of electrons: matrices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946150" y="2183130"/>
            <a:ext cx="45078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input: molecule structure</a:t>
            </a:r>
            <a:endParaRPr lang="en-US" altLang="zh-CN" sz="2400" b="1"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27" name="Text Box 26"/>
          <p:cNvSpPr txBox="1"/>
          <p:nvPr>
            <p:custDataLst>
              <p:tags r:id="rId7"/>
            </p:custDataLst>
          </p:nvPr>
        </p:nvSpPr>
        <p:spPr>
          <a:xfrm>
            <a:off x="7856855" y="2183130"/>
            <a:ext cx="35947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output: density matrix</a:t>
            </a:r>
            <a:endParaRPr lang="en-US" altLang="zh-CN" sz="2400" b="1"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47700" y="258445"/>
            <a:ext cx="11880215" cy="13258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400" b="1">
                <a:solidFill>
                  <a:schemeClr val="accent1">
                    <a:lumMod val="75000"/>
                  </a:schemeClr>
                </a:solidFill>
                <a:latin typeface="Times New Roman Bold" panose="02020603050405020304" charset="0"/>
                <a:ea typeface="微软雅黑" charset="0"/>
                <a:cs typeface="Times New Roman Bold" panose="02020603050405020304" charset="0"/>
                <a:sym typeface="+mn-ea"/>
              </a:rPr>
              <a:t>Background: Computational Chemistry</a:t>
            </a:r>
            <a:endParaRPr lang="en-US" altLang="zh-CN" sz="3400" b="1">
              <a:solidFill>
                <a:schemeClr val="accent1">
                  <a:lumMod val="75000"/>
                </a:schemeClr>
              </a:solidFill>
              <a:latin typeface="Times New Roman Bold" panose="02020603050405020304" charset="0"/>
              <a:ea typeface="微软雅黑" charset="0"/>
              <a:cs typeface="Times New Roman Bold" panose="02020603050405020304" charset="0"/>
              <a:sym typeface="+mn-ea"/>
            </a:endParaRPr>
          </a:p>
        </p:txBody>
      </p:sp>
      <p:pic>
        <p:nvPicPr>
          <p:cNvPr id="3" name="Picture 2" descr="Screenshot 2025-05-07 at 19.47.15"/>
          <p:cNvPicPr>
            <a:picLocks noChangeAspect="1"/>
          </p:cNvPicPr>
          <p:nvPr/>
        </p:nvPicPr>
        <p:blipFill>
          <a:blip r:embed="rId2"/>
          <a:srcRect l="5586" t="6287" r="17343" b="6110"/>
          <a:stretch>
            <a:fillRect/>
          </a:stretch>
        </p:blipFill>
        <p:spPr>
          <a:xfrm>
            <a:off x="1931035" y="2553970"/>
            <a:ext cx="2531110" cy="2517140"/>
          </a:xfrm>
          <a:prstGeom prst="rect">
            <a:avLst/>
          </a:prstGeom>
        </p:spPr>
      </p:pic>
      <p:pic>
        <p:nvPicPr>
          <p:cNvPr id="4" name="Picture 3" descr="Screenshot 2025-05-07 at 19.47.29"/>
          <p:cNvPicPr>
            <a:picLocks noChangeAspect="1"/>
          </p:cNvPicPr>
          <p:nvPr/>
        </p:nvPicPr>
        <p:blipFill>
          <a:blip r:embed="rId3"/>
          <a:srcRect l="5729" t="5740" r="19006" b="5684"/>
          <a:stretch>
            <a:fillRect/>
          </a:stretch>
        </p:blipFill>
        <p:spPr>
          <a:xfrm>
            <a:off x="7436485" y="2553970"/>
            <a:ext cx="2531110" cy="2517140"/>
          </a:xfrm>
          <a:prstGeom prst="rect">
            <a:avLst/>
          </a:prstGeom>
        </p:spPr>
      </p:pic>
      <p:sp>
        <p:nvSpPr>
          <p:cNvPr id="13" name="Right Arrow 12"/>
          <p:cNvSpPr/>
          <p:nvPr>
            <p:custDataLst>
              <p:tags r:id="rId4"/>
            </p:custDataLst>
          </p:nvPr>
        </p:nvSpPr>
        <p:spPr>
          <a:xfrm>
            <a:off x="4892675" y="3425825"/>
            <a:ext cx="2151380" cy="460375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Text Box 22"/>
          <p:cNvSpPr txBox="1"/>
          <p:nvPr>
            <p:custDataLst>
              <p:tags r:id="rId5"/>
            </p:custDataLst>
          </p:nvPr>
        </p:nvSpPr>
        <p:spPr>
          <a:xfrm>
            <a:off x="4610735" y="2965450"/>
            <a:ext cx="25311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Real Physics</a:t>
            </a:r>
            <a:endParaRPr lang="en-US" altLang="zh-CN" sz="2400" b="1">
              <a:solidFill>
                <a:schemeClr val="accent1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14" name="Text Box 13"/>
          <p:cNvSpPr txBox="1"/>
          <p:nvPr>
            <p:custDataLst>
              <p:tags r:id="rId6"/>
            </p:custDataLst>
          </p:nvPr>
        </p:nvSpPr>
        <p:spPr>
          <a:xfrm>
            <a:off x="1971040" y="2093595"/>
            <a:ext cx="25311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Initial Guess</a:t>
            </a:r>
            <a:endParaRPr lang="en-US" altLang="zh-CN" sz="2400" b="1">
              <a:solidFill>
                <a:schemeClr val="bg1">
                  <a:lumMod val="50000"/>
                </a:schemeClr>
              </a:solidFill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15" name="Text Box 14"/>
          <p:cNvSpPr txBox="1"/>
          <p:nvPr>
            <p:custDataLst>
              <p:tags r:id="rId7"/>
            </p:custDataLst>
          </p:nvPr>
        </p:nvSpPr>
        <p:spPr>
          <a:xfrm>
            <a:off x="7463155" y="2093595"/>
            <a:ext cx="25311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Convergence</a:t>
            </a:r>
            <a:endParaRPr lang="en-US" altLang="zh-CN" sz="2400" b="1">
              <a:solidFill>
                <a:schemeClr val="bg1">
                  <a:lumMod val="50000"/>
                </a:schemeClr>
              </a:solidFill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16" name="Text Box 15"/>
          <p:cNvSpPr txBox="1"/>
          <p:nvPr>
            <p:custDataLst>
              <p:tags r:id="rId8"/>
            </p:custDataLst>
          </p:nvPr>
        </p:nvSpPr>
        <p:spPr>
          <a:xfrm>
            <a:off x="4610735" y="3886200"/>
            <a:ext cx="253111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CPU, Time, Energy</a:t>
            </a:r>
            <a:endParaRPr lang="en-US" altLang="zh-CN" sz="20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Consuming</a:t>
            </a:r>
            <a:endParaRPr lang="en-US" altLang="zh-CN" sz="20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Text Box 16"/>
          <p:cNvSpPr txBox="1"/>
          <p:nvPr>
            <p:custDataLst>
              <p:tags r:id="rId9"/>
            </p:custDataLst>
          </p:nvPr>
        </p:nvSpPr>
        <p:spPr>
          <a:xfrm>
            <a:off x="963295" y="1418590"/>
            <a:ext cx="86372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What is happening: </a:t>
            </a:r>
            <a:r>
              <a:rPr lang="en-US" altLang="zh-CN" sz="2400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Large Scale Matrix Iteration</a:t>
            </a:r>
            <a:endParaRPr lang="en-US" altLang="zh-CN" sz="2400" b="1"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5" name="Text Box 4"/>
          <p:cNvSpPr txBox="1"/>
          <p:nvPr>
            <p:custDataLst>
              <p:tags r:id="rId10"/>
            </p:custDataLst>
          </p:nvPr>
        </p:nvSpPr>
        <p:spPr>
          <a:xfrm>
            <a:off x="3390900" y="5181600"/>
            <a:ext cx="50018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more money for more Accuracy</a:t>
            </a:r>
            <a:endParaRPr lang="en-US" altLang="zh-CN" sz="20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47700" y="258445"/>
            <a:ext cx="11880215" cy="13258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400" b="1">
                <a:solidFill>
                  <a:schemeClr val="accent1">
                    <a:lumMod val="75000"/>
                  </a:schemeClr>
                </a:solidFill>
                <a:latin typeface="Times New Roman Bold" panose="02020603050405020304" charset="0"/>
                <a:ea typeface="微软雅黑" charset="0"/>
                <a:cs typeface="Times New Roman Bold" panose="02020603050405020304" charset="0"/>
                <a:sym typeface="+mn-ea"/>
              </a:rPr>
              <a:t>A New Hope: Bypass the Iteration </a:t>
            </a:r>
            <a:endParaRPr lang="en-US" altLang="zh-CN" sz="3400" b="1">
              <a:solidFill>
                <a:schemeClr val="accent1">
                  <a:lumMod val="75000"/>
                </a:schemeClr>
              </a:solidFill>
              <a:latin typeface="Times New Roman Bold" panose="02020603050405020304" charset="0"/>
              <a:ea typeface="微软雅黑" charset="0"/>
              <a:cs typeface="Times New Roman Bold" panose="02020603050405020304" charset="0"/>
              <a:sym typeface="+mn-ea"/>
            </a:endParaRPr>
          </a:p>
        </p:txBody>
      </p:sp>
      <p:pic>
        <p:nvPicPr>
          <p:cNvPr id="3" name="Picture 2" descr="Screenshot 2025-05-07 at 19.47.15"/>
          <p:cNvPicPr>
            <a:picLocks noChangeAspect="1"/>
          </p:cNvPicPr>
          <p:nvPr/>
        </p:nvPicPr>
        <p:blipFill>
          <a:blip r:embed="rId2"/>
          <a:srcRect l="5586" t="6287" r="17343" b="6110"/>
          <a:stretch>
            <a:fillRect/>
          </a:stretch>
        </p:blipFill>
        <p:spPr>
          <a:xfrm>
            <a:off x="1931035" y="2553970"/>
            <a:ext cx="2531110" cy="2517140"/>
          </a:xfrm>
          <a:prstGeom prst="rect">
            <a:avLst/>
          </a:prstGeom>
        </p:spPr>
      </p:pic>
      <p:pic>
        <p:nvPicPr>
          <p:cNvPr id="4" name="Picture 3" descr="Screenshot 2025-05-07 at 19.47.29"/>
          <p:cNvPicPr>
            <a:picLocks noChangeAspect="1"/>
          </p:cNvPicPr>
          <p:nvPr/>
        </p:nvPicPr>
        <p:blipFill>
          <a:blip r:embed="rId3"/>
          <a:srcRect l="5729" t="5740" r="19006" b="5684"/>
          <a:stretch>
            <a:fillRect/>
          </a:stretch>
        </p:blipFill>
        <p:spPr>
          <a:xfrm>
            <a:off x="7436485" y="2553970"/>
            <a:ext cx="2531110" cy="2517140"/>
          </a:xfrm>
          <a:prstGeom prst="rect">
            <a:avLst/>
          </a:prstGeom>
        </p:spPr>
      </p:pic>
      <p:sp>
        <p:nvSpPr>
          <p:cNvPr id="13" name="Right Arrow 12"/>
          <p:cNvSpPr/>
          <p:nvPr>
            <p:custDataLst>
              <p:tags r:id="rId4"/>
            </p:custDataLst>
          </p:nvPr>
        </p:nvSpPr>
        <p:spPr>
          <a:xfrm>
            <a:off x="4892675" y="3425825"/>
            <a:ext cx="2151380" cy="460375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Text Box 22"/>
          <p:cNvSpPr txBox="1"/>
          <p:nvPr>
            <p:custDataLst>
              <p:tags r:id="rId5"/>
            </p:custDataLst>
          </p:nvPr>
        </p:nvSpPr>
        <p:spPr>
          <a:xfrm>
            <a:off x="4610735" y="2965450"/>
            <a:ext cx="25311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Model</a:t>
            </a:r>
            <a:endParaRPr lang="en-US" altLang="zh-CN" sz="2400" b="1">
              <a:solidFill>
                <a:schemeClr val="accent1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14" name="Text Box 13"/>
          <p:cNvSpPr txBox="1"/>
          <p:nvPr>
            <p:custDataLst>
              <p:tags r:id="rId6"/>
            </p:custDataLst>
          </p:nvPr>
        </p:nvSpPr>
        <p:spPr>
          <a:xfrm>
            <a:off x="1971040" y="5090795"/>
            <a:ext cx="25311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FEATURE</a:t>
            </a:r>
            <a:endParaRPr lang="en-US" altLang="zh-CN" sz="2400" b="1"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15" name="Text Box 14"/>
          <p:cNvSpPr txBox="1"/>
          <p:nvPr>
            <p:custDataLst>
              <p:tags r:id="rId7"/>
            </p:custDataLst>
          </p:nvPr>
        </p:nvSpPr>
        <p:spPr>
          <a:xfrm>
            <a:off x="7463155" y="5090795"/>
            <a:ext cx="25311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LABEL</a:t>
            </a:r>
            <a:endParaRPr lang="en-US" altLang="zh-CN" sz="2400" b="1"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16" name="Text Box 15"/>
          <p:cNvSpPr txBox="1"/>
          <p:nvPr>
            <p:custDataLst>
              <p:tags r:id="rId8"/>
            </p:custDataLst>
          </p:nvPr>
        </p:nvSpPr>
        <p:spPr>
          <a:xfrm>
            <a:off x="4610735" y="3886200"/>
            <a:ext cx="25311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GPU, Fast, Accurate</a:t>
            </a:r>
            <a:endParaRPr lang="en-US" altLang="zh-CN" sz="20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Text Box 16"/>
          <p:cNvSpPr txBox="1"/>
          <p:nvPr>
            <p:custDataLst>
              <p:tags r:id="rId9"/>
            </p:custDataLst>
          </p:nvPr>
        </p:nvSpPr>
        <p:spPr>
          <a:xfrm>
            <a:off x="963295" y="1418590"/>
            <a:ext cx="86372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ML Model</a:t>
            </a:r>
            <a:endParaRPr lang="en-US" altLang="zh-CN" sz="2400" b="1"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5" name="Text Box 4"/>
          <p:cNvSpPr txBox="1"/>
          <p:nvPr>
            <p:custDataLst>
              <p:tags r:id="rId10"/>
            </p:custDataLst>
          </p:nvPr>
        </p:nvSpPr>
        <p:spPr>
          <a:xfrm>
            <a:off x="1971040" y="2093595"/>
            <a:ext cx="25311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Initial Guess</a:t>
            </a:r>
            <a:endParaRPr lang="en-US" altLang="zh-CN" sz="2400" b="1">
              <a:solidFill>
                <a:schemeClr val="bg1">
                  <a:lumMod val="50000"/>
                </a:schemeClr>
              </a:solidFill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6" name="Text Box 5"/>
          <p:cNvSpPr txBox="1"/>
          <p:nvPr>
            <p:custDataLst>
              <p:tags r:id="rId11"/>
            </p:custDataLst>
          </p:nvPr>
        </p:nvSpPr>
        <p:spPr>
          <a:xfrm>
            <a:off x="7463155" y="2093595"/>
            <a:ext cx="25311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Convergence</a:t>
            </a:r>
            <a:endParaRPr lang="en-US" altLang="zh-CN" sz="2400" b="1">
              <a:solidFill>
                <a:schemeClr val="bg1">
                  <a:lumMod val="50000"/>
                </a:schemeClr>
              </a:solidFill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7" name="Text Box 6"/>
          <p:cNvSpPr txBox="1"/>
          <p:nvPr>
            <p:custDataLst>
              <p:tags r:id="rId12"/>
            </p:custDataLst>
          </p:nvPr>
        </p:nvSpPr>
        <p:spPr>
          <a:xfrm>
            <a:off x="3390900" y="5181600"/>
            <a:ext cx="50018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one model scalable for all </a:t>
            </a:r>
            <a:endParaRPr lang="en-US" altLang="zh-CN" sz="20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47700" y="258445"/>
            <a:ext cx="11880215" cy="13258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400" b="1">
                <a:solidFill>
                  <a:schemeClr val="accent1">
                    <a:lumMod val="75000"/>
                  </a:schemeClr>
                </a:solidFill>
                <a:latin typeface="Times New Roman Bold" panose="02020603050405020304" charset="0"/>
                <a:ea typeface="微软雅黑" charset="0"/>
                <a:cs typeface="Times New Roman Bold" panose="02020603050405020304" charset="0"/>
                <a:sym typeface="+mn-ea"/>
              </a:rPr>
              <a:t>Preprocess: Symmetry (Equivariance) </a:t>
            </a:r>
            <a:endParaRPr lang="en-US" altLang="zh-CN" sz="3400" b="1">
              <a:solidFill>
                <a:schemeClr val="accent1">
                  <a:lumMod val="75000"/>
                </a:schemeClr>
              </a:solidFill>
              <a:latin typeface="Times New Roman Bold" panose="02020603050405020304" charset="0"/>
              <a:ea typeface="微软雅黑" charset="0"/>
              <a:cs typeface="Times New Roman Bold" panose="02020603050405020304" charset="0"/>
              <a:sym typeface="+mn-ea"/>
            </a:endParaRPr>
          </a:p>
        </p:txBody>
      </p:sp>
      <p:pic>
        <p:nvPicPr>
          <p:cNvPr id="3" name="Picture 2" descr="Screenshot 2025-05-07 at 19.47.15"/>
          <p:cNvPicPr>
            <a:picLocks noChangeAspect="1"/>
          </p:cNvPicPr>
          <p:nvPr/>
        </p:nvPicPr>
        <p:blipFill>
          <a:blip r:embed="rId2"/>
          <a:srcRect l="5586" t="6287" r="17343" b="6110"/>
          <a:stretch>
            <a:fillRect/>
          </a:stretch>
        </p:blipFill>
        <p:spPr>
          <a:xfrm>
            <a:off x="1778000" y="2840990"/>
            <a:ext cx="2531110" cy="2517140"/>
          </a:xfrm>
          <a:prstGeom prst="rect">
            <a:avLst/>
          </a:prstGeom>
        </p:spPr>
      </p:pic>
      <p:sp>
        <p:nvSpPr>
          <p:cNvPr id="6" name="Text Box 5"/>
          <p:cNvSpPr txBox="1"/>
          <p:nvPr>
            <p:custDataLst>
              <p:tags r:id="rId3"/>
            </p:custDataLst>
          </p:nvPr>
        </p:nvSpPr>
        <p:spPr>
          <a:xfrm>
            <a:off x="963295" y="1584325"/>
            <a:ext cx="86372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Equivariant Factor Extraction:</a:t>
            </a:r>
            <a:endParaRPr lang="en-US" altLang="zh-CN" sz="2400" b="1"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pic>
        <p:nvPicPr>
          <p:cNvPr id="21" name="Picture 20" descr="Screenshot 2025-05-07 at 22.02.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090" y="1520190"/>
            <a:ext cx="4034790" cy="678180"/>
          </a:xfrm>
          <a:prstGeom prst="rect">
            <a:avLst/>
          </a:prstGeom>
        </p:spPr>
      </p:pic>
      <p:sp>
        <p:nvSpPr>
          <p:cNvPr id="22" name="Text Box 21"/>
          <p:cNvSpPr txBox="1"/>
          <p:nvPr>
            <p:custDataLst>
              <p:tags r:id="rId5"/>
            </p:custDataLst>
          </p:nvPr>
        </p:nvSpPr>
        <p:spPr>
          <a:xfrm>
            <a:off x="5236210" y="2064385"/>
            <a:ext cx="597344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fontAlgn="auto">
              <a:lnSpc>
                <a:spcPct val="150000"/>
              </a:lnSpc>
            </a:pP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matrix C is constant (called 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Clebsch–Gordan coefficients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)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pic>
        <p:nvPicPr>
          <p:cNvPr id="25" name="Picture 24" descr="Screenshot 2025-05-07 at 22.09.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9960" y="2722880"/>
            <a:ext cx="1221740" cy="2721610"/>
          </a:xfrm>
          <a:prstGeom prst="rect">
            <a:avLst/>
          </a:prstGeom>
        </p:spPr>
      </p:pic>
      <p:sp>
        <p:nvSpPr>
          <p:cNvPr id="26" name="Left-Right Arrow 25"/>
          <p:cNvSpPr/>
          <p:nvPr/>
        </p:nvSpPr>
        <p:spPr>
          <a:xfrm>
            <a:off x="4989195" y="3758565"/>
            <a:ext cx="3084195" cy="442595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Text Box 26"/>
          <p:cNvSpPr txBox="1"/>
          <p:nvPr>
            <p:custDataLst>
              <p:tags r:id="rId7"/>
            </p:custDataLst>
          </p:nvPr>
        </p:nvSpPr>
        <p:spPr>
          <a:xfrm>
            <a:off x="4351020" y="3251835"/>
            <a:ext cx="488823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fontAlgn="auto">
              <a:lnSpc>
                <a:spcPct val="150000"/>
              </a:lnSpc>
            </a:pP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Irreducible 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Representation Decomposition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28" name="Text Box 27"/>
          <p:cNvSpPr txBox="1"/>
          <p:nvPr>
            <p:custDataLst>
              <p:tags r:id="rId8"/>
            </p:custDataLst>
          </p:nvPr>
        </p:nvSpPr>
        <p:spPr>
          <a:xfrm>
            <a:off x="7790180" y="5444490"/>
            <a:ext cx="24034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Clear Symmetry</a:t>
            </a:r>
            <a:endParaRPr lang="en-US" altLang="zh-CN" sz="2400" b="1"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29" name="Text Box 28"/>
          <p:cNvSpPr txBox="1"/>
          <p:nvPr>
            <p:custDataLst>
              <p:tags r:id="rId9"/>
            </p:custDataLst>
          </p:nvPr>
        </p:nvSpPr>
        <p:spPr>
          <a:xfrm>
            <a:off x="1873885" y="5444490"/>
            <a:ext cx="27425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Vague Symmetry </a:t>
            </a:r>
            <a:endParaRPr lang="en-US" altLang="zh-CN" sz="2400" b="1"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63295" y="623760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https://en.wikipedia.org/wiki/Irreducible_representation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47700" y="258445"/>
            <a:ext cx="11880215" cy="13258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400" b="1">
                <a:solidFill>
                  <a:schemeClr val="accent1">
                    <a:lumMod val="75000"/>
                  </a:schemeClr>
                </a:solidFill>
                <a:latin typeface="Times New Roman Bold" panose="02020603050405020304" charset="0"/>
                <a:ea typeface="微软雅黑" charset="0"/>
                <a:cs typeface="Times New Roman Bold" panose="02020603050405020304" charset="0"/>
                <a:sym typeface="+mn-ea"/>
              </a:rPr>
              <a:t>Model: </a:t>
            </a:r>
            <a:r>
              <a:rPr lang="en-US" altLang="zh-CN" sz="3400" b="1">
                <a:solidFill>
                  <a:schemeClr val="accent1">
                    <a:lumMod val="75000"/>
                  </a:schemeClr>
                </a:solidFill>
                <a:latin typeface="Times New Roman Bold" panose="02020603050405020304" charset="0"/>
                <a:ea typeface="微软雅黑" charset="0"/>
                <a:cs typeface="Times New Roman Bold" panose="02020603050405020304" charset="0"/>
                <a:sym typeface="+mn-ea"/>
              </a:rPr>
              <a:t>E3NN TensorProductBlock</a:t>
            </a:r>
            <a:endParaRPr lang="en-US" altLang="zh-CN" sz="3400" b="1">
              <a:solidFill>
                <a:schemeClr val="accent1">
                  <a:lumMod val="75000"/>
                </a:schemeClr>
              </a:solidFill>
              <a:latin typeface="Times New Roman Bold" panose="02020603050405020304" charset="0"/>
              <a:ea typeface="微软雅黑" charset="0"/>
              <a:cs typeface="Times New Roman Bold" panose="02020603050405020304" charset="0"/>
              <a:sym typeface="+mn-ea"/>
            </a:endParaRPr>
          </a:p>
        </p:txBody>
      </p:sp>
      <p:pic>
        <p:nvPicPr>
          <p:cNvPr id="25" name="Picture 24" descr="Screenshot 2025-05-07 at 22.09.45"/>
          <p:cNvPicPr>
            <a:picLocks noChangeAspect="1"/>
          </p:cNvPicPr>
          <p:nvPr/>
        </p:nvPicPr>
        <p:blipFill>
          <a:blip r:embed="rId2"/>
          <a:srcRect r="54990"/>
          <a:stretch>
            <a:fillRect/>
          </a:stretch>
        </p:blipFill>
        <p:spPr>
          <a:xfrm>
            <a:off x="1253490" y="2240915"/>
            <a:ext cx="549910" cy="272161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2520950" y="2465070"/>
            <a:ext cx="1382395" cy="401955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ight Arrow 4"/>
          <p:cNvSpPr/>
          <p:nvPr>
            <p:custDataLst>
              <p:tags r:id="rId3"/>
            </p:custDataLst>
          </p:nvPr>
        </p:nvSpPr>
        <p:spPr>
          <a:xfrm>
            <a:off x="2520950" y="4244975"/>
            <a:ext cx="1382395" cy="401955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 descr="Screenshot 2025-05-07 at 22.09.4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/>
          <a:srcRect r="55188"/>
          <a:stretch>
            <a:fillRect/>
          </a:stretch>
        </p:blipFill>
        <p:spPr>
          <a:xfrm>
            <a:off x="4162425" y="1325880"/>
            <a:ext cx="467995" cy="2326640"/>
          </a:xfrm>
          <a:prstGeom prst="rect">
            <a:avLst/>
          </a:prstGeom>
        </p:spPr>
      </p:pic>
      <p:pic>
        <p:nvPicPr>
          <p:cNvPr id="8" name="Picture 7" descr="Screenshot 2025-05-07 at 22.09.4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"/>
          <a:srcRect r="55188"/>
          <a:stretch>
            <a:fillRect/>
          </a:stretch>
        </p:blipFill>
        <p:spPr>
          <a:xfrm>
            <a:off x="4162425" y="3779520"/>
            <a:ext cx="467360" cy="2326640"/>
          </a:xfrm>
          <a:prstGeom prst="rect">
            <a:avLst/>
          </a:prstGeom>
        </p:spPr>
      </p:pic>
      <p:sp>
        <p:nvSpPr>
          <p:cNvPr id="9" name="Right Arrow 8"/>
          <p:cNvSpPr/>
          <p:nvPr>
            <p:custDataLst>
              <p:tags r:id="rId6"/>
            </p:custDataLst>
          </p:nvPr>
        </p:nvSpPr>
        <p:spPr>
          <a:xfrm>
            <a:off x="5333365" y="3413125"/>
            <a:ext cx="1382395" cy="401955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" name="Picture 9" descr="Screenshot 2025-05-07 at 22.09.4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"/>
          <a:srcRect r="54990"/>
          <a:stretch>
            <a:fillRect/>
          </a:stretch>
        </p:blipFill>
        <p:spPr>
          <a:xfrm>
            <a:off x="7216140" y="2240915"/>
            <a:ext cx="549910" cy="2721610"/>
          </a:xfrm>
          <a:prstGeom prst="rect">
            <a:avLst/>
          </a:prstGeom>
        </p:spPr>
      </p:pic>
      <p:sp>
        <p:nvSpPr>
          <p:cNvPr id="11" name="Right Arrow 10"/>
          <p:cNvSpPr/>
          <p:nvPr>
            <p:custDataLst>
              <p:tags r:id="rId8"/>
            </p:custDataLst>
          </p:nvPr>
        </p:nvSpPr>
        <p:spPr>
          <a:xfrm>
            <a:off x="8348980" y="3400425"/>
            <a:ext cx="1382395" cy="401955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3" name="Picture 12" descr="Screenshot 2025-05-07 at 22.09.4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"/>
          <a:srcRect r="54990"/>
          <a:stretch>
            <a:fillRect/>
          </a:stretch>
        </p:blipFill>
        <p:spPr>
          <a:xfrm>
            <a:off x="9944735" y="2240915"/>
            <a:ext cx="549910" cy="2721610"/>
          </a:xfrm>
          <a:prstGeom prst="rect">
            <a:avLst/>
          </a:prstGeom>
        </p:spPr>
      </p:pic>
      <p:sp>
        <p:nvSpPr>
          <p:cNvPr id="14" name="Text Box 13"/>
          <p:cNvSpPr txBox="1"/>
          <p:nvPr>
            <p:custDataLst>
              <p:tags r:id="rId10"/>
            </p:custDataLst>
          </p:nvPr>
        </p:nvSpPr>
        <p:spPr>
          <a:xfrm>
            <a:off x="2166620" y="2096770"/>
            <a:ext cx="23710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Linear Embedding</a:t>
            </a:r>
            <a:endParaRPr lang="en-US" altLang="zh-CN" b="1"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15" name="Text Box 14"/>
          <p:cNvSpPr txBox="1"/>
          <p:nvPr>
            <p:custDataLst>
              <p:tags r:id="rId11"/>
            </p:custDataLst>
          </p:nvPr>
        </p:nvSpPr>
        <p:spPr>
          <a:xfrm>
            <a:off x="2166620" y="3876675"/>
            <a:ext cx="23710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Linear Embedding</a:t>
            </a:r>
            <a:endParaRPr lang="en-US" altLang="zh-CN" b="1"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16" name="Text Box 15"/>
          <p:cNvSpPr txBox="1"/>
          <p:nvPr>
            <p:custDataLst>
              <p:tags r:id="rId12"/>
            </p:custDataLst>
          </p:nvPr>
        </p:nvSpPr>
        <p:spPr>
          <a:xfrm>
            <a:off x="4732020" y="3044825"/>
            <a:ext cx="29603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Learnable TensorProduct</a:t>
            </a:r>
            <a:endParaRPr lang="en-US" altLang="zh-CN" b="1"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17" name="Text Box 16"/>
          <p:cNvSpPr txBox="1"/>
          <p:nvPr>
            <p:custDataLst>
              <p:tags r:id="rId13"/>
            </p:custDataLst>
          </p:nvPr>
        </p:nvSpPr>
        <p:spPr>
          <a:xfrm>
            <a:off x="8348980" y="3044825"/>
            <a:ext cx="16535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Activation</a:t>
            </a:r>
            <a:endParaRPr lang="en-US" altLang="zh-CN" b="1"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18" name="Text Box 17"/>
          <p:cNvSpPr txBox="1"/>
          <p:nvPr>
            <p:custDataLst>
              <p:tags r:id="rId14"/>
            </p:custDataLst>
          </p:nvPr>
        </p:nvSpPr>
        <p:spPr>
          <a:xfrm>
            <a:off x="5766435" y="1325880"/>
            <a:ext cx="49777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微软雅黑" charset="0"/>
                <a:cs typeface="Times New Roman" panose="02020603050405020304" charset="0"/>
                <a:sym typeface="+mn-ea"/>
              </a:rPr>
              <a:t>Carbon-Carbon Block in Density Matrix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微软雅黑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Text Box 2"/>
          <p:cNvSpPr txBox="1"/>
          <p:nvPr>
            <p:custDataLst>
              <p:tags r:id="rId15"/>
            </p:custDataLst>
          </p:nvPr>
        </p:nvSpPr>
        <p:spPr>
          <a:xfrm>
            <a:off x="885825" y="59880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https://docs.e3nn.org/en/latest/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47700" y="258445"/>
            <a:ext cx="11880215" cy="13258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400" b="1">
                <a:solidFill>
                  <a:schemeClr val="accent1">
                    <a:lumMod val="75000"/>
                  </a:schemeClr>
                </a:solidFill>
                <a:latin typeface="Times New Roman Bold" panose="02020603050405020304" charset="0"/>
                <a:ea typeface="微软雅黑" charset="0"/>
                <a:cs typeface="Times New Roman Bold" panose="02020603050405020304" charset="0"/>
                <a:sym typeface="+mn-ea"/>
              </a:rPr>
              <a:t>Model: Deep Model</a:t>
            </a:r>
            <a:endParaRPr lang="en-US" altLang="zh-CN" sz="3400" b="1">
              <a:solidFill>
                <a:schemeClr val="accent1">
                  <a:lumMod val="75000"/>
                </a:schemeClr>
              </a:solidFill>
              <a:latin typeface="Times New Roman Bold" panose="02020603050405020304" charset="0"/>
              <a:ea typeface="微软雅黑" charset="0"/>
              <a:cs typeface="Times New Roman Bold" panose="02020603050405020304" charset="0"/>
              <a:sym typeface="+mn-ea"/>
            </a:endParaRPr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044065" y="2549525"/>
            <a:ext cx="3581400" cy="178625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429375" y="2549525"/>
            <a:ext cx="3581400" cy="1786255"/>
          </a:xfrm>
          <a:prstGeom prst="rect">
            <a:avLst/>
          </a:prstGeom>
        </p:spPr>
      </p:pic>
      <p:pic>
        <p:nvPicPr>
          <p:cNvPr id="21" name="Picture 20" descr="Screenshot 2025-05-07 at 22.09.4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r="56497"/>
          <a:stretch>
            <a:fillRect/>
          </a:stretch>
        </p:blipFill>
        <p:spPr>
          <a:xfrm>
            <a:off x="708660" y="2082165"/>
            <a:ext cx="531495" cy="2721610"/>
          </a:xfrm>
          <a:prstGeom prst="rect">
            <a:avLst/>
          </a:prstGeom>
        </p:spPr>
      </p:pic>
      <p:pic>
        <p:nvPicPr>
          <p:cNvPr id="22" name="Picture 21" descr="Screenshot 2025-05-07 at 22.09.4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"/>
          <a:srcRect r="56497"/>
          <a:stretch>
            <a:fillRect/>
          </a:stretch>
        </p:blipFill>
        <p:spPr>
          <a:xfrm>
            <a:off x="10483215" y="2082165"/>
            <a:ext cx="531495" cy="2721610"/>
          </a:xfrm>
          <a:prstGeom prst="rect">
            <a:avLst/>
          </a:prstGeom>
        </p:spPr>
      </p:pic>
      <p:sp>
        <p:nvSpPr>
          <p:cNvPr id="23" name="Right Arrow 22"/>
          <p:cNvSpPr/>
          <p:nvPr>
            <p:custDataLst>
              <p:tags r:id="rId8"/>
            </p:custDataLst>
          </p:nvPr>
        </p:nvSpPr>
        <p:spPr>
          <a:xfrm>
            <a:off x="1357630" y="3241675"/>
            <a:ext cx="568960" cy="401955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ight Arrow 23"/>
          <p:cNvSpPr/>
          <p:nvPr>
            <p:custDataLst>
              <p:tags r:id="rId9"/>
            </p:custDataLst>
          </p:nvPr>
        </p:nvSpPr>
        <p:spPr>
          <a:xfrm>
            <a:off x="10128250" y="3241675"/>
            <a:ext cx="568960" cy="401955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ight Arrow 25"/>
          <p:cNvSpPr/>
          <p:nvPr>
            <p:custDataLst>
              <p:tags r:id="rId10"/>
            </p:custDataLst>
          </p:nvPr>
        </p:nvSpPr>
        <p:spPr>
          <a:xfrm>
            <a:off x="5742940" y="3241675"/>
            <a:ext cx="568960" cy="401955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Text Box 26"/>
          <p:cNvSpPr txBox="1"/>
          <p:nvPr>
            <p:custDataLst>
              <p:tags r:id="rId11"/>
            </p:custDataLst>
          </p:nvPr>
        </p:nvSpPr>
        <p:spPr>
          <a:xfrm>
            <a:off x="647700" y="4803775"/>
            <a:ext cx="1011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Feature</a:t>
            </a:r>
            <a:endParaRPr lang="en-US" altLang="zh-CN" b="1"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28" name="Text Box 27"/>
          <p:cNvSpPr txBox="1"/>
          <p:nvPr>
            <p:custDataLst>
              <p:tags r:id="rId12"/>
            </p:custDataLst>
          </p:nvPr>
        </p:nvSpPr>
        <p:spPr>
          <a:xfrm>
            <a:off x="10587990" y="4803775"/>
            <a:ext cx="1011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Label</a:t>
            </a:r>
            <a:endParaRPr lang="en-US" altLang="zh-CN" b="1"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2616835" y="2082165"/>
            <a:ext cx="26517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Times New Roman Bold" panose="02020603050405020304" charset="0"/>
                <a:ea typeface="微软雅黑" charset="0"/>
                <a:cs typeface="Times New Roman Bold" panose="02020603050405020304" charset="0"/>
                <a:sym typeface="+mn-ea"/>
              </a:rPr>
              <a:t>TensorProductBlock</a:t>
            </a:r>
            <a:endParaRPr lang="en-US" altLang="zh-CN" sz="2000" b="1">
              <a:solidFill>
                <a:schemeClr val="bg1">
                  <a:lumMod val="50000"/>
                </a:schemeClr>
              </a:solidFill>
              <a:latin typeface="Times New Roman Bold" panose="02020603050405020304" charset="0"/>
              <a:ea typeface="微软雅黑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30" name="Text Box 29"/>
          <p:cNvSpPr txBox="1"/>
          <p:nvPr>
            <p:custDataLst>
              <p:tags r:id="rId13"/>
            </p:custDataLst>
          </p:nvPr>
        </p:nvSpPr>
        <p:spPr>
          <a:xfrm>
            <a:off x="6894195" y="2082165"/>
            <a:ext cx="26517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Times New Roman Bold" panose="02020603050405020304" charset="0"/>
                <a:ea typeface="微软雅黑" charset="0"/>
                <a:cs typeface="Times New Roman Bold" panose="02020603050405020304" charset="0"/>
                <a:sym typeface="+mn-ea"/>
              </a:rPr>
              <a:t>TensorProductBlock</a:t>
            </a:r>
            <a:endParaRPr lang="en-US" altLang="zh-CN" sz="2000" b="1">
              <a:solidFill>
                <a:schemeClr val="bg1">
                  <a:lumMod val="50000"/>
                </a:schemeClr>
              </a:solidFill>
              <a:latin typeface="Times New Roman Bold" panose="02020603050405020304" charset="0"/>
              <a:ea typeface="微软雅黑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31" name="Text Box 30"/>
          <p:cNvSpPr txBox="1"/>
          <p:nvPr>
            <p:custDataLst>
              <p:tags r:id="rId14"/>
            </p:custDataLst>
          </p:nvPr>
        </p:nvSpPr>
        <p:spPr>
          <a:xfrm>
            <a:off x="5766435" y="1325880"/>
            <a:ext cx="49777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微软雅黑" charset="0"/>
                <a:cs typeface="Times New Roman" panose="02020603050405020304" charset="0"/>
                <a:sym typeface="+mn-ea"/>
              </a:rPr>
              <a:t>Carbon-Carbon Block in Density Matrix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微软雅黑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Text Box 2"/>
          <p:cNvSpPr txBox="1"/>
          <p:nvPr>
            <p:custDataLst>
              <p:tags r:id="rId15"/>
            </p:custDataLst>
          </p:nvPr>
        </p:nvSpPr>
        <p:spPr>
          <a:xfrm>
            <a:off x="4033520" y="4803775"/>
            <a:ext cx="41802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Number of Learnable Parameters: 8000</a:t>
            </a:r>
            <a:endParaRPr lang="en-US" altLang="zh-CN" b="1"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85825" y="59880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https://docs.e3nn.org/en/latest/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47700" y="258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400" b="1">
                <a:solidFill>
                  <a:schemeClr val="accent1">
                    <a:lumMod val="75000"/>
                  </a:schemeClr>
                </a:solidFill>
                <a:latin typeface="Times New Roman Bold" panose="02020603050405020304" charset="0"/>
                <a:ea typeface="微软雅黑" charset="0"/>
                <a:cs typeface="Times New Roman Bold" panose="02020603050405020304" charset="0"/>
                <a:sym typeface="+mn-ea"/>
              </a:rPr>
              <a:t>Learning Curve</a:t>
            </a:r>
            <a:endParaRPr lang="en-US" altLang="zh-CN" sz="3400" b="1">
              <a:solidFill>
                <a:schemeClr val="accent1">
                  <a:lumMod val="75000"/>
                </a:schemeClr>
              </a:solidFill>
              <a:latin typeface="Times New Roman Bold" panose="02020603050405020304" charset="0"/>
              <a:ea typeface="微软雅黑" charset="0"/>
              <a:cs typeface="Times New Roman Bold" panose="02020603050405020304" charset="0"/>
              <a:sym typeface="+mn-ea"/>
            </a:endParaRPr>
          </a:p>
        </p:txBody>
      </p:sp>
      <p:pic>
        <p:nvPicPr>
          <p:cNvPr id="7" name="Picture 6" descr="Screenshot 2025-05-07 at 23.07.10"/>
          <p:cNvPicPr>
            <a:picLocks noChangeAspect="1"/>
          </p:cNvPicPr>
          <p:nvPr/>
        </p:nvPicPr>
        <p:blipFill>
          <a:blip r:embed="rId2"/>
          <a:srcRect b="6478"/>
          <a:stretch>
            <a:fillRect/>
          </a:stretch>
        </p:blipFill>
        <p:spPr>
          <a:xfrm>
            <a:off x="1627505" y="2334260"/>
            <a:ext cx="3543300" cy="3456305"/>
          </a:xfrm>
          <a:prstGeom prst="rect">
            <a:avLst/>
          </a:prstGeom>
        </p:spPr>
      </p:pic>
      <p:sp>
        <p:nvSpPr>
          <p:cNvPr id="8" name="Text Box 7"/>
          <p:cNvSpPr txBox="1"/>
          <p:nvPr>
            <p:custDataLst>
              <p:tags r:id="rId3"/>
            </p:custDataLst>
          </p:nvPr>
        </p:nvSpPr>
        <p:spPr>
          <a:xfrm>
            <a:off x="1065530" y="1330325"/>
            <a:ext cx="37325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solidFill>
                  <a:schemeClr val="tx1"/>
                </a:solidFill>
                <a:latin typeface="Times New Roman Bold" panose="02020603050405020304" charset="0"/>
                <a:ea typeface="微软雅黑" charset="0"/>
                <a:cs typeface="Times New Roman Bold" panose="02020603050405020304" charset="0"/>
                <a:sym typeface="+mn-ea"/>
              </a:rPr>
              <a:t>Loss Function: nn.MSELoss</a:t>
            </a:r>
            <a:endParaRPr lang="en-US" altLang="zh-CN" sz="2000" b="1">
              <a:solidFill>
                <a:schemeClr val="tx1"/>
              </a:solidFill>
              <a:latin typeface="Times New Roman Bold" panose="02020603050405020304" charset="0"/>
              <a:ea typeface="微软雅黑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9" name="Text Box 8"/>
          <p:cNvSpPr txBox="1"/>
          <p:nvPr>
            <p:custDataLst>
              <p:tags r:id="rId4"/>
            </p:custDataLst>
          </p:nvPr>
        </p:nvSpPr>
        <p:spPr>
          <a:xfrm>
            <a:off x="2519045" y="1897380"/>
            <a:ext cx="26517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微软雅黑" charset="0"/>
                <a:cs typeface="Times New Roman" panose="02020603050405020304" charset="0"/>
                <a:sym typeface="+mn-ea"/>
              </a:rPr>
              <a:t>Validation Loss</a:t>
            </a:r>
            <a:endParaRPr lang="en-US" altLang="zh-CN" sz="200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ea typeface="微软雅黑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0" name="Text Box 9"/>
          <p:cNvSpPr txBox="1"/>
          <p:nvPr>
            <p:custDataLst>
              <p:tags r:id="rId5"/>
            </p:custDataLst>
          </p:nvPr>
        </p:nvSpPr>
        <p:spPr>
          <a:xfrm>
            <a:off x="1065530" y="6198235"/>
            <a:ext cx="37325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solidFill>
                  <a:schemeClr val="tx1"/>
                </a:solidFill>
                <a:latin typeface="Times New Roman Bold" panose="02020603050405020304" charset="0"/>
                <a:ea typeface="微软雅黑" charset="0"/>
                <a:cs typeface="Times New Roman Bold" panose="02020603050405020304" charset="0"/>
                <a:sym typeface="+mn-ea"/>
              </a:rPr>
              <a:t>Loss Convergence: 0.0006</a:t>
            </a:r>
            <a:endParaRPr lang="en-US" altLang="zh-CN" sz="2000" b="1">
              <a:solidFill>
                <a:schemeClr val="tx1"/>
              </a:solidFill>
              <a:latin typeface="Times New Roman Bold" panose="02020603050405020304" charset="0"/>
              <a:ea typeface="微软雅黑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18" name="Text Box 17"/>
          <p:cNvSpPr txBox="1"/>
          <p:nvPr>
            <p:custDataLst>
              <p:tags r:id="rId6"/>
            </p:custDataLst>
          </p:nvPr>
        </p:nvSpPr>
        <p:spPr>
          <a:xfrm>
            <a:off x="5766435" y="1325880"/>
            <a:ext cx="49777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微软雅黑" charset="0"/>
                <a:cs typeface="Times New Roman" panose="02020603050405020304" charset="0"/>
                <a:sym typeface="+mn-ea"/>
              </a:rPr>
              <a:t>Carbon-Carbon Block in Density Matrix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微软雅黑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4" name="Picture 13" descr="Screenshot 2025-05-08 at 08.14.27"/>
          <p:cNvPicPr>
            <a:picLocks noChangeAspect="1"/>
          </p:cNvPicPr>
          <p:nvPr/>
        </p:nvPicPr>
        <p:blipFill>
          <a:blip r:embed="rId7"/>
          <a:srcRect b="8854"/>
          <a:stretch>
            <a:fillRect/>
          </a:stretch>
        </p:blipFill>
        <p:spPr>
          <a:xfrm>
            <a:off x="6412230" y="2326640"/>
            <a:ext cx="3881755" cy="3359785"/>
          </a:xfrm>
          <a:prstGeom prst="rect">
            <a:avLst/>
          </a:prstGeom>
        </p:spPr>
      </p:pic>
      <p:sp>
        <p:nvSpPr>
          <p:cNvPr id="3" name="Text Box 2"/>
          <p:cNvSpPr txBox="1"/>
          <p:nvPr>
            <p:custDataLst>
              <p:tags r:id="rId8"/>
            </p:custDataLst>
          </p:nvPr>
        </p:nvSpPr>
        <p:spPr>
          <a:xfrm>
            <a:off x="7183120" y="1897380"/>
            <a:ext cx="26517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微软雅黑" charset="0"/>
                <a:cs typeface="Times New Roman" panose="02020603050405020304" charset="0"/>
                <a:sym typeface="+mn-ea"/>
              </a:rPr>
              <a:t>Learning Rate 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微软雅黑" charset="0"/>
                <a:cs typeface="Times New Roman" panose="02020603050405020304" charset="0"/>
                <a:sym typeface="+mn-ea"/>
              </a:rPr>
              <a:t>Decay</a:t>
            </a:r>
            <a:endParaRPr lang="en-US" altLang="zh-CN" sz="200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ea typeface="微软雅黑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commondata" val="eyJoZGlkIjoiNjgwZDZjNTViNTg2MGE5OGRhZWYwMGMxNGY5ZWQ5MTMifQ==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1867</Words>
  <Application>WPS Presentation</Application>
  <PresentationFormat>宽屏</PresentationFormat>
  <Paragraphs>159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宋体</vt:lpstr>
      <vt:lpstr>Wingdings</vt:lpstr>
      <vt:lpstr>Times New Roman Bold</vt:lpstr>
      <vt:lpstr>微软雅黑</vt:lpstr>
      <vt:lpstr>汉仪旗黑</vt:lpstr>
      <vt:lpstr>Times New Roman Regular</vt:lpstr>
      <vt:lpstr>Times New Roman</vt:lpstr>
      <vt:lpstr>Calibri</vt:lpstr>
      <vt:lpstr>Helvetica Neue</vt:lpstr>
      <vt:lpstr>微软雅黑</vt:lpstr>
      <vt:lpstr>宋体</vt:lpstr>
      <vt:lpstr>Arial Unicode MS</vt:lpstr>
      <vt:lpstr>汉仪书宋二KW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royalty</dc:creator>
  <cp:lastModifiedBy>royal highness</cp:lastModifiedBy>
  <cp:revision>157</cp:revision>
  <dcterms:created xsi:type="dcterms:W3CDTF">2025-05-08T16:13:55Z</dcterms:created>
  <dcterms:modified xsi:type="dcterms:W3CDTF">2025-05-08T16:13:55Z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1033-6.11.0.8885</vt:lpwstr>
  </property>
  <property fmtid="{D5CDD505-2E9C-101B-9397-08002B2CF9AE}" pid="3" name="ICV">
    <vt:lpwstr>C6BE66B34CD4A09B43D81C68C0578EDB_43</vt:lpwstr>
  </property>
</Properties>
</file>