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64"/>
    <p:restoredTop sz="61285"/>
  </p:normalViewPr>
  <p:slideViewPr>
    <p:cSldViewPr snapToGrid="0" snapToObjects="1">
      <p:cViewPr varScale="1">
        <p:scale>
          <a:sx n="61" d="100"/>
          <a:sy n="61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-70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5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7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2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5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7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2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29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2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7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7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5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3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1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5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3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3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4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3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4">19950 7620 0,'0'0'0,"53"35"0,-18-35 16,88 0-16,-70 0 15,88-17-15,-88-1 16,-18 0-16,1 1 16,-36-1-16</inkml:trace>
  <inkml:trace contextRef="#ctx0" brushRef="#br0" timeOffset="152017.8868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8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2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5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3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3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09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7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7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1">25418 15593 0,'17'0'16,"54"17"-1,17-17-15,18 0 0,194-35 16,-124 0-16,212-36 15,-194 36 1,230-36-16,-248 54 16,71-18-16,-159 17 15,-17 18-15</inkml:trace>
  <inkml:trace contextRef="#ctx0" brushRef="#br1" timeOffset="348172.1277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8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1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4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8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8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2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3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3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8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2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69">11465 14499 0,'0'0'16</inkml:trace>
  <inkml:trace contextRef="#ctx0" brushRef="#br0" timeOffset="45534.8252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1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6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3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6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29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6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6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3">3228 12612 0,'-18'0'15,"36"0"-15,-71 35 0,18 53 16,-1-35-16,1 18 16,-18-1-16,-35 89 15,53-71-15,-18-17 0,35-1 16,-17 19-16,-18 34 16</inkml:trace>
  <inkml:trace contextRef="#ctx0" brushRef="#br1" timeOffset="45938.7714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4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2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1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8">18450 15275 0,'18'0'31,"17"0"-15,-17-17-16,-1 17 16,19 0-16,-19 0 15</inkml:trace>
  <inkml:trace contextRef="#ctx0" brushRef="#br0" timeOffset="291733.6425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7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19">22983 17463 0,'0'0'16,"0"35"-16,18-35 0,-18 17 0,18-17 16,-18 18-16</inkml:trace>
  <inkml:trace contextRef="#ctx0" brushRef="#br0" timeOffset="333666.3669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6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7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19">16228 15381 0,'0'0'15,"0"18"-15,17-1 0,1-17 16,-18 18 0,18-18-16,-1 0 0</inkml:trace>
  <inkml:trace contextRef="#ctx0" brushRef="#br0" timeOffset="421103.3427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3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7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7">22648 15981 0,'0'0'16,"-35"35"-16,17 0 0,1 1 0,-1 17 16,18 70-1,0-52-15,18 17 16,-1-53-16,1 0 0</inkml:trace>
  <inkml:trace contextRef="#ctx0" brushRef="#br1" timeOffset="580165.7042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2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3">10530 17533 0,'0'35'16,"0"-70"-16,18 88 0,-18-35 0,18-1 0,35-17 16,-36 0-1,1-17-15,0 17 16,-18-18-1,0 0-15,0-17 0,-36 17 16,19 1-16,-1-1 16,18 1-16,0 34 31,18-17-15</inkml:trace>
  <inkml:trace contextRef="#ctx0" brushRef="#br0" timeOffset="595759.0744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E2D1-6380-FF43-8A52-D6ABA0C88445}" type="datetimeFigureOut">
              <a:rPr kumimoji="1" lang="zh-TW" altLang="en-US" smtClean="0"/>
              <a:t>2018/7/9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F055A-A5BB-4F4A-8C79-D4F98E1B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8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这个讲的是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之前说的正则化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都是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中的每一个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大家一起减少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不同了，是给一个概率，例如</a:t>
            </a:r>
            <a:r>
              <a:rPr kumimoji="1" lang="en-US" altLang="zh-CN" dirty="0" smtClean="0"/>
              <a:t>0.5</a:t>
            </a:r>
          </a:p>
          <a:p>
            <a:r>
              <a:rPr kumimoji="1" lang="zh-CN" altLang="en-US" dirty="0" smtClean="0"/>
              <a:t>让每一个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里的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，以</a:t>
            </a:r>
            <a:r>
              <a:rPr kumimoji="1" lang="en-US" altLang="zh-CN" dirty="0" smtClean="0"/>
              <a:t>0.5</a:t>
            </a:r>
            <a:r>
              <a:rPr kumimoji="1" lang="zh-CN" altLang="en-US" dirty="0" smtClean="0"/>
              <a:t>的概率消失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就像是图中显示的一样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这样，就是直接消灭掉那个</a:t>
            </a:r>
            <a:r>
              <a:rPr kumimoji="1" lang="en-US" altLang="zh-CN" dirty="0" smtClean="0"/>
              <a:t>unit</a:t>
            </a:r>
          </a:p>
          <a:p>
            <a:r>
              <a:rPr kumimoji="1" lang="zh-CN" altLang="en-US" dirty="0" smtClean="0"/>
              <a:t>让我们的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不那么复杂，于是乎</a:t>
            </a:r>
            <a:r>
              <a:rPr kumimoji="1" lang="en-US" altLang="zh-CN" dirty="0" smtClean="0"/>
              <a:t>reduce variance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F055A-A5BB-4F4A-8C79-D4F98E1BE1B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443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首先，</a:t>
            </a:r>
            <a:r>
              <a:rPr kumimoji="1" lang="en-US" altLang="zh-CN" dirty="0" smtClean="0"/>
              <a:t>dropout</a:t>
            </a:r>
            <a:r>
              <a:rPr kumimoji="1" lang="zh-CN" altLang="en-US" dirty="0" smtClean="0"/>
              <a:t>有很多种方法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老师介绍的是其中一种比较常见的，叫</a:t>
            </a:r>
            <a:r>
              <a:rPr kumimoji="1" lang="en-US" altLang="zh-CN" dirty="0" smtClean="0"/>
              <a:t>inverted dropout</a:t>
            </a:r>
          </a:p>
          <a:p>
            <a:r>
              <a:rPr kumimoji="1" lang="zh-CN" altLang="en-US" dirty="0" smtClean="0"/>
              <a:t>首先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我们假设，我们对第三层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动手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然后想要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存活，其他</a:t>
            </a:r>
            <a:r>
              <a:rPr kumimoji="1" lang="en-US" altLang="zh-CN" dirty="0" smtClean="0"/>
              <a:t>20%</a:t>
            </a:r>
            <a:r>
              <a:rPr kumimoji="1" lang="zh-CN" altLang="en-US" dirty="0" smtClean="0"/>
              <a:t>的扔掉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我们要写的是</a:t>
            </a:r>
            <a:r>
              <a:rPr kumimoji="1" lang="en-US" altLang="zh-CN" dirty="0" smtClean="0"/>
              <a:t>d3</a:t>
            </a:r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smtClean="0"/>
              <a:t>d3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a3</a:t>
            </a:r>
            <a:r>
              <a:rPr kumimoji="1" lang="zh-CN" altLang="en-US" dirty="0" smtClean="0"/>
              <a:t>的形状相同。所以</a:t>
            </a:r>
            <a:r>
              <a:rPr kumimoji="1" lang="en-US" altLang="zh-CN" dirty="0" smtClean="0"/>
              <a:t>d3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a3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shape</a:t>
            </a:r>
          </a:p>
          <a:p>
            <a:r>
              <a:rPr kumimoji="1" lang="zh-CN" altLang="en-US" dirty="0" smtClean="0"/>
              <a:t>然后是</a:t>
            </a:r>
            <a:r>
              <a:rPr kumimoji="1" lang="en-US" altLang="zh-CN" baseline="0" dirty="0" smtClean="0"/>
              <a:t> d3 =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&lt; </a:t>
            </a:r>
            <a:r>
              <a:rPr kumimoji="1" lang="en-US" altLang="zh-CN" baseline="0" dirty="0" err="1" smtClean="0"/>
              <a:t>keep_prob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意思是：因为</a:t>
            </a:r>
            <a:r>
              <a:rPr kumimoji="1" lang="en-US" altLang="zh-CN" baseline="0" dirty="0" smtClean="0"/>
              <a:t>d3</a:t>
            </a:r>
            <a:r>
              <a:rPr kumimoji="1" lang="zh-CN" altLang="en-US" baseline="0" dirty="0" smtClean="0"/>
              <a:t>的取值是</a:t>
            </a:r>
            <a:r>
              <a:rPr kumimoji="1" lang="en-US" altLang="zh-CN" baseline="0" dirty="0" smtClean="0"/>
              <a:t>random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到</a:t>
            </a:r>
            <a:r>
              <a:rPr kumimoji="1" lang="en-US" altLang="zh-CN" baseline="0" dirty="0" smtClean="0"/>
              <a:t>1</a:t>
            </a:r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d3</a:t>
            </a:r>
            <a:r>
              <a:rPr kumimoji="1" lang="zh-CN" altLang="en-US" dirty="0" smtClean="0"/>
              <a:t>的取值，有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的概率小于</a:t>
            </a:r>
            <a:r>
              <a:rPr kumimoji="1" lang="en-US" altLang="zh-CN" dirty="0" smtClean="0"/>
              <a:t>0.8</a:t>
            </a:r>
          </a:p>
          <a:p>
            <a:r>
              <a:rPr kumimoji="1" lang="zh-CN" altLang="en-US" dirty="0" smtClean="0"/>
              <a:t>所以如果真的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keep_prob</a:t>
            </a:r>
            <a:r>
              <a:rPr kumimoji="1" lang="en-US" altLang="zh-CN" dirty="0" smtClean="0"/>
              <a:t> = 0.8</a:t>
            </a:r>
            <a:r>
              <a:rPr kumimoji="1" lang="zh-CN" altLang="en-US" dirty="0" smtClean="0"/>
              <a:t>，他就留下</a:t>
            </a:r>
            <a:r>
              <a:rPr kumimoji="1" lang="en-US" altLang="zh-CN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&gt;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err="1" smtClean="0"/>
              <a:t>keep_prob</a:t>
            </a:r>
            <a:r>
              <a:rPr kumimoji="1" lang="en-US" altLang="zh-CN" baseline="0" dirty="0" smtClean="0"/>
              <a:t> = 0.8</a:t>
            </a:r>
            <a:r>
              <a:rPr kumimoji="1" lang="zh-CN" altLang="en-US" baseline="0" dirty="0" smtClean="0"/>
              <a:t>的，就</a:t>
            </a:r>
            <a:r>
              <a:rPr kumimoji="1" lang="en-US" altLang="zh-CN" baseline="0" dirty="0" smtClean="0"/>
              <a:t>dropout</a:t>
            </a:r>
          </a:p>
          <a:p>
            <a:r>
              <a:rPr kumimoji="1" lang="zh-CN" altLang="en-US" baseline="0" dirty="0" smtClean="0"/>
              <a:t>例如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d3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[0.1 0.3 0.5 0.7 0.9] &lt; 0.8</a:t>
            </a:r>
          </a:p>
          <a:p>
            <a:r>
              <a:rPr kumimoji="1" lang="en-US" altLang="zh-CN" baseline="0" dirty="0" smtClean="0"/>
              <a:t>d3 = [true 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true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true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true </a:t>
            </a:r>
            <a:r>
              <a:rPr kumimoji="1" lang="en-US" altLang="zh-CN" baseline="0" dirty="0" smtClean="0"/>
              <a:t> false]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然后接下来</a:t>
            </a:r>
            <a:r>
              <a:rPr kumimoji="1" lang="en-US" altLang="zh-CN" baseline="0" dirty="0" smtClean="0"/>
              <a:t>a3 = </a:t>
            </a:r>
            <a:r>
              <a:rPr kumimoji="1" lang="en-US" altLang="zh-CN" baseline="0" dirty="0" err="1" smtClean="0"/>
              <a:t>np.multiple</a:t>
            </a:r>
            <a:r>
              <a:rPr kumimoji="1" lang="en-US" altLang="zh-CN" baseline="0" dirty="0" smtClean="0"/>
              <a:t>(a3, d3),</a:t>
            </a:r>
            <a:r>
              <a:rPr kumimoji="1" lang="zh-CN" altLang="en-US" baseline="0" dirty="0" smtClean="0"/>
              <a:t>相当于老师右边写的 </a:t>
            </a:r>
            <a:r>
              <a:rPr kumimoji="1" lang="en-US" altLang="zh-CN" baseline="0" dirty="0" smtClean="0"/>
              <a:t>a3 *= d3</a:t>
            </a:r>
          </a:p>
          <a:p>
            <a:r>
              <a:rPr kumimoji="1" lang="zh-CN" altLang="en-US" baseline="0" dirty="0" smtClean="0"/>
              <a:t>就是说如果</a:t>
            </a:r>
            <a:r>
              <a:rPr kumimoji="1" lang="en-US" altLang="zh-CN" baseline="0" dirty="0" smtClean="0"/>
              <a:t>d3 = True</a:t>
            </a:r>
          </a:p>
          <a:p>
            <a:r>
              <a:rPr kumimoji="1" lang="en-US" altLang="zh-CN" baseline="0" dirty="0" smtClean="0"/>
              <a:t>a3</a:t>
            </a:r>
            <a:r>
              <a:rPr kumimoji="1" lang="zh-CN" altLang="en-US" baseline="0" dirty="0" smtClean="0"/>
              <a:t>对应的那个元素就还是它，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d3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False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a3</a:t>
            </a:r>
            <a:r>
              <a:rPr kumimoji="1" lang="zh-CN" altLang="en-US" baseline="0" dirty="0" smtClean="0"/>
              <a:t>对应的那个元素就没了，就是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但是！！！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很重要的一点！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就是我们之后还有</a:t>
            </a:r>
            <a:r>
              <a:rPr kumimoji="1" lang="en-US" altLang="zh-CN" baseline="0" dirty="0" smtClean="0"/>
              <a:t>as /= </a:t>
            </a:r>
            <a:r>
              <a:rPr kumimoji="1" lang="en-US" altLang="zh-CN" baseline="0" dirty="0" err="1" smtClean="0"/>
              <a:t>keep_prob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什么感觉呢？就像是之前比较均匀分布在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上的东西，现在要集中分布到某几个</a:t>
            </a:r>
            <a:r>
              <a:rPr kumimoji="1" lang="en-US" altLang="zh-CN" baseline="0" dirty="0" smtClean="0"/>
              <a:t>units</a:t>
            </a:r>
            <a:r>
              <a:rPr kumimoji="1" lang="zh-CN" altLang="en-US" baseline="0" dirty="0" smtClean="0"/>
              <a:t>上了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因为我们要保证：</a:t>
            </a:r>
            <a:r>
              <a:rPr kumimoji="1" lang="en-US" altLang="zh-CN" baseline="0" dirty="0" smtClean="0"/>
              <a:t>Z[4] </a:t>
            </a:r>
            <a:r>
              <a:rPr kumimoji="1" lang="zh-CN" altLang="en-US" baseline="0" dirty="0" smtClean="0"/>
              <a:t>不会太小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因为毕竟</a:t>
            </a:r>
            <a:r>
              <a:rPr kumimoji="1" lang="en-US" altLang="zh-CN" baseline="0" dirty="0" smtClean="0"/>
              <a:t>a[3]</a:t>
            </a:r>
            <a:r>
              <a:rPr kumimoji="1" lang="zh-CN" altLang="en-US" baseline="0" dirty="0" smtClean="0"/>
              <a:t>如果不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大一点的话，</a:t>
            </a:r>
            <a:r>
              <a:rPr kumimoji="1" lang="en-US" altLang="zh-CN" baseline="0" dirty="0" smtClean="0"/>
              <a:t>Z[4]</a:t>
            </a:r>
            <a:r>
              <a:rPr kumimoji="1" lang="zh-CN" altLang="en-US" baseline="0" dirty="0" smtClean="0"/>
              <a:t>就会小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或者说</a:t>
            </a:r>
            <a:r>
              <a:rPr kumimoji="1" lang="en-US" altLang="zh-CN" baseline="0" dirty="0" smtClean="0"/>
              <a:t>a[3]</a:t>
            </a:r>
            <a:r>
              <a:rPr kumimoji="1" lang="zh-CN" altLang="en-US" baseline="0" dirty="0" smtClean="0"/>
              <a:t>如果不现在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大一点的话，之后</a:t>
            </a:r>
            <a:r>
              <a:rPr kumimoji="1" lang="en-US" altLang="zh-CN" baseline="0" dirty="0" err="1" smtClean="0"/>
              <a:t>scaleZ</a:t>
            </a:r>
            <a:r>
              <a:rPr kumimoji="1" lang="en-US" altLang="zh-CN" baseline="0" dirty="0" smtClean="0"/>
              <a:t>[4]</a:t>
            </a:r>
            <a:r>
              <a:rPr kumimoji="1" lang="zh-CN" altLang="en-US" baseline="0" dirty="0" smtClean="0"/>
              <a:t>就会很麻烦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 have</a:t>
            </a:r>
            <a:r>
              <a:rPr kumimoji="1" lang="en-US" altLang="zh-CN" baseline="0" dirty="0" smtClean="0"/>
              <a:t> less of a scaling problem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 the next step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F055A-A5BB-4F4A-8C79-D4F98E1BE1B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86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这里说的是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如果在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的时候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就不需要设置</a:t>
            </a:r>
            <a:r>
              <a:rPr kumimoji="1" lang="en-US" altLang="zh-CN" dirty="0" err="1" smtClean="0"/>
              <a:t>keep_prob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或者说将</a:t>
            </a:r>
            <a:r>
              <a:rPr kumimoji="1" lang="en-US" altLang="zh-CN" dirty="0" err="1" smtClean="0"/>
              <a:t>keep_prob</a:t>
            </a:r>
            <a:r>
              <a:rPr kumimoji="1" lang="zh-CN" altLang="en-US" dirty="0" smtClean="0"/>
              <a:t>设成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原因在于，每次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d3</a:t>
            </a:r>
            <a:r>
              <a:rPr kumimoji="1" lang="zh-CN" altLang="en-US" dirty="0" smtClean="0"/>
              <a:t>都是随机的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掉某些</a:t>
            </a:r>
            <a:r>
              <a:rPr kumimoji="1" lang="en-US" altLang="zh-CN" dirty="0" smtClean="0"/>
              <a:t>unit</a:t>
            </a:r>
          </a:p>
          <a:p>
            <a:r>
              <a:rPr kumimoji="1" lang="zh-CN" altLang="en-US" dirty="0" smtClean="0"/>
              <a:t>然而我们需要的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是确定的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或者，你也可以设置一个</a:t>
            </a:r>
            <a:r>
              <a:rPr kumimoji="1" lang="en-US" altLang="zh-CN" dirty="0" err="1" smtClean="0"/>
              <a:t>keep_prob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然后全部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结束后，再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所有的</a:t>
            </a:r>
            <a:r>
              <a:rPr kumimoji="1" lang="en-US" altLang="zh-CN" dirty="0" err="1" smtClean="0"/>
              <a:t>y_hat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但是你会发现，这跟将</a:t>
            </a:r>
            <a:r>
              <a:rPr kumimoji="1" lang="en-US" altLang="zh-CN" dirty="0" err="1" smtClean="0"/>
              <a:t>keep_prob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设成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的结果几乎一样，所以就没必要多此一举啦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F055A-A5BB-4F4A-8C79-D4F98E1BE1B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103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老师介绍了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这种方法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会让那四个圈圈和中间的那一个紫色圈圈的四条连线（连线即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），让每条连线都会平均分配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为什么这么说呢？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是这样的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因为每次迭代，后面那个紫色圈圈都不知道四个圈圈中的哪个会留下来，哪个会</a:t>
            </a:r>
            <a:r>
              <a:rPr kumimoji="1" lang="en-US" altLang="zh-CN" dirty="0" smtClean="0"/>
              <a:t>drop</a:t>
            </a:r>
          </a:p>
          <a:p>
            <a:r>
              <a:rPr kumimoji="1" lang="zh-CN" altLang="en-US" dirty="0" smtClean="0"/>
              <a:t>可能第一次迭代的时候，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圈圈留下来了，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的连线的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但是第二次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圈圈被</a:t>
            </a:r>
            <a:r>
              <a:rPr kumimoji="1" lang="en-US" altLang="zh-CN" dirty="0" smtClean="0"/>
              <a:t>drop</a:t>
            </a:r>
            <a:r>
              <a:rPr kumimoji="1" lang="zh-CN" altLang="en-US" dirty="0" smtClean="0"/>
              <a:t>了，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的连线的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又不高了，导致</a:t>
            </a:r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又上升了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所以在不停地迭代的时候，很神奇（这就是机器学习）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紫色圈圈会给四个圈圈均匀的分布权重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即四条连线代表的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差不多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差不多（</a:t>
            </a:r>
            <a:r>
              <a:rPr kumimoji="1" lang="en-US" altLang="zh-CN" dirty="0" smtClean="0"/>
              <a:t>spread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）代表着什么呢？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代表这</a:t>
            </a:r>
            <a:r>
              <a:rPr kumimoji="1" lang="en-US" altLang="zh-CN" dirty="0" smtClean="0"/>
              <a:t>|| W ||^2</a:t>
            </a:r>
            <a:r>
              <a:rPr kumimoji="1" lang="zh-CN" altLang="en-US" dirty="0" smtClean="0"/>
              <a:t>的值会变小：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如果集中在某个点的话：</a:t>
            </a:r>
            <a:endParaRPr kumimoji="1" lang="en-US" altLang="zh-CN" dirty="0" smtClean="0"/>
          </a:p>
          <a:p>
            <a:r>
              <a:rPr kumimoji="1" lang="en-US" altLang="zh-TW" dirty="0" smtClean="0"/>
              <a:t>W1 = 1, W2 = 0, W3 = 0, W4 = 0</a:t>
            </a:r>
          </a:p>
          <a:p>
            <a:r>
              <a:rPr kumimoji="1" lang="en-US" altLang="zh-TW" dirty="0" smtClean="0"/>
              <a:t>|| W ||^2 = 1</a:t>
            </a:r>
          </a:p>
          <a:p>
            <a:r>
              <a:rPr kumimoji="1" lang="zh-CN" altLang="en-US" dirty="0" smtClean="0"/>
              <a:t>如果分散的话：</a:t>
            </a:r>
            <a:endParaRPr kumimoji="1" lang="en-US" altLang="zh-CN" dirty="0" smtClean="0"/>
          </a:p>
          <a:p>
            <a:r>
              <a:rPr kumimoji="1" lang="en-US" altLang="zh-TW" dirty="0" smtClean="0"/>
              <a:t>W1 = </a:t>
            </a:r>
            <a:r>
              <a:rPr kumimoji="1" lang="en-US" altLang="zh-CN" dirty="0" smtClean="0"/>
              <a:t>0.25</a:t>
            </a:r>
            <a:r>
              <a:rPr kumimoji="1" lang="en-US" altLang="zh-TW" dirty="0" smtClean="0"/>
              <a:t>, W2 = 0</a:t>
            </a:r>
            <a:r>
              <a:rPr kumimoji="1" lang="en-US" altLang="zh-CN" dirty="0" smtClean="0"/>
              <a:t>.25</a:t>
            </a:r>
            <a:r>
              <a:rPr kumimoji="1" lang="en-US" altLang="zh-TW" dirty="0" smtClean="0"/>
              <a:t>, W3 = 0</a:t>
            </a:r>
            <a:r>
              <a:rPr kumimoji="1" lang="en-US" altLang="zh-CN" dirty="0" smtClean="0"/>
              <a:t>.25</a:t>
            </a:r>
            <a:r>
              <a:rPr kumimoji="1" lang="en-US" altLang="zh-TW" dirty="0" smtClean="0"/>
              <a:t>, W4 = 0</a:t>
            </a:r>
            <a:r>
              <a:rPr kumimoji="1" lang="en-US" altLang="zh-CN" dirty="0" smtClean="0"/>
              <a:t>.25</a:t>
            </a:r>
          </a:p>
          <a:p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||^2 = 0.5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小的话，说明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小，说明</a:t>
            </a:r>
            <a:r>
              <a:rPr kumimoji="1" lang="en-US" altLang="zh-CN" baseline="0" dirty="0" err="1" smtClean="0"/>
              <a:t>tanh</a:t>
            </a:r>
            <a:r>
              <a:rPr kumimoji="1" lang="en-US" altLang="zh-CN" baseline="0" dirty="0" smtClean="0"/>
              <a:t>(z)</a:t>
            </a:r>
            <a:r>
              <a:rPr kumimoji="1" lang="zh-CN" altLang="en-US" baseline="0" dirty="0" smtClean="0"/>
              <a:t>趋向于线性函数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说明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做出的分类没那么曲折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这样就达到了</a:t>
            </a:r>
            <a:r>
              <a:rPr kumimoji="1" lang="en-US" altLang="zh-CN" baseline="0" dirty="0" smtClean="0"/>
              <a:t>reduce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variance</a:t>
            </a:r>
            <a:r>
              <a:rPr kumimoji="1" lang="zh-CN" altLang="en-US" baseline="0" dirty="0" smtClean="0"/>
              <a:t>的效果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</a:t>
            </a:r>
          </a:p>
          <a:p>
            <a:r>
              <a:rPr kumimoji="1" lang="zh-CN" altLang="en-US" baseline="0" dirty="0" smtClean="0"/>
              <a:t>记住啊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这个跟</a:t>
            </a:r>
            <a:r>
              <a:rPr kumimoji="1" lang="en-US" altLang="zh-CN" baseline="0" dirty="0" smtClean="0"/>
              <a:t>L2</a:t>
            </a:r>
            <a:r>
              <a:rPr kumimoji="1" lang="zh-CN" altLang="en-US" baseline="0" dirty="0" smtClean="0"/>
              <a:t>正则又不太一样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L2</a:t>
            </a:r>
            <a:r>
              <a:rPr kumimoji="1" lang="zh-CN" altLang="en-US" baseline="0" dirty="0" smtClean="0"/>
              <a:t>正则，是根据</a:t>
            </a:r>
            <a:r>
              <a:rPr kumimoji="1" lang="en-US" altLang="zh-CN" baseline="0" dirty="0" smtClean="0"/>
              <a:t>W = W </a:t>
            </a:r>
            <a:r>
              <a:rPr kumimoji="1" lang="mr-IN" altLang="zh-CN" baseline="0" dirty="0" smtClean="0"/>
              <a:t>–</a:t>
            </a:r>
            <a:r>
              <a:rPr kumimoji="1" lang="en-US" altLang="zh-CN" baseline="0" dirty="0" smtClean="0"/>
              <a:t> alpha*</a:t>
            </a:r>
            <a:r>
              <a:rPr kumimoji="1" lang="en-US" altLang="zh-CN" baseline="0" dirty="0" err="1" smtClean="0"/>
              <a:t>dW</a:t>
            </a:r>
            <a:r>
              <a:rPr kumimoji="1" lang="en-US" altLang="zh-CN" baseline="0" dirty="0" smtClean="0"/>
              <a:t> ,</a:t>
            </a:r>
            <a:r>
              <a:rPr kumimoji="1" lang="en-US" altLang="zh-CN" baseline="0" dirty="0" err="1" smtClean="0"/>
              <a:t>dW</a:t>
            </a:r>
            <a:r>
              <a:rPr kumimoji="1" lang="zh-CN" altLang="en-US" baseline="0" dirty="0" smtClean="0"/>
              <a:t>又是根据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的每个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的大小决定的，不随机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好了继续说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看右边的图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第一层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err="1" smtClean="0"/>
              <a:t>W.shape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(7,3)</a:t>
            </a:r>
          </a:p>
          <a:p>
            <a:r>
              <a:rPr kumimoji="1" lang="zh-CN" altLang="en-US" baseline="0" dirty="0" smtClean="0"/>
              <a:t>第二层的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 的</a:t>
            </a:r>
            <a:r>
              <a:rPr kumimoji="1" lang="en-US" altLang="zh-CN" baseline="0" dirty="0" err="1" smtClean="0"/>
              <a:t>W.shape</a:t>
            </a:r>
            <a:r>
              <a:rPr kumimoji="1" lang="en-US" altLang="zh-CN" baseline="0" dirty="0" smtClean="0"/>
              <a:t> = (7,7)</a:t>
            </a:r>
          </a:p>
          <a:p>
            <a:r>
              <a:rPr kumimoji="1" lang="zh-CN" altLang="en-US" baseline="0" dirty="0" smtClean="0"/>
              <a:t>所以第二层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weight</a:t>
            </a:r>
            <a:r>
              <a:rPr kumimoji="1" lang="zh-CN" altLang="en-US" baseline="0" dirty="0" smtClean="0"/>
              <a:t>更加密集，就很有可能制作出复杂的非线性函数，参数更多，容易过拟合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所以第二层设置的</a:t>
            </a:r>
            <a:r>
              <a:rPr kumimoji="1" lang="en-US" altLang="zh-CN" baseline="0" dirty="0" err="1" smtClean="0"/>
              <a:t>keep_prob</a:t>
            </a:r>
            <a:r>
              <a:rPr kumimoji="1" lang="zh-CN" altLang="en-US" baseline="0" dirty="0" smtClean="0"/>
              <a:t>可以小一点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所以啊！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每一层的</a:t>
            </a:r>
            <a:r>
              <a:rPr kumimoji="1" lang="en-US" altLang="zh-CN" baseline="0" dirty="0" err="1" smtClean="0"/>
              <a:t>keep_prob</a:t>
            </a:r>
            <a:r>
              <a:rPr kumimoji="1" lang="zh-CN" altLang="en-US" baseline="0" dirty="0" smtClean="0"/>
              <a:t>应该是不一样的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参数多的，可以多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一些</a:t>
            </a:r>
            <a:r>
              <a:rPr kumimoji="1" lang="en-US" altLang="zh-CN" baseline="0" dirty="0" err="1" smtClean="0"/>
              <a:t>unti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参数少的，例如第三第四层，甚至可以不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err="1" smtClean="0"/>
              <a:t>keep_prob</a:t>
            </a:r>
            <a:r>
              <a:rPr kumimoji="1" lang="en-US" altLang="zh-CN" baseline="0" dirty="0" smtClean="0"/>
              <a:t> = 1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对于第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就是输入层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一般来说，我们是不会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的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要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也最多</a:t>
            </a:r>
            <a:r>
              <a:rPr kumimoji="1" lang="en-US" altLang="zh-CN" baseline="0" dirty="0" smtClean="0"/>
              <a:t>drop0.1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4.</a:t>
            </a:r>
          </a:p>
          <a:p>
            <a:r>
              <a:rPr kumimoji="1" lang="zh-CN" altLang="en-US" baseline="0" dirty="0" smtClean="0"/>
              <a:t>还有哦！！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用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来正则的时候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我们的</a:t>
            </a:r>
            <a:r>
              <a:rPr kumimoji="1" lang="en-US" altLang="zh-CN" baseline="0" dirty="0" smtClean="0"/>
              <a:t>loss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不见得就是像左下角那样，单调递减，因为是随机的，可能有时候</a:t>
            </a:r>
            <a:r>
              <a:rPr kumimoji="1" lang="en-US" altLang="zh-CN" baseline="0" dirty="0" smtClean="0"/>
              <a:t>loss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还可能上升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这时候老师的做法一般是：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先将</a:t>
            </a:r>
            <a:r>
              <a:rPr kumimoji="1" lang="en-US" altLang="zh-CN" baseline="0" dirty="0" err="1" smtClean="0"/>
              <a:t>keep_prob</a:t>
            </a:r>
            <a:r>
              <a:rPr kumimoji="1" lang="en-US" altLang="zh-CN" baseline="0" dirty="0" smtClean="0"/>
              <a:t> = 1.0</a:t>
            </a:r>
            <a:r>
              <a:rPr kumimoji="1" lang="zh-CN" altLang="en-US" baseline="0" dirty="0" smtClean="0"/>
              <a:t>，先什么都</a:t>
            </a:r>
            <a:r>
              <a:rPr kumimoji="1" lang="en-US" altLang="zh-CN" baseline="0" dirty="0" smtClean="0"/>
              <a:t>drop</a:t>
            </a:r>
          </a:p>
          <a:p>
            <a:r>
              <a:rPr kumimoji="1" lang="zh-CN" altLang="en-US" baseline="0" dirty="0" smtClean="0"/>
              <a:t>看下</a:t>
            </a:r>
            <a:r>
              <a:rPr kumimoji="1" lang="en-US" altLang="zh-CN" baseline="0" dirty="0" smtClean="0"/>
              <a:t>loss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是不是单调递减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然后在设置</a:t>
            </a:r>
            <a:r>
              <a:rPr kumimoji="1" lang="en-US" altLang="zh-CN" baseline="0" dirty="0" err="1" smtClean="0"/>
              <a:t>keep_prob</a:t>
            </a:r>
            <a:r>
              <a:rPr kumimoji="1" lang="zh-CN" altLang="en-US" baseline="0" dirty="0" smtClean="0"/>
              <a:t>重新</a:t>
            </a:r>
            <a:r>
              <a:rPr kumimoji="1" lang="en-US" altLang="zh-CN" baseline="0" dirty="0" smtClean="0"/>
              <a:t>run</a:t>
            </a:r>
          </a:p>
          <a:p>
            <a:r>
              <a:rPr kumimoji="1" lang="zh-CN" altLang="en-US" baseline="0" dirty="0" smtClean="0"/>
              <a:t>期待不会有什么</a:t>
            </a:r>
            <a:r>
              <a:rPr kumimoji="1" lang="en-US" altLang="zh-CN" baseline="0" dirty="0" smtClean="0"/>
              <a:t>bug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5.</a:t>
            </a:r>
            <a:r>
              <a:rPr kumimoji="1" lang="zh-CN" altLang="en-US" baseline="0" dirty="0" smtClean="0"/>
              <a:t>回归主题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只有当过拟合的时候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我们才会用正则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一般的时候不用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但是对于</a:t>
            </a:r>
            <a:r>
              <a:rPr kumimoji="1" lang="en-US" altLang="zh-CN" baseline="0" dirty="0" smtClean="0"/>
              <a:t>computer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visualization</a:t>
            </a:r>
          </a:p>
          <a:p>
            <a:r>
              <a:rPr kumimoji="1" lang="zh-CN" altLang="en-US" baseline="0" dirty="0" smtClean="0"/>
              <a:t>因为像素太大了，例如之前是</a:t>
            </a:r>
            <a:r>
              <a:rPr kumimoji="1" lang="en-US" altLang="zh-CN" baseline="0" dirty="0" smtClean="0"/>
              <a:t>64*64*3</a:t>
            </a:r>
          </a:p>
          <a:p>
            <a:r>
              <a:rPr kumimoji="1" lang="zh-CN" altLang="en-US" baseline="0" dirty="0" smtClean="0"/>
              <a:t>也就是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万多个特征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我们如果想学习的好的话，就需要</a:t>
            </a:r>
            <a:r>
              <a:rPr kumimoji="1" lang="en-US" altLang="zh-CN" baseline="0" dirty="0" smtClean="0"/>
              <a:t>10000+</a:t>
            </a:r>
            <a:r>
              <a:rPr kumimoji="1" lang="zh-CN" altLang="en-US" baseline="0" dirty="0" smtClean="0"/>
              <a:t>的图片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因为数据不够，容易过拟合，所以</a:t>
            </a:r>
            <a:r>
              <a:rPr kumimoji="1" lang="en-US" altLang="zh-CN" baseline="0" dirty="0" smtClean="0"/>
              <a:t>computer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visualization</a:t>
            </a:r>
            <a:r>
              <a:rPr kumimoji="1" lang="zh-CN" altLang="en-US" baseline="0" dirty="0" smtClean="0"/>
              <a:t>这个领域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进行 </a:t>
            </a:r>
            <a:r>
              <a:rPr kumimoji="1" lang="en-US" altLang="zh-CN" baseline="0" dirty="0" smtClean="0"/>
              <a:t>drop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out</a:t>
            </a:r>
            <a:r>
              <a:rPr kumimoji="1" lang="zh-CN" altLang="en-US" baseline="0" dirty="0" smtClean="0"/>
              <a:t>这个步骤几乎成了</a:t>
            </a:r>
            <a:r>
              <a:rPr kumimoji="1" lang="en-US" altLang="zh-CN" baseline="0" dirty="0" smtClean="0"/>
              <a:t>default</a:t>
            </a:r>
            <a:r>
              <a:rPr kumimoji="1" lang="zh-CN" altLang="en-US" baseline="0" dirty="0" smtClean="0"/>
              <a:t>的默认的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但是你要记得</a:t>
            </a:r>
            <a:r>
              <a:rPr kumimoji="1" lang="zh-CN" altLang="en-US" baseline="0" smtClean="0"/>
              <a:t>其他领域并不一定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F055A-A5BB-4F4A-8C79-D4F98E1BE1B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0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customXml" Target="../ink/ink1.xml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.png"/><Relationship Id="rId7" Type="http://schemas.openxmlformats.org/officeDocument/2006/relationships/customXml" Target="../ink/ink4.xml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Dropout</a:t>
            </a:r>
          </a:p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"/>
          <a:stretch/>
        </p:blipFill>
        <p:spPr>
          <a:xfrm>
            <a:off x="6466596" y="2152524"/>
            <a:ext cx="5330957" cy="39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/>
          <a:lstStyle/>
          <a:p>
            <a:r>
              <a:rPr lang="en-US" dirty="0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Understanding</a:t>
            </a:r>
          </a:p>
          <a:p>
            <a:pPr algn="ctr"/>
            <a:r>
              <a:rPr lang="en-US" sz="6600" dirty="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Intuition: Can’t rely on any one feature, so have to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1117</Words>
  <Application>Microsoft Macintosh PowerPoint</Application>
  <PresentationFormat>寬螢幕</PresentationFormat>
  <Paragraphs>153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28</cp:revision>
  <dcterms:created xsi:type="dcterms:W3CDTF">2017-07-10T20:19:53Z</dcterms:created>
  <dcterms:modified xsi:type="dcterms:W3CDTF">2018-07-09T22:18:55Z</dcterms:modified>
</cp:coreProperties>
</file>