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1" r:id="rId18"/>
    <p:sldId id="262" r:id="rId19"/>
    <p:sldId id="263" r:id="rId20"/>
    <p:sldId id="277" r:id="rId21"/>
    <p:sldId id="264" r:id="rId22"/>
    <p:sldId id="278" r:id="rId23"/>
    <p:sldId id="279" r:id="rId24"/>
    <p:sldId id="280" r:id="rId25"/>
    <p:sldId id="281" r:id="rId26"/>
    <p:sldId id="282" r:id="rId27"/>
    <p:sldId id="283" r:id="rId28"/>
    <p:sldId id="265" r:id="rId29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84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640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64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653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71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05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d24ed070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bd24ed0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d24ed070_0_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9bd24ed0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d24ed070_0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9bd24ed07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67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add59a81c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9add59a8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123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622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104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417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97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d24ed070_0_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bd24ed0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751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c7e3e1ecd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9c7e3e1e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d24ed070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9bd24ed0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d24ed070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9bd24ed0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54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76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801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d24ed07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bd24ed0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97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1524180" y="1882080"/>
            <a:ext cx="91437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Порождающие паттерны.</a:t>
            </a:r>
            <a:endParaRPr sz="7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590675"/>
            <a:ext cx="5710238" cy="18373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762" y="3647399"/>
            <a:ext cx="7148513" cy="22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3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355" y="1542907"/>
            <a:ext cx="4524375" cy="2190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212" y="4048124"/>
            <a:ext cx="47148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6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566862"/>
            <a:ext cx="10439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3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05" y="1538287"/>
            <a:ext cx="10458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4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438030" y="707940"/>
            <a:ext cx="386727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114300"/>
            <a:ext cx="6524501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6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</a:t>
            </a:r>
          </a:p>
        </p:txBody>
      </p:sp>
      <p:sp>
        <p:nvSpPr>
          <p:cNvPr id="141" name="Google Shape;141;p31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2800" dirty="0"/>
              <a:t>Потенциальный недостаток фабричного метода состоит в том, что клиентам, возможно, придется создавать подкласс класса </a:t>
            </a:r>
            <a:r>
              <a:rPr lang="ru-RU" sz="2800" dirty="0" err="1"/>
              <a:t>Creator</a:t>
            </a:r>
            <a:r>
              <a:rPr lang="ru-RU" sz="2800" dirty="0"/>
              <a:t> для создания лишь одного объекта </a:t>
            </a:r>
            <a:r>
              <a:rPr lang="ru-RU" sz="2800" dirty="0" err="1"/>
              <a:t>ConcreteProduct</a:t>
            </a:r>
            <a:r>
              <a:rPr lang="ru-RU" sz="2800" dirty="0"/>
              <a:t>. </a:t>
            </a:r>
            <a:r>
              <a:rPr lang="ru-RU" sz="2800" b="1" dirty="0"/>
              <a:t>Порождение подклассов оправдано, если клиенту так или иначе приходится создавать подклассы </a:t>
            </a:r>
            <a:r>
              <a:rPr lang="ru-RU" sz="2800" b="1" dirty="0" err="1"/>
              <a:t>Creator</a:t>
            </a:r>
            <a:r>
              <a:rPr lang="ru-RU" sz="2800" b="1" dirty="0"/>
              <a:t>,</a:t>
            </a:r>
            <a:r>
              <a:rPr lang="ru-RU" sz="2800" dirty="0"/>
              <a:t> в противном случае клиенту</a:t>
            </a:r>
            <a:r>
              <a:rPr lang="ru-RU" sz="2800" i="1" dirty="0"/>
              <a:t> придется иметь дело с дополнительным уровнем подклассов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3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Абстрактная фабрика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Позволяет создавать семейства связанных объектов, не привязываясь к конкретным классам создаваемых объектов.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525" y="1228440"/>
            <a:ext cx="8282960" cy="532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Когда система не должна зависеть от способа создания и компоновки новых объектов.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Когда создаваемые объекты должны использоваться вместе и являются взаимосвязанными.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Абстрактная фабрика. 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59;p34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Мы хотим написать программу, которая способна создавать обычный мобильный телефон и смартфон. Разные производители производят разные модели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61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Фабричный метод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Определяет общий интерфейс для создания объектов в суперклассе, позволяя подклассам изменять тип создаваемых объектов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Фабричный метод позволяет классу делегировать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создание объектов подклассам</a:t>
            </a:r>
          </a:p>
          <a:p>
            <a:pPr lvl="0">
              <a:lnSpc>
                <a:spcPct val="115000"/>
              </a:lnSpc>
            </a:pPr>
            <a:endParaRPr lang="ru-RU" sz="28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Паттерн Фабричный метод известен также под именем </a:t>
            </a:r>
            <a:r>
              <a:rPr lang="ru-RU" sz="2800" dirty="0" err="1" smtClean="0">
                <a:latin typeface="Calibri"/>
                <a:ea typeface="Calibri"/>
                <a:cs typeface="Calibri"/>
                <a:sym typeface="Calibri"/>
              </a:rPr>
              <a:t>Virtual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err="1" smtClean="0"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Абстрактная фабрика. 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505" y="1652445"/>
            <a:ext cx="3971925" cy="18478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3924300"/>
            <a:ext cx="4076700" cy="1685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25" y="3924300"/>
            <a:ext cx="403860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Абстрактная фабрика. 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466850"/>
            <a:ext cx="6629400" cy="2324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4029360"/>
            <a:ext cx="6962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6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Абстрактная фабрика. 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1557337"/>
            <a:ext cx="6315075" cy="23336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099" y="4129087"/>
            <a:ext cx="6419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1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Абстрактная фабрика. 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2233612"/>
            <a:ext cx="4581525" cy="33813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30" y="2233612"/>
            <a:ext cx="4619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Абстрактная фабрика. 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323975"/>
            <a:ext cx="54578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2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Абстрактная фабрика. 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228440"/>
            <a:ext cx="80200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8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Абстрактная фабрика. Пример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1466849"/>
            <a:ext cx="695801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3343426" y="2746335"/>
            <a:ext cx="5667224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Структура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863" y="1228440"/>
            <a:ext cx="9248270" cy="532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применять?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Когда заранее неизвестно, объекты каких типов необходимо создавать.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Когда система должна быть независимой от процесса создания новых объектов и расширяемой: в нее можно легко вводить новые классы, объекты которых система должна создавать.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Когда создание новых объектов необходимо делегировать из базового класса классам наследникам.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sp>
        <p:nvSpPr>
          <p:cNvPr id="141" name="Google Shape;141;p31"/>
          <p:cNvSpPr txBox="1"/>
          <p:nvPr/>
        </p:nvSpPr>
        <p:spPr>
          <a:xfrm>
            <a:off x="838075" y="1414450"/>
            <a:ext cx="105153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Наше приложение будет работать с документами, состоящими из разных страниц – однако в процессе разработки могут появляться новые документы, которые состоят из другого набора страниц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590674"/>
            <a:ext cx="4167188" cy="45270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590674"/>
            <a:ext cx="5783332" cy="26098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12" y="5690812"/>
            <a:ext cx="5529263" cy="11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3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709737"/>
            <a:ext cx="2657475" cy="1514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912" y="1709737"/>
            <a:ext cx="2771775" cy="1590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044" y="1709737"/>
            <a:ext cx="3028950" cy="1657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080" y="3376896"/>
            <a:ext cx="2990850" cy="15811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912" y="3376896"/>
            <a:ext cx="2495550" cy="1533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0044" y="3367371"/>
            <a:ext cx="2819400" cy="15430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6925" y="4986905"/>
            <a:ext cx="2667000" cy="15811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119" y="4958046"/>
            <a:ext cx="3095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838080" y="365040"/>
            <a:ext cx="105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695449"/>
            <a:ext cx="4414838" cy="4208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212" y="1695449"/>
            <a:ext cx="4719638" cy="48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9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438030" y="707940"/>
            <a:ext cx="386727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>
                <a:latin typeface="Calibri"/>
                <a:ea typeface="Calibri"/>
                <a:cs typeface="Calibri"/>
                <a:sym typeface="Calibri"/>
              </a:rPr>
              <a:t>Фабричный метод. Пример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625290"/>
            <a:ext cx="6691313" cy="5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310</Words>
  <Application>Microsoft Office PowerPoint</Application>
  <PresentationFormat>Широкоэкранный</PresentationFormat>
  <Paragraphs>41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Наталья Акимова</cp:lastModifiedBy>
  <cp:revision>7</cp:revision>
  <dcterms:modified xsi:type="dcterms:W3CDTF">2021-09-26T12:24:48Z</dcterms:modified>
</cp:coreProperties>
</file>