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2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9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2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0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2D50-C68A-4005-A63A-517489EDAB8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45B3-DD8A-4097-88DD-0157BFD2D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3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Базовые паттерны в многослойной архитектуре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 Мартину </a:t>
            </a:r>
            <a:r>
              <a:rPr lang="ru-RU" dirty="0" err="1" smtClean="0"/>
              <a:t>Фаулеру</a:t>
            </a:r>
            <a:r>
              <a:rPr lang="ru-RU" dirty="0" smtClean="0"/>
              <a:t> (</a:t>
            </a:r>
            <a:r>
              <a:rPr lang="en-US" dirty="0" smtClean="0"/>
              <a:t>Martin Fowler)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78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(класс), который является базовым для всех типов (классов) своего</a:t>
            </a:r>
            <a:r>
              <a:rPr lang="ru-RU" dirty="0" smtClean="0"/>
              <a:t> слоя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хотя бы несколько классов (в идеале все классы) одного слоя имеют в своём составе однотипные члены, то эти члены целесообразно вынести в базовый класс. Что позволяет избежать повторений в коде и в некоторой степени даже повысить гибкость архитектуры.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97569" cy="1325563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004" y="-28575"/>
            <a:ext cx="3857625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069" y="0"/>
            <a:ext cx="9352085" cy="1325563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1" y="1129811"/>
            <a:ext cx="3990975" cy="5600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24" y="1491761"/>
            <a:ext cx="5172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5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069" y="0"/>
            <a:ext cx="9352085" cy="1325563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19" y="2307980"/>
            <a:ext cx="8016387" cy="26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7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070" y="0"/>
            <a:ext cx="4059116" cy="1325563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03" y="137380"/>
            <a:ext cx="3719581" cy="6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0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070" y="0"/>
            <a:ext cx="9070730" cy="1325563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25" y="1548179"/>
            <a:ext cx="3476625" cy="4781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91" y="1610091"/>
            <a:ext cx="51149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Separated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Выделение какого-либо интерфейса к объекту в отдельный от объекта пакет</a:t>
            </a:r>
          </a:p>
          <a:p>
            <a:pPr marL="0" indent="0">
              <a:buNone/>
            </a:pPr>
            <a:r>
              <a:rPr lang="ru-RU" dirty="0"/>
              <a:t>При разработке какой-либо системы, можно добиться </a:t>
            </a:r>
            <a:r>
              <a:rPr lang="ru-RU" dirty="0" smtClean="0"/>
              <a:t>улучшени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её архитектуры, уменьшая связанность между её частями. Это можно сделать так - распределив классы по отдельным пакетам и контролировать зависимости этими пакетами. Тогда можно следовать правилам о том, как классы из одного пакета могут обращаться к классам из другого пакета. Например, то, которое запрещает классам с уровня данных обращаться к классам с уровня представления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8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Separated Interface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99" y="81696"/>
            <a:ext cx="6136316" cy="66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Separated Interface</a:t>
            </a:r>
            <a:r>
              <a:rPr lang="ru-RU" dirty="0" smtClean="0"/>
              <a:t>. Когда применять?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Отделенный интерфейс применяется для того, чтобы избежать возникновения зависимостей между двумя частями </a:t>
            </a:r>
            <a:r>
              <a:rPr lang="ru-RU" dirty="0" smtClean="0"/>
              <a:t>системы</a:t>
            </a:r>
            <a:endParaRPr lang="ru-RU" dirty="0"/>
          </a:p>
          <a:p>
            <a:r>
              <a:rPr lang="ru-RU" dirty="0"/>
              <a:t>Если вы разместили в пакете инфраструктуры абстрактный код для обработки стандартных случаев, который должен вызывать конкретный код </a:t>
            </a:r>
            <a:r>
              <a:rPr lang="ru-RU" dirty="0" smtClean="0"/>
              <a:t>приложения</a:t>
            </a:r>
          </a:p>
          <a:p>
            <a:r>
              <a:rPr lang="ru-RU" dirty="0"/>
              <a:t>Если код одного слоя приложения должен обратиться к коду другого слоя, о </a:t>
            </a:r>
            <a:r>
              <a:rPr lang="ru-RU" dirty="0" smtClean="0"/>
              <a:t>существовании </a:t>
            </a:r>
            <a:r>
              <a:rPr lang="ru-RU" dirty="0"/>
              <a:t>которого он не </a:t>
            </a:r>
            <a:r>
              <a:rPr lang="ru-RU" dirty="0" smtClean="0"/>
              <a:t>знает</a:t>
            </a:r>
          </a:p>
          <a:p>
            <a:r>
              <a:rPr lang="ru-RU" dirty="0"/>
              <a:t>Если нужно вызвать методы, разработанные кем-то другим, но вы не хотите, что бы ваш код зависел от интерфейсов API этих разработчиков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527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Хорошо известный объект, который используется другими объектами для получения общих объектов и </a:t>
            </a:r>
            <a:r>
              <a:rPr lang="ru-RU" dirty="0" smtClean="0"/>
              <a:t>сервисов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Когда нужно найти какой-нибудь объект, обычно начинают с другого объекта, связанного с целевым. Например, если нужно найти все счета для покупателя, начинают, как раз с покупателя и используют его метод получения счетов. Тем не менее, в некоторых случаях нет подходящего объекта, с которого начать. </a:t>
            </a:r>
            <a:r>
              <a:rPr lang="ru-RU" dirty="0" smtClean="0"/>
              <a:t>В таких случаях применяется </a:t>
            </a:r>
            <a:r>
              <a:rPr lang="en-US" dirty="0" smtClean="0"/>
              <a:t>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Mapper</a:t>
            </a:r>
          </a:p>
          <a:p>
            <a:r>
              <a:rPr lang="en-US" dirty="0" smtClean="0"/>
              <a:t>Layer </a:t>
            </a:r>
            <a:r>
              <a:rPr lang="en-US" dirty="0" err="1" smtClean="0"/>
              <a:t>Supertype</a:t>
            </a:r>
            <a:endParaRPr lang="en-US" dirty="0" smtClean="0"/>
          </a:p>
          <a:p>
            <a:r>
              <a:rPr lang="en-US" dirty="0" smtClean="0"/>
              <a:t>Separated Interface</a:t>
            </a:r>
          </a:p>
          <a:p>
            <a:r>
              <a:rPr lang="en-US" dirty="0" smtClean="0"/>
              <a:t>Registry</a:t>
            </a:r>
          </a:p>
          <a:p>
            <a:r>
              <a:rPr lang="en-US" dirty="0" smtClean="0"/>
              <a:t>Value Object</a:t>
            </a:r>
            <a:endParaRPr lang="ru-RU" dirty="0" smtClean="0"/>
          </a:p>
          <a:p>
            <a:r>
              <a:rPr lang="en-US" dirty="0" smtClean="0"/>
              <a:t>Special Case</a:t>
            </a:r>
          </a:p>
          <a:p>
            <a:r>
              <a:rPr lang="en-US" dirty="0" smtClean="0"/>
              <a:t>Plugin</a:t>
            </a:r>
          </a:p>
          <a:p>
            <a:r>
              <a:rPr lang="en-US" dirty="0" smtClean="0"/>
              <a:t>Service Stub</a:t>
            </a:r>
          </a:p>
          <a:p>
            <a:r>
              <a:rPr lang="en-US" dirty="0" smtClean="0"/>
              <a:t>Record 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708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43" y="1866533"/>
            <a:ext cx="7642713" cy="37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1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Registry –</a:t>
            </a:r>
            <a:r>
              <a:rPr lang="ru-RU" dirty="0" smtClean="0"/>
              <a:t> так или иначе</a:t>
            </a:r>
            <a:r>
              <a:rPr lang="en-US" dirty="0" smtClean="0"/>
              <a:t> </a:t>
            </a:r>
            <a:r>
              <a:rPr lang="ru-RU" dirty="0" smtClean="0"/>
              <a:t>глобальный объект</a:t>
            </a:r>
          </a:p>
          <a:p>
            <a:pPr marL="0" indent="0">
              <a:buNone/>
            </a:pPr>
            <a:r>
              <a:rPr lang="ru-RU" dirty="0" smtClean="0"/>
              <a:t>Поэтому можно использовать </a:t>
            </a:r>
            <a:r>
              <a:rPr lang="en-US" dirty="0" smtClean="0"/>
              <a:t>Singleton </a:t>
            </a:r>
            <a:r>
              <a:rPr lang="ru-RU" dirty="0" smtClean="0"/>
              <a:t>для него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2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Небольшой простой объект (например, деньги или временной интервал), чья идентичность основана на содержащихся в нём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Яркие примеры</a:t>
            </a:r>
            <a:r>
              <a:rPr lang="en-US" dirty="0" smtClean="0"/>
              <a:t>, </a:t>
            </a:r>
            <a:r>
              <a:rPr lang="ru-RU" dirty="0" smtClean="0"/>
              <a:t>встроенные в </a:t>
            </a:r>
            <a:r>
              <a:rPr lang="en-US" dirty="0" smtClean="0"/>
              <a:t>.NET:</a:t>
            </a:r>
          </a:p>
          <a:p>
            <a:r>
              <a:rPr lang="en-US" dirty="0" err="1" smtClean="0"/>
              <a:t>TimeSpan</a:t>
            </a:r>
            <a:endParaRPr lang="en-US" dirty="0" smtClean="0"/>
          </a:p>
          <a:p>
            <a:r>
              <a:rPr lang="en-US" dirty="0" err="1" smtClean="0"/>
              <a:t>DateTime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56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Значен</a:t>
            </a:r>
            <a:r>
              <a:rPr lang="ru-RU" dirty="0"/>
              <a:t>и</a:t>
            </a:r>
            <a:r>
              <a:rPr lang="ru-RU" dirty="0" smtClean="0"/>
              <a:t>е можно считать </a:t>
            </a:r>
            <a:r>
              <a:rPr lang="ru-RU" dirty="0" err="1" smtClean="0"/>
              <a:t>Value</a:t>
            </a:r>
            <a:r>
              <a:rPr lang="ru-RU" dirty="0" smtClean="0"/>
              <a:t> </a:t>
            </a:r>
            <a:r>
              <a:rPr lang="en-US" dirty="0" smtClean="0"/>
              <a:t>O</a:t>
            </a:r>
            <a:r>
              <a:rPr lang="ru-RU" dirty="0" err="1" smtClean="0"/>
              <a:t>bject</a:t>
            </a:r>
            <a:r>
              <a:rPr lang="ru-RU" dirty="0" smtClean="0"/>
              <a:t>, если:</a:t>
            </a:r>
          </a:p>
          <a:p>
            <a:r>
              <a:rPr lang="ru-RU" dirty="0" smtClean="0"/>
              <a:t>Оно измеряет, оценивает или описывает объект предметной области</a:t>
            </a:r>
          </a:p>
          <a:p>
            <a:r>
              <a:rPr lang="ru-RU" dirty="0" smtClean="0"/>
              <a:t>Его можно считать неизменяемым</a:t>
            </a:r>
          </a:p>
          <a:p>
            <a:r>
              <a:rPr lang="ru-RU" dirty="0" smtClean="0"/>
              <a:t>Оно моделирует нечто концептуально целостное, объединяет связанные атрибуты</a:t>
            </a:r>
          </a:p>
          <a:p>
            <a:r>
              <a:rPr lang="ru-RU" dirty="0" smtClean="0"/>
              <a:t>Его можно сравнить с другими такими объектами</a:t>
            </a:r>
          </a:p>
          <a:p>
            <a:r>
              <a:rPr lang="ru-RU" dirty="0" smtClean="0"/>
              <a:t>Методы, связанные с VO, должны быть без побочных эффектов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82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Special 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Производный класс, описывающий поведение объекта в особых ситуациях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как зачастую не нужно больше одного экземпляра такого класса , то можно воспользоваться паттерном Легковес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95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Special Case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31" y="1521069"/>
            <a:ext cx="7577137" cy="45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Special Case</a:t>
            </a:r>
            <a:r>
              <a:rPr lang="ru-RU" dirty="0" smtClean="0"/>
              <a:t>. Когда применять?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Самая популярная ситуация – поведение несуществующего (ненайденного, несозданного) объекта вашего класса. Другими словами, если из метода, который возвращает экземпляры вашего класса, вы хотите вернуть </a:t>
            </a:r>
            <a:r>
              <a:rPr lang="en-US" dirty="0" smtClean="0"/>
              <a:t>NULL</a:t>
            </a:r>
            <a:r>
              <a:rPr lang="ru-RU" dirty="0" smtClean="0"/>
              <a:t> – вместо этого вы создаете специальную </a:t>
            </a:r>
            <a:r>
              <a:rPr lang="en-US" dirty="0" smtClean="0"/>
              <a:t>NULL </a:t>
            </a:r>
            <a:r>
              <a:rPr lang="ru-RU" dirty="0" smtClean="0"/>
              <a:t>версию вашего класса и возвращаете её экземпляр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А так – это любой конкретный частный случай вашего класса, который ведёт себя по-особому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0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Special Case</a:t>
            </a:r>
            <a:r>
              <a:rPr lang="ru-RU" dirty="0" smtClean="0"/>
              <a:t>. Пример с </a:t>
            </a:r>
            <a:r>
              <a:rPr lang="en-US" dirty="0" smtClean="0"/>
              <a:t>NULL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9" y="1980467"/>
            <a:ext cx="4010025" cy="3143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60" y="2204304"/>
            <a:ext cx="3524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Связывание классов друг с другом происходит не на этапе компиляции кода, а во время его выполнения. </a:t>
            </a:r>
            <a:r>
              <a:rPr lang="en-US" dirty="0" smtClean="0"/>
              <a:t>Plugin </a:t>
            </a:r>
            <a:r>
              <a:rPr lang="ru-RU" dirty="0" smtClean="0"/>
              <a:t>позволяет делать это централизованно, без необходимости редактирования и сборки исходного кода для изменения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714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Plugin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7" y="2119679"/>
            <a:ext cx="11126079" cy="26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9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Объект, который инкапсулирует доступ к внешней системе и </a:t>
            </a:r>
            <a:r>
              <a:rPr lang="ru-RU" dirty="0" smtClean="0"/>
              <a:t>ресурсу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Похож на Фасад, Адаптер, Посредник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3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Plugin</a:t>
            </a:r>
            <a:r>
              <a:rPr lang="ru-RU" dirty="0" smtClean="0"/>
              <a:t>. Схема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14" y="1470879"/>
            <a:ext cx="9213972" cy="50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584" y="470633"/>
            <a:ext cx="349640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Plugin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0"/>
            <a:ext cx="7589227" cy="68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292" y="202223"/>
            <a:ext cx="600221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Plugin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83" y="1926125"/>
            <a:ext cx="2066925" cy="752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23" y="3279162"/>
            <a:ext cx="4876800" cy="1285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91" y="3248025"/>
            <a:ext cx="3209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2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07" y="0"/>
            <a:ext cx="600221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Plugin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69" y="1046284"/>
            <a:ext cx="6858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7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891" y="254977"/>
            <a:ext cx="600221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Plugin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57" y="1984865"/>
            <a:ext cx="2457450" cy="971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95" y="1984865"/>
            <a:ext cx="2638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0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183" y="237392"/>
            <a:ext cx="600221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Plugin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32" y="1470146"/>
            <a:ext cx="6007318" cy="1176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57" y="2988651"/>
            <a:ext cx="4998074" cy="33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8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183" y="237392"/>
            <a:ext cx="600221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Plugin</a:t>
            </a:r>
            <a:r>
              <a:rPr lang="ru-RU" dirty="0" smtClean="0"/>
              <a:t>. Пример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32" y="1470146"/>
            <a:ext cx="6007318" cy="1176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57" y="2988651"/>
            <a:ext cx="4998074" cy="33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25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страняет </a:t>
            </a:r>
            <a:r>
              <a:rPr lang="ru-RU" dirty="0"/>
              <a:t>зависимость приложения от труднодоступных или проблемных служб на время </a:t>
            </a:r>
            <a:r>
              <a:rPr lang="ru-RU" dirty="0" smtClean="0"/>
              <a:t>тестирования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можно увидеть под названием </a:t>
            </a:r>
            <a:r>
              <a:rPr lang="en-US" i="1" dirty="0" smtClean="0"/>
              <a:t>Mock Object</a:t>
            </a:r>
          </a:p>
        </p:txBody>
      </p:sp>
    </p:spTree>
    <p:extLst>
      <p:ext uri="{BB962C8B-B14F-4D97-AF65-F5344CB8AC3E}">
        <p14:creationId xmlns:p14="http://schemas.microsoft.com/office/powerpoint/2010/main" val="2067235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Service Stub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58" y="1786670"/>
            <a:ext cx="9924684" cy="45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3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организации </a:t>
            </a:r>
            <a:r>
              <a:rPr lang="en-US" dirty="0" smtClean="0"/>
              <a:t>Service Stub </a:t>
            </a:r>
            <a:r>
              <a:rPr lang="ru-RU" dirty="0" smtClean="0"/>
              <a:t>используем </a:t>
            </a:r>
            <a:r>
              <a:rPr lang="en-US" i="1" dirty="0" smtClean="0"/>
              <a:t>Gateway</a:t>
            </a:r>
            <a:r>
              <a:rPr lang="en-US" dirty="0" smtClean="0"/>
              <a:t>, </a:t>
            </a:r>
            <a:r>
              <a:rPr lang="en-US" i="1" dirty="0" smtClean="0"/>
              <a:t>Separated</a:t>
            </a:r>
            <a:r>
              <a:rPr lang="en-US" dirty="0" smtClean="0"/>
              <a:t> </a:t>
            </a:r>
            <a:r>
              <a:rPr lang="en-US" i="1" dirty="0" smtClean="0"/>
              <a:t>Interface</a:t>
            </a:r>
            <a:r>
              <a:rPr lang="ru-RU" dirty="0" smtClean="0"/>
              <a:t> и </a:t>
            </a:r>
            <a:r>
              <a:rPr lang="en-US" i="1" dirty="0" smtClean="0"/>
              <a:t>Plugin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Отделяем доступ к нашей зависимости через </a:t>
            </a:r>
            <a:r>
              <a:rPr lang="en-US" i="1" dirty="0" smtClean="0"/>
              <a:t>Gateway</a:t>
            </a:r>
            <a:r>
              <a:rPr lang="en-US" dirty="0" smtClean="0"/>
              <a:t>, </a:t>
            </a:r>
            <a:r>
              <a:rPr lang="ru-RU" dirty="0" smtClean="0"/>
              <a:t>в нашем пакете </a:t>
            </a:r>
            <a:r>
              <a:rPr lang="en-US" i="1" dirty="0" smtClean="0"/>
              <a:t>Gateway</a:t>
            </a:r>
            <a:r>
              <a:rPr lang="en-US" dirty="0" smtClean="0"/>
              <a:t> </a:t>
            </a:r>
            <a:r>
              <a:rPr lang="ru-RU" dirty="0" smtClean="0"/>
              <a:t>представляем в виде </a:t>
            </a:r>
            <a:r>
              <a:rPr lang="en-US" i="1" dirty="0" smtClean="0"/>
              <a:t>Separated</a:t>
            </a:r>
            <a:r>
              <a:rPr lang="en-US" dirty="0" smtClean="0"/>
              <a:t> </a:t>
            </a:r>
            <a:r>
              <a:rPr lang="en-US" i="1" dirty="0" smtClean="0"/>
              <a:t>Interface</a:t>
            </a:r>
            <a:r>
              <a:rPr lang="en-US" dirty="0" smtClean="0"/>
              <a:t>, </a:t>
            </a:r>
            <a:r>
              <a:rPr lang="ru-RU" dirty="0" smtClean="0"/>
              <a:t>требуемую реализацию определяем и подгружаем с помощью </a:t>
            </a:r>
            <a:r>
              <a:rPr lang="en-US" i="1" dirty="0" smtClean="0"/>
              <a:t>Plugin</a:t>
            </a:r>
            <a:endParaRPr lang="ru-RU" i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3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125906"/>
            <a:ext cx="7743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Stub. </a:t>
            </a:r>
            <a:r>
              <a:rPr lang="ru-RU" dirty="0" smtClean="0"/>
              <a:t>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Когда выясняете, что зависимость от какого-то конкретного компонента усложняет и замедляет разработку и тестирование. Например, в начале разработки, когда спроектированные сервисы ещё не реализованы</a:t>
            </a:r>
            <a:endParaRPr lang="ru-RU" i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06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Представление </a:t>
            </a:r>
            <a:r>
              <a:rPr lang="ru-RU" dirty="0"/>
              <a:t>табличных </a:t>
            </a:r>
            <a:r>
              <a:rPr lang="ru-RU" dirty="0" smtClean="0"/>
              <a:t>данных (из реляционной БД) </a:t>
            </a:r>
            <a:r>
              <a:rPr lang="ru-RU" dirty="0"/>
              <a:t>в оперативной </a:t>
            </a:r>
            <a:r>
              <a:rPr lang="ru-RU" dirty="0" smtClean="0"/>
              <a:t>памяти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 smtClean="0"/>
              <a:t>Решает проблему вынужденного добавления кода уровня бизнес-логики (</a:t>
            </a:r>
            <a:r>
              <a:rPr lang="ru-RU" dirty="0" err="1" smtClean="0"/>
              <a:t>валидация</a:t>
            </a:r>
            <a:r>
              <a:rPr lang="ru-RU" dirty="0" smtClean="0"/>
              <a:t> данных и т.д.) в уровень представления или в саму базу данных при использовании существующих инструментов, облегчающих интеграцию </a:t>
            </a:r>
            <a:r>
              <a:rPr lang="en-US" dirty="0" smtClean="0"/>
              <a:t>UI </a:t>
            </a:r>
            <a:r>
              <a:rPr lang="ru-RU" dirty="0" smtClean="0"/>
              <a:t>с БД путём имитирования БД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Обычно предоставляется </a:t>
            </a:r>
            <a:r>
              <a:rPr lang="ru-RU" dirty="0" err="1" smtClean="0"/>
              <a:t>фреймворками</a:t>
            </a:r>
            <a:r>
              <a:rPr lang="ru-RU" dirty="0" smtClean="0"/>
              <a:t> (</a:t>
            </a:r>
            <a:r>
              <a:rPr lang="en-US" dirty="0" smtClean="0"/>
              <a:t>data set </a:t>
            </a:r>
            <a:r>
              <a:rPr lang="ru-RU" dirty="0" smtClean="0"/>
              <a:t>в </a:t>
            </a:r>
            <a:r>
              <a:rPr lang="en-US" dirty="0" smtClean="0"/>
              <a:t>ADO.NET, row set </a:t>
            </a:r>
            <a:r>
              <a:rPr lang="ru-RU" dirty="0" smtClean="0"/>
              <a:t>в </a:t>
            </a:r>
            <a:r>
              <a:rPr lang="en-US" dirty="0" smtClean="0"/>
              <a:t>JDBC 2.0)</a:t>
            </a:r>
          </a:p>
        </p:txBody>
      </p:sp>
    </p:spTree>
    <p:extLst>
      <p:ext uri="{BB962C8B-B14F-4D97-AF65-F5344CB8AC3E}">
        <p14:creationId xmlns:p14="http://schemas.microsoft.com/office/powerpoint/2010/main" val="1587916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Record Set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81" y="1690687"/>
            <a:ext cx="9571858" cy="4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Record Set </a:t>
            </a:r>
            <a:r>
              <a:rPr lang="ru-RU" dirty="0" smtClean="0"/>
              <a:t>может предоставлять </a:t>
            </a:r>
            <a:r>
              <a:rPr lang="en-US" b="1" dirty="0" smtClean="0"/>
              <a:t>explicit </a:t>
            </a:r>
            <a:r>
              <a:rPr lang="ru-RU" dirty="0" smtClean="0"/>
              <a:t>или </a:t>
            </a:r>
            <a:r>
              <a:rPr lang="en-US" b="1" dirty="0" smtClean="0"/>
              <a:t>implicit </a:t>
            </a:r>
            <a:r>
              <a:rPr lang="ru-RU" dirty="0" smtClean="0"/>
              <a:t>интерфейс</a:t>
            </a:r>
          </a:p>
          <a:p>
            <a:r>
              <a:rPr lang="en-US" dirty="0" smtClean="0"/>
              <a:t>Explicit – </a:t>
            </a:r>
          </a:p>
          <a:p>
            <a:r>
              <a:rPr lang="en-US" dirty="0" smtClean="0"/>
              <a:t>Implicit –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76" y="2332526"/>
            <a:ext cx="3134711" cy="4370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11" y="2878256"/>
            <a:ext cx="1167804" cy="3892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63" y="2892609"/>
            <a:ext cx="2306773" cy="3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18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Set. </a:t>
            </a:r>
            <a:r>
              <a:rPr lang="ru-RU" dirty="0" smtClean="0"/>
              <a:t>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фреймворком</a:t>
            </a:r>
            <a:r>
              <a:rPr lang="ru-RU" dirty="0" smtClean="0"/>
              <a:t>, ориентированным на реляционные БД</a:t>
            </a:r>
          </a:p>
          <a:p>
            <a:r>
              <a:rPr lang="en-US" dirty="0" smtClean="0"/>
              <a:t>Table Module (</a:t>
            </a:r>
            <a:r>
              <a:rPr lang="ru-RU" dirty="0" smtClean="0"/>
              <a:t>рассмотрим позднее)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20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Gateway. </a:t>
            </a:r>
            <a:r>
              <a:rPr lang="ru-RU" dirty="0" smtClean="0"/>
              <a:t>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Яркий маркер для использования </a:t>
            </a:r>
            <a:r>
              <a:rPr lang="en-US" dirty="0" smtClean="0"/>
              <a:t>Gateway</a:t>
            </a:r>
            <a:r>
              <a:rPr lang="ru-RU" dirty="0" smtClean="0"/>
              <a:t> – наличие неудобного (странного, нелогичного) интерфейса для компонента, который можно расценить как внешний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Также используется в паттернах более высокого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13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Gateway. </a:t>
            </a: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Систему проще тестировать</a:t>
            </a:r>
          </a:p>
          <a:p>
            <a:r>
              <a:rPr lang="ru-RU" dirty="0" smtClean="0"/>
              <a:t>Легко подменять компонент, скрываемый за </a:t>
            </a:r>
            <a:r>
              <a:rPr lang="en-US" dirty="0" smtClean="0"/>
              <a:t>Gateway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11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Объект, который управляет сообщением между независимыми друг от друга </a:t>
            </a:r>
            <a:r>
              <a:rPr lang="ru-RU" dirty="0" smtClean="0"/>
              <a:t>объектами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Очень похож на Посредник, но подсистемы не в курсе о существовании </a:t>
            </a:r>
            <a:r>
              <a:rPr lang="en-US" dirty="0" smtClean="0"/>
              <a:t>Mapper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0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18" y="1470514"/>
            <a:ext cx="8880964" cy="50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Mapper. </a:t>
            </a:r>
            <a:r>
              <a:rPr lang="ru-RU" dirty="0" smtClean="0"/>
              <a:t>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Спектр применений ограничен, так как сложно сделать так, чтобы компоненты не знали о </a:t>
            </a:r>
            <a:r>
              <a:rPr lang="en-US" dirty="0" smtClean="0"/>
              <a:t>Mapper </a:t>
            </a:r>
            <a:r>
              <a:rPr lang="ru-RU" dirty="0" smtClean="0"/>
              <a:t>и он выполнял свои функции. </a:t>
            </a:r>
            <a:r>
              <a:rPr lang="en-US" dirty="0" smtClean="0"/>
              <a:t>Mapper </a:t>
            </a:r>
            <a:r>
              <a:rPr lang="ru-RU" dirty="0" smtClean="0"/>
              <a:t>может выполнять роль </a:t>
            </a:r>
            <a:r>
              <a:rPr lang="en-US" dirty="0" smtClean="0"/>
              <a:t>Observer </a:t>
            </a:r>
            <a:r>
              <a:rPr lang="ru-RU" dirty="0" smtClean="0"/>
              <a:t>для одного из компонентов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Используется, когда нужно полностью разделить связанные компоненты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851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966</Words>
  <Application>Microsoft Office PowerPoint</Application>
  <PresentationFormat>Широкоэкранный</PresentationFormat>
  <Paragraphs>116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Тема Office</vt:lpstr>
      <vt:lpstr>Базовые паттерны в многослойной архитектуре</vt:lpstr>
      <vt:lpstr>Список паттернов</vt:lpstr>
      <vt:lpstr>Gateway</vt:lpstr>
      <vt:lpstr>Gateway</vt:lpstr>
      <vt:lpstr>Gateway. Когда использовать?</vt:lpstr>
      <vt:lpstr>Gateway. Преимущества</vt:lpstr>
      <vt:lpstr>Mapper</vt:lpstr>
      <vt:lpstr>Mapper</vt:lpstr>
      <vt:lpstr>Mapper. Когда использовать?</vt:lpstr>
      <vt:lpstr>Layer Supertype</vt:lpstr>
      <vt:lpstr>Layer Supertype. Пример на Java</vt:lpstr>
      <vt:lpstr>Layer Supertype. Пример на Java</vt:lpstr>
      <vt:lpstr>Layer Supertype. Пример на Java</vt:lpstr>
      <vt:lpstr>Layer Supertype. Пример на Java</vt:lpstr>
      <vt:lpstr>Layer Supertype. Пример на Java</vt:lpstr>
      <vt:lpstr>Separated Interface</vt:lpstr>
      <vt:lpstr>Separated Interface</vt:lpstr>
      <vt:lpstr>Separated Interface. Когда применять?</vt:lpstr>
      <vt:lpstr>Registry</vt:lpstr>
      <vt:lpstr>Registry</vt:lpstr>
      <vt:lpstr>Registry</vt:lpstr>
      <vt:lpstr>Value Object</vt:lpstr>
      <vt:lpstr>Value Object</vt:lpstr>
      <vt:lpstr> Special Case</vt:lpstr>
      <vt:lpstr> Special Case</vt:lpstr>
      <vt:lpstr> Special Case. Когда применять?</vt:lpstr>
      <vt:lpstr> Special Case. Пример с NULL</vt:lpstr>
      <vt:lpstr>Plugin</vt:lpstr>
      <vt:lpstr> Plugin</vt:lpstr>
      <vt:lpstr> Plugin. Схема работы</vt:lpstr>
      <vt:lpstr>Plugin. Пример на Java</vt:lpstr>
      <vt:lpstr>Plugin. Пример на Java</vt:lpstr>
      <vt:lpstr>Plugin. Пример на Java</vt:lpstr>
      <vt:lpstr>Plugin. Пример на Java</vt:lpstr>
      <vt:lpstr>Plugin. Пример на Java</vt:lpstr>
      <vt:lpstr>Plugin. Пример на Java</vt:lpstr>
      <vt:lpstr>Service Stub</vt:lpstr>
      <vt:lpstr> Service Stub</vt:lpstr>
      <vt:lpstr>Service Stub</vt:lpstr>
      <vt:lpstr>Service Stub. Когда использовать?</vt:lpstr>
      <vt:lpstr>Record Set</vt:lpstr>
      <vt:lpstr> Record Set</vt:lpstr>
      <vt:lpstr>Record Set</vt:lpstr>
      <vt:lpstr>Record Set. Когда использовать?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паттерны в многослойной архитектуре</dc:title>
  <dc:creator>Evgeny Nosovitsky</dc:creator>
  <cp:lastModifiedBy>Evgeny Nosovitsky</cp:lastModifiedBy>
  <cp:revision>17</cp:revision>
  <dcterms:created xsi:type="dcterms:W3CDTF">2021-11-14T08:08:54Z</dcterms:created>
  <dcterms:modified xsi:type="dcterms:W3CDTF">2021-11-14T14:08:03Z</dcterms:modified>
</cp:coreProperties>
</file>