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9" r:id="rId9"/>
    <p:sldId id="280" r:id="rId10"/>
    <p:sldId id="281" r:id="rId11"/>
    <p:sldId id="282" r:id="rId12"/>
    <p:sldId id="283" r:id="rId13"/>
    <p:sldId id="284" r:id="rId14"/>
    <p:sldId id="295" r:id="rId15"/>
    <p:sldId id="296" r:id="rId16"/>
    <p:sldId id="297" r:id="rId17"/>
    <p:sldId id="299" r:id="rId18"/>
    <p:sldId id="300" r:id="rId19"/>
    <p:sldId id="313" r:id="rId20"/>
    <p:sldId id="314" r:id="rId21"/>
    <p:sldId id="315" r:id="rId22"/>
    <p:sldId id="316" r:id="rId23"/>
    <p:sldId id="317" r:id="rId24"/>
    <p:sldId id="318" r:id="rId25"/>
    <p:sldId id="343" r:id="rId26"/>
    <p:sldId id="344" r:id="rId27"/>
    <p:sldId id="345" r:id="rId28"/>
    <p:sldId id="346" r:id="rId29"/>
    <p:sldId id="359" r:id="rId30"/>
    <p:sldId id="360" r:id="rId31"/>
    <p:sldId id="361" r:id="rId32"/>
    <p:sldId id="362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42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28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05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2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1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02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93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0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0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9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70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5C12-CDB1-419D-B6CA-A55ECBD63648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0C0E-9FB1-41AF-94BB-89B2E32CD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11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3277" y="2215661"/>
            <a:ext cx="9144000" cy="22174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Модели данных</a:t>
            </a:r>
            <a:br>
              <a:rPr lang="ru-RU" dirty="0" smtClean="0"/>
            </a:br>
            <a:r>
              <a:rPr lang="en-US" dirty="0" smtClean="0"/>
              <a:t>Data Access </a:t>
            </a:r>
            <a:r>
              <a:rPr lang="en-US" dirty="0" smtClean="0"/>
              <a:t>Layer</a:t>
            </a:r>
            <a:br>
              <a:rPr lang="en-US" dirty="0" smtClean="0"/>
            </a:br>
            <a:r>
              <a:rPr lang="en-US" dirty="0" smtClean="0"/>
              <a:t>Business Logic Layer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83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Data Gateway</a:t>
            </a:r>
            <a:r>
              <a:rPr lang="ru-RU" dirty="0" smtClean="0"/>
              <a:t>. Как он 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Каждый столбец в таблице становится полем (свойством) соответствующего класса</a:t>
            </a:r>
          </a:p>
          <a:p>
            <a:pPr marL="0" indent="0">
              <a:buNone/>
            </a:pPr>
            <a:r>
              <a:rPr lang="ru-RU" dirty="0" smtClean="0"/>
              <a:t>Класс в том числе занимается конвертацией типов данных</a:t>
            </a:r>
          </a:p>
          <a:p>
            <a:pPr marL="0" indent="0">
              <a:buNone/>
            </a:pPr>
            <a:r>
              <a:rPr lang="ru-RU" dirty="0" smtClean="0"/>
              <a:t>Где должны располагаться методы, которые создадут экземпляры такого класса?</a:t>
            </a:r>
          </a:p>
          <a:p>
            <a:r>
              <a:rPr lang="ru-RU" dirty="0" smtClean="0"/>
              <a:t>Статические методы (плохо, не работает полиморфизм)</a:t>
            </a:r>
          </a:p>
          <a:p>
            <a:r>
              <a:rPr lang="ru-RU" dirty="0" smtClean="0"/>
              <a:t>Отдельные </a:t>
            </a:r>
            <a:r>
              <a:rPr lang="en-US" dirty="0" smtClean="0"/>
              <a:t>Finder </a:t>
            </a:r>
            <a:r>
              <a:rPr lang="ru-RU" dirty="0" smtClean="0"/>
              <a:t>классы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Неплохой выбор для автоматической генерации кода, вручную писать обычно сложно (много столбцов)</a:t>
            </a:r>
          </a:p>
        </p:txBody>
      </p:sp>
    </p:spTree>
    <p:extLst>
      <p:ext uri="{BB962C8B-B14F-4D97-AF65-F5344CB8AC3E}">
        <p14:creationId xmlns:p14="http://schemas.microsoft.com/office/powerpoint/2010/main" val="180497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Data Gateway</a:t>
            </a:r>
            <a:r>
              <a:rPr lang="ru-RU" dirty="0" smtClean="0"/>
              <a:t>. Как он работает?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37" y="1447433"/>
            <a:ext cx="9876326" cy="52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Data Gateway</a:t>
            </a:r>
            <a:r>
              <a:rPr lang="ru-RU" dirty="0" smtClean="0"/>
              <a:t>. Когда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Обычно используется вместе с </a:t>
            </a:r>
            <a:r>
              <a:rPr lang="en-US" dirty="0" smtClean="0"/>
              <a:t>Transaction Script (</a:t>
            </a:r>
            <a:r>
              <a:rPr lang="ru-RU" dirty="0" smtClean="0"/>
              <a:t>рассмотрим позднее)</a:t>
            </a:r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en-US" dirty="0" smtClean="0"/>
              <a:t>Domain Model </a:t>
            </a:r>
            <a:r>
              <a:rPr lang="ru-RU" dirty="0" smtClean="0"/>
              <a:t>обычно не используется</a:t>
            </a:r>
          </a:p>
          <a:p>
            <a:pPr marL="0" indent="0">
              <a:buNone/>
            </a:pPr>
            <a:r>
              <a:rPr lang="ru-RU" dirty="0" smtClean="0"/>
              <a:t>Хоть это и сложнее, может быть использован вместе с </a:t>
            </a:r>
            <a:r>
              <a:rPr lang="en-US" dirty="0" smtClean="0"/>
              <a:t>Data Mapper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515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Data Gateway</a:t>
            </a:r>
            <a:r>
              <a:rPr lang="ru-RU" dirty="0" smtClean="0"/>
              <a:t>. Пример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1690688"/>
            <a:ext cx="6557230" cy="416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9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Класс, который оборачивает строку в таблице базы данных, инкапсулирует доступ к базе данных и содержит бизнес-логику для этих данных</a:t>
            </a:r>
          </a:p>
          <a:p>
            <a:pPr marL="0" indent="0">
              <a:buNone/>
            </a:pPr>
            <a:r>
              <a:rPr lang="ru-RU" dirty="0" smtClean="0"/>
              <a:t>То есть такой объект обладает как данными, так и своим поведением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Очень похож на </a:t>
            </a:r>
            <a:r>
              <a:rPr lang="en-US" dirty="0" smtClean="0"/>
              <a:t>Row Data Gateway, </a:t>
            </a:r>
            <a:r>
              <a:rPr lang="ru-RU" dirty="0" smtClean="0"/>
              <a:t>разница в том, что </a:t>
            </a:r>
            <a:r>
              <a:rPr lang="en-US" dirty="0" smtClean="0"/>
              <a:t>Active Record </a:t>
            </a:r>
            <a:r>
              <a:rPr lang="ru-RU" dirty="0" smtClean="0"/>
              <a:t>содержит код бизнес-логики</a:t>
            </a:r>
          </a:p>
        </p:txBody>
      </p:sp>
    </p:spTree>
    <p:extLst>
      <p:ext uri="{BB962C8B-B14F-4D97-AF65-F5344CB8AC3E}">
        <p14:creationId xmlns:p14="http://schemas.microsoft.com/office/powerpoint/2010/main" val="414588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43" y="1463552"/>
            <a:ext cx="8252314" cy="51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29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r>
              <a:rPr lang="ru-RU" dirty="0" smtClean="0"/>
              <a:t>. Как он 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Каждый класс </a:t>
            </a:r>
            <a:r>
              <a:rPr lang="en-US" dirty="0" smtClean="0"/>
              <a:t>Active Record </a:t>
            </a:r>
            <a:r>
              <a:rPr lang="ru-RU" dirty="0" smtClean="0"/>
              <a:t>ответственен за сохранение и загрузку из базы данных, а также за бизнес-логику для этих (и только этих) данных</a:t>
            </a:r>
          </a:p>
          <a:p>
            <a:pPr marL="0" indent="0">
              <a:buNone/>
            </a:pPr>
            <a:r>
              <a:rPr lang="ru-RU" dirty="0" smtClean="0"/>
              <a:t>Набор данных строго соответствует базе данных – одно поле (свойство) в классе соответствует одному столбцу в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9442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r>
              <a:rPr lang="ru-RU" dirty="0" smtClean="0"/>
              <a:t>. Как он 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Обычно обладает следующими видами методов:</a:t>
            </a:r>
          </a:p>
          <a:p>
            <a:r>
              <a:rPr lang="ru-RU" dirty="0" smtClean="0"/>
              <a:t>Конструктор из строки-результата </a:t>
            </a:r>
            <a:r>
              <a:rPr lang="en-US" dirty="0" smtClean="0"/>
              <a:t>SQL </a:t>
            </a:r>
            <a:r>
              <a:rPr lang="ru-RU" dirty="0" smtClean="0"/>
              <a:t>запроса</a:t>
            </a:r>
          </a:p>
          <a:p>
            <a:r>
              <a:rPr lang="ru-RU" dirty="0" smtClean="0"/>
              <a:t>Конструктор для последующего добавления в таблицу</a:t>
            </a:r>
          </a:p>
          <a:p>
            <a:r>
              <a:rPr lang="ru-RU" dirty="0" smtClean="0"/>
              <a:t>Статические методы поиска, которые возвращают экземпляры </a:t>
            </a:r>
            <a:r>
              <a:rPr lang="en-US" dirty="0" smtClean="0"/>
              <a:t>Active Record</a:t>
            </a:r>
            <a:r>
              <a:rPr lang="ru-RU" dirty="0" smtClean="0"/>
              <a:t> (можно выделить в отдельный класс)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ru-RU" dirty="0" smtClean="0"/>
              <a:t>и </a:t>
            </a:r>
            <a:r>
              <a:rPr lang="en-US" dirty="0" smtClean="0"/>
              <a:t>Insert </a:t>
            </a:r>
            <a:r>
              <a:rPr lang="ru-RU" dirty="0" smtClean="0"/>
              <a:t>методы</a:t>
            </a:r>
          </a:p>
          <a:p>
            <a:r>
              <a:rPr lang="ru-RU" dirty="0" smtClean="0"/>
              <a:t>Доступ к полям (свойства)</a:t>
            </a:r>
          </a:p>
          <a:p>
            <a:r>
              <a:rPr lang="ru-RU" dirty="0" smtClean="0"/>
              <a:t>Методы бизнес-логики</a:t>
            </a:r>
          </a:p>
        </p:txBody>
      </p:sp>
    </p:spTree>
    <p:extLst>
      <p:ext uri="{BB962C8B-B14F-4D97-AF65-F5344CB8AC3E}">
        <p14:creationId xmlns:p14="http://schemas.microsoft.com/office/powerpoint/2010/main" val="404616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r>
              <a:rPr lang="ru-RU" dirty="0" smtClean="0"/>
              <a:t>. Когда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Хороший выбор для не слишком сложной бизнес-логики</a:t>
            </a:r>
          </a:p>
          <a:p>
            <a:pPr marL="0" indent="0">
              <a:buNone/>
            </a:pPr>
            <a:r>
              <a:rPr lang="ru-RU" dirty="0" smtClean="0"/>
              <a:t>Неплохо работает с </a:t>
            </a:r>
            <a:r>
              <a:rPr lang="en-US" dirty="0" smtClean="0"/>
              <a:t>Transaction Script, </a:t>
            </a:r>
            <a:r>
              <a:rPr lang="ru-RU" dirty="0" smtClean="0"/>
              <a:t>также с простым </a:t>
            </a:r>
            <a:r>
              <a:rPr lang="en-US" dirty="0" smtClean="0"/>
              <a:t>Domain Model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872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Набор классов </a:t>
            </a:r>
            <a:r>
              <a:rPr lang="en-US" dirty="0" smtClean="0"/>
              <a:t>Mapper, </a:t>
            </a:r>
            <a:r>
              <a:rPr lang="ru-RU" dirty="0" smtClean="0"/>
              <a:t>которые перемещают данные между объектами приложения и базой данных, не создавая зависимости между ними</a:t>
            </a:r>
          </a:p>
        </p:txBody>
      </p:sp>
    </p:spTree>
    <p:extLst>
      <p:ext uri="{BB962C8B-B14F-4D97-AF65-F5344CB8AC3E}">
        <p14:creationId xmlns:p14="http://schemas.microsoft.com/office/powerpoint/2010/main" val="171338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данных </a:t>
            </a:r>
            <a:r>
              <a:rPr lang="en-US" dirty="0" smtClean="0"/>
              <a:t>DAL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Data Gateway</a:t>
            </a:r>
          </a:p>
          <a:p>
            <a:r>
              <a:rPr lang="en-US" dirty="0" smtClean="0"/>
              <a:t>Row Data Gateway</a:t>
            </a:r>
          </a:p>
          <a:p>
            <a:r>
              <a:rPr lang="en-US" dirty="0" smtClean="0"/>
              <a:t>Active Record</a:t>
            </a:r>
          </a:p>
          <a:p>
            <a:r>
              <a:rPr lang="en-US" dirty="0" smtClean="0"/>
              <a:t>Data Mapper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480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89" y="1690688"/>
            <a:ext cx="9006621" cy="46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2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r>
              <a:rPr lang="ru-RU" dirty="0" smtClean="0"/>
              <a:t>. Как он работает?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89" y="1325915"/>
            <a:ext cx="8468822" cy="53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4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r>
              <a:rPr lang="ru-RU" dirty="0" smtClean="0"/>
              <a:t>. Как он работает?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07" y="1379659"/>
            <a:ext cx="8057785" cy="49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r>
              <a:rPr lang="ru-RU" dirty="0" smtClean="0"/>
              <a:t>. Когда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вы хотите, чтобы схема (структура) базы данных и ваша объектная модель не зависели друг от друга и развивались параллельно</a:t>
            </a:r>
          </a:p>
          <a:p>
            <a:pPr marL="0" indent="0">
              <a:buNone/>
            </a:pPr>
            <a:r>
              <a:rPr lang="ru-RU" dirty="0" smtClean="0"/>
              <a:t>Чаще всего такое происходит при использовании </a:t>
            </a:r>
            <a:r>
              <a:rPr lang="en-US" dirty="0" smtClean="0"/>
              <a:t>Domain Model</a:t>
            </a:r>
          </a:p>
          <a:p>
            <a:pPr marL="0" indent="0">
              <a:buNone/>
            </a:pPr>
            <a:r>
              <a:rPr lang="ru-RU" dirty="0" smtClean="0"/>
              <a:t>При этом использование оправдано, если бизнес-логика достаточно сложна, иначе можно обойтись </a:t>
            </a:r>
            <a:r>
              <a:rPr lang="en-US" dirty="0" smtClean="0"/>
              <a:t>Active Record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79670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r>
              <a:rPr lang="ru-RU" dirty="0" smtClean="0"/>
              <a:t>. Пример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275617"/>
            <a:ext cx="86487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организации бизнес-логики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Согласно </a:t>
            </a:r>
            <a:r>
              <a:rPr lang="en-US" dirty="0"/>
              <a:t>“Patterns of enterprise application architecture”, Martin Fowler: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Transaction Script </a:t>
            </a:r>
            <a:r>
              <a:rPr lang="ru-RU" dirty="0"/>
              <a:t>/ Транзакционный сценарий</a:t>
            </a:r>
          </a:p>
          <a:p>
            <a:r>
              <a:rPr lang="en-US" dirty="0"/>
              <a:t>Table Module / </a:t>
            </a:r>
            <a:r>
              <a:rPr lang="ru-RU" dirty="0"/>
              <a:t>Табличный модуль</a:t>
            </a:r>
          </a:p>
          <a:p>
            <a:r>
              <a:rPr lang="en-US" dirty="0"/>
              <a:t>Domain Model / </a:t>
            </a:r>
            <a:r>
              <a:rPr lang="ru-RU" dirty="0"/>
              <a:t>Модель предметной области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Anemic Domain Model / </a:t>
            </a:r>
            <a:r>
              <a:rPr lang="ru-RU" dirty="0"/>
              <a:t>Анемичная модель предметной области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Rich Domain Model / </a:t>
            </a:r>
            <a:r>
              <a:rPr lang="ru-RU" dirty="0"/>
              <a:t>Насыщенная модель предметной области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99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организации бизнес-логики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03" y="1690688"/>
            <a:ext cx="6881812" cy="48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31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Самый простой подход к организации бизнес-логики. </a:t>
            </a:r>
          </a:p>
          <a:p>
            <a:pPr marL="0" indent="0">
              <a:buNone/>
            </a:pPr>
            <a:r>
              <a:rPr lang="ru-RU" dirty="0"/>
              <a:t>Бизнес-логика разбивается на процедуры, каждая из которых соответствует конкретному запросу, поступающему от слоя 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4124598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Script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FBEE9-DE30-46D5-8699-7C240CD1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33" y="2313094"/>
            <a:ext cx="9578192" cy="32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09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411B-3894-4D5C-9E89-1648BDA6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Script. </a:t>
            </a:r>
            <a:r>
              <a:rPr lang="ru-RU" dirty="0"/>
              <a:t>Преимущества и недостатки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D354-3630-4AF8-BB84-8B7C8089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r>
              <a:rPr lang="ru-RU" dirty="0"/>
              <a:t>Простота</a:t>
            </a:r>
          </a:p>
          <a:p>
            <a:r>
              <a:rPr lang="ru-RU" dirty="0"/>
              <a:t>Каждая транзакция независима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Недостатки:</a:t>
            </a:r>
          </a:p>
          <a:p>
            <a:r>
              <a:rPr lang="ru-RU" dirty="0"/>
              <a:t>При увеличении сложности бизнес-логики приводит к непомерному росту класса, дублированию кода</a:t>
            </a:r>
          </a:p>
          <a:p>
            <a:r>
              <a:rPr lang="ru-RU" dirty="0"/>
              <a:t>Сложно </a:t>
            </a:r>
            <a:r>
              <a:rPr lang="ru-RU" dirty="0" err="1"/>
              <a:t>рефакторить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7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Data Gateway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Класс, который является </a:t>
            </a:r>
            <a:r>
              <a:rPr lang="en-US" dirty="0" smtClean="0"/>
              <a:t>Gateway </a:t>
            </a:r>
            <a:r>
              <a:rPr lang="ru-RU" dirty="0" smtClean="0"/>
              <a:t>для одной таблицы в базе данных. Один экземпляр работает со всеми строками в этой таблице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Инкапсулирует логику преобразования запросов к таблице</a:t>
            </a:r>
            <a:r>
              <a:rPr lang="en-US" dirty="0" smtClean="0"/>
              <a:t> </a:t>
            </a:r>
            <a:r>
              <a:rPr lang="ru-RU" dirty="0" smtClean="0"/>
              <a:t>или представлению этой таблицы в реляционной базе данных в </a:t>
            </a:r>
            <a:r>
              <a:rPr lang="en-US" dirty="0" smtClean="0"/>
              <a:t>SQL </a:t>
            </a:r>
            <a:r>
              <a:rPr lang="ru-RU" dirty="0" smtClean="0"/>
              <a:t>запросы: </a:t>
            </a:r>
            <a:r>
              <a:rPr lang="en-US" dirty="0" smtClean="0"/>
              <a:t>SELECT, INSERT, UPDATE, DELETE </a:t>
            </a:r>
            <a:r>
              <a:rPr lang="ru-RU" dirty="0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620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A9F2-88AA-4CED-9B20-2B7C8781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9AB2-CC3C-45B0-8168-EC431B46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Прямое сопоставление класса таблице в базе данных. Экземпляр такого класса (или статический класс) соответствует таблице ЦЕЛИКОМ.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Table Module </a:t>
            </a:r>
            <a:r>
              <a:rPr lang="ru-RU" dirty="0"/>
              <a:t>неплохо работает с </a:t>
            </a:r>
            <a:r>
              <a:rPr lang="en-US" dirty="0"/>
              <a:t>Record 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644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A9F2-88AA-4CED-9B20-2B7C8781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833FB-8FE3-4BBA-9636-D74DEE82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27" y="1438336"/>
            <a:ext cx="6191945" cy="52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71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FC31-0EE4-4CFA-8694-19CD65AC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Module. </a:t>
            </a:r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E80C0-C711-41D5-92CA-5AA11330B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55" y="2238375"/>
            <a:ext cx="9160289" cy="30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84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FC31-0EE4-4CFA-8694-19CD65AC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0932" cy="948770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Module. </a:t>
            </a:r>
            <a:r>
              <a:rPr lang="ru-RU" dirty="0" smtClean="0"/>
              <a:t>Несколько </a:t>
            </a:r>
            <a:r>
              <a:rPr lang="en-US" dirty="0" smtClean="0"/>
              <a:t>Table Module </a:t>
            </a:r>
            <a:r>
              <a:rPr lang="ru-RU" dirty="0" smtClean="0"/>
              <a:t>работают с одним </a:t>
            </a:r>
            <a:r>
              <a:rPr lang="en-US" dirty="0" smtClean="0"/>
              <a:t>Record Set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85" y="1441206"/>
            <a:ext cx="83724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48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FC31-0EE4-4CFA-8694-19CD65AC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0932" cy="948770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Module. </a:t>
            </a:r>
            <a:r>
              <a:rPr lang="ru-RU" dirty="0" smtClean="0"/>
              <a:t>Взаимодействие с </a:t>
            </a:r>
            <a:r>
              <a:rPr lang="en-US" dirty="0" smtClean="0"/>
              <a:t>Table Data Gateway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7" y="1313895"/>
            <a:ext cx="7172325" cy="523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48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411B-3894-4D5C-9E89-1648BDA6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Module. </a:t>
            </a:r>
            <a:r>
              <a:rPr lang="ru-RU" dirty="0"/>
              <a:t>Преимущества и недостатки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D354-3630-4AF8-BB84-8B7C8089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r>
              <a:rPr lang="ru-RU" dirty="0"/>
              <a:t>Лёгкая интеграция с реляционной БД</a:t>
            </a:r>
          </a:p>
          <a:p>
            <a:r>
              <a:rPr lang="ru-RU" dirty="0"/>
              <a:t>Код лучше структурирован, чем в </a:t>
            </a:r>
            <a:r>
              <a:rPr lang="en-US" dirty="0"/>
              <a:t>Transaction Script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Недостатки:</a:t>
            </a:r>
          </a:p>
          <a:p>
            <a:r>
              <a:rPr lang="ru-RU" dirty="0"/>
              <a:t>Не выйдет использовать всю мощь объектов: полиморфизм, прямая композиция между классами таблиц</a:t>
            </a:r>
          </a:p>
          <a:p>
            <a:r>
              <a:rPr lang="ru-RU" dirty="0"/>
              <a:t>Придётся всё время иметь дело с идентификаторами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47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A9F2-88AA-4CED-9B20-2B7C8781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9AB2-CC3C-45B0-8168-EC431B46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Выделяются объекты, соответствующие объектам предметной области.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Описываются отношения между такими объектами, соответствующие отношениям между объектами реального мира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технологических вопросов, таких как хранение, безопасность, управление транзакциями, как правило, выносится за пределы слоя бизнес-логики</a:t>
            </a:r>
          </a:p>
        </p:txBody>
      </p:sp>
    </p:spTree>
    <p:extLst>
      <p:ext uri="{BB962C8B-B14F-4D97-AF65-F5344CB8AC3E}">
        <p14:creationId xmlns:p14="http://schemas.microsoft.com/office/powerpoint/2010/main" val="3390389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A9F2-88AA-4CED-9B20-2B7C8781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77B2B-A6C1-4F4A-B8D0-14E6D492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87" y="461223"/>
            <a:ext cx="7151380" cy="62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71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A9F2-88AA-4CED-9B20-2B7C8781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9AB2-CC3C-45B0-8168-EC431B46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Выделяют два варианта </a:t>
            </a:r>
            <a:r>
              <a:rPr lang="en-US" dirty="0"/>
              <a:t>Domain Model:</a:t>
            </a:r>
          </a:p>
          <a:p>
            <a:r>
              <a:rPr lang="en-US" dirty="0"/>
              <a:t>Rich Domain Model - </a:t>
            </a:r>
            <a:r>
              <a:rPr lang="ru-RU" dirty="0"/>
              <a:t>данные и поведение инкапсулируются внутри объектов предметной области</a:t>
            </a:r>
            <a:endParaRPr lang="en-US" dirty="0"/>
          </a:p>
          <a:p>
            <a:r>
              <a:rPr lang="en-US" dirty="0"/>
              <a:t>Anemic Domain Model - </a:t>
            </a:r>
            <a:r>
              <a:rPr lang="ru-RU" dirty="0"/>
              <a:t>в объектах предметной области инкапсулируются только данные, поведение же выносится в слой сервисов, расположенный поверх слоя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555827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A9F2-88AA-4CED-9B20-2B7C8781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9AB2-CC3C-45B0-8168-EC431B46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Rich Domain Model </a:t>
            </a:r>
            <a:r>
              <a:rPr lang="ru-RU" dirty="0"/>
              <a:t>лучше работает в связке с </a:t>
            </a:r>
            <a:r>
              <a:rPr lang="en-US" dirty="0"/>
              <a:t>Data Mapper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Anemic Domain Model </a:t>
            </a:r>
            <a:r>
              <a:rPr lang="ru-RU" dirty="0"/>
              <a:t>больше подходит </a:t>
            </a:r>
            <a:r>
              <a:rPr lang="en-US" dirty="0"/>
              <a:t>Active Record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6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Data Gateway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1" y="1690688"/>
            <a:ext cx="9360877" cy="46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58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A9F2-88AA-4CED-9B20-2B7C8781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vs. Anemic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9AB2-CC3C-45B0-8168-EC431B46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Rich Domain Model:</a:t>
            </a:r>
          </a:p>
          <a:p>
            <a:r>
              <a:rPr lang="ru-RU" dirty="0"/>
              <a:t>Реализует возможности ООП по полной</a:t>
            </a:r>
          </a:p>
          <a:p>
            <a:r>
              <a:rPr lang="ru-RU" dirty="0"/>
              <a:t>Проектировать и разрабатывать труднее (зато потом жить проще)</a:t>
            </a:r>
          </a:p>
          <a:p>
            <a:r>
              <a:rPr lang="ru-RU" dirty="0"/>
              <a:t>Довольно часто классы получаются большими</a:t>
            </a:r>
          </a:p>
        </p:txBody>
      </p:sp>
    </p:spTree>
    <p:extLst>
      <p:ext uri="{BB962C8B-B14F-4D97-AF65-F5344CB8AC3E}">
        <p14:creationId xmlns:p14="http://schemas.microsoft.com/office/powerpoint/2010/main" val="258606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A9F2-88AA-4CED-9B20-2B7C8781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vs. Anemic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9AB2-CC3C-45B0-8168-EC431B46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Anemic Domain Model:</a:t>
            </a:r>
          </a:p>
          <a:p>
            <a:r>
              <a:rPr lang="ru-RU" dirty="0"/>
              <a:t>Отклоняется от принципов ООП - т.к. объекты предметной области в случае анемичной доменной модели не имеют поведения, то мы вступаем в противоречие с базовой идеей ООП - иметь данные и методы их обработки в одном месте</a:t>
            </a:r>
          </a:p>
          <a:p>
            <a:r>
              <a:rPr lang="ru-RU" dirty="0"/>
              <a:t>Проектировать и разрабатывать проще (в начале)</a:t>
            </a:r>
          </a:p>
          <a:p>
            <a:r>
              <a:rPr lang="ru-RU" dirty="0"/>
              <a:t>Простота автоматического создания объектов на основе схемы хранилища (БД)</a:t>
            </a:r>
          </a:p>
          <a:p>
            <a:r>
              <a:rPr lang="ru-RU" dirty="0"/>
              <a:t>Лучше </a:t>
            </a:r>
            <a:r>
              <a:rPr lang="ru-RU" dirty="0" err="1"/>
              <a:t>переиспользуемость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106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4147" y="2743199"/>
            <a:ext cx="9144000" cy="942609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52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Data Gateway</a:t>
            </a:r>
            <a:r>
              <a:rPr lang="ru-RU" dirty="0" smtClean="0"/>
              <a:t>. Как он 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Обычно имеет простой интерфейс, который содержит несколько методов для получения доступа к данным из БД, а также методы для обновления, вставки и удаления данных</a:t>
            </a:r>
          </a:p>
          <a:p>
            <a:pPr marL="0" indent="0">
              <a:buNone/>
            </a:pPr>
            <a:r>
              <a:rPr lang="en-US" dirty="0" smtClean="0"/>
              <a:t>Table Data Gateway </a:t>
            </a:r>
            <a:r>
              <a:rPr lang="ru-RU" dirty="0" smtClean="0"/>
              <a:t>обычно не имеет состояния </a:t>
            </a:r>
            <a:r>
              <a:rPr lang="en-US" dirty="0" smtClean="0"/>
              <a:t>(stateless)</a:t>
            </a:r>
          </a:p>
          <a:p>
            <a:pPr marL="0" indent="0">
              <a:buNone/>
            </a:pPr>
            <a:r>
              <a:rPr lang="ru-RU" dirty="0" smtClean="0"/>
              <a:t>Интересной задачей является возврат результатов поиска в таблице. Варианты:</a:t>
            </a:r>
          </a:p>
          <a:p>
            <a:r>
              <a:rPr lang="ru-RU" dirty="0" smtClean="0"/>
              <a:t>Простая структура данных (например, </a:t>
            </a:r>
            <a:r>
              <a:rPr lang="en-US" dirty="0" smtClean="0"/>
              <a:t>map)</a:t>
            </a:r>
          </a:p>
          <a:p>
            <a:r>
              <a:rPr lang="en-US" dirty="0" smtClean="0"/>
              <a:t>Data Transfer Object</a:t>
            </a:r>
          </a:p>
          <a:p>
            <a:r>
              <a:rPr lang="ru-RU" dirty="0" smtClean="0"/>
              <a:t>Полный </a:t>
            </a:r>
            <a:r>
              <a:rPr lang="en-US" dirty="0" smtClean="0"/>
              <a:t>Record Set</a:t>
            </a:r>
          </a:p>
          <a:p>
            <a:r>
              <a:rPr lang="en-US" dirty="0" smtClean="0"/>
              <a:t>Domain object </a:t>
            </a:r>
            <a:r>
              <a:rPr lang="ru-RU" dirty="0" smtClean="0"/>
              <a:t>в случае </a:t>
            </a:r>
            <a:r>
              <a:rPr lang="en-US" dirty="0" smtClean="0"/>
              <a:t>Domain Model (</a:t>
            </a:r>
            <a:r>
              <a:rPr lang="ru-RU" dirty="0" smtClean="0"/>
              <a:t>рассмотрим позднее)</a:t>
            </a:r>
          </a:p>
        </p:txBody>
      </p:sp>
    </p:spTree>
    <p:extLst>
      <p:ext uri="{BB962C8B-B14F-4D97-AF65-F5344CB8AC3E}">
        <p14:creationId xmlns:p14="http://schemas.microsoft.com/office/powerpoint/2010/main" val="45148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Data Gateway</a:t>
            </a:r>
            <a:r>
              <a:rPr lang="ru-RU" dirty="0" smtClean="0"/>
              <a:t>. Когда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Первое, что нужно понять – будет ли использоваться </a:t>
            </a:r>
            <a:r>
              <a:rPr lang="en-US" dirty="0" smtClean="0"/>
              <a:t>Gateway </a:t>
            </a:r>
            <a:r>
              <a:rPr lang="ru-RU" dirty="0" smtClean="0"/>
              <a:t>вообще</a:t>
            </a:r>
          </a:p>
          <a:p>
            <a:pPr marL="0" indent="0">
              <a:buNone/>
            </a:pPr>
            <a:r>
              <a:rPr lang="ru-RU" dirty="0" smtClean="0"/>
              <a:t>Очень хорошо себя показывает, если для слоя бизнес-логики был выбран </a:t>
            </a:r>
            <a:r>
              <a:rPr lang="en-US" dirty="0" smtClean="0"/>
              <a:t>Table Module (</a:t>
            </a:r>
            <a:r>
              <a:rPr lang="ru-RU" dirty="0" smtClean="0"/>
              <a:t>рассмотрим позднее)</a:t>
            </a:r>
          </a:p>
          <a:p>
            <a:pPr marL="0" indent="0">
              <a:buNone/>
            </a:pPr>
            <a:r>
              <a:rPr lang="ru-RU" dirty="0" smtClean="0"/>
              <a:t>Также может быть использован в качестве прослойки между </a:t>
            </a:r>
            <a:r>
              <a:rPr lang="en-US" dirty="0" smtClean="0"/>
              <a:t>Data Mapper </a:t>
            </a:r>
            <a:r>
              <a:rPr lang="ru-RU" dirty="0" smtClean="0"/>
              <a:t>и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60643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Data </a:t>
            </a:r>
            <a:r>
              <a:rPr lang="en-US" dirty="0" smtClean="0"/>
              <a:t>Gateway </a:t>
            </a:r>
            <a:r>
              <a:rPr lang="ru-RU" dirty="0" smtClean="0"/>
              <a:t>с </a:t>
            </a:r>
            <a:r>
              <a:rPr lang="en-US" dirty="0" smtClean="0"/>
              <a:t>Data Sets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36" y="1690688"/>
            <a:ext cx="9303727" cy="477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9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Data Gateway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Класс, который является </a:t>
            </a:r>
            <a:r>
              <a:rPr lang="en-US" dirty="0" smtClean="0"/>
              <a:t>Gateway </a:t>
            </a:r>
            <a:r>
              <a:rPr lang="ru-RU" dirty="0" smtClean="0"/>
              <a:t>для одной строки в таблице базы данных. Один экземпляр работает со одной строкой в этой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01666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Data Gateway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81" y="1382591"/>
            <a:ext cx="7160237" cy="52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7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1030</Words>
  <Application>Microsoft Office PowerPoint</Application>
  <PresentationFormat>Широкоэкранный</PresentationFormat>
  <Paragraphs>134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Тема Office</vt:lpstr>
      <vt:lpstr>Модели данных Data Access Layer Business Logic Layer</vt:lpstr>
      <vt:lpstr>Модели данных DAL</vt:lpstr>
      <vt:lpstr>Table Data Gateway</vt:lpstr>
      <vt:lpstr>Table Data Gateway</vt:lpstr>
      <vt:lpstr>Table Data Gateway. Как он работает?</vt:lpstr>
      <vt:lpstr>Table Data Gateway. Когда использовать?</vt:lpstr>
      <vt:lpstr>Table Data Gateway с Data Sets</vt:lpstr>
      <vt:lpstr>Row Data Gateway</vt:lpstr>
      <vt:lpstr>Row Data Gateway</vt:lpstr>
      <vt:lpstr>Row Data Gateway. Как он работает?</vt:lpstr>
      <vt:lpstr>Row Data Gateway. Как он работает?</vt:lpstr>
      <vt:lpstr>Row Data Gateway. Когда использовать?</vt:lpstr>
      <vt:lpstr>Row Data Gateway. Пример</vt:lpstr>
      <vt:lpstr>Active Record</vt:lpstr>
      <vt:lpstr>Active Record</vt:lpstr>
      <vt:lpstr>Active Record. Как он работает?</vt:lpstr>
      <vt:lpstr>Active Record. Как он работает?</vt:lpstr>
      <vt:lpstr>Active Record. Когда использовать?</vt:lpstr>
      <vt:lpstr>Data Mapper</vt:lpstr>
      <vt:lpstr>Data Mapper</vt:lpstr>
      <vt:lpstr>Data Mapper. Как он работает?</vt:lpstr>
      <vt:lpstr>Data Mapper. Как он работает?</vt:lpstr>
      <vt:lpstr>Data Mapper. Когда использовать?</vt:lpstr>
      <vt:lpstr>Data Mapper. Пример</vt:lpstr>
      <vt:lpstr>Подходы к организации бизнес-логики</vt:lpstr>
      <vt:lpstr>Подходы к организации бизнес-логики</vt:lpstr>
      <vt:lpstr>Transaction Script</vt:lpstr>
      <vt:lpstr>Transaction Script</vt:lpstr>
      <vt:lpstr>Transaction Script. Преимущества и недостатки </vt:lpstr>
      <vt:lpstr>Table Module</vt:lpstr>
      <vt:lpstr>Table Module</vt:lpstr>
      <vt:lpstr>Table Module. Пример</vt:lpstr>
      <vt:lpstr>Table Module. Несколько Table Module работают с одним Record Set</vt:lpstr>
      <vt:lpstr>Table Module. Взаимодействие с Table Data Gateway</vt:lpstr>
      <vt:lpstr>Table Module. Преимущества и недостатки </vt:lpstr>
      <vt:lpstr>Domain Model</vt:lpstr>
      <vt:lpstr>Domain Model</vt:lpstr>
      <vt:lpstr>Domain Model</vt:lpstr>
      <vt:lpstr>Domain Model</vt:lpstr>
      <vt:lpstr>Rich vs. Anemic</vt:lpstr>
      <vt:lpstr>Rich vs. Anemic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данных Data Access Layer</dc:title>
  <dc:creator>Evgeny Nosovitsky</dc:creator>
  <cp:lastModifiedBy>Evgeny Nosovitsky</cp:lastModifiedBy>
  <cp:revision>25</cp:revision>
  <dcterms:created xsi:type="dcterms:W3CDTF">2021-11-14T08:03:41Z</dcterms:created>
  <dcterms:modified xsi:type="dcterms:W3CDTF">2023-11-26T13:25:22Z</dcterms:modified>
</cp:coreProperties>
</file>