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19" r:id="rId2"/>
    <p:sldId id="358" r:id="rId3"/>
    <p:sldId id="359" r:id="rId4"/>
    <p:sldId id="315" r:id="rId5"/>
    <p:sldId id="360" r:id="rId6"/>
    <p:sldId id="316" r:id="rId7"/>
    <p:sldId id="362" r:id="rId8"/>
    <p:sldId id="368" r:id="rId9"/>
    <p:sldId id="369" r:id="rId10"/>
    <p:sldId id="370" r:id="rId11"/>
    <p:sldId id="371" r:id="rId12"/>
    <p:sldId id="272" r:id="rId13"/>
    <p:sldId id="260" r:id="rId14"/>
    <p:sldId id="262" r:id="rId15"/>
    <p:sldId id="276" r:id="rId16"/>
    <p:sldId id="263" r:id="rId17"/>
    <p:sldId id="373" r:id="rId18"/>
    <p:sldId id="376" r:id="rId19"/>
    <p:sldId id="378" r:id="rId20"/>
    <p:sldId id="379" r:id="rId21"/>
    <p:sldId id="283" r:id="rId22"/>
    <p:sldId id="284" r:id="rId23"/>
    <p:sldId id="326" r:id="rId24"/>
    <p:sldId id="327" r:id="rId25"/>
    <p:sldId id="328" r:id="rId26"/>
    <p:sldId id="329" r:id="rId27"/>
    <p:sldId id="285" r:id="rId28"/>
    <p:sldId id="330" r:id="rId29"/>
    <p:sldId id="381" r:id="rId30"/>
    <p:sldId id="320" r:id="rId31"/>
    <p:sldId id="288" r:id="rId32"/>
    <p:sldId id="289" r:id="rId33"/>
    <p:sldId id="335" r:id="rId34"/>
    <p:sldId id="339" r:id="rId35"/>
    <p:sldId id="257" r:id="rId36"/>
    <p:sldId id="268" r:id="rId37"/>
    <p:sldId id="269" r:id="rId38"/>
    <p:sldId id="273" r:id="rId39"/>
    <p:sldId id="384" r:id="rId40"/>
    <p:sldId id="314" r:id="rId41"/>
    <p:sldId id="382" r:id="rId42"/>
    <p:sldId id="383" r:id="rId43"/>
    <p:sldId id="414" r:id="rId44"/>
    <p:sldId id="415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D79B-BE32-4E42-AF51-47AA2E10890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0FE2-6065-45E1-9DB1-42C6F954A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3C657-E840-4FB6-8EAB-7852CB016322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3C657-E840-4FB6-8EAB-7852CB01632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0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4DFE-36AB-43DB-AD8E-80AC5661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A9C63C-185C-49B3-9EC1-6C76C194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A6428-9808-4A24-9CFD-CDBCF78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9BDD8-42CB-40CA-9B57-C24B1266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07149-6FF6-4BCE-A863-F50F8BE5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F6064-44F1-4084-9469-4B4E0AA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7EE74-2640-418D-94DA-D6A800C0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EDD2B-F007-4345-9750-70F74484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CD83A-D639-464D-BC2B-F1512CC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7C411-9149-4B76-9452-91CE856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D2A79F-9F4D-438A-B298-1BEC9237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AE3CB-4CA5-474F-B3D3-4781A3CE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7DD57-5371-44E7-91BE-DB4E23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000C9-B5E5-438A-B946-A83CE13B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A5AF3-FC3F-410B-9921-A9F1F6E5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50D8E-4821-495C-9E5E-1B3331B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B6088-A983-4414-BE7A-DBC4F8F8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47BFA-FD9F-4670-A2C3-43898B6C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E35B-F8E0-4899-9727-DFB3BB7D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A2370-39CE-4D20-BA8C-CB2AB596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23CDA-4108-418E-AAD1-24549535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87649-D0E4-4A19-AF8C-247168F2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AFBC3-C30E-4B33-8288-83E06A3F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6AA0D-A5B5-458E-8088-3A9F3940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9D94-E86F-43AF-B7D7-DE0CB5E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3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8CB54-C5C2-4846-AE94-E56FDFEF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BB2A9-4457-49E7-A098-A449FC48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38D555-87D5-4A1F-B9B7-ABD5B8C8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BAF9E-FC4F-4F64-A27B-C4ED0EA2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919D-8EB7-4E37-A04B-3979C39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BD3E8-07BE-477F-9480-316EA0C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D205-C7F8-42E0-8927-E50002E3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73929-A670-47C1-B418-8059F8A9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0D8F4-5D6B-4ABC-A215-D44EE5D5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7EBCB-7683-4018-81BB-F624DD5D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E4D18A-535C-4FB1-AD9D-E6F27B0C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83A463-5DAE-4460-8188-73F708A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9DC648-4CA3-4B21-BB49-99196BF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637A4E-EE80-4D3C-946A-D546F11A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092B8-8D0E-4119-BAB6-BDD3B76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625E5-72C6-4CAC-8470-C954134C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69443-22E8-484E-8DBD-0722104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E8AADD-A31C-4876-9CB8-7853758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8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59ECBE-E608-4B25-97D6-AB1CB65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83F57-D1B4-489C-A00F-F6F1B03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54AB-CBB7-4FE4-B9AD-A6B6B05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3D59B-9A9B-494A-9864-9AD75EEC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CDBA7-EEA5-40E6-AFEC-504B893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792A0A-290A-4242-BAEC-BAD8BF88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C2ABF-3F39-4C3B-ADDD-F36E8C2E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3B4A2-A97D-44C8-9224-DA27A746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A6A2A-375F-49A9-8D0D-8ED4D52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093F-AD9E-4FF9-B644-9E2C464B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5FAF4F-34CB-4D68-AB43-2E6DD6F32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87035-4F53-4F61-BC4D-2CE4E260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47BAB5-14D1-4A81-A2E8-EF35DD38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CA8A5-6E50-4E64-A674-A5573B6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625EF8-65C2-4F0C-8B55-DFC429B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A9D35-7E16-4EA4-9D9B-CD0C1B0A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9CD07-E230-4AB8-AB34-3408933D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D4651-B2C9-4805-975E-41CED257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C166-4514-42A4-A4F0-0BE6ACF52668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15B04-80EF-4708-A726-1DF670220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D8DDD-D696-4B27-8BB2-EFE9D92A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1.jpeg"/><Relationship Id="rId7" Type="http://schemas.openxmlformats.org/officeDocument/2006/relationships/image" Target="../media/image23.w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43.wmf"/><Relationship Id="rId7" Type="http://schemas.openxmlformats.org/officeDocument/2006/relationships/image" Target="../media/image51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A4%D0%B0%D0%B9%D0%BB:Plate_CapacitorII.svg" TargetMode="External"/><Relationship Id="rId11" Type="http://schemas.openxmlformats.org/officeDocument/2006/relationships/image" Target="../media/image53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A4%D0%B0%D0%B9%D0%BB:Spherical_Capacitor.svg" TargetMode="External"/><Relationship Id="rId13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6.png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A4%D0%B0%D0%B9%D0%BB:Cylindrical_CapacitorII.svg" TargetMode="External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39.bin"/><Relationship Id="rId26" Type="http://schemas.openxmlformats.org/officeDocument/2006/relationships/image" Target="../media/image71.wmf"/><Relationship Id="rId39" Type="http://schemas.openxmlformats.org/officeDocument/2006/relationships/oleObject" Target="../embeddings/oleObject50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75.wmf"/><Relationship Id="rId42" Type="http://schemas.openxmlformats.org/officeDocument/2006/relationships/image" Target="../media/image79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oleObject" Target="../embeddings/oleObject45.bin"/><Relationship Id="rId41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4.wmf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37" Type="http://schemas.openxmlformats.org/officeDocument/2006/relationships/oleObject" Target="../embeddings/oleObject49.bin"/><Relationship Id="rId40" Type="http://schemas.openxmlformats.org/officeDocument/2006/relationships/image" Target="../media/image78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72.wmf"/><Relationship Id="rId36" Type="http://schemas.openxmlformats.org/officeDocument/2006/relationships/image" Target="../media/image76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68.wmf"/><Relationship Id="rId31" Type="http://schemas.openxmlformats.org/officeDocument/2006/relationships/oleObject" Target="../embeddings/oleObject46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37.bin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73.wmf"/><Relationship Id="rId35" Type="http://schemas.openxmlformats.org/officeDocument/2006/relationships/oleObject" Target="../embeddings/oleObject48.bin"/><Relationship Id="rId8" Type="http://schemas.openxmlformats.org/officeDocument/2006/relationships/oleObject" Target="../embeddings/oleObject34.bin"/><Relationship Id="rId3" Type="http://schemas.openxmlformats.org/officeDocument/2006/relationships/image" Target="../media/image60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67.wmf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38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3896" y="0"/>
            <a:ext cx="3138104" cy="4247004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637" y="1"/>
            <a:ext cx="3161753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0" y="1327615"/>
            <a:ext cx="3893075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239" y="4229456"/>
            <a:ext cx="5510704" cy="1160633"/>
          </a:xfrm>
        </p:spPr>
        <p:txBody>
          <a:bodyPr anchor="t">
            <a:noAutofit/>
          </a:bodyPr>
          <a:lstStyle/>
          <a:p>
            <a:pPr algn="r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Электричество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C01C6-E454-4FA3-967D-EC7E8639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089" y="6030242"/>
            <a:ext cx="4237983" cy="683752"/>
          </a:xfrm>
        </p:spPr>
        <p:txBody>
          <a:bodyPr anchor="b">
            <a:noAutofit/>
          </a:bodyPr>
          <a:lstStyle/>
          <a:p>
            <a:pPr algn="r"/>
            <a:r>
              <a:rPr lang="ru-RU" sz="5400" dirty="0">
                <a:solidFill>
                  <a:srgbClr val="FF0000"/>
                </a:solidFill>
                <a:latin typeface="Constantia" panose="02030602050306030303" pitchFamily="18" charset="0"/>
              </a:rPr>
              <a:t>Лекция </a:t>
            </a:r>
            <a:r>
              <a:rPr lang="en-US" sz="5400" dirty="0">
                <a:solidFill>
                  <a:srgbClr val="FF0000"/>
                </a:solidFill>
                <a:latin typeface="Constantia" panose="02030602050306030303" pitchFamily="18" charset="0"/>
              </a:rPr>
              <a:t>3</a:t>
            </a:r>
            <a:endParaRPr lang="ru-RU" sz="54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Потенциал поля диполя.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5649" cy="4868473"/>
              </a:xfrm>
            </p:spPr>
            <p:txBody>
              <a:bodyPr>
                <a:normAutofit/>
              </a:bodyPr>
              <a:lstStyle/>
              <a:p>
                <a:r>
                  <a:rPr lang="ru-RU" sz="3200" dirty="0"/>
                  <a:t>Умножим эту формулу на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3200" dirty="0"/>
                  <a:t> и разделим на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3200" dirty="0"/>
                  <a:t>:</a:t>
                </a:r>
              </a:p>
              <a:p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𝑞𝑑𝑐𝑜𝑠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𝑝𝑟𝑐𝑜𝑠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ru-RU" sz="3200" dirty="0"/>
              </a:p>
              <a:p>
                <a:endParaRPr lang="ru-RU" sz="3200" dirty="0"/>
              </a:p>
              <a:p>
                <a:r>
                  <a:rPr lang="ru-RU" sz="3200" dirty="0"/>
                  <a:t>В числителе стоит скалярное произведение дипольного момента и радиуса-вектора точки наблюдения. Так что</a:t>
                </a:r>
              </a:p>
              <a:p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𝑝𝑟𝑐𝑜𝑠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5649" cy="4868473"/>
              </a:xfrm>
              <a:blipFill>
                <a:blip r:embed="rId2"/>
                <a:stretch>
                  <a:fillRect l="-1198" t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305771"/>
            <a:ext cx="8001000" cy="1216025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Напряжённость поля диполя.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Чтобы найти напряжённость поля диполя, нужно найти градиент потенциала: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5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Силовые линии поля диполя.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"/>
          <a:stretch/>
        </p:blipFill>
        <p:spPr bwMode="auto">
          <a:xfrm>
            <a:off x="2291001" y="1600202"/>
            <a:ext cx="7609998" cy="4455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52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5217563-DE73-4691-BFB4-22FEFDA99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0726" y="113347"/>
            <a:ext cx="8400344" cy="78935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Напряжённость поля диполя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A654021-62C1-436B-9AC7-C3FC7DAA8404}"/>
              </a:ext>
            </a:extLst>
          </p:cNvPr>
          <p:cNvGrpSpPr/>
          <p:nvPr/>
        </p:nvGrpSpPr>
        <p:grpSpPr>
          <a:xfrm>
            <a:off x="599962" y="3916319"/>
            <a:ext cx="3294831" cy="2826501"/>
            <a:chOff x="1993108" y="3308747"/>
            <a:chExt cx="1931193" cy="1559737"/>
          </a:xfrm>
        </p:grpSpPr>
        <p:grpSp>
          <p:nvGrpSpPr>
            <p:cNvPr id="23602" name="Group 50">
              <a:extLst>
                <a:ext uri="{FF2B5EF4-FFF2-40B4-BE49-F238E27FC236}">
                  <a16:creationId xmlns:a16="http://schemas.microsoft.com/office/drawing/2014/main" id="{4CCFA28B-04F2-4CCC-A407-95CC1CFC5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3108" y="4563682"/>
              <a:ext cx="1498997" cy="304802"/>
              <a:chOff x="714" y="3113"/>
              <a:chExt cx="1259" cy="256"/>
            </a:xfrm>
          </p:grpSpPr>
          <p:sp>
            <p:nvSpPr>
              <p:cNvPr id="6178" name="Line 14">
                <a:extLst>
                  <a:ext uri="{FF2B5EF4-FFF2-40B4-BE49-F238E27FC236}">
                    <a16:creationId xmlns:a16="http://schemas.microsoft.com/office/drawing/2014/main" id="{A9667288-1A2C-43DF-BAA2-FB827A90A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" y="3187"/>
                <a:ext cx="70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79" name="Oval 21">
                <a:extLst>
                  <a:ext uri="{FF2B5EF4-FFF2-40B4-BE49-F238E27FC236}">
                    <a16:creationId xmlns:a16="http://schemas.microsoft.com/office/drawing/2014/main" id="{936512E7-E470-4380-8D90-83E341AD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3153"/>
                <a:ext cx="73" cy="7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350"/>
              </a:p>
            </p:txBody>
          </p:sp>
          <p:sp>
            <p:nvSpPr>
              <p:cNvPr id="6180" name="Oval 23">
                <a:extLst>
                  <a:ext uri="{FF2B5EF4-FFF2-40B4-BE49-F238E27FC236}">
                    <a16:creationId xmlns:a16="http://schemas.microsoft.com/office/drawing/2014/main" id="{85F5AB77-D5F1-4531-89DE-75EF43D67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3153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350"/>
              </a:p>
            </p:txBody>
          </p:sp>
          <p:sp>
            <p:nvSpPr>
              <p:cNvPr id="6181" name="Text Box 44">
                <a:extLst>
                  <a:ext uri="{FF2B5EF4-FFF2-40B4-BE49-F238E27FC236}">
                    <a16:creationId xmlns:a16="http://schemas.microsoft.com/office/drawing/2014/main" id="{549CE2D8-EAD0-4A04-A4B8-50EB33C2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" y="3113"/>
                <a:ext cx="181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5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ru-RU" sz="15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endParaRPr lang="en-US" altLang="ru-RU" sz="15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2" name="Text Box 45">
                <a:extLst>
                  <a:ext uri="{FF2B5EF4-FFF2-40B4-BE49-F238E27FC236}">
                    <a16:creationId xmlns:a16="http://schemas.microsoft.com/office/drawing/2014/main" id="{F6964756-EE5C-4FDD-89F3-B728CF93D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2" y="3113"/>
                <a:ext cx="181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5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ru-RU" sz="15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ru-RU" sz="15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4" name="Text Box 48">
                <a:extLst>
                  <a:ext uri="{FF2B5EF4-FFF2-40B4-BE49-F238E27FC236}">
                    <a16:creationId xmlns:a16="http://schemas.microsoft.com/office/drawing/2014/main" id="{CBA8D6A1-E0B7-4C68-8BAB-0F2DD9533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1" y="3210"/>
                <a:ext cx="91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5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l-GR" altLang="ru-RU" sz="15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08" name="Group 56">
              <a:extLst>
                <a:ext uri="{FF2B5EF4-FFF2-40B4-BE49-F238E27FC236}">
                  <a16:creationId xmlns:a16="http://schemas.microsoft.com/office/drawing/2014/main" id="{AA0F5637-E1C4-4929-B401-E3B8B46B6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948" y="3308747"/>
              <a:ext cx="1682353" cy="1384697"/>
              <a:chOff x="923" y="2059"/>
              <a:chExt cx="1413" cy="1163"/>
            </a:xfrm>
          </p:grpSpPr>
          <p:sp>
            <p:nvSpPr>
              <p:cNvPr id="6158" name="Line 16">
                <a:extLst>
                  <a:ext uri="{FF2B5EF4-FFF2-40B4-BE49-F238E27FC236}">
                    <a16:creationId xmlns:a16="http://schemas.microsoft.com/office/drawing/2014/main" id="{42C56D2C-5AF8-4E33-9B53-C71D3DE16C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292" y="2341"/>
                <a:ext cx="837" cy="8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59" name="Line 17">
                <a:extLst>
                  <a:ext uri="{FF2B5EF4-FFF2-40B4-BE49-F238E27FC236}">
                    <a16:creationId xmlns:a16="http://schemas.microsoft.com/office/drawing/2014/main" id="{81894D70-0FDA-42B6-BCC0-D3B81C2F90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20000" flipV="1">
                <a:off x="1710" y="2253"/>
                <a:ext cx="311" cy="9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0" name="Line 18">
                <a:extLst>
                  <a:ext uri="{FF2B5EF4-FFF2-40B4-BE49-F238E27FC236}">
                    <a16:creationId xmlns:a16="http://schemas.microsoft.com/office/drawing/2014/main" id="{75332C7D-A200-4F5B-97A2-84D8D97125D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600000" flipH="1" flipV="1">
                <a:off x="1809" y="2436"/>
                <a:ext cx="10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1" name="Line 19">
                <a:extLst>
                  <a:ext uri="{FF2B5EF4-FFF2-40B4-BE49-F238E27FC236}">
                    <a16:creationId xmlns:a16="http://schemas.microsoft.com/office/drawing/2014/main" id="{6DD12DCC-B76E-4823-8B96-9857EDCC31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300000" flipV="1">
                <a:off x="1816" y="2287"/>
                <a:ext cx="197" cy="1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2" name="Line 22">
                <a:extLst>
                  <a:ext uri="{FF2B5EF4-FFF2-40B4-BE49-F238E27FC236}">
                    <a16:creationId xmlns:a16="http://schemas.microsoft.com/office/drawing/2014/main" id="{1E5C6661-119D-4199-89F5-A6C7C2E972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480000" flipV="1">
                <a:off x="923" y="2553"/>
                <a:ext cx="1009" cy="6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3" name="Text Box 36">
                <a:extLst>
                  <a:ext uri="{FF2B5EF4-FFF2-40B4-BE49-F238E27FC236}">
                    <a16:creationId xmlns:a16="http://schemas.microsoft.com/office/drawing/2014/main" id="{A3BEF729-2B2F-42C6-990A-F8DF4544D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2296"/>
                <a:ext cx="181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ru-RU" altLang="ru-RU" sz="1500" b="1" i="1">
                    <a:solidFill>
                      <a:srgbClr val="000000"/>
                    </a:solidFill>
                  </a:rPr>
                  <a:t>Е</a:t>
                </a:r>
                <a:r>
                  <a:rPr lang="en-US" altLang="ru-RU" sz="1500" i="1" baseline="-25000">
                    <a:solidFill>
                      <a:srgbClr val="000000"/>
                    </a:solidFill>
                  </a:rPr>
                  <a:t>r</a:t>
                </a:r>
                <a:endParaRPr lang="ru-RU" altLang="ru-RU" sz="15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4" name="Text Box 37">
                <a:extLst>
                  <a:ext uri="{FF2B5EF4-FFF2-40B4-BE49-F238E27FC236}">
                    <a16:creationId xmlns:a16="http://schemas.microsoft.com/office/drawing/2014/main" id="{4A7CB220-760C-4CE2-A5B6-B48092375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1" y="2296"/>
                <a:ext cx="226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ru-RU" altLang="ru-RU" sz="1500" b="1" i="1">
                    <a:solidFill>
                      <a:srgbClr val="000000"/>
                    </a:solidFill>
                  </a:rPr>
                  <a:t>Е</a:t>
                </a:r>
                <a:r>
                  <a:rPr lang="el-GR" altLang="ru-RU" sz="1500" i="1" baseline="-25000">
                    <a:solidFill>
                      <a:srgbClr val="000000"/>
                    </a:solidFill>
                  </a:rPr>
                  <a:t>θ</a:t>
                </a:r>
                <a:endParaRPr lang="el-GR" altLang="ru-RU" sz="15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5" name="Line 24">
                <a:extLst>
                  <a:ext uri="{FF2B5EF4-FFF2-40B4-BE49-F238E27FC236}">
                    <a16:creationId xmlns:a16="http://schemas.microsoft.com/office/drawing/2014/main" id="{726C902E-169B-4EC1-A655-68FBBDE5E5C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880000" flipH="1" flipV="1">
                <a:off x="1567" y="2781"/>
                <a:ext cx="104" cy="8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6" name="Line 25">
                <a:extLst>
                  <a:ext uri="{FF2B5EF4-FFF2-40B4-BE49-F238E27FC236}">
                    <a16:creationId xmlns:a16="http://schemas.microsoft.com/office/drawing/2014/main" id="{CA45E202-8B9D-4923-96AA-E8458B9C23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1466" y="2964"/>
                <a:ext cx="184" cy="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7" name="Line 26">
                <a:extLst>
                  <a:ext uri="{FF2B5EF4-FFF2-40B4-BE49-F238E27FC236}">
                    <a16:creationId xmlns:a16="http://schemas.microsoft.com/office/drawing/2014/main" id="{F74054DC-17D2-482C-B231-FEAEAAF458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1156" y="3005"/>
                <a:ext cx="111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8" name="Arc 27">
                <a:extLst>
                  <a:ext uri="{FF2B5EF4-FFF2-40B4-BE49-F238E27FC236}">
                    <a16:creationId xmlns:a16="http://schemas.microsoft.com/office/drawing/2014/main" id="{BBF6CDFF-592C-4023-B8D2-7DE3A35BEEA4}"/>
                  </a:ext>
                </a:extLst>
              </p:cNvPr>
              <p:cNvSpPr>
                <a:spLocks/>
              </p:cNvSpPr>
              <p:nvPr/>
            </p:nvSpPr>
            <p:spPr bwMode="auto">
              <a:xfrm rot="774221">
                <a:off x="1360" y="3077"/>
                <a:ext cx="99" cy="145"/>
              </a:xfrm>
              <a:custGeom>
                <a:avLst/>
                <a:gdLst>
                  <a:gd name="T0" fmla="*/ 0 w 20516"/>
                  <a:gd name="T1" fmla="*/ 0 h 21600"/>
                  <a:gd name="T2" fmla="*/ 0 w 20516"/>
                  <a:gd name="T3" fmla="*/ 0 h 21600"/>
                  <a:gd name="T4" fmla="*/ 0 w 2051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516" h="21600" fill="none" extrusionOk="0">
                    <a:moveTo>
                      <a:pt x="0" y="10"/>
                    </a:moveTo>
                    <a:cubicBezTo>
                      <a:pt x="222" y="3"/>
                      <a:pt x="444" y="-1"/>
                      <a:pt x="667" y="0"/>
                    </a:cubicBezTo>
                    <a:cubicBezTo>
                      <a:pt x="9303" y="0"/>
                      <a:pt x="17109" y="5144"/>
                      <a:pt x="20515" y="13080"/>
                    </a:cubicBezTo>
                  </a:path>
                  <a:path w="20516" h="21600" stroke="0" extrusionOk="0">
                    <a:moveTo>
                      <a:pt x="0" y="10"/>
                    </a:moveTo>
                    <a:cubicBezTo>
                      <a:pt x="222" y="3"/>
                      <a:pt x="444" y="-1"/>
                      <a:pt x="667" y="0"/>
                    </a:cubicBezTo>
                    <a:cubicBezTo>
                      <a:pt x="9303" y="0"/>
                      <a:pt x="17109" y="5144"/>
                      <a:pt x="20515" y="13080"/>
                    </a:cubicBezTo>
                    <a:lnTo>
                      <a:pt x="667" y="21600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69" name="Text Box 39">
                <a:extLst>
                  <a:ext uri="{FF2B5EF4-FFF2-40B4-BE49-F238E27FC236}">
                    <a16:creationId xmlns:a16="http://schemas.microsoft.com/office/drawing/2014/main" id="{D255718C-35E7-474F-A6DC-C667F3623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0" y="2740"/>
                <a:ext cx="181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500" i="1">
                    <a:solidFill>
                      <a:srgbClr val="000000"/>
                    </a:solidFill>
                  </a:rPr>
                  <a:t>r</a:t>
                </a:r>
                <a:r>
                  <a:rPr lang="en-US" altLang="ru-RU" sz="1500" i="1" baseline="-25000">
                    <a:solidFill>
                      <a:srgbClr val="000000"/>
                    </a:solidFill>
                  </a:rPr>
                  <a:t>+</a:t>
                </a:r>
                <a:endParaRPr lang="en-US" altLang="ru-RU" sz="15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0" name="Text Box 40">
                <a:extLst>
                  <a:ext uri="{FF2B5EF4-FFF2-40B4-BE49-F238E27FC236}">
                    <a16:creationId xmlns:a16="http://schemas.microsoft.com/office/drawing/2014/main" id="{8F7984D0-BEF8-4954-BC4F-DB8B34B5D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" y="2694"/>
                <a:ext cx="181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500" i="1">
                    <a:solidFill>
                      <a:srgbClr val="000000"/>
                    </a:solidFill>
                  </a:rPr>
                  <a:t>r</a:t>
                </a:r>
                <a:r>
                  <a:rPr lang="en-US" altLang="ru-RU" sz="15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endParaRPr lang="en-US" altLang="ru-RU" sz="15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2" name="AutoShape 43">
                <a:extLst>
                  <a:ext uri="{FF2B5EF4-FFF2-40B4-BE49-F238E27FC236}">
                    <a16:creationId xmlns:a16="http://schemas.microsoft.com/office/drawing/2014/main" id="{4C825151-C5B8-4485-BED0-BB3E847B1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2537"/>
                <a:ext cx="137" cy="208"/>
              </a:xfrm>
              <a:prstGeom prst="callout1">
                <a:avLst>
                  <a:gd name="adj1" fmla="val 34616"/>
                  <a:gd name="adj2" fmla="val 135037"/>
                  <a:gd name="adj3" fmla="val 103847"/>
                  <a:gd name="adj4" fmla="val 267884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500" i="1">
                    <a:solidFill>
                      <a:srgbClr val="000000"/>
                    </a:solidFill>
                  </a:rPr>
                  <a:t>r</a:t>
                </a:r>
                <a:endParaRPr lang="ru-RU" altLang="ru-RU" sz="15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3" name="Text Box 46">
                <a:extLst>
                  <a:ext uri="{FF2B5EF4-FFF2-40B4-BE49-F238E27FC236}">
                    <a16:creationId xmlns:a16="http://schemas.microsoft.com/office/drawing/2014/main" id="{80D3F6D3-437D-46D3-BC13-1410C8FB5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7" y="3012"/>
                <a:ext cx="91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l-GR" altLang="ru-RU" sz="15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</a:p>
            </p:txBody>
          </p:sp>
          <p:sp>
            <p:nvSpPr>
              <p:cNvPr id="6174" name="Oval 15">
                <a:extLst>
                  <a:ext uri="{FF2B5EF4-FFF2-40B4-BE49-F238E27FC236}">
                    <a16:creationId xmlns:a16="http://schemas.microsoft.com/office/drawing/2014/main" id="{C68C5781-9F02-4E88-ACE5-BCBCB0461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" y="2523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350"/>
              </a:p>
            </p:txBody>
          </p:sp>
          <p:sp>
            <p:nvSpPr>
              <p:cNvPr id="6175" name="Line 20">
                <a:extLst>
                  <a:ext uri="{FF2B5EF4-FFF2-40B4-BE49-F238E27FC236}">
                    <a16:creationId xmlns:a16="http://schemas.microsoft.com/office/drawing/2014/main" id="{A9F37D70-AE10-4435-BD6A-A014305B22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600000" flipH="1" flipV="1">
                <a:off x="2010" y="2257"/>
                <a:ext cx="104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76" name="Text Box 35">
                <a:extLst>
                  <a:ext uri="{FF2B5EF4-FFF2-40B4-BE49-F238E27FC236}">
                    <a16:creationId xmlns:a16="http://schemas.microsoft.com/office/drawing/2014/main" id="{7FB11032-4F79-4DF4-8CD0-B78ADB2FDF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059"/>
                <a:ext cx="136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ru-RU" altLang="ru-RU" sz="1500" b="1" i="1">
                    <a:solidFill>
                      <a:srgbClr val="000000"/>
                    </a:solidFill>
                  </a:rPr>
                  <a:t>Е</a:t>
                </a:r>
              </a:p>
            </p:txBody>
          </p:sp>
          <p:sp>
            <p:nvSpPr>
              <p:cNvPr id="6177" name="Text Box 38">
                <a:extLst>
                  <a:ext uri="{FF2B5EF4-FFF2-40B4-BE49-F238E27FC236}">
                    <a16:creationId xmlns:a16="http://schemas.microsoft.com/office/drawing/2014/main" id="{8A0605ED-96BC-42E2-9397-422BDF038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2467"/>
                <a:ext cx="136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500" i="1" dirty="0">
                    <a:solidFill>
                      <a:srgbClr val="000000"/>
                    </a:solidFill>
                  </a:rPr>
                  <a:t>P</a:t>
                </a:r>
                <a:endParaRPr lang="ru-RU" altLang="ru-RU" sz="1500" i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603" name="Line 51">
              <a:extLst>
                <a:ext uri="{FF2B5EF4-FFF2-40B4-BE49-F238E27FC236}">
                  <a16:creationId xmlns:a16="http://schemas.microsoft.com/office/drawing/2014/main" id="{E6052E5B-605C-457A-909A-2DEAC903A0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0100000" flipV="1">
              <a:off x="3374233" y="3588545"/>
              <a:ext cx="259556" cy="25955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155" name="Rectangle 62">
            <a:extLst>
              <a:ext uri="{FF2B5EF4-FFF2-40B4-BE49-F238E27FC236}">
                <a16:creationId xmlns:a16="http://schemas.microsoft.com/office/drawing/2014/main" id="{15D0A485-7831-4FD0-8FFB-E6820C16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71" y="3093222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13" name="Object 61">
                <a:extLst>
                  <a:ext uri="{FF2B5EF4-FFF2-40B4-BE49-F238E27FC236}">
                    <a16:creationId xmlns:a16="http://schemas.microsoft.com/office/drawing/2014/main" id="{CD1218C6-B791-4ADC-BA8D-26D6A23B873C}"/>
                  </a:ext>
                </a:extLst>
              </p:cNvPr>
              <p:cNvSpPr txBox="1"/>
              <p:nvPr/>
            </p:nvSpPr>
            <p:spPr bwMode="auto">
              <a:xfrm>
                <a:off x="1898324" y="1919190"/>
                <a:ext cx="5179164" cy="860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613" name="Object 61">
                <a:extLst>
                  <a:ext uri="{FF2B5EF4-FFF2-40B4-BE49-F238E27FC236}">
                    <a16:creationId xmlns:a16="http://schemas.microsoft.com/office/drawing/2014/main" id="{CD1218C6-B791-4ADC-BA8D-26D6A23B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8324" y="1919190"/>
                <a:ext cx="5179164" cy="860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7">
                <a:extLst>
                  <a:ext uri="{FF2B5EF4-FFF2-40B4-BE49-F238E27FC236}">
                    <a16:creationId xmlns:a16="http://schemas.microsoft.com/office/drawing/2014/main" id="{EB8D917B-B7BD-4B42-A9EB-B258828629ED}"/>
                  </a:ext>
                </a:extLst>
              </p:cNvPr>
              <p:cNvSpPr txBox="1"/>
              <p:nvPr/>
            </p:nvSpPr>
            <p:spPr bwMode="auto">
              <a:xfrm>
                <a:off x="3769012" y="2669740"/>
                <a:ext cx="6719476" cy="13473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; 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Object 7">
                <a:extLst>
                  <a:ext uri="{FF2B5EF4-FFF2-40B4-BE49-F238E27FC236}">
                    <a16:creationId xmlns:a16="http://schemas.microsoft.com/office/drawing/2014/main" id="{EB8D917B-B7BD-4B42-A9EB-B2588286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012" y="2669740"/>
                <a:ext cx="6719476" cy="1347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0">
                <a:extLst>
                  <a:ext uri="{FF2B5EF4-FFF2-40B4-BE49-F238E27FC236}">
                    <a16:creationId xmlns:a16="http://schemas.microsoft.com/office/drawing/2014/main" id="{03B7AC2D-2D81-4BCD-8E8C-34116570B1B4}"/>
                  </a:ext>
                </a:extLst>
              </p:cNvPr>
              <p:cNvSpPr txBox="1"/>
              <p:nvPr/>
            </p:nvSpPr>
            <p:spPr bwMode="auto">
              <a:xfrm>
                <a:off x="4569378" y="3724358"/>
                <a:ext cx="4641850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1+3⋅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Object 10">
                <a:extLst>
                  <a:ext uri="{FF2B5EF4-FFF2-40B4-BE49-F238E27FC236}">
                    <a16:creationId xmlns:a16="http://schemas.microsoft.com/office/drawing/2014/main" id="{03B7AC2D-2D81-4BCD-8E8C-34116570B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9378" y="3724358"/>
                <a:ext cx="4641850" cy="53975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35">
            <a:extLst>
              <a:ext uri="{FF2B5EF4-FFF2-40B4-BE49-F238E27FC236}">
                <a16:creationId xmlns:a16="http://schemas.microsoft.com/office/drawing/2014/main" id="{ED2DCA0C-D879-4C6F-8CF6-224517C81A87}"/>
              </a:ext>
            </a:extLst>
          </p:cNvPr>
          <p:cNvGrpSpPr>
            <a:grpSpLocks/>
          </p:cNvGrpSpPr>
          <p:nvPr/>
        </p:nvGrpSpPr>
        <p:grpSpPr bwMode="auto">
          <a:xfrm>
            <a:off x="6240016" y="4476065"/>
            <a:ext cx="3960440" cy="2195734"/>
            <a:chOff x="1822" y="2924"/>
            <a:chExt cx="1349" cy="1152"/>
          </a:xfrm>
        </p:grpSpPr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6B092A61-9D68-4312-A19C-3789DBEF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3244"/>
              <a:ext cx="624" cy="5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350"/>
            </a:p>
          </p:txBody>
        </p:sp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C26AC1C2-41A0-486D-BA72-E7DDBAB5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356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350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668EEE73-2540-4165-8B79-B8B05FB58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3356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350"/>
            </a:p>
          </p:txBody>
        </p:sp>
        <p:sp>
          <p:nvSpPr>
            <p:cNvPr id="52" name="AutoShape 18">
              <a:extLst>
                <a:ext uri="{FF2B5EF4-FFF2-40B4-BE49-F238E27FC236}">
                  <a16:creationId xmlns:a16="http://schemas.microsoft.com/office/drawing/2014/main" id="{91533D2F-32EE-47A9-A877-683A3DC363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61" y="3425"/>
              <a:ext cx="165" cy="165"/>
            </a:xfrm>
            <a:prstGeom prst="wedgeEllipseCallout">
              <a:avLst>
                <a:gd name="adj1" fmla="val 36667"/>
                <a:gd name="adj2" fmla="val 23333"/>
              </a:avLst>
            </a:prstGeom>
            <a:solidFill>
              <a:srgbClr val="FF00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/>
                <a:t>+</a:t>
              </a:r>
              <a:endParaRPr lang="ru-RU" altLang="ru-RU" sz="1200"/>
            </a:p>
          </p:txBody>
        </p:sp>
        <p:sp>
          <p:nvSpPr>
            <p:cNvPr id="53" name="AutoShape 19">
              <a:extLst>
                <a:ext uri="{FF2B5EF4-FFF2-40B4-BE49-F238E27FC236}">
                  <a16:creationId xmlns:a16="http://schemas.microsoft.com/office/drawing/2014/main" id="{C9EDC7B1-B487-4C75-8BC9-74701F41BF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7" y="3428"/>
              <a:ext cx="148" cy="148"/>
            </a:xfrm>
            <a:prstGeom prst="wedgeEllipseCallout">
              <a:avLst>
                <a:gd name="adj1" fmla="val 46875"/>
                <a:gd name="adj2" fmla="val 20000"/>
              </a:avLst>
            </a:prstGeom>
            <a:solidFill>
              <a:srgbClr val="0000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21600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200" b="1"/>
                <a:t>−</a:t>
              </a:r>
              <a:endParaRPr lang="ru-RU" altLang="ru-RU" sz="1200"/>
            </a:p>
          </p:txBody>
        </p:sp>
        <p:sp>
          <p:nvSpPr>
            <p:cNvPr id="54" name="Line 20">
              <a:extLst>
                <a:ext uri="{FF2B5EF4-FFF2-40B4-BE49-F238E27FC236}">
                  <a16:creationId xmlns:a16="http://schemas.microsoft.com/office/drawing/2014/main" id="{FC632879-D2D3-4DFA-98FC-A44461D61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3500"/>
              <a:ext cx="1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Arc 21">
              <a:extLst>
                <a:ext uri="{FF2B5EF4-FFF2-40B4-BE49-F238E27FC236}">
                  <a16:creationId xmlns:a16="http://schemas.microsoft.com/office/drawing/2014/main" id="{DC0EFF09-B2B5-42B0-8D51-79081FD2E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3356"/>
              <a:ext cx="273" cy="144"/>
            </a:xfrm>
            <a:custGeom>
              <a:avLst/>
              <a:gdLst>
                <a:gd name="T0" fmla="*/ 0 w 39058"/>
                <a:gd name="T1" fmla="*/ 0 h 21600"/>
                <a:gd name="T2" fmla="*/ 0 w 39058"/>
                <a:gd name="T3" fmla="*/ 0 h 21600"/>
                <a:gd name="T4" fmla="*/ 0 w 3905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58" h="21600" fill="none" extrusionOk="0">
                  <a:moveTo>
                    <a:pt x="-1" y="12570"/>
                  </a:moveTo>
                  <a:cubicBezTo>
                    <a:pt x="3525" y="4909"/>
                    <a:pt x="11187" y="-1"/>
                    <a:pt x="19622" y="0"/>
                  </a:cubicBezTo>
                  <a:cubicBezTo>
                    <a:pt x="27898" y="0"/>
                    <a:pt x="35446" y="4729"/>
                    <a:pt x="39057" y="12176"/>
                  </a:cubicBezTo>
                </a:path>
                <a:path w="39058" h="21600" stroke="0" extrusionOk="0">
                  <a:moveTo>
                    <a:pt x="-1" y="12570"/>
                  </a:moveTo>
                  <a:cubicBezTo>
                    <a:pt x="3525" y="4909"/>
                    <a:pt x="11187" y="-1"/>
                    <a:pt x="19622" y="0"/>
                  </a:cubicBezTo>
                  <a:cubicBezTo>
                    <a:pt x="27898" y="0"/>
                    <a:pt x="35446" y="4729"/>
                    <a:pt x="39057" y="12176"/>
                  </a:cubicBezTo>
                  <a:lnTo>
                    <a:pt x="19622" y="21600"/>
                  </a:lnTo>
                  <a:lnTo>
                    <a:pt x="-1" y="125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Arc 22">
              <a:extLst>
                <a:ext uri="{FF2B5EF4-FFF2-40B4-BE49-F238E27FC236}">
                  <a16:creationId xmlns:a16="http://schemas.microsoft.com/office/drawing/2014/main" id="{B3813C0E-EB49-4356-933B-767F91D2FC2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63" y="3507"/>
              <a:ext cx="273" cy="144"/>
            </a:xfrm>
            <a:custGeom>
              <a:avLst/>
              <a:gdLst>
                <a:gd name="T0" fmla="*/ 0 w 39058"/>
                <a:gd name="T1" fmla="*/ 0 h 21600"/>
                <a:gd name="T2" fmla="*/ 0 w 39058"/>
                <a:gd name="T3" fmla="*/ 0 h 21600"/>
                <a:gd name="T4" fmla="*/ 0 w 3905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58" h="21600" fill="none" extrusionOk="0">
                  <a:moveTo>
                    <a:pt x="-1" y="12570"/>
                  </a:moveTo>
                  <a:cubicBezTo>
                    <a:pt x="3525" y="4909"/>
                    <a:pt x="11187" y="-1"/>
                    <a:pt x="19622" y="0"/>
                  </a:cubicBezTo>
                  <a:cubicBezTo>
                    <a:pt x="27898" y="0"/>
                    <a:pt x="35446" y="4729"/>
                    <a:pt x="39057" y="12176"/>
                  </a:cubicBezTo>
                </a:path>
                <a:path w="39058" h="21600" stroke="0" extrusionOk="0">
                  <a:moveTo>
                    <a:pt x="-1" y="12570"/>
                  </a:moveTo>
                  <a:cubicBezTo>
                    <a:pt x="3525" y="4909"/>
                    <a:pt x="11187" y="-1"/>
                    <a:pt x="19622" y="0"/>
                  </a:cubicBezTo>
                  <a:cubicBezTo>
                    <a:pt x="27898" y="0"/>
                    <a:pt x="35446" y="4729"/>
                    <a:pt x="39057" y="12176"/>
                  </a:cubicBezTo>
                  <a:lnTo>
                    <a:pt x="19622" y="21600"/>
                  </a:lnTo>
                  <a:lnTo>
                    <a:pt x="-1" y="125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Arc 23">
              <a:extLst>
                <a:ext uri="{FF2B5EF4-FFF2-40B4-BE49-F238E27FC236}">
                  <a16:creationId xmlns:a16="http://schemas.microsoft.com/office/drawing/2014/main" id="{2DB3EE5C-7A58-4815-831A-85DE62A87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3221"/>
              <a:ext cx="337" cy="288"/>
            </a:xfrm>
            <a:custGeom>
              <a:avLst/>
              <a:gdLst>
                <a:gd name="T0" fmla="*/ 0 w 41374"/>
                <a:gd name="T1" fmla="*/ 0 h 21600"/>
                <a:gd name="T2" fmla="*/ 0 w 41374"/>
                <a:gd name="T3" fmla="*/ 0 h 21600"/>
                <a:gd name="T4" fmla="*/ 0 w 4137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374" h="21600" fill="none" extrusionOk="0">
                  <a:moveTo>
                    <a:pt x="0" y="15027"/>
                  </a:moveTo>
                  <a:cubicBezTo>
                    <a:pt x="2859" y="6075"/>
                    <a:pt x="11178" y="-1"/>
                    <a:pt x="20576" y="0"/>
                  </a:cubicBezTo>
                  <a:cubicBezTo>
                    <a:pt x="30259" y="0"/>
                    <a:pt x="38759" y="6444"/>
                    <a:pt x="41374" y="15768"/>
                  </a:cubicBezTo>
                </a:path>
                <a:path w="41374" h="21600" stroke="0" extrusionOk="0">
                  <a:moveTo>
                    <a:pt x="0" y="15027"/>
                  </a:moveTo>
                  <a:cubicBezTo>
                    <a:pt x="2859" y="6075"/>
                    <a:pt x="11178" y="-1"/>
                    <a:pt x="20576" y="0"/>
                  </a:cubicBezTo>
                  <a:cubicBezTo>
                    <a:pt x="30259" y="0"/>
                    <a:pt x="38759" y="6444"/>
                    <a:pt x="41374" y="15768"/>
                  </a:cubicBezTo>
                  <a:lnTo>
                    <a:pt x="20576" y="21600"/>
                  </a:lnTo>
                  <a:lnTo>
                    <a:pt x="0" y="150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Arc 24">
              <a:extLst>
                <a:ext uri="{FF2B5EF4-FFF2-40B4-BE49-F238E27FC236}">
                  <a16:creationId xmlns:a16="http://schemas.microsoft.com/office/drawing/2014/main" id="{725FA855-D571-4283-9DE1-D306A42DC8E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23" y="3500"/>
              <a:ext cx="336" cy="288"/>
            </a:xfrm>
            <a:custGeom>
              <a:avLst/>
              <a:gdLst>
                <a:gd name="T0" fmla="*/ 0 w 41374"/>
                <a:gd name="T1" fmla="*/ 0 h 21600"/>
                <a:gd name="T2" fmla="*/ 0 w 41374"/>
                <a:gd name="T3" fmla="*/ 0 h 21600"/>
                <a:gd name="T4" fmla="*/ 0 w 4137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374" h="21600" fill="none" extrusionOk="0">
                  <a:moveTo>
                    <a:pt x="0" y="15027"/>
                  </a:moveTo>
                  <a:cubicBezTo>
                    <a:pt x="2859" y="6075"/>
                    <a:pt x="11178" y="-1"/>
                    <a:pt x="20576" y="0"/>
                  </a:cubicBezTo>
                  <a:cubicBezTo>
                    <a:pt x="30259" y="0"/>
                    <a:pt x="38759" y="6444"/>
                    <a:pt x="41374" y="15768"/>
                  </a:cubicBezTo>
                </a:path>
                <a:path w="41374" h="21600" stroke="0" extrusionOk="0">
                  <a:moveTo>
                    <a:pt x="0" y="15027"/>
                  </a:moveTo>
                  <a:cubicBezTo>
                    <a:pt x="2859" y="6075"/>
                    <a:pt x="11178" y="-1"/>
                    <a:pt x="20576" y="0"/>
                  </a:cubicBezTo>
                  <a:cubicBezTo>
                    <a:pt x="30259" y="0"/>
                    <a:pt x="38759" y="6444"/>
                    <a:pt x="41374" y="15768"/>
                  </a:cubicBezTo>
                  <a:lnTo>
                    <a:pt x="20576" y="21600"/>
                  </a:lnTo>
                  <a:lnTo>
                    <a:pt x="0" y="150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Arc 25">
              <a:extLst>
                <a:ext uri="{FF2B5EF4-FFF2-40B4-BE49-F238E27FC236}">
                  <a16:creationId xmlns:a16="http://schemas.microsoft.com/office/drawing/2014/main" id="{DDC9739A-8E10-404E-8F49-6376811BA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2996"/>
              <a:ext cx="501" cy="432"/>
            </a:xfrm>
            <a:custGeom>
              <a:avLst/>
              <a:gdLst>
                <a:gd name="T0" fmla="*/ 0 w 43200"/>
                <a:gd name="T1" fmla="*/ 0 h 34991"/>
                <a:gd name="T2" fmla="*/ 0 w 43200"/>
                <a:gd name="T3" fmla="*/ 0 h 34991"/>
                <a:gd name="T4" fmla="*/ 0 w 43200"/>
                <a:gd name="T5" fmla="*/ 0 h 349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4991" fill="none" extrusionOk="0">
                  <a:moveTo>
                    <a:pt x="4651" y="34991"/>
                  </a:moveTo>
                  <a:cubicBezTo>
                    <a:pt x="1638" y="31177"/>
                    <a:pt x="0" y="264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76"/>
                    <a:pt x="41616" y="31018"/>
                    <a:pt x="38698" y="34799"/>
                  </a:cubicBezTo>
                </a:path>
                <a:path w="43200" h="34991" stroke="0" extrusionOk="0">
                  <a:moveTo>
                    <a:pt x="4651" y="34991"/>
                  </a:moveTo>
                  <a:cubicBezTo>
                    <a:pt x="1638" y="31177"/>
                    <a:pt x="0" y="264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76"/>
                    <a:pt x="41616" y="31018"/>
                    <a:pt x="38698" y="34799"/>
                  </a:cubicBezTo>
                  <a:lnTo>
                    <a:pt x="21600" y="21600"/>
                  </a:lnTo>
                  <a:lnTo>
                    <a:pt x="4651" y="3499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Arc 26">
              <a:extLst>
                <a:ext uri="{FF2B5EF4-FFF2-40B4-BE49-F238E27FC236}">
                  <a16:creationId xmlns:a16="http://schemas.microsoft.com/office/drawing/2014/main" id="{AC31DF9D-7673-4E78-A704-B385179F0A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43" y="3572"/>
              <a:ext cx="502" cy="432"/>
            </a:xfrm>
            <a:custGeom>
              <a:avLst/>
              <a:gdLst>
                <a:gd name="T0" fmla="*/ 0 w 43200"/>
                <a:gd name="T1" fmla="*/ 0 h 34991"/>
                <a:gd name="T2" fmla="*/ 0 w 43200"/>
                <a:gd name="T3" fmla="*/ 0 h 34991"/>
                <a:gd name="T4" fmla="*/ 0 w 43200"/>
                <a:gd name="T5" fmla="*/ 0 h 349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4991" fill="none" extrusionOk="0">
                  <a:moveTo>
                    <a:pt x="4651" y="34991"/>
                  </a:moveTo>
                  <a:cubicBezTo>
                    <a:pt x="1638" y="31177"/>
                    <a:pt x="0" y="264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76"/>
                    <a:pt x="41616" y="31018"/>
                    <a:pt x="38698" y="34799"/>
                  </a:cubicBezTo>
                </a:path>
                <a:path w="43200" h="34991" stroke="0" extrusionOk="0">
                  <a:moveTo>
                    <a:pt x="4651" y="34991"/>
                  </a:moveTo>
                  <a:cubicBezTo>
                    <a:pt x="1638" y="31177"/>
                    <a:pt x="0" y="264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76"/>
                    <a:pt x="41616" y="31018"/>
                    <a:pt x="38698" y="34799"/>
                  </a:cubicBezTo>
                  <a:lnTo>
                    <a:pt x="21600" y="21600"/>
                  </a:lnTo>
                  <a:lnTo>
                    <a:pt x="4651" y="3499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Arc 27">
              <a:extLst>
                <a:ext uri="{FF2B5EF4-FFF2-40B4-BE49-F238E27FC236}">
                  <a16:creationId xmlns:a16="http://schemas.microsoft.com/office/drawing/2014/main" id="{67617AC7-9584-49F0-BFC7-D4F964C07E7E}"/>
                </a:ext>
              </a:extLst>
            </p:cNvPr>
            <p:cNvSpPr>
              <a:spLocks/>
            </p:cNvSpPr>
            <p:nvPr/>
          </p:nvSpPr>
          <p:spPr bwMode="auto">
            <a:xfrm rot="805028">
              <a:off x="2023" y="3005"/>
              <a:ext cx="288" cy="430"/>
            </a:xfrm>
            <a:custGeom>
              <a:avLst/>
              <a:gdLst>
                <a:gd name="T0" fmla="*/ 0 w 22168"/>
                <a:gd name="T1" fmla="*/ 0 h 29013"/>
                <a:gd name="T2" fmla="*/ 0 w 22168"/>
                <a:gd name="T3" fmla="*/ 0 h 29013"/>
                <a:gd name="T4" fmla="*/ 0 w 22168"/>
                <a:gd name="T5" fmla="*/ 0 h 29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68" h="29013" fill="none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</a:path>
                <a:path w="22168" h="29013" stroke="0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  <a:lnTo>
                    <a:pt x="21600" y="7413"/>
                  </a:lnTo>
                  <a:lnTo>
                    <a:pt x="22167" y="2900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Arc 28">
              <a:extLst>
                <a:ext uri="{FF2B5EF4-FFF2-40B4-BE49-F238E27FC236}">
                  <a16:creationId xmlns:a16="http://schemas.microsoft.com/office/drawing/2014/main" id="{605CC353-C7CB-4380-8499-ABFE52223051}"/>
                </a:ext>
              </a:extLst>
            </p:cNvPr>
            <p:cNvSpPr>
              <a:spLocks/>
            </p:cNvSpPr>
            <p:nvPr/>
          </p:nvSpPr>
          <p:spPr bwMode="auto">
            <a:xfrm rot="20794972" flipV="1">
              <a:off x="2024" y="3572"/>
              <a:ext cx="289" cy="430"/>
            </a:xfrm>
            <a:custGeom>
              <a:avLst/>
              <a:gdLst>
                <a:gd name="T0" fmla="*/ 0 w 22168"/>
                <a:gd name="T1" fmla="*/ 0 h 29013"/>
                <a:gd name="T2" fmla="*/ 0 w 22168"/>
                <a:gd name="T3" fmla="*/ 0 h 29013"/>
                <a:gd name="T4" fmla="*/ 0 w 22168"/>
                <a:gd name="T5" fmla="*/ 0 h 29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68" h="29013" fill="none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</a:path>
                <a:path w="22168" h="29013" stroke="0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  <a:lnTo>
                    <a:pt x="21600" y="7413"/>
                  </a:lnTo>
                  <a:lnTo>
                    <a:pt x="22167" y="2900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Arc 29">
              <a:extLst>
                <a:ext uri="{FF2B5EF4-FFF2-40B4-BE49-F238E27FC236}">
                  <a16:creationId xmlns:a16="http://schemas.microsoft.com/office/drawing/2014/main" id="{477480A4-DBAD-4DC5-A7E9-D0EF4FB99E7C}"/>
                </a:ext>
              </a:extLst>
            </p:cNvPr>
            <p:cNvSpPr>
              <a:spLocks/>
            </p:cNvSpPr>
            <p:nvPr/>
          </p:nvSpPr>
          <p:spPr bwMode="auto">
            <a:xfrm rot="20794972" flipH="1">
              <a:off x="2681" y="2996"/>
              <a:ext cx="288" cy="430"/>
            </a:xfrm>
            <a:custGeom>
              <a:avLst/>
              <a:gdLst>
                <a:gd name="T0" fmla="*/ 0 w 22168"/>
                <a:gd name="T1" fmla="*/ 0 h 29013"/>
                <a:gd name="T2" fmla="*/ 0 w 22168"/>
                <a:gd name="T3" fmla="*/ 0 h 29013"/>
                <a:gd name="T4" fmla="*/ 0 w 22168"/>
                <a:gd name="T5" fmla="*/ 0 h 29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68" h="29013" fill="none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</a:path>
                <a:path w="22168" h="29013" stroke="0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  <a:lnTo>
                    <a:pt x="21600" y="7413"/>
                  </a:lnTo>
                  <a:lnTo>
                    <a:pt x="22167" y="2900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Arc 30">
              <a:extLst>
                <a:ext uri="{FF2B5EF4-FFF2-40B4-BE49-F238E27FC236}">
                  <a16:creationId xmlns:a16="http://schemas.microsoft.com/office/drawing/2014/main" id="{9547F3A9-3CA2-40CF-A638-F7ED916DE7C6}"/>
                </a:ext>
              </a:extLst>
            </p:cNvPr>
            <p:cNvSpPr>
              <a:spLocks/>
            </p:cNvSpPr>
            <p:nvPr/>
          </p:nvSpPr>
          <p:spPr bwMode="auto">
            <a:xfrm rot="805028" flipH="1" flipV="1">
              <a:off x="2686" y="3572"/>
              <a:ext cx="288" cy="430"/>
            </a:xfrm>
            <a:custGeom>
              <a:avLst/>
              <a:gdLst>
                <a:gd name="T0" fmla="*/ 0 w 22168"/>
                <a:gd name="T1" fmla="*/ 0 h 29013"/>
                <a:gd name="T2" fmla="*/ 0 w 22168"/>
                <a:gd name="T3" fmla="*/ 0 h 29013"/>
                <a:gd name="T4" fmla="*/ 0 w 22168"/>
                <a:gd name="T5" fmla="*/ 0 h 29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68" h="29013" fill="none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</a:path>
                <a:path w="22168" h="29013" stroke="0" extrusionOk="0">
                  <a:moveTo>
                    <a:pt x="22167" y="29005"/>
                  </a:moveTo>
                  <a:cubicBezTo>
                    <a:pt x="21978" y="29010"/>
                    <a:pt x="21789" y="29012"/>
                    <a:pt x="21600" y="29013"/>
                  </a:cubicBezTo>
                  <a:cubicBezTo>
                    <a:pt x="9670" y="29013"/>
                    <a:pt x="0" y="19342"/>
                    <a:pt x="0" y="7413"/>
                  </a:cubicBezTo>
                  <a:cubicBezTo>
                    <a:pt x="-1" y="4884"/>
                    <a:pt x="444" y="2375"/>
                    <a:pt x="1311" y="-1"/>
                  </a:cubicBezTo>
                  <a:lnTo>
                    <a:pt x="21600" y="7413"/>
                  </a:lnTo>
                  <a:lnTo>
                    <a:pt x="22167" y="2900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2E64744A-5B97-4145-A2D2-D0E28F6EA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0" y="3500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Line 32">
              <a:extLst>
                <a:ext uri="{FF2B5EF4-FFF2-40B4-BE49-F238E27FC236}">
                  <a16:creationId xmlns:a16="http://schemas.microsoft.com/office/drawing/2014/main" id="{D5A80628-6B6D-4A34-A419-7BE784DA0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2" y="3500"/>
              <a:ext cx="4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33">
              <a:extLst>
                <a:ext uri="{FF2B5EF4-FFF2-40B4-BE49-F238E27FC236}">
                  <a16:creationId xmlns:a16="http://schemas.microsoft.com/office/drawing/2014/main" id="{DD439F88-EDC4-43EC-9A55-24117118F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2924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Oval 15">
              <a:extLst>
                <a:ext uri="{FF2B5EF4-FFF2-40B4-BE49-F238E27FC236}">
                  <a16:creationId xmlns:a16="http://schemas.microsoft.com/office/drawing/2014/main" id="{609AD883-73F9-40AE-AA31-FED7A7A2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3244"/>
              <a:ext cx="625" cy="50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350"/>
            </a:p>
          </p:txBody>
        </p:sp>
      </p:grp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30102A9F-809E-41BF-AFF2-BE58186E0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2527" y="1998756"/>
            <a:ext cx="5711181" cy="1061765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700" b="1" dirty="0"/>
              <a:t>	</a:t>
            </a:r>
            <a:r>
              <a:rPr lang="ru-RU" sz="2000" b="1" dirty="0"/>
              <a:t>   </a:t>
            </a:r>
            <a:r>
              <a:rPr lang="ru-RU" sz="2000" dirty="0">
                <a:solidFill>
                  <a:srgbClr val="000000"/>
                </a:solidFill>
              </a:rPr>
              <a:t>Результирующая сила </a:t>
            </a:r>
            <a:r>
              <a:rPr lang="en-US" sz="2000" b="1" i="1" dirty="0">
                <a:solidFill>
                  <a:srgbClr val="000000"/>
                </a:solidFill>
              </a:rPr>
              <a:t>F</a:t>
            </a:r>
            <a:r>
              <a:rPr lang="ru-RU" sz="2000" dirty="0">
                <a:solidFill>
                  <a:srgbClr val="000000"/>
                </a:solidFill>
              </a:rPr>
              <a:t> = </a:t>
            </a:r>
            <a:r>
              <a:rPr lang="en-US" sz="2000" i="1" dirty="0">
                <a:solidFill>
                  <a:srgbClr val="000000"/>
                </a:solidFill>
              </a:rPr>
              <a:t>q</a:t>
            </a:r>
            <a:r>
              <a:rPr lang="ru-RU" sz="2000" baseline="30000" dirty="0">
                <a:solidFill>
                  <a:srgbClr val="000000"/>
                </a:solidFill>
              </a:rPr>
              <a:t>.</a:t>
            </a:r>
            <a:r>
              <a:rPr lang="en-US" sz="2000" b="1" i="1" dirty="0">
                <a:solidFill>
                  <a:srgbClr val="000000"/>
                </a:solidFill>
              </a:rPr>
              <a:t>E</a:t>
            </a:r>
            <a:r>
              <a:rPr lang="ru-RU" sz="2000" baseline="-25000" dirty="0">
                <a:solidFill>
                  <a:srgbClr val="000000"/>
                </a:solidFill>
              </a:rPr>
              <a:t>+</a:t>
            </a:r>
            <a:r>
              <a:rPr lang="ru-RU" sz="2000" dirty="0">
                <a:solidFill>
                  <a:srgbClr val="000000"/>
                </a:solidFill>
              </a:rPr>
              <a:t> - </a:t>
            </a:r>
            <a:r>
              <a:rPr lang="en-US" sz="2000" i="1" dirty="0">
                <a:solidFill>
                  <a:srgbClr val="000000"/>
                </a:solidFill>
              </a:rPr>
              <a:t>q</a:t>
            </a:r>
            <a:r>
              <a:rPr lang="ru-RU" sz="2000" baseline="30000" dirty="0">
                <a:solidFill>
                  <a:srgbClr val="000000"/>
                </a:solidFill>
              </a:rPr>
              <a:t>.</a:t>
            </a:r>
            <a:r>
              <a:rPr lang="en-US" sz="2000" b="1" i="1" dirty="0">
                <a:solidFill>
                  <a:srgbClr val="000000"/>
                </a:solidFill>
              </a:rPr>
              <a:t>E</a:t>
            </a:r>
            <a:r>
              <a:rPr lang="ru-RU" sz="2000" baseline="-25000" dirty="0">
                <a:solidFill>
                  <a:srgbClr val="000000"/>
                </a:solidFill>
              </a:rPr>
              <a:t>-</a:t>
            </a:r>
            <a:r>
              <a:rPr lang="ru-RU" sz="2000" dirty="0">
                <a:solidFill>
                  <a:srgbClr val="000000"/>
                </a:solidFill>
              </a:rPr>
              <a:t> = </a:t>
            </a:r>
            <a:r>
              <a:rPr lang="en-US" sz="2000" i="1" dirty="0">
                <a:solidFill>
                  <a:srgbClr val="000000"/>
                </a:solidFill>
              </a:rPr>
              <a:t>q</a:t>
            </a:r>
            <a:r>
              <a:rPr lang="ru-RU" sz="2000" baseline="30000" dirty="0">
                <a:solidFill>
                  <a:srgbClr val="000000"/>
                </a:solidFill>
              </a:rPr>
              <a:t>.</a:t>
            </a:r>
            <a:r>
              <a:rPr lang="ru-RU" sz="2000" dirty="0">
                <a:solidFill>
                  <a:srgbClr val="000000"/>
                </a:solidFill>
              </a:rPr>
              <a:t>(</a:t>
            </a:r>
            <a:r>
              <a:rPr lang="en-US" sz="2000" b="1" i="1" dirty="0">
                <a:solidFill>
                  <a:srgbClr val="000000"/>
                </a:solidFill>
              </a:rPr>
              <a:t>E</a:t>
            </a:r>
            <a:r>
              <a:rPr lang="ru-RU" sz="2000" baseline="-25000" dirty="0">
                <a:solidFill>
                  <a:srgbClr val="000000"/>
                </a:solidFill>
              </a:rPr>
              <a:t>+</a:t>
            </a:r>
            <a:r>
              <a:rPr lang="ru-RU" sz="2000" dirty="0">
                <a:solidFill>
                  <a:srgbClr val="000000"/>
                </a:solidFill>
              </a:rPr>
              <a:t> - </a:t>
            </a:r>
            <a:r>
              <a:rPr lang="en-US" sz="2000" b="1" i="1" dirty="0">
                <a:solidFill>
                  <a:srgbClr val="000000"/>
                </a:solidFill>
              </a:rPr>
              <a:t>E</a:t>
            </a:r>
            <a:r>
              <a:rPr lang="ru-RU" sz="2000" baseline="-25000" dirty="0">
                <a:solidFill>
                  <a:srgbClr val="000000"/>
                </a:solidFill>
              </a:rPr>
              <a:t>-</a:t>
            </a:r>
            <a:r>
              <a:rPr lang="ru-RU" sz="2000" dirty="0">
                <a:solidFill>
                  <a:srgbClr val="000000"/>
                </a:solidFill>
              </a:rPr>
              <a:t>). </a:t>
            </a:r>
            <a:endParaRPr lang="ru-RU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6D4A4E40-4A43-4D30-9F73-74F47B0C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7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50"/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FDC8E604-3DFD-4AB8-A5FC-8AFC14813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81" y="2788970"/>
          <a:ext cx="4546215" cy="106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009890" imgH="409489" progId="Equation.3">
                  <p:embed/>
                </p:oleObj>
              </mc:Choice>
              <mc:Fallback>
                <p:oleObj name="Формула" r:id="rId3" imgW="2009890" imgH="409489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FDC8E604-3DFD-4AB8-A5FC-8AFC14813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81" y="2788970"/>
                        <a:ext cx="4546215" cy="106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>
            <a:extLst>
              <a:ext uri="{FF2B5EF4-FFF2-40B4-BE49-F238E27FC236}">
                <a16:creationId xmlns:a16="http://schemas.microsoft.com/office/drawing/2014/main" id="{CE010611-73A7-4C50-A5DF-C73507C0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682" y="4878770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Object 7">
                <a:extLst>
                  <a:ext uri="{FF2B5EF4-FFF2-40B4-BE49-F238E27FC236}">
                    <a16:creationId xmlns:a16="http://schemas.microsoft.com/office/drawing/2014/main" id="{15561B45-FF49-4FF6-9BA6-4DF59CAFB0C9}"/>
                  </a:ext>
                </a:extLst>
              </p:cNvPr>
              <p:cNvSpPr txBox="1"/>
              <p:nvPr/>
            </p:nvSpPr>
            <p:spPr bwMode="auto">
              <a:xfrm>
                <a:off x="7449493" y="4842199"/>
                <a:ext cx="1944216" cy="149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8679" name="Object 7">
                <a:extLst>
                  <a:ext uri="{FF2B5EF4-FFF2-40B4-BE49-F238E27FC236}">
                    <a16:creationId xmlns:a16="http://schemas.microsoft.com/office/drawing/2014/main" id="{15561B45-FF49-4FF6-9BA6-4DF59CAF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9493" y="4842199"/>
                <a:ext cx="1944216" cy="1495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5" name="Rectangle 32">
            <a:extLst>
              <a:ext uri="{FF2B5EF4-FFF2-40B4-BE49-F238E27FC236}">
                <a16:creationId xmlns:a16="http://schemas.microsoft.com/office/drawing/2014/main" id="{5AB0E424-8436-44DF-B659-3AD9D9C4B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682" y="4878770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50"/>
          </a:p>
        </p:txBody>
      </p:sp>
      <p:sp>
        <p:nvSpPr>
          <p:cNvPr id="8206" name="Rectangle 34">
            <a:extLst>
              <a:ext uri="{FF2B5EF4-FFF2-40B4-BE49-F238E27FC236}">
                <a16:creationId xmlns:a16="http://schemas.microsoft.com/office/drawing/2014/main" id="{2B2410EA-04F6-451B-8342-5A65DAFE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682" y="4878770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50"/>
          </a:p>
        </p:txBody>
      </p:sp>
      <p:sp>
        <p:nvSpPr>
          <p:cNvPr id="8208" name="Rectangle 36">
            <a:extLst>
              <a:ext uri="{FF2B5EF4-FFF2-40B4-BE49-F238E27FC236}">
                <a16:creationId xmlns:a16="http://schemas.microsoft.com/office/drawing/2014/main" id="{4B33C4D2-B3F6-482C-9994-ED5177F5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682" y="4921632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5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5175478-BC13-4D17-8E58-90FB8D06E992}"/>
              </a:ext>
            </a:extLst>
          </p:cNvPr>
          <p:cNvGrpSpPr/>
          <p:nvPr/>
        </p:nvGrpSpPr>
        <p:grpSpPr>
          <a:xfrm>
            <a:off x="1703512" y="3429001"/>
            <a:ext cx="5256584" cy="3087290"/>
            <a:chOff x="2087166" y="4346972"/>
            <a:chExt cx="2256234" cy="1089422"/>
          </a:xfrm>
        </p:grpSpPr>
        <p:grpSp>
          <p:nvGrpSpPr>
            <p:cNvPr id="28701" name="Group 29">
              <a:extLst>
                <a:ext uri="{FF2B5EF4-FFF2-40B4-BE49-F238E27FC236}">
                  <a16:creationId xmlns:a16="http://schemas.microsoft.com/office/drawing/2014/main" id="{4782000A-63C7-4420-A1B0-E269C1259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166" y="4346972"/>
              <a:ext cx="2256234" cy="875109"/>
              <a:chOff x="793" y="2932"/>
              <a:chExt cx="1895" cy="735"/>
            </a:xfrm>
          </p:grpSpPr>
          <p:sp>
            <p:nvSpPr>
              <p:cNvPr id="8221" name="Arc 15">
                <a:extLst>
                  <a:ext uri="{FF2B5EF4-FFF2-40B4-BE49-F238E27FC236}">
                    <a16:creationId xmlns:a16="http://schemas.microsoft.com/office/drawing/2014/main" id="{F7E72762-EEA1-4ECD-8DA1-E03739C7B9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793" y="3003"/>
                <a:ext cx="769" cy="422"/>
              </a:xfrm>
              <a:custGeom>
                <a:avLst/>
                <a:gdLst>
                  <a:gd name="T0" fmla="*/ 0 w 21518"/>
                  <a:gd name="T1" fmla="*/ 0 h 21600"/>
                  <a:gd name="T2" fmla="*/ 0 w 21518"/>
                  <a:gd name="T3" fmla="*/ 0 h 21600"/>
                  <a:gd name="T4" fmla="*/ 0 w 21518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18" h="21600" fill="none" extrusionOk="0">
                    <a:moveTo>
                      <a:pt x="-1" y="0"/>
                    </a:moveTo>
                    <a:cubicBezTo>
                      <a:pt x="11199" y="0"/>
                      <a:pt x="20541" y="8560"/>
                      <a:pt x="21517" y="19717"/>
                    </a:cubicBezTo>
                  </a:path>
                  <a:path w="21518" h="21600" stroke="0" extrusionOk="0">
                    <a:moveTo>
                      <a:pt x="-1" y="0"/>
                    </a:moveTo>
                    <a:cubicBezTo>
                      <a:pt x="11199" y="0"/>
                      <a:pt x="20541" y="8560"/>
                      <a:pt x="21517" y="1971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22" name="Arc 16">
                <a:extLst>
                  <a:ext uri="{FF2B5EF4-FFF2-40B4-BE49-F238E27FC236}">
                    <a16:creationId xmlns:a16="http://schemas.microsoft.com/office/drawing/2014/main" id="{93F5BF7E-48BE-4AFA-867B-4C60C2F111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863" y="3063"/>
                <a:ext cx="983" cy="428"/>
              </a:xfrm>
              <a:custGeom>
                <a:avLst/>
                <a:gdLst>
                  <a:gd name="T0" fmla="*/ 0 w 21600"/>
                  <a:gd name="T1" fmla="*/ 0 h 21962"/>
                  <a:gd name="T2" fmla="*/ 0 w 21600"/>
                  <a:gd name="T3" fmla="*/ 0 h 21962"/>
                  <a:gd name="T4" fmla="*/ 0 w 21600"/>
                  <a:gd name="T5" fmla="*/ 0 h 219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9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20"/>
                      <a:pt x="21598" y="21841"/>
                      <a:pt x="21596" y="21961"/>
                    </a:cubicBezTo>
                  </a:path>
                  <a:path w="21600" h="219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20"/>
                      <a:pt x="21598" y="21841"/>
                      <a:pt x="21596" y="2196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23" name="Arc 17">
                <a:extLst>
                  <a:ext uri="{FF2B5EF4-FFF2-40B4-BE49-F238E27FC236}">
                    <a16:creationId xmlns:a16="http://schemas.microsoft.com/office/drawing/2014/main" id="{E72FAAF7-5104-476D-81FB-D5E5249B59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933" y="3045"/>
                <a:ext cx="1264" cy="525"/>
              </a:xfrm>
              <a:custGeom>
                <a:avLst/>
                <a:gdLst>
                  <a:gd name="T0" fmla="*/ 0 w 21490"/>
                  <a:gd name="T1" fmla="*/ 0 h 21600"/>
                  <a:gd name="T2" fmla="*/ 0 w 21490"/>
                  <a:gd name="T3" fmla="*/ 0 h 21600"/>
                  <a:gd name="T4" fmla="*/ 0 w 2149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490" h="21600" fill="none" extrusionOk="0">
                    <a:moveTo>
                      <a:pt x="-1" y="0"/>
                    </a:moveTo>
                    <a:cubicBezTo>
                      <a:pt x="11087" y="0"/>
                      <a:pt x="20374" y="8395"/>
                      <a:pt x="21490" y="19426"/>
                    </a:cubicBezTo>
                  </a:path>
                  <a:path w="21490" h="21600" stroke="0" extrusionOk="0">
                    <a:moveTo>
                      <a:pt x="-1" y="0"/>
                    </a:moveTo>
                    <a:cubicBezTo>
                      <a:pt x="11087" y="0"/>
                      <a:pt x="20374" y="8395"/>
                      <a:pt x="21490" y="1942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24" name="Arc 18">
                <a:extLst>
                  <a:ext uri="{FF2B5EF4-FFF2-40B4-BE49-F238E27FC236}">
                    <a16:creationId xmlns:a16="http://schemas.microsoft.com/office/drawing/2014/main" id="{46882817-D6DB-4F2D-B327-3D29D9A02A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933" y="2932"/>
                <a:ext cx="1755" cy="735"/>
              </a:xfrm>
              <a:custGeom>
                <a:avLst/>
                <a:gdLst>
                  <a:gd name="T0" fmla="*/ 0 w 20189"/>
                  <a:gd name="T1" fmla="*/ 0 h 21600"/>
                  <a:gd name="T2" fmla="*/ 0 w 20189"/>
                  <a:gd name="T3" fmla="*/ 0 h 21600"/>
                  <a:gd name="T4" fmla="*/ 0 w 2018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189" h="21600" fill="none" extrusionOk="0">
                    <a:moveTo>
                      <a:pt x="-1" y="0"/>
                    </a:moveTo>
                    <a:cubicBezTo>
                      <a:pt x="8966" y="0"/>
                      <a:pt x="17001" y="5539"/>
                      <a:pt x="20188" y="13921"/>
                    </a:cubicBezTo>
                  </a:path>
                  <a:path w="20189" h="21600" stroke="0" extrusionOk="0">
                    <a:moveTo>
                      <a:pt x="-1" y="0"/>
                    </a:moveTo>
                    <a:cubicBezTo>
                      <a:pt x="8966" y="0"/>
                      <a:pt x="17001" y="5539"/>
                      <a:pt x="20188" y="1392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8700" name="Group 28">
              <a:extLst>
                <a:ext uri="{FF2B5EF4-FFF2-40B4-BE49-F238E27FC236}">
                  <a16:creationId xmlns:a16="http://schemas.microsoft.com/office/drawing/2014/main" id="{97526966-DF6E-4AD6-A679-B52B03EF5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419" y="5003006"/>
              <a:ext cx="453629" cy="433388"/>
              <a:chOff x="1214" y="3482"/>
              <a:chExt cx="381" cy="364"/>
            </a:xfrm>
          </p:grpSpPr>
          <p:sp>
            <p:nvSpPr>
              <p:cNvPr id="8219" name="Text Box 11">
                <a:extLst>
                  <a:ext uri="{FF2B5EF4-FFF2-40B4-BE49-F238E27FC236}">
                    <a16:creationId xmlns:a16="http://schemas.microsoft.com/office/drawing/2014/main" id="{413D43CE-89F9-4DC1-BEB4-D40C1FEBBD1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214" y="3667"/>
                <a:ext cx="246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700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000" i="1" dirty="0" err="1">
                    <a:solidFill>
                      <a:srgbClr val="000000"/>
                    </a:solidFill>
                  </a:rPr>
                  <a:t>q</a:t>
                </a:r>
                <a:r>
                  <a:rPr lang="en-US" altLang="ru-RU" sz="2000" b="1" i="1" dirty="0" err="1">
                    <a:solidFill>
                      <a:srgbClr val="000000"/>
                    </a:solidFill>
                  </a:rPr>
                  <a:t>E</a:t>
                </a:r>
                <a:r>
                  <a:rPr lang="en-US" altLang="ru-RU" sz="2000" b="1" i="1" baseline="-25000" dirty="0">
                    <a:solidFill>
                      <a:srgbClr val="000000"/>
                    </a:solidFill>
                  </a:rPr>
                  <a:t>−</a:t>
                </a:r>
                <a:endParaRPr lang="ru-RU" altLang="ru-RU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20" name="Line 21">
                <a:extLst>
                  <a:ext uri="{FF2B5EF4-FFF2-40B4-BE49-F238E27FC236}">
                    <a16:creationId xmlns:a16="http://schemas.microsoft.com/office/drawing/2014/main" id="{729797D5-CC57-42FA-BE77-32D886785F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300000" flipV="1">
                <a:off x="1301" y="3423"/>
                <a:ext cx="236" cy="3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8699" name="Group 27">
              <a:extLst>
                <a:ext uri="{FF2B5EF4-FFF2-40B4-BE49-F238E27FC236}">
                  <a16:creationId xmlns:a16="http://schemas.microsoft.com/office/drawing/2014/main" id="{D849DA9C-A69E-4B95-B5F5-673A0DD08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2797" y="4396981"/>
              <a:ext cx="598885" cy="411957"/>
              <a:chOff x="1814" y="2973"/>
              <a:chExt cx="503" cy="346"/>
            </a:xfrm>
          </p:grpSpPr>
          <p:sp>
            <p:nvSpPr>
              <p:cNvPr id="8217" name="Line 20">
                <a:extLst>
                  <a:ext uri="{FF2B5EF4-FFF2-40B4-BE49-F238E27FC236}">
                    <a16:creationId xmlns:a16="http://schemas.microsoft.com/office/drawing/2014/main" id="{05E4F64F-5358-43D4-954D-D10747D230A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00000" flipV="1">
                <a:off x="1814" y="3003"/>
                <a:ext cx="211" cy="3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18" name="Text Box 24">
                <a:extLst>
                  <a:ext uri="{FF2B5EF4-FFF2-40B4-BE49-F238E27FC236}">
                    <a16:creationId xmlns:a16="http://schemas.microsoft.com/office/drawing/2014/main" id="{01DBB479-C1B2-44BF-897C-93854CCB834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071" y="2973"/>
                <a:ext cx="246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700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000" i="1" dirty="0" err="1">
                    <a:solidFill>
                      <a:srgbClr val="000000"/>
                    </a:solidFill>
                  </a:rPr>
                  <a:t>q</a:t>
                </a:r>
                <a:r>
                  <a:rPr lang="en-US" altLang="ru-RU" sz="2000" b="1" i="1" dirty="0" err="1">
                    <a:solidFill>
                      <a:srgbClr val="000000"/>
                    </a:solidFill>
                  </a:rPr>
                  <a:t>E</a:t>
                </a:r>
                <a:r>
                  <a:rPr lang="en-US" altLang="ru-RU" sz="2000" b="1" i="1" baseline="-25000" dirty="0">
                    <a:solidFill>
                      <a:srgbClr val="000000"/>
                    </a:solidFill>
                  </a:rPr>
                  <a:t>+</a:t>
                </a:r>
                <a:endParaRPr lang="ru-RU" altLang="ru-RU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698" name="Group 26">
              <a:extLst>
                <a:ext uri="{FF2B5EF4-FFF2-40B4-BE49-F238E27FC236}">
                  <a16:creationId xmlns:a16="http://schemas.microsoft.com/office/drawing/2014/main" id="{391EB687-7BFF-4474-A299-23FF818AB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137" y="4650581"/>
              <a:ext cx="539354" cy="700088"/>
              <a:chOff x="1565" y="3186"/>
              <a:chExt cx="453" cy="588"/>
            </a:xfrm>
          </p:grpSpPr>
          <p:sp>
            <p:nvSpPr>
              <p:cNvPr id="8212" name="Text Box 13">
                <a:extLst>
                  <a:ext uri="{FF2B5EF4-FFF2-40B4-BE49-F238E27FC236}">
                    <a16:creationId xmlns:a16="http://schemas.microsoft.com/office/drawing/2014/main" id="{091293BF-FBF0-4AF9-8FBF-423260586F5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65" y="3595"/>
                <a:ext cx="179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050" i="1">
                    <a:solidFill>
                      <a:srgbClr val="000000"/>
                    </a:solidFill>
                  </a:rPr>
                  <a:t>−q</a:t>
                </a:r>
                <a:endParaRPr lang="ru-RU" altLang="ru-R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8213" name="Text Box 14">
                <a:extLst>
                  <a:ext uri="{FF2B5EF4-FFF2-40B4-BE49-F238E27FC236}">
                    <a16:creationId xmlns:a16="http://schemas.microsoft.com/office/drawing/2014/main" id="{07C65510-4777-4578-997A-32A462FA396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839" y="3186"/>
                <a:ext cx="179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000" i="1" dirty="0">
                    <a:solidFill>
                      <a:srgbClr val="000000"/>
                    </a:solidFill>
                  </a:rPr>
                  <a:t>+</a:t>
                </a:r>
                <a:r>
                  <a:rPr lang="en-US" altLang="ru-RU" sz="2000" i="1" dirty="0">
                    <a:solidFill>
                      <a:srgbClr val="000000"/>
                    </a:solidFill>
                  </a:rPr>
                  <a:t>q</a:t>
                </a:r>
                <a:endParaRPr lang="ru-RU" altLang="ru-RU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14" name="Line 19">
                <a:extLst>
                  <a:ext uri="{FF2B5EF4-FFF2-40B4-BE49-F238E27FC236}">
                    <a16:creationId xmlns:a16="http://schemas.microsoft.com/office/drawing/2014/main" id="{8270A6FB-9678-4CD1-94C6-EC7EF4CE64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000000" flipV="1">
                <a:off x="1635" y="3335"/>
                <a:ext cx="149" cy="2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15" name="Oval 22">
                <a:extLst>
                  <a:ext uri="{FF2B5EF4-FFF2-40B4-BE49-F238E27FC236}">
                    <a16:creationId xmlns:a16="http://schemas.microsoft.com/office/drawing/2014/main" id="{54E05F90-53E5-4F20-93EE-4B45FD30B4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09" y="3561"/>
                <a:ext cx="73" cy="73"/>
              </a:xfrm>
              <a:prstGeom prst="ellipse">
                <a:avLst/>
              </a:prstGeom>
              <a:solidFill>
                <a:srgbClr val="FF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350"/>
              </a:p>
            </p:txBody>
          </p:sp>
          <p:sp>
            <p:nvSpPr>
              <p:cNvPr id="8216" name="Oval 23">
                <a:extLst>
                  <a:ext uri="{FF2B5EF4-FFF2-40B4-BE49-F238E27FC236}">
                    <a16:creationId xmlns:a16="http://schemas.microsoft.com/office/drawing/2014/main" id="{019D6A8D-A5CE-40CD-9918-A791B53A53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38" y="3252"/>
                <a:ext cx="73" cy="74"/>
              </a:xfrm>
              <a:prstGeom prst="ellipse">
                <a:avLst/>
              </a:prstGeom>
              <a:solidFill>
                <a:srgbClr val="FF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350"/>
              </a:p>
            </p:txBody>
          </p:sp>
        </p:grp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886A11F1-7324-4621-9E92-43E53AFA1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828" y="419189"/>
            <a:ext cx="8400344" cy="78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ru-RU" sz="3400" kern="0" dirty="0">
                <a:solidFill>
                  <a:schemeClr val="accent1">
                    <a:satMod val="150000"/>
                  </a:schemeClr>
                </a:solidFill>
              </a:rPr>
              <a:t>Электрический диполь в электростатическом поле</a:t>
            </a: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675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Равенство нулю сил.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Тогда на заряды диполя будут действовать равные по величине, но противоположные по направлению силы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ru-RU" dirty="0"/>
                  <a:t>. Равенство этих сил и их </a:t>
                </a:r>
                <a:r>
                  <a:rPr lang="ru-RU" dirty="0" err="1"/>
                  <a:t>антипараллельность</a:t>
                </a:r>
                <a:r>
                  <a:rPr lang="ru-RU" dirty="0"/>
                  <a:t> означает, что результирующая сила, действующая на диполь равна нулю.</a:t>
                </a:r>
              </a:p>
              <a:p>
                <a:r>
                  <a:rPr lang="ru-RU" dirty="0"/>
                  <a:t>Таким образом в однородном электрическом поле равнодействующая всех сил, действующих на диполь, равна нулю.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24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18DB650A-3B8F-4F1E-BB2B-EB00B843F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0782" y="2492907"/>
            <a:ext cx="4793577" cy="4166294"/>
          </a:xfrm>
        </p:spPr>
        <p:txBody>
          <a:bodyPr vert="horz" wrap="square" lIns="2700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000" b="1" dirty="0"/>
              <a:t>	</a:t>
            </a:r>
            <a:endParaRPr lang="ru-RU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000" dirty="0">
                <a:solidFill>
                  <a:srgbClr val="000000"/>
                </a:solidFill>
              </a:rPr>
              <a:t>	При достаточно малом расстоянии между зарядами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диполя имеем: </a:t>
            </a:r>
            <a:endParaRPr lang="en-US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000" b="1" i="1" dirty="0">
                <a:solidFill>
                  <a:srgbClr val="000000"/>
                </a:solidFill>
              </a:rPr>
              <a:t>Е</a:t>
            </a:r>
            <a:r>
              <a:rPr lang="ru-RU" sz="2000" baseline="-25000" dirty="0">
                <a:solidFill>
                  <a:srgbClr val="000000"/>
                </a:solidFill>
              </a:rPr>
              <a:t>+</a:t>
            </a:r>
            <a:r>
              <a:rPr lang="ru-RU" sz="2000" dirty="0">
                <a:solidFill>
                  <a:srgbClr val="000000"/>
                </a:solidFill>
              </a:rPr>
              <a:t> ≈ </a:t>
            </a:r>
            <a:r>
              <a:rPr lang="ru-RU" sz="2000" b="1" i="1" dirty="0">
                <a:solidFill>
                  <a:srgbClr val="000000"/>
                </a:solidFill>
              </a:rPr>
              <a:t>Е</a:t>
            </a:r>
            <a:r>
              <a:rPr lang="ru-RU" sz="2000" baseline="-25000" dirty="0">
                <a:solidFill>
                  <a:srgbClr val="000000"/>
                </a:solidFill>
              </a:rPr>
              <a:t>−</a:t>
            </a:r>
            <a:r>
              <a:rPr lang="ru-RU" sz="2000" dirty="0">
                <a:solidFill>
                  <a:srgbClr val="000000"/>
                </a:solidFill>
              </a:rPr>
              <a:t> и </a:t>
            </a:r>
            <a:r>
              <a:rPr lang="ru-RU" sz="2000" b="1" i="1" dirty="0">
                <a:solidFill>
                  <a:srgbClr val="000000"/>
                </a:solidFill>
              </a:rPr>
              <a:t>М</a:t>
            </a:r>
            <a:r>
              <a:rPr lang="ru-RU" sz="2000" dirty="0">
                <a:solidFill>
                  <a:srgbClr val="000000"/>
                </a:solidFill>
              </a:rPr>
              <a:t> = ((</a:t>
            </a:r>
            <a:r>
              <a:rPr lang="en-US" sz="2000" b="1" i="1" dirty="0">
                <a:solidFill>
                  <a:srgbClr val="000000"/>
                </a:solidFill>
              </a:rPr>
              <a:t>r</a:t>
            </a:r>
            <a:r>
              <a:rPr lang="ru-RU" sz="2000" baseline="-25000" dirty="0">
                <a:solidFill>
                  <a:srgbClr val="000000"/>
                </a:solidFill>
              </a:rPr>
              <a:t>+</a:t>
            </a:r>
            <a:r>
              <a:rPr lang="ru-RU" sz="2000" dirty="0">
                <a:solidFill>
                  <a:srgbClr val="000000"/>
                </a:solidFill>
              </a:rPr>
              <a:t> - </a:t>
            </a:r>
            <a:r>
              <a:rPr lang="en-US" sz="2000" b="1" i="1" dirty="0">
                <a:solidFill>
                  <a:srgbClr val="000000"/>
                </a:solidFill>
              </a:rPr>
              <a:t>r</a:t>
            </a:r>
            <a:r>
              <a:rPr lang="ru-RU" sz="2000" baseline="-25000" dirty="0">
                <a:solidFill>
                  <a:srgbClr val="000000"/>
                </a:solidFill>
              </a:rPr>
              <a:t>−</a:t>
            </a:r>
            <a:r>
              <a:rPr lang="ru-RU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x </a:t>
            </a:r>
            <a:r>
              <a:rPr lang="en-US" sz="2000" i="1" dirty="0" err="1">
                <a:solidFill>
                  <a:srgbClr val="000000"/>
                </a:solidFill>
              </a:rPr>
              <a:t>q</a:t>
            </a:r>
            <a:r>
              <a:rPr lang="en-US" sz="2000" b="1" i="1" dirty="0" err="1">
                <a:solidFill>
                  <a:srgbClr val="000000"/>
                </a:solidFill>
              </a:rPr>
              <a:t>E</a:t>
            </a:r>
            <a:r>
              <a:rPr lang="ru-RU" sz="2000" dirty="0">
                <a:solidFill>
                  <a:srgbClr val="000000"/>
                </a:solidFill>
              </a:rPr>
              <a:t>),</a:t>
            </a:r>
            <a:endParaRPr lang="en-US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000" dirty="0">
                <a:solidFill>
                  <a:srgbClr val="000000"/>
                </a:solidFill>
              </a:rPr>
              <a:t> а с учетом, что (</a:t>
            </a:r>
            <a:r>
              <a:rPr lang="en-US" sz="2000" b="1" i="1" dirty="0">
                <a:solidFill>
                  <a:srgbClr val="000000"/>
                </a:solidFill>
              </a:rPr>
              <a:t>r</a:t>
            </a:r>
            <a:r>
              <a:rPr lang="ru-RU" sz="2000" baseline="-25000" dirty="0">
                <a:solidFill>
                  <a:srgbClr val="000000"/>
                </a:solidFill>
              </a:rPr>
              <a:t>+</a:t>
            </a:r>
            <a:r>
              <a:rPr lang="ru-RU" sz="2000" dirty="0">
                <a:solidFill>
                  <a:srgbClr val="000000"/>
                </a:solidFill>
              </a:rPr>
              <a:t> - </a:t>
            </a:r>
            <a:r>
              <a:rPr lang="en-US" sz="2000" b="1" i="1" dirty="0">
                <a:solidFill>
                  <a:srgbClr val="000000"/>
                </a:solidFill>
              </a:rPr>
              <a:t>r</a:t>
            </a:r>
            <a:r>
              <a:rPr lang="ru-RU" sz="2000" baseline="-25000" dirty="0">
                <a:solidFill>
                  <a:srgbClr val="000000"/>
                </a:solidFill>
              </a:rPr>
              <a:t>−</a:t>
            </a:r>
            <a:r>
              <a:rPr lang="ru-RU" sz="2000" dirty="0">
                <a:solidFill>
                  <a:srgbClr val="000000"/>
                </a:solidFill>
              </a:rPr>
              <a:t>) = 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i="1" dirty="0" err="1">
                <a:solidFill>
                  <a:srgbClr val="000000"/>
                </a:solidFill>
              </a:rPr>
              <a:t>q</a:t>
            </a:r>
            <a:r>
              <a:rPr lang="en-US" sz="2000" b="1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ru-RU" sz="2000" dirty="0">
                <a:solidFill>
                  <a:srgbClr val="000000"/>
                </a:solidFill>
              </a:rPr>
              <a:t> = </a:t>
            </a:r>
            <a:r>
              <a:rPr lang="en-US" sz="2000" b="1" i="1" dirty="0">
                <a:solidFill>
                  <a:srgbClr val="000000"/>
                </a:solidFill>
              </a:rPr>
              <a:t>p</a:t>
            </a:r>
            <a:r>
              <a:rPr lang="ru-RU" sz="2000" dirty="0">
                <a:solidFill>
                  <a:srgbClr val="000000"/>
                </a:solidFill>
              </a:rPr>
              <a:t>, получаем</a:t>
            </a:r>
            <a:endParaRPr lang="en-US" sz="2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2000" i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sz="2000" b="1" i="1" dirty="0">
                <a:solidFill>
                  <a:srgbClr val="000000"/>
                </a:solidFill>
              </a:rPr>
              <a:t>М</a:t>
            </a:r>
            <a:r>
              <a:rPr lang="ru-RU" sz="2000" dirty="0">
                <a:solidFill>
                  <a:srgbClr val="000000"/>
                </a:solidFill>
              </a:rPr>
              <a:t> = (</a:t>
            </a:r>
            <a:r>
              <a:rPr lang="ru-RU" sz="2000" b="1" i="1" dirty="0">
                <a:solidFill>
                  <a:srgbClr val="000000"/>
                </a:solidFill>
              </a:rPr>
              <a:t>р</a:t>
            </a:r>
            <a:r>
              <a:rPr lang="ru-RU" sz="2000" dirty="0">
                <a:solidFill>
                  <a:srgbClr val="000000"/>
                </a:solidFill>
              </a:rPr>
              <a:t> х </a:t>
            </a:r>
            <a:r>
              <a:rPr lang="ru-RU" sz="2000" b="1" i="1" dirty="0">
                <a:solidFill>
                  <a:srgbClr val="000000"/>
                </a:solidFill>
              </a:rPr>
              <a:t>Е</a:t>
            </a:r>
            <a:r>
              <a:rPr lang="ru-RU" sz="2000" dirty="0">
                <a:solidFill>
                  <a:srgbClr val="000000"/>
                </a:solidFill>
              </a:rPr>
              <a:t>) = </a:t>
            </a:r>
            <a:r>
              <a:rPr lang="ru-RU" sz="2000" i="1" dirty="0" err="1">
                <a:solidFill>
                  <a:srgbClr val="000000"/>
                </a:solidFill>
              </a:rPr>
              <a:t>р</a:t>
            </a:r>
            <a:r>
              <a:rPr lang="ru-RU" sz="2000" b="1" baseline="30000" dirty="0" err="1">
                <a:solidFill>
                  <a:srgbClr val="000000"/>
                </a:solidFill>
              </a:rPr>
              <a:t>.</a:t>
            </a:r>
            <a:r>
              <a:rPr lang="ru-RU" sz="2000" i="1" dirty="0" err="1">
                <a:solidFill>
                  <a:srgbClr val="000000"/>
                </a:solidFill>
              </a:rPr>
              <a:t>Е</a:t>
            </a:r>
            <a:r>
              <a:rPr lang="ru-RU" sz="2000" b="1" baseline="30000" dirty="0">
                <a:solidFill>
                  <a:srgbClr val="000000"/>
                </a:solidFill>
              </a:rPr>
              <a:t>.</a:t>
            </a:r>
            <a:r>
              <a:rPr lang="en-US" sz="2000" dirty="0">
                <a:solidFill>
                  <a:srgbClr val="000000"/>
                </a:solidFill>
              </a:rPr>
              <a:t>sin</a:t>
            </a:r>
            <a:r>
              <a:rPr lang="en-US" sz="2000" i="1" dirty="0">
                <a:solidFill>
                  <a:srgbClr val="000000"/>
                </a:solidFill>
              </a:rPr>
              <a:t>α</a:t>
            </a:r>
            <a:r>
              <a:rPr lang="ru-RU" sz="2000" i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                         </a:t>
            </a:r>
            <a:endParaRPr lang="ru-RU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73B37C-034A-45B3-BF6D-1969D0761AB0}"/>
              </a:ext>
            </a:extLst>
          </p:cNvPr>
          <p:cNvGrpSpPr/>
          <p:nvPr/>
        </p:nvGrpSpPr>
        <p:grpSpPr>
          <a:xfrm>
            <a:off x="1919536" y="3140968"/>
            <a:ext cx="3312070" cy="3168202"/>
            <a:chOff x="1980010" y="3861198"/>
            <a:chExt cx="1920479" cy="1920478"/>
          </a:xfrm>
        </p:grpSpPr>
        <p:grpSp>
          <p:nvGrpSpPr>
            <p:cNvPr id="29724" name="Group 28">
              <a:extLst>
                <a:ext uri="{FF2B5EF4-FFF2-40B4-BE49-F238E27FC236}">
                  <a16:creationId xmlns:a16="http://schemas.microsoft.com/office/drawing/2014/main" id="{9049CE13-2736-4722-BBFA-05281828A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744" y="3861198"/>
              <a:ext cx="1606154" cy="1920478"/>
              <a:chOff x="973" y="2523"/>
              <a:chExt cx="1349" cy="1613"/>
            </a:xfrm>
          </p:grpSpPr>
          <p:sp>
            <p:nvSpPr>
              <p:cNvPr id="9239" name="Text Box 6">
                <a:extLst>
                  <a:ext uri="{FF2B5EF4-FFF2-40B4-BE49-F238E27FC236}">
                    <a16:creationId xmlns:a16="http://schemas.microsoft.com/office/drawing/2014/main" id="{E4B74164-CDA8-4B97-B195-8DE524E99E5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115" y="3334"/>
                <a:ext cx="13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200" b="1" i="1">
                    <a:solidFill>
                      <a:srgbClr val="000000"/>
                    </a:solidFill>
                  </a:rPr>
                  <a:t>Е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0" name="Arc 13">
                <a:extLst>
                  <a:ext uri="{FF2B5EF4-FFF2-40B4-BE49-F238E27FC236}">
                    <a16:creationId xmlns:a16="http://schemas.microsoft.com/office/drawing/2014/main" id="{996D7F9D-2EFE-40E7-8C49-7BE355023A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 flipV="1">
                <a:off x="1041" y="2523"/>
                <a:ext cx="1276" cy="60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1" name="Arc 14">
                <a:extLst>
                  <a:ext uri="{FF2B5EF4-FFF2-40B4-BE49-F238E27FC236}">
                    <a16:creationId xmlns:a16="http://schemas.microsoft.com/office/drawing/2014/main" id="{0EEFD875-E4D6-4558-A63E-A24AE6AAEC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041" y="3531"/>
                <a:ext cx="1276" cy="60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2" name="Line 15">
                <a:extLst>
                  <a:ext uri="{FF2B5EF4-FFF2-40B4-BE49-F238E27FC236}">
                    <a16:creationId xmlns:a16="http://schemas.microsoft.com/office/drawing/2014/main" id="{82A88494-4C2A-48A1-AEE6-FDCE5AA1A8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973" y="3329"/>
                <a:ext cx="134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9722" name="Group 26">
              <a:extLst>
                <a:ext uri="{FF2B5EF4-FFF2-40B4-BE49-F238E27FC236}">
                  <a16:creationId xmlns:a16="http://schemas.microsoft.com/office/drawing/2014/main" id="{83C1FA64-2FDE-4966-81DA-7A8B0B88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895" y="4257676"/>
              <a:ext cx="559594" cy="203597"/>
              <a:chOff x="1981" y="2856"/>
              <a:chExt cx="470" cy="171"/>
            </a:xfrm>
          </p:grpSpPr>
          <p:sp>
            <p:nvSpPr>
              <p:cNvPr id="9237" name="Text Box 12">
                <a:extLst>
                  <a:ext uri="{FF2B5EF4-FFF2-40B4-BE49-F238E27FC236}">
                    <a16:creationId xmlns:a16="http://schemas.microsoft.com/office/drawing/2014/main" id="{5161ABC4-5E26-4117-A24C-7E0AAFA393C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50" y="2856"/>
                <a:ext cx="20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b="1" i="1">
                    <a:solidFill>
                      <a:srgbClr val="000000"/>
                    </a:solidFill>
                  </a:rPr>
                  <a:t>F</a:t>
                </a:r>
                <a:r>
                  <a:rPr lang="en-US" altLang="ru-RU" sz="1200" b="1" i="1" baseline="-25000">
                    <a:solidFill>
                      <a:srgbClr val="000000"/>
                    </a:solidFill>
                  </a:rPr>
                  <a:t>+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8" name="Line 17">
                <a:extLst>
                  <a:ext uri="{FF2B5EF4-FFF2-40B4-BE49-F238E27FC236}">
                    <a16:creationId xmlns:a16="http://schemas.microsoft.com/office/drawing/2014/main" id="{10769BF9-8219-49C3-BCB5-2123345918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00000">
                <a:off x="1981" y="3025"/>
                <a:ext cx="40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9723" name="Group 27">
              <a:extLst>
                <a:ext uri="{FF2B5EF4-FFF2-40B4-BE49-F238E27FC236}">
                  <a16:creationId xmlns:a16="http://schemas.microsoft.com/office/drawing/2014/main" id="{78A3E207-D7F1-4341-B4B5-AE372B0A9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0010" y="5192316"/>
              <a:ext cx="581025" cy="228600"/>
              <a:chOff x="839" y="3641"/>
              <a:chExt cx="488" cy="192"/>
            </a:xfrm>
          </p:grpSpPr>
          <p:sp>
            <p:nvSpPr>
              <p:cNvPr id="9235" name="Text Box 11">
                <a:extLst>
                  <a:ext uri="{FF2B5EF4-FFF2-40B4-BE49-F238E27FC236}">
                    <a16:creationId xmlns:a16="http://schemas.microsoft.com/office/drawing/2014/main" id="{55ECD6DA-1123-400E-84D0-52278C38A79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839" y="3662"/>
                <a:ext cx="202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b="1" i="1">
                    <a:solidFill>
                      <a:srgbClr val="000000"/>
                    </a:solidFill>
                  </a:rPr>
                  <a:t>F</a:t>
                </a:r>
                <a:r>
                  <a:rPr lang="en-US" altLang="ru-RU" sz="1200" b="1" i="1" baseline="-25000">
                    <a:solidFill>
                      <a:srgbClr val="000000"/>
                    </a:solidFill>
                  </a:rPr>
                  <a:t>−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6" name="Line 18">
                <a:extLst>
                  <a:ext uri="{FF2B5EF4-FFF2-40B4-BE49-F238E27FC236}">
                    <a16:creationId xmlns:a16="http://schemas.microsoft.com/office/drawing/2014/main" id="{879A69A1-8E2A-48CD-904E-1E095BB8F8A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987" y="3641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9721" name="Group 25">
              <a:extLst>
                <a:ext uri="{FF2B5EF4-FFF2-40B4-BE49-F238E27FC236}">
                  <a16:creationId xmlns:a16="http://schemas.microsoft.com/office/drawing/2014/main" id="{208DEF8F-3A8F-4A4D-A011-846EF7CFE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480" y="4235053"/>
              <a:ext cx="1183481" cy="1004888"/>
              <a:chOff x="1108" y="2837"/>
              <a:chExt cx="994" cy="844"/>
            </a:xfrm>
          </p:grpSpPr>
          <p:sp>
            <p:nvSpPr>
              <p:cNvPr id="9225" name="Text Box 7">
                <a:extLst>
                  <a:ext uri="{FF2B5EF4-FFF2-40B4-BE49-F238E27FC236}">
                    <a16:creationId xmlns:a16="http://schemas.microsoft.com/office/drawing/2014/main" id="{E25AF506-2E66-4D1B-BD14-7FE8676A719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891" y="3158"/>
                <a:ext cx="135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α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" name="Text Box 8">
                <a:extLst>
                  <a:ext uri="{FF2B5EF4-FFF2-40B4-BE49-F238E27FC236}">
                    <a16:creationId xmlns:a16="http://schemas.microsoft.com/office/drawing/2014/main" id="{7486C863-8D51-4FC4-8AB2-DEC5FBC5BB4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645" y="3329"/>
                <a:ext cx="13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i="1">
                    <a:solidFill>
                      <a:srgbClr val="000000"/>
                    </a:solidFill>
                  </a:rPr>
                  <a:t>C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7" name="Text Box 9">
                <a:extLst>
                  <a:ext uri="{FF2B5EF4-FFF2-40B4-BE49-F238E27FC236}">
                    <a16:creationId xmlns:a16="http://schemas.microsoft.com/office/drawing/2014/main" id="{15C02A9A-2FFC-470C-B404-F933FD5501C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76" y="3329"/>
                <a:ext cx="156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b="1" i="1">
                    <a:solidFill>
                      <a:srgbClr val="000000"/>
                    </a:solidFill>
                  </a:rPr>
                  <a:t>r</a:t>
                </a:r>
                <a:r>
                  <a:rPr lang="en-US" altLang="ru-RU" sz="1200" b="1" i="1" baseline="-25000">
                    <a:solidFill>
                      <a:srgbClr val="000000"/>
                    </a:solidFill>
                  </a:rPr>
                  <a:t>−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8" name="Text Box 10">
                <a:extLst>
                  <a:ext uri="{FF2B5EF4-FFF2-40B4-BE49-F238E27FC236}">
                    <a16:creationId xmlns:a16="http://schemas.microsoft.com/office/drawing/2014/main" id="{233456C6-947E-42DE-A2A8-AEB0D8DAFE1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645" y="3057"/>
                <a:ext cx="15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b="1" i="1">
                    <a:solidFill>
                      <a:srgbClr val="000000"/>
                    </a:solidFill>
                  </a:rPr>
                  <a:t>r</a:t>
                </a:r>
                <a:r>
                  <a:rPr lang="en-US" altLang="ru-RU" sz="1200" b="1" i="1" baseline="-25000">
                    <a:solidFill>
                      <a:srgbClr val="000000"/>
                    </a:solidFill>
                  </a:rPr>
                  <a:t>+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9" name="Line 16">
                <a:extLst>
                  <a:ext uri="{FF2B5EF4-FFF2-40B4-BE49-F238E27FC236}">
                    <a16:creationId xmlns:a16="http://schemas.microsoft.com/office/drawing/2014/main" id="{6397F1DA-AB54-4F82-B163-DF3A8CFD0F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2700000">
                <a:off x="1245" y="3334"/>
                <a:ext cx="857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0" name="Oval 19">
                <a:extLst>
                  <a:ext uri="{FF2B5EF4-FFF2-40B4-BE49-F238E27FC236}">
                    <a16:creationId xmlns:a16="http://schemas.microsoft.com/office/drawing/2014/main" id="{D8DCAFF4-DAD3-427F-B0EA-F6582C1F95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51" y="2972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350"/>
              </a:p>
            </p:txBody>
          </p:sp>
          <p:sp>
            <p:nvSpPr>
              <p:cNvPr id="9231" name="Oval 20">
                <a:extLst>
                  <a:ext uri="{FF2B5EF4-FFF2-40B4-BE49-F238E27FC236}">
                    <a16:creationId xmlns:a16="http://schemas.microsoft.com/office/drawing/2014/main" id="{32D2261D-D645-40C8-BC37-803EC97B0B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09" y="3609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350"/>
              </a:p>
            </p:txBody>
          </p:sp>
          <p:sp>
            <p:nvSpPr>
              <p:cNvPr id="9232" name="Text Box 21">
                <a:extLst>
                  <a:ext uri="{FF2B5EF4-FFF2-40B4-BE49-F238E27FC236}">
                    <a16:creationId xmlns:a16="http://schemas.microsoft.com/office/drawing/2014/main" id="{DB4B27E9-78EB-440A-ABD7-7C6AB883265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717" y="2837"/>
                <a:ext cx="19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i="1">
                    <a:solidFill>
                      <a:srgbClr val="000000"/>
                    </a:solidFill>
                  </a:rPr>
                  <a:t>+q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3" name="Text Box 22">
                <a:extLst>
                  <a:ext uri="{FF2B5EF4-FFF2-40B4-BE49-F238E27FC236}">
                    <a16:creationId xmlns:a16="http://schemas.microsoft.com/office/drawing/2014/main" id="{1A1B8EE2-FC4E-4BB2-8BF1-FA5BDD9EF78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08" y="3430"/>
                <a:ext cx="19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200" i="1">
                    <a:solidFill>
                      <a:srgbClr val="000000"/>
                    </a:solidFill>
                  </a:rPr>
                  <a:t>−q</a:t>
                </a:r>
                <a:endParaRPr lang="ru-RU" altLang="ru-RU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4" name="Arc 24">
                <a:extLst>
                  <a:ext uri="{FF2B5EF4-FFF2-40B4-BE49-F238E27FC236}">
                    <a16:creationId xmlns:a16="http://schemas.microsoft.com/office/drawing/2014/main" id="{D88E651B-8657-4830-ADF5-75812FA619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79" y="3229"/>
                <a:ext cx="68" cy="1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D7826107-FDE5-4BF8-AC7F-CBD419D31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76273"/>
            <a:ext cx="8400344" cy="789352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Электрический диполь в электростатическом поле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2DA2423-7CEA-42B7-BEEE-5F4342A63AF6}"/>
              </a:ext>
            </a:extLst>
          </p:cNvPr>
          <p:cNvSpPr/>
          <p:nvPr/>
        </p:nvSpPr>
        <p:spPr>
          <a:xfrm>
            <a:off x="1587408" y="1560423"/>
            <a:ext cx="9017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b="1" i="1" dirty="0">
                <a:solidFill>
                  <a:srgbClr val="000000"/>
                </a:solidFill>
              </a:rPr>
              <a:t>M</a:t>
            </a:r>
            <a:r>
              <a:rPr lang="ru-RU" sz="3200" dirty="0">
                <a:solidFill>
                  <a:srgbClr val="000000"/>
                </a:solidFill>
              </a:rPr>
              <a:t> = (</a:t>
            </a:r>
            <a:r>
              <a:rPr lang="en-US" sz="3200" b="1" i="1" dirty="0">
                <a:solidFill>
                  <a:srgbClr val="000000"/>
                </a:solidFill>
              </a:rPr>
              <a:t>r</a:t>
            </a:r>
            <a:r>
              <a:rPr lang="ru-RU" sz="3200" baseline="-25000" dirty="0">
                <a:solidFill>
                  <a:srgbClr val="000000"/>
                </a:solidFill>
              </a:rPr>
              <a:t>+</a:t>
            </a:r>
            <a:r>
              <a:rPr lang="ru-RU" sz="3200" i="1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x </a:t>
            </a:r>
            <a:r>
              <a:rPr lang="en-US" sz="3200" b="1" i="1" dirty="0">
                <a:solidFill>
                  <a:srgbClr val="000000"/>
                </a:solidFill>
              </a:rPr>
              <a:t>F</a:t>
            </a:r>
            <a:r>
              <a:rPr lang="ru-RU" sz="3200" baseline="-25000" dirty="0">
                <a:solidFill>
                  <a:srgbClr val="000000"/>
                </a:solidFill>
              </a:rPr>
              <a:t>+</a:t>
            </a:r>
            <a:r>
              <a:rPr lang="ru-RU" sz="3200" dirty="0">
                <a:solidFill>
                  <a:srgbClr val="000000"/>
                </a:solidFill>
              </a:rPr>
              <a:t>) + (</a:t>
            </a:r>
            <a:r>
              <a:rPr lang="en-US" sz="3200" b="1" i="1" dirty="0">
                <a:solidFill>
                  <a:srgbClr val="000000"/>
                </a:solidFill>
              </a:rPr>
              <a:t>r</a:t>
            </a:r>
            <a:r>
              <a:rPr lang="ru-RU" sz="3200" baseline="-25000" dirty="0">
                <a:solidFill>
                  <a:srgbClr val="000000"/>
                </a:solidFill>
              </a:rPr>
              <a:t>−</a:t>
            </a:r>
            <a:r>
              <a:rPr lang="ru-RU" sz="3200" i="1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x </a:t>
            </a:r>
            <a:r>
              <a:rPr lang="en-US" sz="3200" b="1" i="1" dirty="0">
                <a:solidFill>
                  <a:srgbClr val="000000"/>
                </a:solidFill>
              </a:rPr>
              <a:t>F</a:t>
            </a:r>
            <a:r>
              <a:rPr lang="ru-RU" sz="3200" baseline="-25000" dirty="0">
                <a:solidFill>
                  <a:srgbClr val="000000"/>
                </a:solidFill>
              </a:rPr>
              <a:t>−</a:t>
            </a:r>
            <a:r>
              <a:rPr lang="ru-RU" sz="3200" dirty="0">
                <a:solidFill>
                  <a:srgbClr val="000000"/>
                </a:solidFill>
              </a:rPr>
              <a:t>) = (</a:t>
            </a:r>
            <a:r>
              <a:rPr lang="en-US" sz="3200" b="1" i="1" dirty="0">
                <a:solidFill>
                  <a:srgbClr val="000000"/>
                </a:solidFill>
              </a:rPr>
              <a:t>r</a:t>
            </a:r>
            <a:r>
              <a:rPr lang="ru-RU" sz="3200" baseline="-25000" dirty="0">
                <a:solidFill>
                  <a:srgbClr val="000000"/>
                </a:solidFill>
              </a:rPr>
              <a:t>+</a:t>
            </a:r>
            <a:r>
              <a:rPr lang="ru-RU" sz="3200" i="1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x </a:t>
            </a:r>
            <a:r>
              <a:rPr lang="en-US" sz="3200" i="1" dirty="0" err="1">
                <a:solidFill>
                  <a:srgbClr val="000000"/>
                </a:solidFill>
              </a:rPr>
              <a:t>q</a:t>
            </a:r>
            <a:r>
              <a:rPr lang="en-US" sz="3200" b="1" i="1" dirty="0" err="1">
                <a:solidFill>
                  <a:srgbClr val="000000"/>
                </a:solidFill>
              </a:rPr>
              <a:t>E</a:t>
            </a:r>
            <a:r>
              <a:rPr lang="ru-RU" sz="3200" baseline="-25000" dirty="0">
                <a:solidFill>
                  <a:srgbClr val="000000"/>
                </a:solidFill>
              </a:rPr>
              <a:t>+</a:t>
            </a:r>
            <a:r>
              <a:rPr lang="ru-RU" sz="3200" dirty="0">
                <a:solidFill>
                  <a:srgbClr val="000000"/>
                </a:solidFill>
              </a:rPr>
              <a:t>) – (</a:t>
            </a:r>
            <a:r>
              <a:rPr lang="en-US" sz="3200" b="1" i="1" dirty="0">
                <a:solidFill>
                  <a:srgbClr val="000000"/>
                </a:solidFill>
              </a:rPr>
              <a:t>r</a:t>
            </a:r>
            <a:r>
              <a:rPr lang="ru-RU" sz="3200" baseline="-25000" dirty="0">
                <a:solidFill>
                  <a:srgbClr val="000000"/>
                </a:solidFill>
              </a:rPr>
              <a:t>−</a:t>
            </a:r>
            <a:r>
              <a:rPr lang="ru-RU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x </a:t>
            </a:r>
            <a:r>
              <a:rPr lang="en-US" sz="3200" i="1" dirty="0" err="1">
                <a:solidFill>
                  <a:srgbClr val="000000"/>
                </a:solidFill>
              </a:rPr>
              <a:t>q</a:t>
            </a:r>
            <a:r>
              <a:rPr lang="en-US" sz="3200" b="1" i="1" dirty="0" err="1">
                <a:solidFill>
                  <a:srgbClr val="000000"/>
                </a:solidFill>
              </a:rPr>
              <a:t>E</a:t>
            </a:r>
            <a:r>
              <a:rPr lang="ru-RU" sz="3200" baseline="-25000" dirty="0">
                <a:solidFill>
                  <a:srgbClr val="000000"/>
                </a:solidFill>
              </a:rPr>
              <a:t>−</a:t>
            </a:r>
            <a:r>
              <a:rPr lang="ru-RU" sz="3200" dirty="0">
                <a:solidFill>
                  <a:srgbClr val="000000"/>
                </a:solidFill>
              </a:rPr>
              <a:t>).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split orient="vert"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Модуль момента сил.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Найдём модуль этого момента: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𝑝𝐸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Из этой формулы видно, что максимальный по модулю момент соответствует углу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между дипольным моментом и напряжённостью электрического поля.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00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Энергия диполя в электрическом поле.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600" dirty="0"/>
                  <a:t>Найдём энергию диполя в электрическом поле. Обозначим </a:t>
                </a:r>
                <a14:m>
                  <m:oMath xmlns:m="http://schemas.openxmlformats.org/officeDocument/2006/math">
                    <m:r>
                      <a:rPr lang="ru-RU" sz="36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/>
                  <a:t> потенциал поля в точке, где находится отрицательный заряд, а </a:t>
                </a:r>
                <a14:m>
                  <m:oMath xmlns:m="http://schemas.openxmlformats.org/officeDocument/2006/math">
                    <m:r>
                      <a:rPr lang="ru-RU" sz="36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36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ru-RU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/>
                  <a:t> потенциал в точке, где находится положительный заряд. Ось абсцисс направлена вдоль электрического поля.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74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solidFill>
                  <a:schemeClr val="accent1">
                    <a:satMod val="150000"/>
                  </a:schemeClr>
                </a:solidFill>
              </a:rPr>
              <a:t>Потенциальная</a:t>
            </a:r>
            <a:r>
              <a:rPr lang="ru-RU" dirty="0"/>
              <a:t> </a:t>
            </a:r>
            <a:r>
              <a:rPr lang="ru-RU" sz="4200" dirty="0">
                <a:solidFill>
                  <a:schemeClr val="accent1">
                    <a:satMod val="150000"/>
                  </a:schemeClr>
                </a:solidFill>
              </a:rPr>
              <a:t>энергия диполя.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21766" y="1628801"/>
                <a:ext cx="8589034" cy="470852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Тогда энергия диполя может быть найдена по формуле: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 dirty="0"/>
              </a:p>
              <a:p>
                <a:endParaRPr lang="ru-RU" i="1" dirty="0"/>
              </a:p>
              <a:p>
                <a:r>
                  <a:rPr lang="ru-RU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1766" y="1628801"/>
                <a:ext cx="8589034" cy="4708525"/>
              </a:xfrm>
              <a:blipFill>
                <a:blip r:embed="rId2"/>
                <a:stretch>
                  <a:fillRect l="-1278" t="-2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65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 </a:t>
            </a:r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Диполь. Поле диполя</a:t>
            </a:r>
            <a:r>
              <a:rPr lang="ru-RU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Часто электрическое поле создаёт не один заряд, а целая система зарядов. Тогда расчёт электрического поля изменяется.</a:t>
                </a:r>
              </a:p>
              <a:p>
                <a:r>
                  <a:rPr lang="ru-RU" dirty="0"/>
                  <a:t>Одной из самых распространённых систем зарядов является система из двух зарядов, равных по величине и противоположных по направлению.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Работа по перемещению пробного заряда.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 – угол между напряжённостью поля и дипольным моментом.  А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Так что: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=−(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38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675" y="304801"/>
            <a:ext cx="8461821" cy="121602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Минимум и максимум потенциальной энергии диполя.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dirty="0"/>
                  <a:t>Минимум потенциальной энергии соответствует нулевому углу между напряжённостью электрического поля и дипольным моментом, а максимум углу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sz="3200" dirty="0"/>
                  <a:t>.</a:t>
                </a:r>
              </a:p>
              <a:p>
                <a:r>
                  <a:rPr lang="ru-RU" sz="3200" dirty="0"/>
                  <a:t>Стремление к минимуму пот. энергии.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4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Сила, действующая на диполь в неоднородном поле.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dirty="0"/>
                  <a:t>Наконец, найдём силы, действующие на диполь в неоднородном электрическом поле. Для этого воспользуемся связью между силой и потенциальной энергией:</a:t>
                </a:r>
                <a:endParaRPr lang="en-US" sz="3200" dirty="0"/>
              </a:p>
              <a:p>
                <a:endParaRPr lang="ru-RU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ru-RU" sz="3200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2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ru-RU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76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60649"/>
            <a:ext cx="8229600" cy="103909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Преобразование формул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Как было показано ранее: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=−(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4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7231" y="188641"/>
            <a:ext cx="8001000" cy="12160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Формула силы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Дипольный момент от координат не зависит, значит дифференцировать нужно только напряжённость электрического поля: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46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Координаты силы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Из этой формулы можно найти проекции силы на оси координат: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21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Диполь в неоднородном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самый распространённый случай, когда силовые линии поля расположены, как показано на рисунке: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3575720" y="3140969"/>
            <a:ext cx="4752528" cy="3384376"/>
            <a:chOff x="0" y="0"/>
            <a:chExt cx="2314799" cy="160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Надпись 133"/>
                <p:cNvSpPr txBox="1"/>
                <p:nvPr/>
              </p:nvSpPr>
              <p:spPr>
                <a:xfrm>
                  <a:off x="119063" y="447675"/>
                  <a:ext cx="361950" cy="3378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Надпись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63" y="447675"/>
                  <a:ext cx="361950" cy="3378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Группа 5"/>
            <p:cNvGrpSpPr/>
            <p:nvPr/>
          </p:nvGrpSpPr>
          <p:grpSpPr>
            <a:xfrm>
              <a:off x="0" y="0"/>
              <a:ext cx="2314799" cy="1609200"/>
              <a:chOff x="0" y="0"/>
              <a:chExt cx="2314628" cy="16097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Надпись 135"/>
                  <p:cNvSpPr txBox="1"/>
                  <p:nvPr/>
                </p:nvSpPr>
                <p:spPr>
                  <a:xfrm>
                    <a:off x="1009650" y="681038"/>
                    <a:ext cx="338138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Надпись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650" y="681038"/>
                    <a:ext cx="338138" cy="2667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Полилиния 7"/>
              <p:cNvSpPr/>
              <p:nvPr/>
            </p:nvSpPr>
            <p:spPr>
              <a:xfrm>
                <a:off x="0" y="0"/>
                <a:ext cx="2314628" cy="516479"/>
              </a:xfrm>
              <a:custGeom>
                <a:avLst/>
                <a:gdLst>
                  <a:gd name="connsiteX0" fmla="*/ 0 w 2314628"/>
                  <a:gd name="connsiteY0" fmla="*/ 0 h 516479"/>
                  <a:gd name="connsiteX1" fmla="*/ 762000 w 2314628"/>
                  <a:gd name="connsiteY1" fmla="*/ 304800 h 516479"/>
                  <a:gd name="connsiteX2" fmla="*/ 1500188 w 2314628"/>
                  <a:gd name="connsiteY2" fmla="*/ 457200 h 516479"/>
                  <a:gd name="connsiteX3" fmla="*/ 2243138 w 2314628"/>
                  <a:gd name="connsiteY3" fmla="*/ 509588 h 516479"/>
                  <a:gd name="connsiteX4" fmla="*/ 2243138 w 2314628"/>
                  <a:gd name="connsiteY4" fmla="*/ 514350 h 516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4628" h="516479">
                    <a:moveTo>
                      <a:pt x="0" y="0"/>
                    </a:moveTo>
                    <a:cubicBezTo>
                      <a:pt x="255984" y="114300"/>
                      <a:pt x="511969" y="228600"/>
                      <a:pt x="762000" y="304800"/>
                    </a:cubicBezTo>
                    <a:cubicBezTo>
                      <a:pt x="1012031" y="381000"/>
                      <a:pt x="1253332" y="423069"/>
                      <a:pt x="1500188" y="457200"/>
                    </a:cubicBezTo>
                    <a:cubicBezTo>
                      <a:pt x="1747044" y="491331"/>
                      <a:pt x="2119313" y="500063"/>
                      <a:pt x="2243138" y="509588"/>
                    </a:cubicBezTo>
                    <a:cubicBezTo>
                      <a:pt x="2366963" y="519113"/>
                      <a:pt x="2305050" y="516731"/>
                      <a:pt x="2243138" y="5143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 flipH="1">
                <a:off x="52388" y="728663"/>
                <a:ext cx="2262187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>
                <a:off x="171450" y="728663"/>
                <a:ext cx="4524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957263" y="557213"/>
                <a:ext cx="366712" cy="347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Полилиния 11"/>
              <p:cNvSpPr/>
              <p:nvPr/>
            </p:nvSpPr>
            <p:spPr>
              <a:xfrm>
                <a:off x="4763" y="904875"/>
                <a:ext cx="2309812" cy="704850"/>
              </a:xfrm>
              <a:custGeom>
                <a:avLst/>
                <a:gdLst>
                  <a:gd name="connsiteX0" fmla="*/ 2309812 w 2309812"/>
                  <a:gd name="connsiteY0" fmla="*/ 0 h 704850"/>
                  <a:gd name="connsiteX1" fmla="*/ 1381125 w 2309812"/>
                  <a:gd name="connsiteY1" fmla="*/ 142875 h 704850"/>
                  <a:gd name="connsiteX2" fmla="*/ 742950 w 2309812"/>
                  <a:gd name="connsiteY2" fmla="*/ 342900 h 704850"/>
                  <a:gd name="connsiteX3" fmla="*/ 0 w 2309812"/>
                  <a:gd name="connsiteY3" fmla="*/ 70485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9812" h="704850">
                    <a:moveTo>
                      <a:pt x="2309812" y="0"/>
                    </a:moveTo>
                    <a:cubicBezTo>
                      <a:pt x="1976040" y="42862"/>
                      <a:pt x="1642269" y="85725"/>
                      <a:pt x="1381125" y="142875"/>
                    </a:cubicBezTo>
                    <a:cubicBezTo>
                      <a:pt x="1119981" y="200025"/>
                      <a:pt x="973138" y="249237"/>
                      <a:pt x="742950" y="342900"/>
                    </a:cubicBezTo>
                    <a:cubicBezTo>
                      <a:pt x="512762" y="436563"/>
                      <a:pt x="0" y="704850"/>
                      <a:pt x="0" y="7048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706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Проекция силы на ось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ox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В этом случае координаты вектора напряжённости электрического поля вдоль осей ординат и аппликат равны нулю, поэтому энергия диполя вычисляется по формуле: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а силу можно рассчитать по формуле: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0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Прямой расчёт поля системы зарядов.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 система зарядов представляет собой не точечные заряды, как у диполя, а непрерывное распределённые заряды. При этом в одной точке пространства зарядов может быть больше, в другой – меньше.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96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0738" y="211769"/>
            <a:ext cx="8001000" cy="121602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Схема расчёта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3287689" y="2276873"/>
            <a:ext cx="6192687" cy="3312367"/>
            <a:chOff x="0" y="0"/>
            <a:chExt cx="2541602" cy="1429197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0" y="0"/>
              <a:ext cx="2541602" cy="1429197"/>
              <a:chOff x="0" y="0"/>
              <a:chExt cx="2543175" cy="14287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Надпись 57"/>
                  <p:cNvSpPr txBox="1"/>
                  <p:nvPr/>
                </p:nvSpPr>
                <p:spPr>
                  <a:xfrm>
                    <a:off x="195262" y="885825"/>
                    <a:ext cx="242570" cy="2330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Надпись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262" y="885825"/>
                    <a:ext cx="242570" cy="23304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Надпись 56"/>
                  <p:cNvSpPr txBox="1"/>
                  <p:nvPr/>
                </p:nvSpPr>
                <p:spPr>
                  <a:xfrm>
                    <a:off x="914400" y="185737"/>
                    <a:ext cx="948373" cy="26193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Надпись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" y="185737"/>
                    <a:ext cx="948373" cy="26193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Надпись 55"/>
                  <p:cNvSpPr txBox="1"/>
                  <p:nvPr/>
                </p:nvSpPr>
                <p:spPr>
                  <a:xfrm>
                    <a:off x="1362075" y="566737"/>
                    <a:ext cx="333375" cy="29019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Надпись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075" y="566737"/>
                    <a:ext cx="333375" cy="29019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Надпись 54"/>
                  <p:cNvSpPr txBox="1"/>
                  <p:nvPr/>
                </p:nvSpPr>
                <p:spPr>
                  <a:xfrm>
                    <a:off x="2166937" y="0"/>
                    <a:ext cx="376238" cy="3810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Надпись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937" y="0"/>
                    <a:ext cx="376238" cy="3810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Надпись 53"/>
                  <p:cNvSpPr txBox="1"/>
                  <p:nvPr/>
                </p:nvSpPr>
                <p:spPr>
                  <a:xfrm>
                    <a:off x="0" y="1162050"/>
                    <a:ext cx="347662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Надпись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162050"/>
                    <a:ext cx="347662" cy="2667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Полилиния 25"/>
              <p:cNvSpPr/>
              <p:nvPr/>
            </p:nvSpPr>
            <p:spPr>
              <a:xfrm>
                <a:off x="147637" y="352425"/>
                <a:ext cx="933014" cy="696838"/>
              </a:xfrm>
              <a:custGeom>
                <a:avLst/>
                <a:gdLst>
                  <a:gd name="connsiteX0" fmla="*/ 384 w 933014"/>
                  <a:gd name="connsiteY0" fmla="*/ 272140 h 696838"/>
                  <a:gd name="connsiteX1" fmla="*/ 143259 w 933014"/>
                  <a:gd name="connsiteY1" fmla="*/ 548365 h 696838"/>
                  <a:gd name="connsiteX2" fmla="*/ 686184 w 933014"/>
                  <a:gd name="connsiteY2" fmla="*/ 696003 h 696838"/>
                  <a:gd name="connsiteX3" fmla="*/ 886209 w 933014"/>
                  <a:gd name="connsiteY3" fmla="*/ 486453 h 696838"/>
                  <a:gd name="connsiteX4" fmla="*/ 919547 w 933014"/>
                  <a:gd name="connsiteY4" fmla="*/ 214990 h 696838"/>
                  <a:gd name="connsiteX5" fmla="*/ 705234 w 933014"/>
                  <a:gd name="connsiteY5" fmla="*/ 105453 h 696838"/>
                  <a:gd name="connsiteX6" fmla="*/ 367097 w 933014"/>
                  <a:gd name="connsiteY6" fmla="*/ 678 h 696838"/>
                  <a:gd name="connsiteX7" fmla="*/ 109922 w 933014"/>
                  <a:gd name="connsiteY7" fmla="*/ 157840 h 696838"/>
                  <a:gd name="connsiteX8" fmla="*/ 384 w 933014"/>
                  <a:gd name="connsiteY8" fmla="*/ 272140 h 696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014" h="696838">
                    <a:moveTo>
                      <a:pt x="384" y="272140"/>
                    </a:moveTo>
                    <a:cubicBezTo>
                      <a:pt x="5940" y="337227"/>
                      <a:pt x="28959" y="477721"/>
                      <a:pt x="143259" y="548365"/>
                    </a:cubicBezTo>
                    <a:cubicBezTo>
                      <a:pt x="257559" y="619009"/>
                      <a:pt x="562359" y="706322"/>
                      <a:pt x="686184" y="696003"/>
                    </a:cubicBezTo>
                    <a:cubicBezTo>
                      <a:pt x="810009" y="685684"/>
                      <a:pt x="847315" y="566622"/>
                      <a:pt x="886209" y="486453"/>
                    </a:cubicBezTo>
                    <a:cubicBezTo>
                      <a:pt x="925103" y="406284"/>
                      <a:pt x="949709" y="278490"/>
                      <a:pt x="919547" y="214990"/>
                    </a:cubicBezTo>
                    <a:cubicBezTo>
                      <a:pt x="889385" y="151490"/>
                      <a:pt x="797309" y="141172"/>
                      <a:pt x="705234" y="105453"/>
                    </a:cubicBezTo>
                    <a:cubicBezTo>
                      <a:pt x="613159" y="69734"/>
                      <a:pt x="466316" y="-8053"/>
                      <a:pt x="367097" y="678"/>
                    </a:cubicBezTo>
                    <a:cubicBezTo>
                      <a:pt x="267878" y="9409"/>
                      <a:pt x="169453" y="110215"/>
                      <a:pt x="109922" y="157840"/>
                    </a:cubicBezTo>
                    <a:cubicBezTo>
                      <a:pt x="50391" y="205465"/>
                      <a:pt x="-5172" y="207053"/>
                      <a:pt x="384" y="27214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7" name="Куб 26"/>
              <p:cNvSpPr/>
              <p:nvPr/>
            </p:nvSpPr>
            <p:spPr>
              <a:xfrm>
                <a:off x="614362" y="628650"/>
                <a:ext cx="100013" cy="100012"/>
              </a:xfrm>
              <a:prstGeom prst="cub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233362" y="185737"/>
                <a:ext cx="2014538" cy="1052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Надпись 58"/>
                  <p:cNvSpPr txBox="1"/>
                  <p:nvPr/>
                </p:nvSpPr>
                <p:spPr>
                  <a:xfrm>
                    <a:off x="381000" y="328612"/>
                    <a:ext cx="333057" cy="271463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𝑑𝑉</m:t>
                          </m:r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Надпись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328612"/>
                    <a:ext cx="333057" cy="2714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Прямая со стрелкой 18"/>
            <p:cNvCxnSpPr/>
            <p:nvPr/>
          </p:nvCxnSpPr>
          <p:spPr>
            <a:xfrm flipV="1">
              <a:off x="233362" y="671512"/>
              <a:ext cx="419100" cy="566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V="1">
              <a:off x="652462" y="190500"/>
              <a:ext cx="1595120" cy="485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47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Определение диполя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Определение.</a:t>
            </a:r>
          </a:p>
          <a:p>
            <a:r>
              <a:rPr lang="ru-RU" dirty="0"/>
              <a:t>Система зарядов, состоящая из двух точечных равных и противоположных по знаку зарядов, называется электрическим диполем. Вектор, идущий от отрицательного заряда к положительному, называется плечом диполя.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270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Элемент заряда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Выделим внутри системы зарядов элементарный объём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ru-RU" dirty="0"/>
                  <a:t>, размеры которого малы во всех направлениях. Этому объёму будет соответствовать элементарный заряд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5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Элемент потенциала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Благодаря малости размеров этого заряда, его можно считать точечным, и для определения потенциала поля, которое он создаёт, можно воспользоваться формулой потенциала точечного заряда. При этом нужно иметь в виду, что потенциал, который создаёт элементарный заряд, также будет элементарным: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342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Полный потенциал всей системы зарядов.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Чтобы найти потенциал поля, создаваемого всей системой зарядов, нужно проинтегрировать по всему объёму: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Эта формула и представляет собой формулу прямого расчёта поля системы зарядов.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46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Потенциал поверхностной системы зарядов.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 помощью понятия поверхностной плотности напряжённость поля, создаваемого поверхностной системой зарядов, может быть рассчитана по формуле: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15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solidFill>
                  <a:schemeClr val="accent1">
                    <a:satMod val="150000"/>
                  </a:schemeClr>
                </a:solidFill>
              </a:rPr>
              <a:t>Потенциал линейной системы зарядов</a:t>
            </a:r>
            <a:r>
              <a:rPr lang="ru-R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 помощью линейной плотности потенциал линейной системы зарядов можно найти по формуле:</a:t>
                </a: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15481" y="-14114"/>
            <a:ext cx="92525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Проводник во внешнем </a:t>
            </a:r>
          </a:p>
          <a:p>
            <a:pPr marL="457200" indent="-457200"/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      электростатическом поле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916732" y="1708326"/>
            <a:ext cx="61107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Типичными проводники - металлы (концентрация  свободных носителей заряда – электронов проводимости – составляет примерно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000" b="1" baseline="30000" dirty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см</a:t>
            </a:r>
            <a:r>
              <a:rPr lang="ru-RU" sz="20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 descr="Проводник-в-поле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8285" y="1357300"/>
            <a:ext cx="2363134" cy="2071701"/>
          </a:xfrm>
          <a:prstGeom prst="rect">
            <a:avLst/>
          </a:prstGeom>
        </p:spPr>
      </p:pic>
      <p:pic>
        <p:nvPicPr>
          <p:cNvPr id="12" name="Рисунок 11" descr="Проводник-в-поле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9723" y="3357563"/>
            <a:ext cx="2357454" cy="2066722"/>
          </a:xfrm>
          <a:prstGeom prst="rect">
            <a:avLst/>
          </a:prstGeom>
        </p:spPr>
      </p:pic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5026823" y="3491037"/>
          <a:ext cx="342423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48728" imgH="304668" progId="">
                  <p:embed/>
                </p:oleObj>
              </mc:Choice>
              <mc:Fallback>
                <p:oleObj name="Формула" r:id="rId4" imgW="1548728" imgH="304668" progId="">
                  <p:embed/>
                  <p:pic>
                    <p:nvPicPr>
                      <p:cNvPr id="399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823" y="3491037"/>
                        <a:ext cx="342423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6738942" y="4214819"/>
          <a:ext cx="13192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96900" imgH="279400" progId="">
                  <p:embed/>
                </p:oleObj>
              </mc:Choice>
              <mc:Fallback>
                <p:oleObj name="Формула" r:id="rId6" imgW="596900" imgH="279400" progId="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42" y="4214819"/>
                        <a:ext cx="13192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8882082" y="4214819"/>
          <a:ext cx="896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06048" imgH="215713" progId="">
                  <p:embed/>
                </p:oleObj>
              </mc:Choice>
              <mc:Fallback>
                <p:oleObj name="Формула" r:id="rId8" imgW="406048" imgH="215713" progId="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082" y="4214819"/>
                        <a:ext cx="896938" cy="4778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5524496" y="5000636"/>
            <a:ext cx="45005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Перераспределение зарядов в проводнике под действием внешнего электростатического поля называется </a:t>
            </a:r>
            <a:r>
              <a:rPr lang="ru-RU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явлением электростатической индукции</a:t>
            </a:r>
            <a:r>
              <a:rPr lang="ru-RU" sz="2000" dirty="0"/>
              <a:t>.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rot="16200000" flipH="1">
            <a:off x="1664004" y="5107794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>
            <a:off x="2735574" y="5036356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699724" y="6143646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Индуцированные</a:t>
            </a:r>
          </a:p>
          <a:p>
            <a:r>
              <a:rPr lang="ru-RU" b="1" i="1" dirty="0">
                <a:solidFill>
                  <a:srgbClr val="C00000"/>
                </a:solidFill>
              </a:rPr>
              <a:t>заряды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655840" y="2857496"/>
            <a:ext cx="47263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В состоянии равновесия:</a:t>
            </a:r>
            <a:endParaRPr lang="ru-RU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3452794" y="5357850"/>
            <a:ext cx="928694" cy="6429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38282" y="142852"/>
            <a:ext cx="87154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Индуцированные заряды располагаются на поверхности проводника. Они исчезают после удаления проводника из электростатического поля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9" name="Рисунок 8" descr="Проводник-в-поле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1159" y="857233"/>
            <a:ext cx="3552825" cy="3114675"/>
          </a:xfrm>
          <a:prstGeom prst="rect">
            <a:avLst/>
          </a:prstGeom>
        </p:spPr>
      </p:pic>
      <p:sp>
        <p:nvSpPr>
          <p:cNvPr id="10" name="Двойная волна 9"/>
          <p:cNvSpPr/>
          <p:nvPr/>
        </p:nvSpPr>
        <p:spPr>
          <a:xfrm rot="16200000">
            <a:off x="2684837" y="2196695"/>
            <a:ext cx="1857387" cy="321471"/>
          </a:xfrm>
          <a:prstGeom prst="doubleWave">
            <a:avLst>
              <a:gd name="adj1" fmla="val 6250"/>
              <a:gd name="adj2" fmla="val 4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952596" y="4786322"/>
            <a:ext cx="342899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Так можно получить два  заряженных тела, с одинаковыми по величине, но противоположными по знаку зарядами. </a:t>
            </a:r>
          </a:p>
        </p:txBody>
      </p:sp>
      <p:sp>
        <p:nvSpPr>
          <p:cNvPr id="12" name="Стрелка вверх 11"/>
          <p:cNvSpPr/>
          <p:nvPr/>
        </p:nvSpPr>
        <p:spPr>
          <a:xfrm>
            <a:off x="3452794" y="3929066"/>
            <a:ext cx="357190" cy="7143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Проводник-в-поле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9" y="928671"/>
            <a:ext cx="3552825" cy="3114675"/>
          </a:xfrm>
          <a:prstGeom prst="rect">
            <a:avLst/>
          </a:prstGeom>
        </p:spPr>
      </p:pic>
      <p:sp useBgFill="1">
        <p:nvSpPr>
          <p:cNvPr id="14" name="Овал 13"/>
          <p:cNvSpPr/>
          <p:nvPr/>
        </p:nvSpPr>
        <p:spPr>
          <a:xfrm>
            <a:off x="7596198" y="1714488"/>
            <a:ext cx="142876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10380" y="5000636"/>
            <a:ext cx="34289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Принцип электростатической защиты (экранирование)</a:t>
            </a:r>
          </a:p>
        </p:txBody>
      </p:sp>
      <p:sp>
        <p:nvSpPr>
          <p:cNvPr id="18" name="Стрелка вверх 17"/>
          <p:cNvSpPr/>
          <p:nvPr/>
        </p:nvSpPr>
        <p:spPr>
          <a:xfrm>
            <a:off x="8096264" y="4071942"/>
            <a:ext cx="357190" cy="7143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809720" y="2000241"/>
          <a:ext cx="16637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98500" imgH="381000" progId="">
                  <p:embed/>
                </p:oleObj>
              </mc:Choice>
              <mc:Fallback>
                <p:oleObj name="Формула" r:id="rId2" imgW="698500" imgH="381000" progId="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0" y="2000241"/>
                        <a:ext cx="16637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309787" y="1428736"/>
          <a:ext cx="9128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18918" imgH="241195" progId="">
                  <p:embed/>
                </p:oleObj>
              </mc:Choice>
              <mc:Fallback>
                <p:oleObj name="Формула" r:id="rId4" imgW="418918" imgH="241195" progId="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1428736"/>
                        <a:ext cx="9128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095472" y="3000372"/>
          <a:ext cx="857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93529" imgH="203112" progId="">
                  <p:embed/>
                </p:oleObj>
              </mc:Choice>
              <mc:Fallback>
                <p:oleObj name="Формула" r:id="rId6" imgW="393529" imgH="203112" progId="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3000372"/>
                        <a:ext cx="857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881555" y="2143116"/>
          <a:ext cx="987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06048" imgH="203024" progId="">
                  <p:embed/>
                </p:oleObj>
              </mc:Choice>
              <mc:Fallback>
                <p:oleObj name="Формула" r:id="rId8" imgW="406048" imgH="203024" progId="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55" y="2143116"/>
                        <a:ext cx="987425" cy="4953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 rot="21424357" flipV="1">
            <a:off x="3331827" y="5758209"/>
            <a:ext cx="1714512" cy="901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928803"/>
            <a:ext cx="4572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Вывод:</a:t>
            </a:r>
            <a:r>
              <a:rPr lang="ru-RU" sz="2000" dirty="0"/>
              <a:t> внутри проводника объемная плотность свободного заряда </a:t>
            </a:r>
            <a:r>
              <a:rPr lang="ru-RU" sz="2000" i="1" dirty="0">
                <a:sym typeface="Symbol" pitchFamily="18" charset="2"/>
              </a:rPr>
              <a:t></a:t>
            </a:r>
            <a:r>
              <a:rPr lang="ru-RU" sz="2000" dirty="0"/>
              <a:t>  равна нулю, а сам заряд располагается на его поверхности.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472" y="142852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Во всех точках внутри проводника напряженность  равна нулю. Согласно теореме Гаусса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984" y="242886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 bwMode="auto">
          <a:xfrm>
            <a:off x="3738546" y="2214554"/>
            <a:ext cx="978408" cy="3417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3309918" y="1214422"/>
            <a:ext cx="285752" cy="23574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5310182" y="642919"/>
          <a:ext cx="2568574" cy="108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206500" imgH="508000" progId="Equation.3">
                  <p:embed/>
                </p:oleObj>
              </mc:Choice>
              <mc:Fallback>
                <p:oleObj name="Формула" r:id="rId10" imgW="1206500" imgH="508000" progId="Equation.3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2" y="642919"/>
                        <a:ext cx="2568574" cy="1085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7613672" y="4144627"/>
          <a:ext cx="1625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47419" imgH="177723" progId="">
                  <p:embed/>
                </p:oleObj>
              </mc:Choice>
              <mc:Fallback>
                <p:oleObj name="Формула" r:id="rId12" imgW="647419" imgH="177723" progId="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72" y="4144627"/>
                        <a:ext cx="1625600" cy="4429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52596" y="5143513"/>
            <a:ext cx="84296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000" b="1" i="1" dirty="0"/>
              <a:t>Поверхность проводника является  эквипотенциальной поверхностью и весь объем проводника представляет собой эквипотенциальную область </a:t>
            </a:r>
          </a:p>
        </p:txBody>
      </p:sp>
      <p:sp>
        <p:nvSpPr>
          <p:cNvPr id="19" name="Стрелка вправо 18"/>
          <p:cNvSpPr/>
          <p:nvPr/>
        </p:nvSpPr>
        <p:spPr bwMode="auto">
          <a:xfrm>
            <a:off x="6238876" y="4087473"/>
            <a:ext cx="928694" cy="48463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>
              <a:latin typeface="Times New Roman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3167042" y="4301788"/>
          <a:ext cx="2071702" cy="5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38200" imgH="241300" progId="">
                  <p:embed/>
                </p:oleObj>
              </mc:Choice>
              <mc:Fallback>
                <p:oleObj name="Формула" r:id="rId14" imgW="838200" imgH="241300" progId="">
                  <p:embed/>
                  <p:pic>
                    <p:nvPicPr>
                      <p:cNvPr id="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4301788"/>
                        <a:ext cx="2071702" cy="592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Группа 20"/>
          <p:cNvGrpSpPr/>
          <p:nvPr/>
        </p:nvGrpSpPr>
        <p:grpSpPr>
          <a:xfrm>
            <a:off x="1854176" y="3632511"/>
            <a:ext cx="3813196" cy="510773"/>
            <a:chOff x="-312766" y="187955"/>
            <a:chExt cx="3813196" cy="510773"/>
          </a:xfrm>
        </p:grpSpPr>
        <p:graphicFrame>
          <p:nvGraphicFramePr>
            <p:cNvPr id="22" name="Object 3"/>
            <p:cNvGraphicFramePr>
              <a:graphicFrameLocks noChangeAspect="1"/>
            </p:cNvGraphicFramePr>
            <p:nvPr/>
          </p:nvGraphicFramePr>
          <p:xfrm>
            <a:off x="2643174" y="187955"/>
            <a:ext cx="857256" cy="45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6" imgW="406048" imgH="215713" progId="">
                    <p:embed/>
                  </p:oleObj>
                </mc:Choice>
                <mc:Fallback>
                  <p:oleObj name="Формула" r:id="rId16" imgW="406048" imgH="215713" progId="">
                    <p:embed/>
                    <p:pic>
                      <p:nvPicPr>
                        <p:cNvPr id="2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87955"/>
                          <a:ext cx="857256" cy="45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-312766" y="298618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Внутри проводника</a:t>
              </a:r>
            </a:p>
          </p:txBody>
        </p:sp>
      </p:grpSp>
      <p:sp>
        <p:nvSpPr>
          <p:cNvPr id="24" name="Правая фигурная скобка 23"/>
          <p:cNvSpPr/>
          <p:nvPr/>
        </p:nvSpPr>
        <p:spPr>
          <a:xfrm>
            <a:off x="5738810" y="3658845"/>
            <a:ext cx="214314" cy="13573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847529" y="1849479"/>
          <a:ext cx="4528607" cy="352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3" imgW="2571750" imgH="2000250" progId="">
                  <p:embed/>
                </p:oleObj>
              </mc:Choice>
              <mc:Fallback>
                <p:oleObj name="Документ" r:id="rId3" imgW="2571750" imgH="2000250" progId="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1849479"/>
                        <a:ext cx="4528607" cy="3529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96464" y="413350"/>
            <a:ext cx="839907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Поле заряженного проводника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02579" y="4843478"/>
            <a:ext cx="8786842" cy="13849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444500">
              <a:spcBef>
                <a:spcPct val="50000"/>
              </a:spcBef>
            </a:pPr>
            <a:r>
              <a:rPr lang="ru-RU" sz="2800" b="1" dirty="0"/>
              <a:t>Вблизи поверхности проводника за его пределами напряженность направлена перпендикулярно поверхности.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084338" y="3000117"/>
          <a:ext cx="8969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406048" imgH="215713" progId="">
                  <p:embed/>
                </p:oleObj>
              </mc:Choice>
              <mc:Fallback>
                <p:oleObj name="Формула" r:id="rId5" imgW="406048" imgH="215713" progId="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338" y="3000117"/>
                        <a:ext cx="896937" cy="4778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8441659" y="3000116"/>
          <a:ext cx="1625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647419" imgH="177723" progId="">
                  <p:embed/>
                </p:oleObj>
              </mc:Choice>
              <mc:Fallback>
                <p:oleObj name="Формула" r:id="rId7" imgW="647419" imgH="177723" progId="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1659" y="3000116"/>
                        <a:ext cx="1625600" cy="4429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89461" y="2152353"/>
            <a:ext cx="30003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В состоянии равновесия:</a:t>
            </a:r>
            <a:endParaRPr lang="ru-RU" sz="2000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8655973" y="3571620"/>
          <a:ext cx="114802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609336" imgH="495085" progId="Equation.3">
                  <p:embed/>
                </p:oleObj>
              </mc:Choice>
              <mc:Fallback>
                <p:oleObj name="Формула" r:id="rId9" imgW="609336" imgH="495085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973" y="3571620"/>
                        <a:ext cx="1148026" cy="9286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084338" y="3714496"/>
          <a:ext cx="987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406048" imgH="203024" progId="">
                  <p:embed/>
                </p:oleObj>
              </mc:Choice>
              <mc:Fallback>
                <p:oleObj name="Формула" r:id="rId11" imgW="406048" imgH="203024" progId="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338" y="3714496"/>
                        <a:ext cx="987425" cy="4953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170064" y="1059616"/>
          <a:ext cx="4528607" cy="352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3" imgW="2571750" imgH="2000250" progId="">
                  <p:embed/>
                </p:oleObj>
              </mc:Choice>
              <mc:Fallback>
                <p:oleObj name="Документ" r:id="rId3" imgW="2571750" imgH="2000250" progId="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064" y="1059616"/>
                        <a:ext cx="4528607" cy="3529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02580" y="133592"/>
            <a:ext cx="860826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Arial" charset="0"/>
              </a:rPr>
              <a:t> </a:t>
            </a:r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Поле заряженного проводника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02579" y="3871641"/>
            <a:ext cx="8965421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444500">
              <a:spcBef>
                <a:spcPct val="50000"/>
              </a:spcBef>
            </a:pPr>
            <a:r>
              <a:rPr lang="ru-RU" sz="2800" b="1" dirty="0"/>
              <a:t>Вблизи выступов на поверхности проводника градиент потенциала, величина напряженности и поверхностная плотность заряда возрастают, а вблизи впадин уменьшаются.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290527" y="2346289"/>
          <a:ext cx="8969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406048" imgH="215713" progId="">
                  <p:embed/>
                </p:oleObj>
              </mc:Choice>
              <mc:Fallback>
                <p:oleObj name="Формула" r:id="rId5" imgW="406048" imgH="215713" progId="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0527" y="2346289"/>
                        <a:ext cx="896937" cy="4778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8647848" y="2346288"/>
          <a:ext cx="1625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647419" imgH="177723" progId="">
                  <p:embed/>
                </p:oleObj>
              </mc:Choice>
              <mc:Fallback>
                <p:oleObj name="Формула" r:id="rId7" imgW="647419" imgH="177723" progId="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848" y="2346288"/>
                        <a:ext cx="1625600" cy="4429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95650" y="1498525"/>
            <a:ext cx="30003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В состоянии равновесия:</a:t>
            </a:r>
            <a:endParaRPr lang="ru-RU" sz="2000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8862162" y="2917792"/>
          <a:ext cx="114802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609336" imgH="495085" progId="Equation.3">
                  <p:embed/>
                </p:oleObj>
              </mc:Choice>
              <mc:Fallback>
                <p:oleObj name="Формула" r:id="rId9" imgW="609336" imgH="495085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2162" y="2917792"/>
                        <a:ext cx="1148026" cy="9286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290527" y="3060668"/>
          <a:ext cx="987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406048" imgH="203024" progId="">
                  <p:embed/>
                </p:oleObj>
              </mc:Choice>
              <mc:Fallback>
                <p:oleObj name="Формула" r:id="rId11" imgW="406048" imgH="203024" progId="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0527" y="3060668"/>
                        <a:ext cx="987425" cy="4953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08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Потенциал поля диполя.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Необходимо только иметь в виду, что один потенциал будет положителен, второй – отрицателен: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𝑘𝑞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– расстояние от положительного заряда до точки наблюдения,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расстояние от отрицательного заряда до точки наблюдения,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– электростатическая константа.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70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47728" y="88623"/>
            <a:ext cx="496001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Электрическая емкость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90166"/>
              </p:ext>
            </p:extLst>
          </p:nvPr>
        </p:nvGraphicFramePr>
        <p:xfrm>
          <a:off x="5391150" y="952500"/>
          <a:ext cx="885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03040" progId="Equation.DSMT4">
                  <p:embed/>
                </p:oleObj>
              </mc:Choice>
              <mc:Fallback>
                <p:oleObj name="Equation" r:id="rId2" imgW="469800" imgH="203040" progId="Equation.DSMT4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952500"/>
                        <a:ext cx="885825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52596" y="1785927"/>
          <a:ext cx="3111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64957" imgH="190335" progId="Equation.3">
                  <p:embed/>
                </p:oleObj>
              </mc:Choice>
              <mc:Fallback>
                <p:oleObj name="Формула" r:id="rId4" imgW="164957" imgH="190335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1785927"/>
                        <a:ext cx="3111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309787" y="1785926"/>
            <a:ext cx="4170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000" dirty="0"/>
              <a:t>- электрическая емкость проводника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798834" y="1819297"/>
          <a:ext cx="24415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95400" imgH="241300" progId="Equation.3">
                  <p:embed/>
                </p:oleObj>
              </mc:Choice>
              <mc:Fallback>
                <p:oleObj name="Формула" r:id="rId6" imgW="1295400" imgH="2413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834" y="1819297"/>
                        <a:ext cx="24415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631505" y="2427807"/>
            <a:ext cx="73478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000" dirty="0"/>
              <a:t>Емкость   уединенного проводника зависит от его формы,</a:t>
            </a:r>
          </a:p>
          <a:p>
            <a:pPr marL="742950" indent="-742950"/>
            <a:r>
              <a:rPr lang="ru-RU" sz="2000" dirty="0"/>
              <a:t>размеров и диэлектрических свойств среды, в которой находится</a:t>
            </a:r>
          </a:p>
          <a:p>
            <a:pPr marL="742950" indent="-742950"/>
            <a:r>
              <a:rPr lang="ru-RU" sz="2000" dirty="0"/>
              <a:t>проводник, а также электрических свойств, расположения, форм</a:t>
            </a:r>
          </a:p>
          <a:p>
            <a:pPr marL="742950" indent="-742950"/>
            <a:r>
              <a:rPr lang="ru-RU" sz="2000" dirty="0"/>
              <a:t>и размеров окружающих тел.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87554" y="4005064"/>
            <a:ext cx="67651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400" dirty="0"/>
              <a:t>Практический интерес представляет система</a:t>
            </a:r>
          </a:p>
          <a:p>
            <a:pPr marL="742950" indent="-742950"/>
            <a:r>
              <a:rPr lang="ru-RU" sz="2400" dirty="0"/>
              <a:t>проводников, электростатическое поле которых</a:t>
            </a:r>
          </a:p>
          <a:p>
            <a:pPr marL="742950" indent="-742950"/>
            <a:r>
              <a:rPr lang="ru-RU" sz="2400" dirty="0"/>
              <a:t>полностью сосредоточено в объеме, занимаемом</a:t>
            </a:r>
          </a:p>
          <a:p>
            <a:pPr marL="742950" indent="-742950"/>
            <a:r>
              <a:rPr lang="ru-RU" sz="2400" dirty="0"/>
              <a:t> этой системой </a:t>
            </a:r>
            <a:r>
              <a:rPr lang="ru-RU" sz="2400" dirty="0">
                <a:sym typeface="Symbol"/>
              </a:rPr>
              <a:t> </a:t>
            </a:r>
            <a:r>
              <a:rPr lang="ru-RU" sz="2400" b="1" dirty="0">
                <a:solidFill>
                  <a:srgbClr val="FF0000"/>
                </a:solidFill>
                <a:sym typeface="Symbol"/>
              </a:rPr>
              <a:t>конденсатор</a:t>
            </a:r>
            <a:r>
              <a:rPr lang="ru-RU" sz="2400" b="1" dirty="0">
                <a:sym typeface="Symbol"/>
              </a:rPr>
              <a:t>!</a:t>
            </a:r>
            <a:endParaRPr lang="ru-RU" sz="2000" b="1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631504" y="5786455"/>
          <a:ext cx="28463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511300" imgH="241300" progId="Equation.3">
                  <p:embed/>
                </p:oleObj>
              </mc:Choice>
              <mc:Fallback>
                <p:oleObj name="Формула" r:id="rId8" imgW="1511300" imgH="2413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786455"/>
                        <a:ext cx="2846388" cy="452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703338" y="5786454"/>
            <a:ext cx="4982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000" dirty="0"/>
              <a:t>- заряд на одной из обкладок конденсатора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0895" y="3157"/>
            <a:ext cx="469391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Примеры вычисления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24035" y="785795"/>
            <a:ext cx="7064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ru-RU" sz="2400" b="1" i="1" dirty="0">
                <a:solidFill>
                  <a:srgbClr val="C00000"/>
                </a:solidFill>
              </a:rPr>
              <a:t>Электроемкости уединенного сферического</a:t>
            </a:r>
          </a:p>
          <a:p>
            <a:r>
              <a:rPr lang="ru-RU" sz="2400" b="1" i="1" dirty="0">
                <a:solidFill>
                  <a:srgbClr val="C00000"/>
                </a:solidFill>
              </a:rPr>
              <a:t> проводника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3196244" y="1714489"/>
          <a:ext cx="1530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495085" progId="Equation.3">
                  <p:embed/>
                </p:oleObj>
              </mc:Choice>
              <mc:Fallback>
                <p:oleObj name="Формула" r:id="rId2" imgW="812447" imgH="495085" progId="Equation.3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244" y="1714489"/>
                        <a:ext cx="15303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5125070" y="2143116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958872" y="1956471"/>
          <a:ext cx="15065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99753" imgH="241195" progId="Equation.3">
                  <p:embed/>
                </p:oleObj>
              </mc:Choice>
              <mc:Fallback>
                <p:oleObj name="Формула" r:id="rId4" imgW="799753" imgH="241195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872" y="1956471"/>
                        <a:ext cx="1506537" cy="4524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981799" y="3614986"/>
            <a:ext cx="6234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400" b="1" i="1" dirty="0">
                <a:solidFill>
                  <a:srgbClr val="C00000"/>
                </a:solidFill>
              </a:rPr>
              <a:t>2. Электроемкости плоского конденсатора</a:t>
            </a:r>
          </a:p>
        </p:txBody>
      </p:sp>
      <p:pic>
        <p:nvPicPr>
          <p:cNvPr id="31" name="Рисунок 30" descr="Plate CapacitorII.svg">
            <a:hlinkClick r:id="rId6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97447" y="4814100"/>
            <a:ext cx="2428892" cy="146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Скругленный прямоугольник 32"/>
          <p:cNvSpPr/>
          <p:nvPr/>
        </p:nvSpPr>
        <p:spPr>
          <a:xfrm>
            <a:off x="9258170" y="4956446"/>
            <a:ext cx="35719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9222451" y="482996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</a:t>
            </a:r>
            <a:endParaRPr lang="ru-RU" sz="2400" b="1" i="1" dirty="0"/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/>
        </p:nvGraphicFramePr>
        <p:xfrm>
          <a:off x="1779260" y="5013177"/>
          <a:ext cx="33718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790700" imgH="495300" progId="Equation.3">
                  <p:embed/>
                </p:oleObj>
              </mc:Choice>
              <mc:Fallback>
                <p:oleObj name="Формула" r:id="rId8" imgW="1790700" imgH="495300" progId="Equation.3">
                  <p:embed/>
                  <p:pic>
                    <p:nvPicPr>
                      <p:cNvPr id="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60" y="5013177"/>
                        <a:ext cx="33718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Стрелка вправо 35"/>
          <p:cNvSpPr/>
          <p:nvPr/>
        </p:nvSpPr>
        <p:spPr>
          <a:xfrm>
            <a:off x="5387367" y="5406081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6164982" y="5060801"/>
          <a:ext cx="13144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698197" imgH="444307" progId="Equation.3">
                  <p:embed/>
                </p:oleObj>
              </mc:Choice>
              <mc:Fallback>
                <p:oleObj name="Формула" r:id="rId10" imgW="698197" imgH="444307" progId="Equation.3">
                  <p:embed/>
                  <p:pic>
                    <p:nvPicPr>
                      <p:cNvPr id="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982" y="5060801"/>
                        <a:ext cx="1314450" cy="83343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528714" y="5258647"/>
          <a:ext cx="3374598" cy="102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24895" imgH="495085" progId="Equation.3">
                  <p:embed/>
                </p:oleObj>
              </mc:Choice>
              <mc:Fallback>
                <p:oleObj name="Формула" r:id="rId2" imgW="1624895" imgH="495085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14" y="5258647"/>
                        <a:ext cx="3374598" cy="1023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5005161" y="5691208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865629" y="5167334"/>
          <a:ext cx="16970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01309" imgH="710891" progId="Equation.3">
                  <p:embed/>
                </p:oleObj>
              </mc:Choice>
              <mc:Fallback>
                <p:oleObj name="Формула" r:id="rId4" imgW="901309" imgH="710891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629" y="5167334"/>
                        <a:ext cx="1697038" cy="13335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524001" y="3645025"/>
            <a:ext cx="7359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2400" b="1" i="1" dirty="0">
                <a:solidFill>
                  <a:srgbClr val="C00000"/>
                </a:solidFill>
              </a:rPr>
              <a:t>4. Электроемкости цилиндрического конденсатора</a:t>
            </a:r>
          </a:p>
        </p:txBody>
      </p:sp>
      <p:pic>
        <p:nvPicPr>
          <p:cNvPr id="6" name="Рисунок 5" descr="Cylindrical CapacitorII.svg">
            <a:hlinkClick r:id="rId6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24984" y="4762514"/>
            <a:ext cx="307183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456D04-2E9A-4962-959A-1CBBD6791BE2}"/>
              </a:ext>
            </a:extLst>
          </p:cNvPr>
          <p:cNvSpPr/>
          <p:nvPr/>
        </p:nvSpPr>
        <p:spPr>
          <a:xfrm>
            <a:off x="1705223" y="291046"/>
            <a:ext cx="6873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en-US" sz="2400" b="1" i="1" dirty="0">
                <a:solidFill>
                  <a:srgbClr val="C00000"/>
                </a:solidFill>
              </a:rPr>
              <a:t>3</a:t>
            </a:r>
            <a:r>
              <a:rPr lang="ru-RU" sz="2400" b="1" i="1" dirty="0">
                <a:solidFill>
                  <a:srgbClr val="C00000"/>
                </a:solidFill>
              </a:rPr>
              <a:t>. Электроемкости сферического конденсатора</a:t>
            </a:r>
          </a:p>
        </p:txBody>
      </p:sp>
      <p:pic>
        <p:nvPicPr>
          <p:cNvPr id="8" name="Рисунок 7" descr="Spherical Capacitor.svg">
            <a:hlinkClick r:id="rId8"/>
            <a:extLst>
              <a:ext uri="{FF2B5EF4-FFF2-40B4-BE49-F238E27FC236}">
                <a16:creationId xmlns:a16="http://schemas.microsoft.com/office/drawing/2014/main" id="{08E77405-66E6-4F26-BBAD-6D0D81B8E661}"/>
              </a:ext>
            </a:extLst>
          </p:cNvPr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66018" y="752711"/>
            <a:ext cx="185738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63448951-0804-4575-BBDA-E2B517016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445" y="2412181"/>
          <a:ext cx="36591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943100" imgH="546100" progId="Equation.3">
                  <p:embed/>
                </p:oleObj>
              </mc:Choice>
              <mc:Fallback>
                <p:oleObj name="Формула" r:id="rId10" imgW="1943100" imgH="5461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63448951-0804-4575-BBDA-E2B517016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45" y="2412181"/>
                        <a:ext cx="365918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право 40">
            <a:extLst>
              <a:ext uri="{FF2B5EF4-FFF2-40B4-BE49-F238E27FC236}">
                <a16:creationId xmlns:a16="http://schemas.microsoft.com/office/drawing/2014/main" id="{BEED1761-DCA5-466C-B830-F3B776172FD7}"/>
              </a:ext>
            </a:extLst>
          </p:cNvPr>
          <p:cNvSpPr/>
          <p:nvPr/>
        </p:nvSpPr>
        <p:spPr>
          <a:xfrm>
            <a:off x="5539360" y="2879367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FB38BCE4-6847-4D5D-BF2B-BCDABEA98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0500" y="2507421"/>
          <a:ext cx="25336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45616" imgH="495085" progId="Equation.3">
                  <p:embed/>
                </p:oleObj>
              </mc:Choice>
              <mc:Fallback>
                <p:oleObj name="Формула" r:id="rId12" imgW="1345616" imgH="495085" progId="Equation.3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FB38BCE4-6847-4D5D-BF2B-BCDABEA98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500" y="2507421"/>
                        <a:ext cx="2533650" cy="9286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TextBox 2">
            <a:extLst>
              <a:ext uri="{FF2B5EF4-FFF2-40B4-BE49-F238E27FC236}">
                <a16:creationId xmlns:a16="http://schemas.microsoft.com/office/drawing/2014/main" id="{9FA71E45-34AB-4706-A06F-0220F04F8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888" y="183358"/>
            <a:ext cx="863857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8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Соединения конденсаторов</a:t>
            </a:r>
          </a:p>
        </p:txBody>
      </p:sp>
      <p:sp>
        <p:nvSpPr>
          <p:cNvPr id="19480" name="TextBox 3">
            <a:extLst>
              <a:ext uri="{FF2B5EF4-FFF2-40B4-BE49-F238E27FC236}">
                <a16:creationId xmlns:a16="http://schemas.microsoft.com/office/drawing/2014/main" id="{4D8B119D-0F95-4D53-9C69-86A0E7A9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48" y="760551"/>
            <a:ext cx="68600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>
                <a:cs typeface="Arial" panose="020B0604020202020204" pitchFamily="34" charset="0"/>
              </a:rPr>
              <a:t>Параллельное соединение конденсаторов</a:t>
            </a:r>
          </a:p>
        </p:txBody>
      </p:sp>
      <p:sp>
        <p:nvSpPr>
          <p:cNvPr id="19481" name="TextBox 4">
            <a:extLst>
              <a:ext uri="{FF2B5EF4-FFF2-40B4-BE49-F238E27FC236}">
                <a16:creationId xmlns:a16="http://schemas.microsoft.com/office/drawing/2014/main" id="{54E466F4-0AB6-450E-8CBE-12B7AE35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921" y="4084575"/>
            <a:ext cx="7908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>
                <a:cs typeface="Arial" panose="020B0604020202020204" pitchFamily="34" charset="0"/>
              </a:rPr>
              <a:t>Последовательное соединение конденсаторов</a:t>
            </a:r>
          </a:p>
        </p:txBody>
      </p:sp>
      <p:grpSp>
        <p:nvGrpSpPr>
          <p:cNvPr id="19482" name="Группа 5">
            <a:extLst>
              <a:ext uri="{FF2B5EF4-FFF2-40B4-BE49-F238E27FC236}">
                <a16:creationId xmlns:a16="http://schemas.microsoft.com/office/drawing/2014/main" id="{99128806-1D69-4F9F-9BA8-9C5D3FC89BCD}"/>
              </a:ext>
            </a:extLst>
          </p:cNvPr>
          <p:cNvGrpSpPr>
            <a:grpSpLocks/>
          </p:cNvGrpSpPr>
          <p:nvPr/>
        </p:nvGrpSpPr>
        <p:grpSpPr bwMode="auto">
          <a:xfrm>
            <a:off x="3042048" y="1553767"/>
            <a:ext cx="1928813" cy="1876425"/>
            <a:chOff x="601054" y="4836491"/>
            <a:chExt cx="1594000" cy="1880241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9A841A3-E31F-4F7B-A31B-5597E86AA828}"/>
                </a:ext>
              </a:extLst>
            </p:cNvPr>
            <p:cNvCxnSpPr/>
            <p:nvPr/>
          </p:nvCxnSpPr>
          <p:spPr>
            <a:xfrm rot="5400000">
              <a:off x="1142718" y="5286478"/>
              <a:ext cx="286331" cy="196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E80C562-0D4F-4311-B06B-F108A13D0B10}"/>
                </a:ext>
              </a:extLst>
            </p:cNvPr>
            <p:cNvCxnSpPr/>
            <p:nvPr/>
          </p:nvCxnSpPr>
          <p:spPr>
            <a:xfrm rot="5400000">
              <a:off x="1286375" y="5285285"/>
              <a:ext cx="286331" cy="196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DB57952-5DA5-43BA-AA40-51ED49E66093}"/>
                </a:ext>
              </a:extLst>
            </p:cNvPr>
            <p:cNvCxnSpPr/>
            <p:nvPr/>
          </p:nvCxnSpPr>
          <p:spPr>
            <a:xfrm rot="5400000">
              <a:off x="1286375" y="5785172"/>
              <a:ext cx="286331" cy="196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4849C1F-0B73-4FDA-A27F-90930A14D30B}"/>
                </a:ext>
              </a:extLst>
            </p:cNvPr>
            <p:cNvCxnSpPr/>
            <p:nvPr/>
          </p:nvCxnSpPr>
          <p:spPr>
            <a:xfrm rot="5400000">
              <a:off x="1143702" y="5785172"/>
              <a:ext cx="286331" cy="196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8ADF6633-2B4A-42AD-8AEE-0A0AF0FAA173}"/>
                </a:ext>
              </a:extLst>
            </p:cNvPr>
            <p:cNvCxnSpPr/>
            <p:nvPr/>
          </p:nvCxnSpPr>
          <p:spPr>
            <a:xfrm rot="5400000">
              <a:off x="1286972" y="6285654"/>
              <a:ext cx="285138" cy="196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F96F8A74-5704-43CE-AE42-3F5F5B34A8C7}"/>
                </a:ext>
              </a:extLst>
            </p:cNvPr>
            <p:cNvCxnSpPr/>
            <p:nvPr/>
          </p:nvCxnSpPr>
          <p:spPr>
            <a:xfrm rot="5400000">
              <a:off x="1144299" y="6285654"/>
              <a:ext cx="285138" cy="196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BB0C5F9D-923B-463C-ACCF-16A6A97B1A57}"/>
                </a:ext>
              </a:extLst>
            </p:cNvPr>
            <p:cNvCxnSpPr/>
            <p:nvPr/>
          </p:nvCxnSpPr>
          <p:spPr>
            <a:xfrm>
              <a:off x="1428556" y="5286269"/>
              <a:ext cx="429002" cy="119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C7C017D5-62F7-4495-AD85-E629A415107B}"/>
                </a:ext>
              </a:extLst>
            </p:cNvPr>
            <p:cNvCxnSpPr/>
            <p:nvPr/>
          </p:nvCxnSpPr>
          <p:spPr>
            <a:xfrm>
              <a:off x="1428556" y="5786156"/>
              <a:ext cx="429002" cy="23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C388085-C570-4A91-8A19-C69328F5D702}"/>
                </a:ext>
              </a:extLst>
            </p:cNvPr>
            <p:cNvCxnSpPr/>
            <p:nvPr/>
          </p:nvCxnSpPr>
          <p:spPr>
            <a:xfrm>
              <a:off x="1428556" y="6286042"/>
              <a:ext cx="429002" cy="23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2E6CF6CF-5A7F-44AE-9C54-7BC677670766}"/>
                </a:ext>
              </a:extLst>
            </p:cNvPr>
            <p:cNvCxnSpPr/>
            <p:nvPr/>
          </p:nvCxnSpPr>
          <p:spPr>
            <a:xfrm>
              <a:off x="856881" y="5286269"/>
              <a:ext cx="429002" cy="119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82775DF8-F65E-4F02-8367-280C7403DF3A}"/>
                </a:ext>
              </a:extLst>
            </p:cNvPr>
            <p:cNvCxnSpPr/>
            <p:nvPr/>
          </p:nvCxnSpPr>
          <p:spPr>
            <a:xfrm>
              <a:off x="856881" y="5786156"/>
              <a:ext cx="429002" cy="23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6EE0B6B3-C980-4A91-AFE3-233D61E22CB9}"/>
                </a:ext>
              </a:extLst>
            </p:cNvPr>
            <p:cNvCxnSpPr/>
            <p:nvPr/>
          </p:nvCxnSpPr>
          <p:spPr>
            <a:xfrm>
              <a:off x="856881" y="6286042"/>
              <a:ext cx="429002" cy="23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9296A02F-BF7F-41D6-9F90-9C2B2A36E2F7}"/>
                </a:ext>
              </a:extLst>
            </p:cNvPr>
            <p:cNvCxnSpPr/>
            <p:nvPr/>
          </p:nvCxnSpPr>
          <p:spPr>
            <a:xfrm rot="5400000">
              <a:off x="143335" y="6001009"/>
              <a:ext cx="1428076" cy="98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0D47DBD-1AAB-4172-B15F-0BB8FD1C0267}"/>
                </a:ext>
              </a:extLst>
            </p:cNvPr>
            <p:cNvCxnSpPr/>
            <p:nvPr/>
          </p:nvCxnSpPr>
          <p:spPr>
            <a:xfrm rot="5400000">
              <a:off x="1143416" y="6000412"/>
              <a:ext cx="1429269" cy="98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474" name="Object 2">
              <a:extLst>
                <a:ext uri="{FF2B5EF4-FFF2-40B4-BE49-F238E27FC236}">
                  <a16:creationId xmlns:a16="http://schemas.microsoft.com/office/drawing/2014/main" id="{E14E7249-1E18-4AA3-980E-1AB21A3BC4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4836491"/>
            <a:ext cx="312978" cy="380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77480" imgH="215640" progId="Equation.3">
                    <p:embed/>
                  </p:oleObj>
                </mc:Choice>
                <mc:Fallback>
                  <p:oleObj name="Формула" r:id="rId2" imgW="177480" imgH="215640" progId="Equation.3">
                    <p:embed/>
                    <p:pic>
                      <p:nvPicPr>
                        <p:cNvPr id="19474" name="Object 2">
                          <a:extLst>
                            <a:ext uri="{FF2B5EF4-FFF2-40B4-BE49-F238E27FC236}">
                              <a16:creationId xmlns:a16="http://schemas.microsoft.com/office/drawing/2014/main" id="{E14E7249-1E18-4AA3-980E-1AB21A3BC4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4836491"/>
                          <a:ext cx="312978" cy="380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9">
              <a:extLst>
                <a:ext uri="{FF2B5EF4-FFF2-40B4-BE49-F238E27FC236}">
                  <a16:creationId xmlns:a16="http://schemas.microsoft.com/office/drawing/2014/main" id="{C8AAB058-2F89-442E-B575-4EFCD566D2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3837" y="5373363"/>
            <a:ext cx="302845" cy="34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4" imgW="190440" imgH="215640" progId="Equation.3">
                    <p:embed/>
                  </p:oleObj>
                </mc:Choice>
                <mc:Fallback>
                  <p:oleObj name="Формула" r:id="rId4" imgW="190440" imgH="215640" progId="Equation.3">
                    <p:embed/>
                    <p:pic>
                      <p:nvPicPr>
                        <p:cNvPr id="19475" name="Object 19">
                          <a:extLst>
                            <a:ext uri="{FF2B5EF4-FFF2-40B4-BE49-F238E27FC236}">
                              <a16:creationId xmlns:a16="http://schemas.microsoft.com/office/drawing/2014/main" id="{C8AAB058-2F89-442E-B575-4EFCD566D2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837" y="5373363"/>
                          <a:ext cx="302845" cy="34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4">
              <a:extLst>
                <a:ext uri="{FF2B5EF4-FFF2-40B4-BE49-F238E27FC236}">
                  <a16:creationId xmlns:a16="http://schemas.microsoft.com/office/drawing/2014/main" id="{327127E4-347F-4EBC-9461-F6A57ED301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3838" y="5856546"/>
            <a:ext cx="305377" cy="366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190440" imgH="228600" progId="Equation.3">
                    <p:embed/>
                  </p:oleObj>
                </mc:Choice>
                <mc:Fallback>
                  <p:oleObj name="Формула" r:id="rId6" imgW="190440" imgH="228600" progId="Equation.3">
                    <p:embed/>
                    <p:pic>
                      <p:nvPicPr>
                        <p:cNvPr id="19476" name="Object 4">
                          <a:extLst>
                            <a:ext uri="{FF2B5EF4-FFF2-40B4-BE49-F238E27FC236}">
                              <a16:creationId xmlns:a16="http://schemas.microsoft.com/office/drawing/2014/main" id="{327127E4-347F-4EBC-9461-F6A57ED301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838" y="5856546"/>
                          <a:ext cx="305377" cy="366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5">
              <a:extLst>
                <a:ext uri="{FF2B5EF4-FFF2-40B4-BE49-F238E27FC236}">
                  <a16:creationId xmlns:a16="http://schemas.microsoft.com/office/drawing/2014/main" id="{7356D8CC-A05A-447D-9867-3F4A4E21C6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054" y="6339731"/>
            <a:ext cx="261730" cy="34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8" imgW="164880" imgH="215640" progId="Equation.3">
                    <p:embed/>
                  </p:oleObj>
                </mc:Choice>
                <mc:Fallback>
                  <p:oleObj name="Формула" r:id="rId8" imgW="164880" imgH="215640" progId="Equation.3">
                    <p:embed/>
                    <p:pic>
                      <p:nvPicPr>
                        <p:cNvPr id="19477" name="Object 5">
                          <a:extLst>
                            <a:ext uri="{FF2B5EF4-FFF2-40B4-BE49-F238E27FC236}">
                              <a16:creationId xmlns:a16="http://schemas.microsoft.com/office/drawing/2014/main" id="{7356D8CC-A05A-447D-9867-3F4A4E21C6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54" y="6339731"/>
                          <a:ext cx="261730" cy="34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2">
              <a:extLst>
                <a:ext uri="{FF2B5EF4-FFF2-40B4-BE49-F238E27FC236}">
                  <a16:creationId xmlns:a16="http://schemas.microsoft.com/office/drawing/2014/main" id="{27E46AC5-6414-467E-B5FF-2831054E31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794" y="6393417"/>
            <a:ext cx="266260" cy="323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0" imgW="177480" imgH="215640" progId="Equation.3">
                    <p:embed/>
                  </p:oleObj>
                </mc:Choice>
                <mc:Fallback>
                  <p:oleObj name="Формула" r:id="rId10" imgW="177480" imgH="215640" progId="Equation.3">
                    <p:embed/>
                    <p:pic>
                      <p:nvPicPr>
                        <p:cNvPr id="19478" name="Object 22">
                          <a:extLst>
                            <a:ext uri="{FF2B5EF4-FFF2-40B4-BE49-F238E27FC236}">
                              <a16:creationId xmlns:a16="http://schemas.microsoft.com/office/drawing/2014/main" id="{27E46AC5-6414-467E-B5FF-2831054E31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6393417"/>
                          <a:ext cx="266260" cy="323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1A40E2F3-42E4-4B03-8083-5BE05604C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7282" y="1928815"/>
          <a:ext cx="4024313" cy="39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552400" imgH="253800" progId="Equation.3">
                  <p:embed/>
                </p:oleObj>
              </mc:Choice>
              <mc:Fallback>
                <p:oleObj name="Формула" r:id="rId12" imgW="2552400" imgH="253800" progId="Equation.3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1A40E2F3-42E4-4B03-8083-5BE05604C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282" y="1928815"/>
                        <a:ext cx="4024313" cy="397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E3852757-BE59-46B0-BB63-B0172DD94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7471" y="2553892"/>
          <a:ext cx="1393031" cy="5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634680" imgH="253800" progId="Equation.3">
                  <p:embed/>
                </p:oleObj>
              </mc:Choice>
              <mc:Fallback>
                <p:oleObj name="Формула" r:id="rId14" imgW="634680" imgH="253800" progId="Equation.3">
                  <p:embed/>
                  <p:pic>
                    <p:nvPicPr>
                      <p:cNvPr id="5128" name="Object 8">
                        <a:extLst>
                          <a:ext uri="{FF2B5EF4-FFF2-40B4-BE49-F238E27FC236}">
                            <a16:creationId xmlns:a16="http://schemas.microsoft.com/office/drawing/2014/main" id="{E3852757-BE59-46B0-BB63-B0172DD94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471" y="2553892"/>
                        <a:ext cx="1393031" cy="5536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Группа 27">
            <a:extLst>
              <a:ext uri="{FF2B5EF4-FFF2-40B4-BE49-F238E27FC236}">
                <a16:creationId xmlns:a16="http://schemas.microsoft.com/office/drawing/2014/main" id="{1A7144C2-A30A-45C4-931A-ECFFAA4698D9}"/>
              </a:ext>
            </a:extLst>
          </p:cNvPr>
          <p:cNvGrpSpPr>
            <a:grpSpLocks/>
          </p:cNvGrpSpPr>
          <p:nvPr/>
        </p:nvGrpSpPr>
        <p:grpSpPr bwMode="auto">
          <a:xfrm>
            <a:off x="3417097" y="4732761"/>
            <a:ext cx="3321844" cy="844154"/>
            <a:chOff x="2863850" y="5376863"/>
            <a:chExt cx="2743206" cy="625491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9A50BAE-80D2-4DEF-A4FC-846D9B0F4D44}"/>
                </a:ext>
              </a:extLst>
            </p:cNvPr>
            <p:cNvSpPr/>
            <p:nvPr/>
          </p:nvSpPr>
          <p:spPr>
            <a:xfrm>
              <a:off x="3072294" y="5643292"/>
              <a:ext cx="70792" cy="71460"/>
            </a:xfrm>
            <a:prstGeom prst="ellipse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8300FBDF-A78C-4437-892A-B4CD9FB35C3C}"/>
                </a:ext>
              </a:extLst>
            </p:cNvPr>
            <p:cNvSpPr/>
            <p:nvPr/>
          </p:nvSpPr>
          <p:spPr>
            <a:xfrm>
              <a:off x="5376981" y="5652997"/>
              <a:ext cx="71775" cy="71459"/>
            </a:xfrm>
            <a:prstGeom prst="ellipse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C215F874-6E2F-42C5-9826-2A2B38602CF9}"/>
                </a:ext>
              </a:extLst>
            </p:cNvPr>
            <p:cNvCxnSpPr/>
            <p:nvPr/>
          </p:nvCxnSpPr>
          <p:spPr>
            <a:xfrm rot="16200000" flipH="1">
              <a:off x="3459245" y="5354355"/>
              <a:ext cx="882" cy="65286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E55F499-DEC5-4395-98CC-B7A974D59F7A}"/>
                </a:ext>
              </a:extLst>
            </p:cNvPr>
            <p:cNvCxnSpPr/>
            <p:nvPr/>
          </p:nvCxnSpPr>
          <p:spPr>
            <a:xfrm rot="16200000" flipH="1">
              <a:off x="5054532" y="5359156"/>
              <a:ext cx="882" cy="6538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4985536-F2EF-42D4-9F7C-E69FB768E0FD}"/>
                </a:ext>
              </a:extLst>
            </p:cNvPr>
            <p:cNvCxnSpPr/>
            <p:nvPr/>
          </p:nvCxnSpPr>
          <p:spPr>
            <a:xfrm rot="5400000">
              <a:off x="3751196" y="5678530"/>
              <a:ext cx="214378" cy="98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D9D31F0B-096D-4D93-83F7-8E2B233FE68C}"/>
                </a:ext>
              </a:extLst>
            </p:cNvPr>
            <p:cNvCxnSpPr/>
            <p:nvPr/>
          </p:nvCxnSpPr>
          <p:spPr>
            <a:xfrm rot="5400000">
              <a:off x="3679912" y="5678038"/>
              <a:ext cx="214378" cy="196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91F09BE-2144-4ADB-BF76-C235E337CEE3}"/>
                </a:ext>
              </a:extLst>
            </p:cNvPr>
            <p:cNvCxnSpPr/>
            <p:nvPr/>
          </p:nvCxnSpPr>
          <p:spPr>
            <a:xfrm rot="5400000">
              <a:off x="4108600" y="5678038"/>
              <a:ext cx="214378" cy="196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3871B20B-B346-4F3B-9015-4853A68D0EFE}"/>
                </a:ext>
              </a:extLst>
            </p:cNvPr>
            <p:cNvCxnSpPr/>
            <p:nvPr/>
          </p:nvCxnSpPr>
          <p:spPr>
            <a:xfrm rot="5400000">
              <a:off x="4179883" y="5678530"/>
              <a:ext cx="214378" cy="98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14862F86-477E-43B1-907C-740E5A375EA1}"/>
                </a:ext>
              </a:extLst>
            </p:cNvPr>
            <p:cNvCxnSpPr/>
            <p:nvPr/>
          </p:nvCxnSpPr>
          <p:spPr>
            <a:xfrm rot="5400000">
              <a:off x="4608571" y="5678530"/>
              <a:ext cx="214378" cy="98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57AA367F-BCCC-4F58-BFEB-26214C8671B5}"/>
                </a:ext>
              </a:extLst>
            </p:cNvPr>
            <p:cNvCxnSpPr/>
            <p:nvPr/>
          </p:nvCxnSpPr>
          <p:spPr>
            <a:xfrm rot="5400000">
              <a:off x="4537287" y="5678038"/>
              <a:ext cx="214378" cy="196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5593109E-F1B4-4715-9245-CD7DAA6466EC}"/>
                </a:ext>
              </a:extLst>
            </p:cNvPr>
            <p:cNvCxnSpPr/>
            <p:nvPr/>
          </p:nvCxnSpPr>
          <p:spPr>
            <a:xfrm flipV="1">
              <a:off x="3866743" y="5686521"/>
              <a:ext cx="34806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AC9DC4C-3FFD-489A-9609-F1910DCD566D}"/>
                </a:ext>
              </a:extLst>
            </p:cNvPr>
            <p:cNvCxnSpPr/>
            <p:nvPr/>
          </p:nvCxnSpPr>
          <p:spPr>
            <a:xfrm flipV="1">
              <a:off x="4291497" y="5686521"/>
              <a:ext cx="347079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463" name="Object 9">
              <a:extLst>
                <a:ext uri="{FF2B5EF4-FFF2-40B4-BE49-F238E27FC236}">
                  <a16:creationId xmlns:a16="http://schemas.microsoft.com/office/drawing/2014/main" id="{3035F3AB-051A-4029-BD9A-672622AAA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4744" y="5786454"/>
            <a:ext cx="177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6" imgW="177480" imgH="215640" progId="Equation.3">
                    <p:embed/>
                  </p:oleObj>
                </mc:Choice>
                <mc:Fallback>
                  <p:oleObj name="Формула" r:id="rId16" imgW="177480" imgH="215640" progId="Equation.3">
                    <p:embed/>
                    <p:pic>
                      <p:nvPicPr>
                        <p:cNvPr id="19463" name="Object 9">
                          <a:extLst>
                            <a:ext uri="{FF2B5EF4-FFF2-40B4-BE49-F238E27FC236}">
                              <a16:creationId xmlns:a16="http://schemas.microsoft.com/office/drawing/2014/main" id="{3035F3AB-051A-4029-BD9A-672622AAA9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44" y="5786454"/>
                          <a:ext cx="1778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12">
              <a:extLst>
                <a:ext uri="{FF2B5EF4-FFF2-40B4-BE49-F238E27FC236}">
                  <a16:creationId xmlns:a16="http://schemas.microsoft.com/office/drawing/2014/main" id="{2DF96B4A-2A58-4A6F-80D7-C10288AC0C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3372" y="5786454"/>
            <a:ext cx="177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8" imgW="177480" imgH="215640" progId="Equation.3">
                    <p:embed/>
                  </p:oleObj>
                </mc:Choice>
                <mc:Fallback>
                  <p:oleObj name="Формула" r:id="rId18" imgW="177480" imgH="215640" progId="Equation.3">
                    <p:embed/>
                    <p:pic>
                      <p:nvPicPr>
                        <p:cNvPr id="19464" name="Object 12">
                          <a:extLst>
                            <a:ext uri="{FF2B5EF4-FFF2-40B4-BE49-F238E27FC236}">
                              <a16:creationId xmlns:a16="http://schemas.microsoft.com/office/drawing/2014/main" id="{2DF96B4A-2A58-4A6F-80D7-C10288AC0C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5786454"/>
                          <a:ext cx="1778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1">
              <a:extLst>
                <a:ext uri="{FF2B5EF4-FFF2-40B4-BE49-F238E27FC236}">
                  <a16:creationId xmlns:a16="http://schemas.microsoft.com/office/drawing/2014/main" id="{F91EB43C-6F5F-46BD-816A-90C08883D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5786454"/>
            <a:ext cx="177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0" imgW="177480" imgH="215640" progId="Equation.3">
                    <p:embed/>
                  </p:oleObj>
                </mc:Choice>
                <mc:Fallback>
                  <p:oleObj name="Формула" r:id="rId20" imgW="177480" imgH="215640" progId="Equation.3">
                    <p:embed/>
                    <p:pic>
                      <p:nvPicPr>
                        <p:cNvPr id="19465" name="Object 11">
                          <a:extLst>
                            <a:ext uri="{FF2B5EF4-FFF2-40B4-BE49-F238E27FC236}">
                              <a16:creationId xmlns:a16="http://schemas.microsoft.com/office/drawing/2014/main" id="{F91EB43C-6F5F-46BD-816A-90C08883D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5786454"/>
                          <a:ext cx="1778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0">
              <a:extLst>
                <a:ext uri="{FF2B5EF4-FFF2-40B4-BE49-F238E27FC236}">
                  <a16:creationId xmlns:a16="http://schemas.microsoft.com/office/drawing/2014/main" id="{565143BB-EE16-46E8-B3A6-A0EDA73E08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3850" y="5786438"/>
            <a:ext cx="1651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1" imgW="164880" imgH="215640" progId="Equation.3">
                    <p:embed/>
                  </p:oleObj>
                </mc:Choice>
                <mc:Fallback>
                  <p:oleObj name="Формула" r:id="rId21" imgW="164880" imgH="215640" progId="Equation.3">
                    <p:embed/>
                    <p:pic>
                      <p:nvPicPr>
                        <p:cNvPr id="19466" name="Object 10">
                          <a:extLst>
                            <a:ext uri="{FF2B5EF4-FFF2-40B4-BE49-F238E27FC236}">
                              <a16:creationId xmlns:a16="http://schemas.microsoft.com/office/drawing/2014/main" id="{565143BB-EE16-46E8-B3A6-A0EDA73E08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850" y="5786438"/>
                          <a:ext cx="1651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3">
              <a:extLst>
                <a:ext uri="{FF2B5EF4-FFF2-40B4-BE49-F238E27FC236}">
                  <a16:creationId xmlns:a16="http://schemas.microsoft.com/office/drawing/2014/main" id="{A9811622-F8E1-439C-A2C1-AEBE423BB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6" y="5786454"/>
            <a:ext cx="177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3" imgW="177480" imgH="215640" progId="Equation.3">
                    <p:embed/>
                  </p:oleObj>
                </mc:Choice>
                <mc:Fallback>
                  <p:oleObj name="Формула" r:id="rId23" imgW="177480" imgH="215640" progId="Equation.3">
                    <p:embed/>
                    <p:pic>
                      <p:nvPicPr>
                        <p:cNvPr id="19467" name="Object 13">
                          <a:extLst>
                            <a:ext uri="{FF2B5EF4-FFF2-40B4-BE49-F238E27FC236}">
                              <a16:creationId xmlns:a16="http://schemas.microsoft.com/office/drawing/2014/main" id="{A9811622-F8E1-439C-A2C1-AEBE423BB5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5786454"/>
                          <a:ext cx="1778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4">
              <a:extLst>
                <a:ext uri="{FF2B5EF4-FFF2-40B4-BE49-F238E27FC236}">
                  <a16:creationId xmlns:a16="http://schemas.microsoft.com/office/drawing/2014/main" id="{49B6B115-874E-496E-9A73-C4442C2E5E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0125" y="5376863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5" imgW="241200" imgH="177480" progId="Equation.3">
                    <p:embed/>
                  </p:oleObj>
                </mc:Choice>
                <mc:Fallback>
                  <p:oleObj name="Формула" r:id="rId25" imgW="241200" imgH="177480" progId="Equation.3">
                    <p:embed/>
                    <p:pic>
                      <p:nvPicPr>
                        <p:cNvPr id="19468" name="Object 14">
                          <a:extLst>
                            <a:ext uri="{FF2B5EF4-FFF2-40B4-BE49-F238E27FC236}">
                              <a16:creationId xmlns:a16="http://schemas.microsoft.com/office/drawing/2014/main" id="{49B6B115-874E-496E-9A73-C4442C2E5E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125" y="5376863"/>
                          <a:ext cx="241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5">
              <a:extLst>
                <a:ext uri="{FF2B5EF4-FFF2-40B4-BE49-F238E27FC236}">
                  <a16:creationId xmlns:a16="http://schemas.microsoft.com/office/drawing/2014/main" id="{6CEAE4BE-CFF9-4299-8824-DA360169E9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5875" y="5383213"/>
            <a:ext cx="241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7" imgW="241200" imgH="164880" progId="Equation.3">
                    <p:embed/>
                  </p:oleObj>
                </mc:Choice>
                <mc:Fallback>
                  <p:oleObj name="Формула" r:id="rId27" imgW="241200" imgH="164880" progId="Equation.3">
                    <p:embed/>
                    <p:pic>
                      <p:nvPicPr>
                        <p:cNvPr id="19469" name="Object 15">
                          <a:extLst>
                            <a:ext uri="{FF2B5EF4-FFF2-40B4-BE49-F238E27FC236}">
                              <a16:creationId xmlns:a16="http://schemas.microsoft.com/office/drawing/2014/main" id="{6CEAE4BE-CFF9-4299-8824-DA360169E9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875" y="5383213"/>
                          <a:ext cx="2413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6">
              <a:extLst>
                <a:ext uri="{FF2B5EF4-FFF2-40B4-BE49-F238E27FC236}">
                  <a16:creationId xmlns:a16="http://schemas.microsoft.com/office/drawing/2014/main" id="{C8677C2E-E2F4-4F87-8050-D823F850B9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0188" y="5376863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9" imgW="241200" imgH="177480" progId="Equation.3">
                    <p:embed/>
                  </p:oleObj>
                </mc:Choice>
                <mc:Fallback>
                  <p:oleObj name="Формула" r:id="rId29" imgW="241200" imgH="177480" progId="Equation.3">
                    <p:embed/>
                    <p:pic>
                      <p:nvPicPr>
                        <p:cNvPr id="19470" name="Object 16">
                          <a:extLst>
                            <a:ext uri="{FF2B5EF4-FFF2-40B4-BE49-F238E27FC236}">
                              <a16:creationId xmlns:a16="http://schemas.microsoft.com/office/drawing/2014/main" id="{C8677C2E-E2F4-4F87-8050-D823F850B9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188" y="5376863"/>
                          <a:ext cx="241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7">
              <a:extLst>
                <a:ext uri="{FF2B5EF4-FFF2-40B4-BE49-F238E27FC236}">
                  <a16:creationId xmlns:a16="http://schemas.microsoft.com/office/drawing/2014/main" id="{5D293005-D2F6-4516-8F9F-25812A8B81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4500" y="5383213"/>
            <a:ext cx="241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31" imgW="241200" imgH="164880" progId="Equation.3">
                    <p:embed/>
                  </p:oleObj>
                </mc:Choice>
                <mc:Fallback>
                  <p:oleObj name="Формула" r:id="rId31" imgW="241200" imgH="164880" progId="Equation.3">
                    <p:embed/>
                    <p:pic>
                      <p:nvPicPr>
                        <p:cNvPr id="19471" name="Object 17">
                          <a:extLst>
                            <a:ext uri="{FF2B5EF4-FFF2-40B4-BE49-F238E27FC236}">
                              <a16:creationId xmlns:a16="http://schemas.microsoft.com/office/drawing/2014/main" id="{5D293005-D2F6-4516-8F9F-25812A8B81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500" y="5383213"/>
                          <a:ext cx="2413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18">
              <a:extLst>
                <a:ext uri="{FF2B5EF4-FFF2-40B4-BE49-F238E27FC236}">
                  <a16:creationId xmlns:a16="http://schemas.microsoft.com/office/drawing/2014/main" id="{3CFA9ED8-3AE7-4960-9995-53827C086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813" y="5376863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33" imgW="241200" imgH="177480" progId="Equation.3">
                    <p:embed/>
                  </p:oleObj>
                </mc:Choice>
                <mc:Fallback>
                  <p:oleObj name="Формула" r:id="rId33" imgW="241200" imgH="177480" progId="Equation.3">
                    <p:embed/>
                    <p:pic>
                      <p:nvPicPr>
                        <p:cNvPr id="19472" name="Object 18">
                          <a:extLst>
                            <a:ext uri="{FF2B5EF4-FFF2-40B4-BE49-F238E27FC236}">
                              <a16:creationId xmlns:a16="http://schemas.microsoft.com/office/drawing/2014/main" id="{3CFA9ED8-3AE7-4960-9995-53827C086E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813" y="5376863"/>
                          <a:ext cx="241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9">
              <a:extLst>
                <a:ext uri="{FF2B5EF4-FFF2-40B4-BE49-F238E27FC236}">
                  <a16:creationId xmlns:a16="http://schemas.microsoft.com/office/drawing/2014/main" id="{63CB5E40-FCD5-4446-819B-4C70C416FE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3125" y="5383213"/>
            <a:ext cx="241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35" imgW="241200" imgH="164880" progId="Equation.3">
                    <p:embed/>
                  </p:oleObj>
                </mc:Choice>
                <mc:Fallback>
                  <p:oleObj name="Формула" r:id="rId35" imgW="241200" imgH="164880" progId="Equation.3">
                    <p:embed/>
                    <p:pic>
                      <p:nvPicPr>
                        <p:cNvPr id="19473" name="Object 19">
                          <a:extLst>
                            <a:ext uri="{FF2B5EF4-FFF2-40B4-BE49-F238E27FC236}">
                              <a16:creationId xmlns:a16="http://schemas.microsoft.com/office/drawing/2014/main" id="{63CB5E40-FCD5-4446-819B-4C70C416FE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25" y="5383213"/>
                          <a:ext cx="2413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20">
            <a:extLst>
              <a:ext uri="{FF2B5EF4-FFF2-40B4-BE49-F238E27FC236}">
                <a16:creationId xmlns:a16="http://schemas.microsoft.com/office/drawing/2014/main" id="{8E19DC10-20BE-4F78-9541-127C6CAE6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8301" y="4839919"/>
          <a:ext cx="821531" cy="67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7" imgW="520560" imgH="431640" progId="Equation.3">
                  <p:embed/>
                </p:oleObj>
              </mc:Choice>
              <mc:Fallback>
                <p:oleObj name="Формула" r:id="rId37" imgW="520560" imgH="431640" progId="Equation.3">
                  <p:embed/>
                  <p:pic>
                    <p:nvPicPr>
                      <p:cNvPr id="52" name="Object 20">
                        <a:extLst>
                          <a:ext uri="{FF2B5EF4-FFF2-40B4-BE49-F238E27FC236}">
                            <a16:creationId xmlns:a16="http://schemas.microsoft.com/office/drawing/2014/main" id="{8E19DC10-20BE-4F78-9541-127C6CAE6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8301" y="4839919"/>
                        <a:ext cx="821531" cy="675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>
            <a:extLst>
              <a:ext uri="{FF2B5EF4-FFF2-40B4-BE49-F238E27FC236}">
                <a16:creationId xmlns:a16="http://schemas.microsoft.com/office/drawing/2014/main" id="{CECA9CD7-F1BB-4F70-AF41-66F68D07C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673" y="5697169"/>
          <a:ext cx="3206354" cy="67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9" imgW="2031840" imgH="431640" progId="Equation.3">
                  <p:embed/>
                </p:oleObj>
              </mc:Choice>
              <mc:Fallback>
                <p:oleObj name="Формула" r:id="rId39" imgW="2031840" imgH="431640" progId="Equation.3">
                  <p:embed/>
                  <p:pic>
                    <p:nvPicPr>
                      <p:cNvPr id="53" name="Object 21">
                        <a:extLst>
                          <a:ext uri="{FF2B5EF4-FFF2-40B4-BE49-F238E27FC236}">
                            <a16:creationId xmlns:a16="http://schemas.microsoft.com/office/drawing/2014/main" id="{CECA9CD7-F1BB-4F70-AF41-66F68D07C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673" y="5697169"/>
                        <a:ext cx="3206354" cy="675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>
            <a:extLst>
              <a:ext uri="{FF2B5EF4-FFF2-40B4-BE49-F238E27FC236}">
                <a16:creationId xmlns:a16="http://schemas.microsoft.com/office/drawing/2014/main" id="{32B4D9C9-D509-4B82-97F9-AF73310F0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1143" y="5697168"/>
          <a:ext cx="12858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1" imgW="685800" imgH="431640" progId="Equation.3">
                  <p:embed/>
                </p:oleObj>
              </mc:Choice>
              <mc:Fallback>
                <p:oleObj name="Формула" r:id="rId41" imgW="685800" imgH="431640" progId="Equation.3">
                  <p:embed/>
                  <p:pic>
                    <p:nvPicPr>
                      <p:cNvPr id="54" name="Object 6">
                        <a:extLst>
                          <a:ext uri="{FF2B5EF4-FFF2-40B4-BE49-F238E27FC236}">
                            <a16:creationId xmlns:a16="http://schemas.microsoft.com/office/drawing/2014/main" id="{32B4D9C9-D509-4B82-97F9-AF73310F0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143" y="5697168"/>
                        <a:ext cx="1285875" cy="804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8FC9B-D9B5-4398-910F-1337F4F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61" y="-40444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Мини 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9D501-886F-448C-B5F5-7EC3D56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38" y="518746"/>
            <a:ext cx="11298115" cy="6215843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lnSpc>
                <a:spcPct val="170000"/>
              </a:lnSpc>
              <a:buAutoNum type="arabicPeriod"/>
            </a:pPr>
            <a:r>
              <a:rPr lang="ru-RU" sz="2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Дипольный момент электрического диполя ориентирован перпендикулярно силовым линиям внешнего однородного электрического поля. Какое утверждение верно:</a:t>
            </a:r>
            <a:endParaRPr lang="en-US" sz="2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На диполь действует максимальный вращательный момент.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На диполь не действует вращательный момент.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Диполь находится в состоянии неустойчивого равновесия.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Диполь находится в состоянии устойчивого равновесия.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Потенциал поля диполя равен нулю (при нулевом потенциале на бесконечности)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… во всех точках, лежащих ближе к положительному заряду диполя.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… только в точках расположенных на оси диполя.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… во всем пространстве.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… ни в одной точке пространства.</a:t>
            </a: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… во всех точках серединного перпендикуляра к диполю.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etersburgCTT"/>
              </a:rPr>
              <a:t>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131292-CDF2-4CE3-A0AB-9B63B8A9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163" y="4162114"/>
            <a:ext cx="33663105" cy="5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3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675" y="304801"/>
            <a:ext cx="8001000" cy="1216025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Преобразование формулы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Приведём в скобках к общему знаменателю: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𝑘𝑞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1"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/>
          <p:cNvGrpSpPr/>
          <p:nvPr/>
        </p:nvGrpSpPr>
        <p:grpSpPr>
          <a:xfrm>
            <a:off x="3863752" y="3068961"/>
            <a:ext cx="4248472" cy="3239765"/>
            <a:chOff x="-2" y="0"/>
            <a:chExt cx="1814402" cy="1221029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-2" y="11429"/>
              <a:ext cx="1814402" cy="1209600"/>
              <a:chOff x="0" y="0"/>
              <a:chExt cx="1814513" cy="1209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Надпись 37"/>
                  <p:cNvSpPr txBox="1"/>
                  <p:nvPr/>
                </p:nvSpPr>
                <p:spPr>
                  <a:xfrm>
                    <a:off x="852487" y="614362"/>
                    <a:ext cx="280988" cy="31877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Надпись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487" y="614362"/>
                    <a:ext cx="280988" cy="31877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Надпись 35"/>
                  <p:cNvSpPr txBox="1"/>
                  <p:nvPr/>
                </p:nvSpPr>
                <p:spPr>
                  <a:xfrm>
                    <a:off x="1109662" y="408477"/>
                    <a:ext cx="314325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Надпись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662" y="408477"/>
                    <a:ext cx="314325" cy="2857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Надпись 34"/>
                  <p:cNvSpPr txBox="1"/>
                  <p:nvPr/>
                </p:nvSpPr>
                <p:spPr>
                  <a:xfrm>
                    <a:off x="1409700" y="433387"/>
                    <a:ext cx="404813" cy="35718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r>
                      <a:rPr lang="ru-RU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" name="Надпись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700" y="433387"/>
                    <a:ext cx="404813" cy="35718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Надпись 33"/>
                  <p:cNvSpPr txBox="1"/>
                  <p:nvPr/>
                </p:nvSpPr>
                <p:spPr>
                  <a:xfrm>
                    <a:off x="571500" y="214312"/>
                    <a:ext cx="338137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Надпись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" y="214312"/>
                    <a:ext cx="338137" cy="2857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Надпись 32"/>
                  <p:cNvSpPr txBox="1"/>
                  <p:nvPr/>
                </p:nvSpPr>
                <p:spPr>
                  <a:xfrm>
                    <a:off x="414337" y="838200"/>
                    <a:ext cx="452120" cy="37147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sz="28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Надпись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337" y="838200"/>
                    <a:ext cx="452120" cy="37147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Овал 25"/>
              <p:cNvSpPr/>
              <p:nvPr/>
            </p:nvSpPr>
            <p:spPr>
              <a:xfrm>
                <a:off x="0" y="838200"/>
                <a:ext cx="45719" cy="61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166812" y="842962"/>
                <a:ext cx="45085" cy="615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1190625" y="0"/>
                <a:ext cx="619443" cy="871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 flipV="1">
                <a:off x="42862" y="0"/>
                <a:ext cx="1764665" cy="871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42862" y="871537"/>
                <a:ext cx="11477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Полилиния 30"/>
              <p:cNvSpPr/>
              <p:nvPr/>
            </p:nvSpPr>
            <p:spPr>
              <a:xfrm>
                <a:off x="814387" y="742950"/>
                <a:ext cx="77258" cy="133350"/>
              </a:xfrm>
              <a:custGeom>
                <a:avLst/>
                <a:gdLst>
                  <a:gd name="connsiteX0" fmla="*/ 0 w 77258"/>
                  <a:gd name="connsiteY0" fmla="*/ 0 h 133350"/>
                  <a:gd name="connsiteX1" fmla="*/ 66675 w 77258"/>
                  <a:gd name="connsiteY1" fmla="*/ 57150 h 133350"/>
                  <a:gd name="connsiteX2" fmla="*/ 76200 w 77258"/>
                  <a:gd name="connsiteY2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258" h="133350">
                    <a:moveTo>
                      <a:pt x="0" y="0"/>
                    </a:moveTo>
                    <a:cubicBezTo>
                      <a:pt x="26987" y="17462"/>
                      <a:pt x="53975" y="34925"/>
                      <a:pt x="66675" y="57150"/>
                    </a:cubicBezTo>
                    <a:cubicBezTo>
                      <a:pt x="79375" y="79375"/>
                      <a:pt x="77787" y="106362"/>
                      <a:pt x="76200" y="1333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32" name="Прямая соединительная линия 31"/>
              <p:cNvCxnSpPr/>
              <p:nvPr/>
            </p:nvCxnSpPr>
            <p:spPr>
              <a:xfrm flipH="1" flipV="1">
                <a:off x="990600" y="614362"/>
                <a:ext cx="200025" cy="2571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Прямая со стрелкой 19"/>
            <p:cNvCxnSpPr/>
            <p:nvPr/>
          </p:nvCxnSpPr>
          <p:spPr>
            <a:xfrm flipV="1">
              <a:off x="640080" y="0"/>
              <a:ext cx="1173162" cy="8715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25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Дипольный момент</a:t>
            </a:r>
            <a:r>
              <a:rPr lang="ru-R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Так что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𝑘𝑞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𝑘𝑞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𝑑𝑐𝑜𝑠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Определение.</a:t>
                </a:r>
              </a:p>
              <a:p>
                <a:r>
                  <a:rPr lang="ru-RU" dirty="0"/>
                  <a:t>Физическая величина, численно равная произведению положительного заряда диполя на плечо диполя, называется электрическим моментом диполя или дипольным моментом.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5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5547" y="255909"/>
            <a:ext cx="8001000" cy="1216025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Направление дипольного момента.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Дипольный момент считается векторной величиной и направлен от отрицательного заряда к положительному. Обозначается дипольный момент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/>
          <p:cNvGrpSpPr/>
          <p:nvPr/>
        </p:nvGrpSpPr>
        <p:grpSpPr>
          <a:xfrm>
            <a:off x="3791744" y="4221088"/>
            <a:ext cx="5184576" cy="1800200"/>
            <a:chOff x="2814" y="0"/>
            <a:chExt cx="2011631" cy="684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Надпись 46"/>
                <p:cNvSpPr txBox="1"/>
                <p:nvPr/>
              </p:nvSpPr>
              <p:spPr>
                <a:xfrm>
                  <a:off x="720090" y="0"/>
                  <a:ext cx="495372" cy="334219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Надпись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90" y="0"/>
                  <a:ext cx="495372" cy="334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Надпись 45"/>
                <p:cNvSpPr txBox="1"/>
                <p:nvPr/>
              </p:nvSpPr>
              <p:spPr>
                <a:xfrm>
                  <a:off x="1686238" y="432062"/>
                  <a:ext cx="328207" cy="25273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Надпись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238" y="432062"/>
                  <a:ext cx="328207" cy="2527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Надпись 44"/>
                <p:cNvSpPr txBox="1"/>
                <p:nvPr/>
              </p:nvSpPr>
              <p:spPr>
                <a:xfrm>
                  <a:off x="2814" y="426720"/>
                  <a:ext cx="323763" cy="238728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</m:oMath>
                    </m:oMathPara>
                  </a14:m>
                  <a:endPara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Надпись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" y="426720"/>
                  <a:ext cx="323763" cy="23872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Овал 14"/>
            <p:cNvSpPr/>
            <p:nvPr/>
          </p:nvSpPr>
          <p:spPr>
            <a:xfrm>
              <a:off x="38100" y="205740"/>
              <a:ext cx="214254" cy="21008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37360" y="209550"/>
              <a:ext cx="214254" cy="2100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121920" y="316230"/>
              <a:ext cx="172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28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Следствия из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1. Вектор. Направлен от отрицательного заряда к положительному.</a:t>
                </a:r>
              </a:p>
              <a:p>
                <a:r>
                  <a:rPr lang="ru-RU" dirty="0"/>
                  <a:t>2. Размерность.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=Кл∙м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34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1">
                    <a:satMod val="150000"/>
                  </a:schemeClr>
                </a:solidFill>
              </a:rPr>
              <a:t>Потенциал поля диполя.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С помощью понятия дипольного момента потенциал поля диполя можно записать следующим образом: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𝑞𝑑𝑐𝑜𝑠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𝑝𝑐𝑜𝑠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691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1670</Words>
  <Application>Microsoft Office PowerPoint</Application>
  <PresentationFormat>Широкоэкранный</PresentationFormat>
  <Paragraphs>246</Paragraphs>
  <Slides>44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44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Constantia</vt:lpstr>
      <vt:lpstr>Times New Roman</vt:lpstr>
      <vt:lpstr>Verdana</vt:lpstr>
      <vt:lpstr>Wingdings</vt:lpstr>
      <vt:lpstr>Тема Office</vt:lpstr>
      <vt:lpstr>Формула</vt:lpstr>
      <vt:lpstr>Документ</vt:lpstr>
      <vt:lpstr>Equation</vt:lpstr>
      <vt:lpstr>Электричество</vt:lpstr>
      <vt:lpstr> Диполь. Поле диполя.</vt:lpstr>
      <vt:lpstr>Определение диполя</vt:lpstr>
      <vt:lpstr>Потенциал поля диполя.</vt:lpstr>
      <vt:lpstr>Преобразование формулы</vt:lpstr>
      <vt:lpstr>Дипольный момент.</vt:lpstr>
      <vt:lpstr>Направление дипольного момента.</vt:lpstr>
      <vt:lpstr>Следствия из определения</vt:lpstr>
      <vt:lpstr>Потенциал поля диполя.</vt:lpstr>
      <vt:lpstr>Потенциал поля диполя.</vt:lpstr>
      <vt:lpstr>Напряжённость поля диполя.</vt:lpstr>
      <vt:lpstr>Силовые линии поля диполя.</vt:lpstr>
      <vt:lpstr>Напряжённость поля диполя</vt:lpstr>
      <vt:lpstr>Презентация PowerPoint</vt:lpstr>
      <vt:lpstr>Равенство нулю сил.</vt:lpstr>
      <vt:lpstr>Электрический диполь в электростатическом поле</vt:lpstr>
      <vt:lpstr>Модуль момента сил.</vt:lpstr>
      <vt:lpstr>Энергия диполя в электрическом поле.</vt:lpstr>
      <vt:lpstr>Потенциальная энергия диполя.</vt:lpstr>
      <vt:lpstr>Работа по перемещению пробного заряда.</vt:lpstr>
      <vt:lpstr>Минимум и максимум потенциальной энергии диполя.</vt:lpstr>
      <vt:lpstr>Сила, действующая на диполь в неоднородном поле.</vt:lpstr>
      <vt:lpstr>Преобразование формул</vt:lpstr>
      <vt:lpstr>Формула силы</vt:lpstr>
      <vt:lpstr>Координаты силы</vt:lpstr>
      <vt:lpstr>Диполь в неоднородном поле</vt:lpstr>
      <vt:lpstr>Проекция силы на ось ox</vt:lpstr>
      <vt:lpstr>Прямой расчёт поля системы зарядов.</vt:lpstr>
      <vt:lpstr>Схема расчёта</vt:lpstr>
      <vt:lpstr>Элемент заряда</vt:lpstr>
      <vt:lpstr>Элемент потенциала</vt:lpstr>
      <vt:lpstr>Полный потенциал всей системы зарядов.</vt:lpstr>
      <vt:lpstr>Потенциал поверхностной системы зарядов.</vt:lpstr>
      <vt:lpstr>Потенциал линейной системы зарядов.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 тест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Электричество</dc:title>
  <dc:creator>Александр</dc:creator>
  <cp:lastModifiedBy>Александр</cp:lastModifiedBy>
  <cp:revision>11</cp:revision>
  <dcterms:created xsi:type="dcterms:W3CDTF">2020-04-10T09:31:15Z</dcterms:created>
  <dcterms:modified xsi:type="dcterms:W3CDTF">2023-11-09T11:50:50Z</dcterms:modified>
</cp:coreProperties>
</file>