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19" r:id="rId2"/>
    <p:sldId id="393" r:id="rId3"/>
    <p:sldId id="394" r:id="rId4"/>
    <p:sldId id="270" r:id="rId5"/>
    <p:sldId id="271" r:id="rId6"/>
    <p:sldId id="272" r:id="rId7"/>
    <p:sldId id="273" r:id="rId8"/>
    <p:sldId id="274" r:id="rId9"/>
    <p:sldId id="425" r:id="rId10"/>
    <p:sldId id="275" r:id="rId11"/>
    <p:sldId id="426" r:id="rId12"/>
    <p:sldId id="276" r:id="rId13"/>
    <p:sldId id="427" r:id="rId14"/>
    <p:sldId id="428" r:id="rId15"/>
    <p:sldId id="277" r:id="rId16"/>
    <p:sldId id="278" r:id="rId17"/>
    <p:sldId id="429" r:id="rId18"/>
    <p:sldId id="279" r:id="rId19"/>
    <p:sldId id="280" r:id="rId20"/>
    <p:sldId id="423" r:id="rId21"/>
    <p:sldId id="281" r:id="rId22"/>
    <p:sldId id="282" r:id="rId23"/>
    <p:sldId id="424" r:id="rId24"/>
    <p:sldId id="283" r:id="rId25"/>
    <p:sldId id="422" r:id="rId26"/>
    <p:sldId id="404" r:id="rId27"/>
    <p:sldId id="405" r:id="rId28"/>
    <p:sldId id="406" r:id="rId29"/>
    <p:sldId id="416" r:id="rId30"/>
    <p:sldId id="430" r:id="rId31"/>
    <p:sldId id="417" r:id="rId32"/>
    <p:sldId id="317" r:id="rId33"/>
    <p:sldId id="385" r:id="rId34"/>
    <p:sldId id="420" r:id="rId35"/>
    <p:sldId id="421" r:id="rId36"/>
    <p:sldId id="431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0D79B-BE32-4E42-AF51-47AA2E10890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80FE2-6065-45E1-9DB1-42C6F954A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33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89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E4DFE-36AB-43DB-AD8E-80AC56616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A9C63C-185C-49B3-9EC1-6C76C194B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8A6428-9808-4A24-9CFD-CDBCF784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69BDD8-42CB-40CA-9B57-C24B1266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007149-6FF6-4BCE-A863-F50F8BE5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44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F6064-44F1-4084-9469-4B4E0AA1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F7EE74-2640-418D-94DA-D6A800C08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EEDD2B-F007-4345-9750-70F74484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2CD83A-D639-464D-BC2B-F1512CC6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77C411-9149-4B76-9452-91CE8566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76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D2A79F-9F4D-438A-B298-1BEC92375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1AE3CB-4CA5-474F-B3D3-4781A3CEE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07DD57-5371-44E7-91BE-DB4E235B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D000C9-B5E5-438A-B946-A83CE13B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DA5AF3-FC3F-410B-9921-A9F1F6E5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3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50D8E-4821-495C-9E5E-1B3331B0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2B6088-A983-4414-BE7A-DBC4F8F80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447BFA-FD9F-4670-A2C3-43898B6C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43E35B-F8E0-4899-9727-DFB3BB7D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AA2370-39CE-4D20-BA8C-CB2AB596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63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23CDA-4108-418E-AAD1-24549535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587649-D0E4-4A19-AF8C-247168F2E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CAFBC3-C30E-4B33-8288-83E06A3F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86AA0D-A5B5-458E-8088-3A9F3940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1F9D94-E86F-43AF-B7D7-DE0CB5E7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30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8CB54-C5C2-4846-AE94-E56FDFEF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BBB2A9-4457-49E7-A098-A449FC488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38D555-87D5-4A1F-B9B7-ABD5B8C88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FBAF9E-FC4F-4F64-A27B-C4ED0EA2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3C919D-8EB7-4E37-A04B-3979C39A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1BD3E8-07BE-477F-9480-316EA0C2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53D205-C7F8-42E0-8927-E50002E3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273929-A670-47C1-B418-8059F8A9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E0D8F4-5D6B-4ABC-A215-D44EE5D5C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B7EBCB-7683-4018-81BB-F624DD5D2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DE4D18A-535C-4FB1-AD9D-E6F27B0C1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83A463-5DAE-4460-8188-73F708A3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9DC648-4CA3-4B21-BB49-99196BFF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637A4E-EE80-4D3C-946A-D546F11A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03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092B8-8D0E-4119-BAB6-BDD3B766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4625E5-72C6-4CAC-8470-C954134C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369443-22E8-484E-8DBD-0722104E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E8AADD-A31C-4876-9CB8-78537586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87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59ECBE-E608-4B25-97D6-AB1CB65F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583F57-D1B4-489C-A00F-F6F1B032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7C54AB-CBB7-4FE4-B9AD-A6B6B058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96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3D59B-9A9B-494A-9864-9AD75EEC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2CDBA7-EEA5-40E6-AFEC-504B89394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792A0A-290A-4242-BAEC-BAD8BF886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1C2ABF-3F39-4C3B-ADDD-F36E8C2E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B3B4A2-A97D-44C8-9224-DA27A746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6A6A2A-375F-49A9-8D0D-8ED4D52A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0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6093F-AD9E-4FF9-B644-9E2C464B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65FAF4F-34CB-4D68-AB43-2E6DD6F32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387035-4F53-4F61-BC4D-2CE4E2609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47BAB5-14D1-4A81-A2E8-EF35DD38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0CA8A5-6E50-4E64-A674-A5573B6B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625EF8-65C2-4F0C-8B55-DFC429B5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47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A9D35-7E16-4EA4-9D9B-CD0C1B0A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19CD07-E230-4AB8-AB34-3408933D4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1D4651-B2C9-4805-975E-41CED257C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5C166-4514-42A4-A4F0-0BE6ACF52668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115B04-80EF-4708-A726-1DF670220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DD8DDD-D696-4B27-8BB2-EFE9D92AA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5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audio" Target="../media/audio1.wav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png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9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Рисунок 124" descr="Изображение выглядит как внутренний, металлоизделия, стол&#10;&#10;Описание создано автоматически">
            <a:extLst>
              <a:ext uri="{FF2B5EF4-FFF2-40B4-BE49-F238E27FC236}">
                <a16:creationId xmlns:a16="http://schemas.microsoft.com/office/drawing/2014/main" id="{F3909196-941E-4992-BED1-BC11D2307F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53896" y="0"/>
            <a:ext cx="3138104" cy="4247004"/>
          </a:xfrm>
          <a:custGeom>
            <a:avLst/>
            <a:gdLst>
              <a:gd name="connsiteX0" fmla="*/ 807468 w 4184139"/>
              <a:gd name="connsiteY0" fmla="*/ 0 h 4247004"/>
              <a:gd name="connsiteX1" fmla="*/ 4068803 w 4184139"/>
              <a:gd name="connsiteY1" fmla="*/ 0 h 4247004"/>
              <a:gd name="connsiteX2" fmla="*/ 4162158 w 4184139"/>
              <a:gd name="connsiteY2" fmla="*/ 84846 h 4247004"/>
              <a:gd name="connsiteX3" fmla="*/ 4184139 w 4184139"/>
              <a:gd name="connsiteY3" fmla="*/ 109032 h 4247004"/>
              <a:gd name="connsiteX4" fmla="*/ 4184139 w 4184139"/>
              <a:gd name="connsiteY4" fmla="*/ 3508705 h 4247004"/>
              <a:gd name="connsiteX5" fmla="*/ 4162158 w 4184139"/>
              <a:gd name="connsiteY5" fmla="*/ 3532891 h 4247004"/>
              <a:gd name="connsiteX6" fmla="*/ 2438135 w 4184139"/>
              <a:gd name="connsiteY6" fmla="*/ 4247004 h 4247004"/>
              <a:gd name="connsiteX7" fmla="*/ 0 w 4184139"/>
              <a:gd name="connsiteY7" fmla="*/ 1808869 h 4247004"/>
              <a:gd name="connsiteX8" fmla="*/ 714113 w 4184139"/>
              <a:gd name="connsiteY8" fmla="*/ 84846 h 424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4139" h="4247004">
                <a:moveTo>
                  <a:pt x="807468" y="0"/>
                </a:moveTo>
                <a:lnTo>
                  <a:pt x="4068803" y="0"/>
                </a:lnTo>
                <a:lnTo>
                  <a:pt x="4162158" y="84846"/>
                </a:lnTo>
                <a:lnTo>
                  <a:pt x="4184139" y="109032"/>
                </a:lnTo>
                <a:lnTo>
                  <a:pt x="4184139" y="3508705"/>
                </a:lnTo>
                <a:lnTo>
                  <a:pt x="4162158" y="3532891"/>
                </a:lnTo>
                <a:cubicBezTo>
                  <a:pt x="3720942" y="3974107"/>
                  <a:pt x="3111408" y="4247004"/>
                  <a:pt x="2438135" y="4247004"/>
                </a:cubicBezTo>
                <a:cubicBezTo>
                  <a:pt x="1091590" y="4247004"/>
                  <a:pt x="0" y="3155414"/>
                  <a:pt x="0" y="1808869"/>
                </a:cubicBezTo>
                <a:cubicBezTo>
                  <a:pt x="0" y="1135596"/>
                  <a:pt x="272898" y="526062"/>
                  <a:pt x="714113" y="84846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1A54E013-7609-4552-A8AD-5B1DDB0490A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9637" y="1"/>
            <a:ext cx="3161753" cy="3381796"/>
          </a:xfrm>
          <a:custGeom>
            <a:avLst/>
            <a:gdLst>
              <a:gd name="connsiteX0" fmla="*/ 431362 w 4215670"/>
              <a:gd name="connsiteY0" fmla="*/ 0 h 3381796"/>
              <a:gd name="connsiteX1" fmla="*/ 3784309 w 4215670"/>
              <a:gd name="connsiteY1" fmla="*/ 0 h 3381796"/>
              <a:gd name="connsiteX2" fmla="*/ 3855685 w 4215670"/>
              <a:gd name="connsiteY2" fmla="*/ 95451 h 3381796"/>
              <a:gd name="connsiteX3" fmla="*/ 4215670 w 4215670"/>
              <a:gd name="connsiteY3" fmla="*/ 1273961 h 3381796"/>
              <a:gd name="connsiteX4" fmla="*/ 2107836 w 4215670"/>
              <a:gd name="connsiteY4" fmla="*/ 3381796 h 3381796"/>
              <a:gd name="connsiteX5" fmla="*/ 0 w 4215670"/>
              <a:gd name="connsiteY5" fmla="*/ 1273961 h 3381796"/>
              <a:gd name="connsiteX6" fmla="*/ 359986 w 4215670"/>
              <a:gd name="connsiteY6" fmla="*/ 95451 h 3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5670" h="3381796">
                <a:moveTo>
                  <a:pt x="431362" y="0"/>
                </a:moveTo>
                <a:lnTo>
                  <a:pt x="3784309" y="0"/>
                </a:lnTo>
                <a:lnTo>
                  <a:pt x="3855685" y="95451"/>
                </a:lnTo>
                <a:cubicBezTo>
                  <a:pt x="4082961" y="431863"/>
                  <a:pt x="4215670" y="837414"/>
                  <a:pt x="4215670" y="1273961"/>
                </a:cubicBezTo>
                <a:cubicBezTo>
                  <a:pt x="4215670" y="2438087"/>
                  <a:pt x="3271960" y="3381796"/>
                  <a:pt x="2107836" y="3381796"/>
                </a:cubicBezTo>
                <a:cubicBezTo>
                  <a:pt x="943711" y="3381796"/>
                  <a:pt x="0" y="2438087"/>
                  <a:pt x="0" y="1273961"/>
                </a:cubicBezTo>
                <a:cubicBezTo>
                  <a:pt x="0" y="837414"/>
                  <a:pt x="132710" y="431863"/>
                  <a:pt x="359986" y="95451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0" name="Рисунок 59" descr="Изображение выглядит как транспорт&#10;&#10;Описание создано автоматически">
            <a:extLst>
              <a:ext uri="{FF2B5EF4-FFF2-40B4-BE49-F238E27FC236}">
                <a16:creationId xmlns:a16="http://schemas.microsoft.com/office/drawing/2014/main" id="{08C650E0-B4D1-40F8-ACDF-AF497894FA0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"/>
          <a:stretch/>
        </p:blipFill>
        <p:spPr>
          <a:xfrm>
            <a:off x="0" y="1327615"/>
            <a:ext cx="3893075" cy="5530385"/>
          </a:xfrm>
          <a:custGeom>
            <a:avLst/>
            <a:gdLst>
              <a:gd name="connsiteX0" fmla="*/ 1986067 w 5190767"/>
              <a:gd name="connsiteY0" fmla="*/ 0 h 5530385"/>
              <a:gd name="connsiteX1" fmla="*/ 5190767 w 5190767"/>
              <a:gd name="connsiteY1" fmla="*/ 3204701 h 5530385"/>
              <a:gd name="connsiteX2" fmla="*/ 4252132 w 5190767"/>
              <a:gd name="connsiteY2" fmla="*/ 5470767 h 5530385"/>
              <a:gd name="connsiteX3" fmla="*/ 4186536 w 5190767"/>
              <a:gd name="connsiteY3" fmla="*/ 5530385 h 5530385"/>
              <a:gd name="connsiteX4" fmla="*/ 0 w 5190767"/>
              <a:gd name="connsiteY4" fmla="*/ 5530385 h 5530385"/>
              <a:gd name="connsiteX5" fmla="*/ 0 w 5190767"/>
              <a:gd name="connsiteY5" fmla="*/ 692598 h 5530385"/>
              <a:gd name="connsiteX6" fmla="*/ 194287 w 5190767"/>
              <a:gd name="connsiteY6" fmla="*/ 547313 h 5530385"/>
              <a:gd name="connsiteX7" fmla="*/ 1986067 w 5190767"/>
              <a:gd name="connsiteY7" fmla="*/ 0 h 553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767" h="5530385">
                <a:moveTo>
                  <a:pt x="1986067" y="0"/>
                </a:moveTo>
                <a:cubicBezTo>
                  <a:pt x="3755974" y="0"/>
                  <a:pt x="5190767" y="1434794"/>
                  <a:pt x="5190767" y="3204701"/>
                </a:cubicBezTo>
                <a:cubicBezTo>
                  <a:pt x="5190767" y="4089655"/>
                  <a:pt x="4832069" y="4890830"/>
                  <a:pt x="4252132" y="5470767"/>
                </a:cubicBezTo>
                <a:lnTo>
                  <a:pt x="4186536" y="5530385"/>
                </a:lnTo>
                <a:lnTo>
                  <a:pt x="0" y="5530385"/>
                </a:lnTo>
                <a:lnTo>
                  <a:pt x="0" y="692598"/>
                </a:lnTo>
                <a:lnTo>
                  <a:pt x="194287" y="547313"/>
                </a:lnTo>
                <a:cubicBezTo>
                  <a:pt x="705761" y="201768"/>
                  <a:pt x="1322351" y="0"/>
                  <a:pt x="1986067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CDD7C-75F0-49C2-9B2E-581F86D20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4239" y="4229456"/>
            <a:ext cx="5510704" cy="1160633"/>
          </a:xfrm>
        </p:spPr>
        <p:txBody>
          <a:bodyPr anchor="t">
            <a:noAutofit/>
          </a:bodyPr>
          <a:lstStyle/>
          <a:p>
            <a:pPr algn="r"/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Электричество</a:t>
            </a:r>
            <a:endParaRPr lang="en-US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BC01C6-E454-4FA3-967D-EC7E86396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7089" y="6030242"/>
            <a:ext cx="4237983" cy="683752"/>
          </a:xfrm>
        </p:spPr>
        <p:txBody>
          <a:bodyPr anchor="b">
            <a:noAutofit/>
          </a:bodyPr>
          <a:lstStyle/>
          <a:p>
            <a:pPr algn="r"/>
            <a:r>
              <a:rPr lang="ru-RU" sz="5400" dirty="0">
                <a:solidFill>
                  <a:srgbClr val="FF0000"/>
                </a:solidFill>
                <a:latin typeface="Constantia" panose="02030602050306030303" pitchFamily="18" charset="0"/>
              </a:rPr>
              <a:t>Лекция </a:t>
            </a:r>
            <a:r>
              <a:rPr lang="en-US" sz="5400" dirty="0">
                <a:solidFill>
                  <a:srgbClr val="FF0000"/>
                </a:solidFill>
                <a:latin typeface="Constantia" panose="02030602050306030303" pitchFamily="18" charset="0"/>
              </a:rPr>
              <a:t>4</a:t>
            </a:r>
            <a:endParaRPr lang="ru-RU" sz="5400" dirty="0">
              <a:solidFill>
                <a:srgbClr val="FF000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7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FD6E4F4-AB45-414B-9FA7-C7FFC7A92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5020" y="571651"/>
            <a:ext cx="9841606" cy="642336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ru-RU" sz="3400" kern="1200" dirty="0">
                <a:solidFill>
                  <a:schemeClr val="accent1">
                    <a:satMod val="150000"/>
                  </a:schemeClr>
                </a:solidFill>
              </a:rPr>
              <a:t>Связь поляризованности с плотностью связанных зарядов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1B046F6-36CB-4EC9-8CD8-A8236BFA7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DADE4D2D-5195-4E5F-8366-BA4B526B2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592" y="1753745"/>
            <a:ext cx="80645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/>
              <a:t>     </a:t>
            </a:r>
            <a:r>
              <a:rPr lang="ru-RU" altLang="ru-RU" sz="2000" dirty="0">
                <a:solidFill>
                  <a:srgbClr val="000000"/>
                </a:solidFill>
              </a:rPr>
              <a:t>Рассмотрим поведение вектора </a:t>
            </a:r>
            <a:r>
              <a:rPr lang="ru-RU" altLang="ru-RU" sz="2000" b="1" i="1" dirty="0">
                <a:solidFill>
                  <a:srgbClr val="000000"/>
                </a:solidFill>
              </a:rPr>
              <a:t>Р</a:t>
            </a:r>
            <a:r>
              <a:rPr lang="ru-RU" altLang="ru-RU" sz="2000" dirty="0">
                <a:solidFill>
                  <a:srgbClr val="000000"/>
                </a:solidFill>
              </a:rPr>
              <a:t> на границе раздела двух однородных диэлектриков, для которых в ходе поляризации появляются только поверхностные связан-</a:t>
            </a:r>
            <a:r>
              <a:rPr lang="ru-RU" altLang="ru-RU" sz="2000" dirty="0" err="1">
                <a:solidFill>
                  <a:srgbClr val="000000"/>
                </a:solidFill>
              </a:rPr>
              <a:t>ные</a:t>
            </a:r>
            <a:r>
              <a:rPr lang="ru-RU" altLang="ru-RU" sz="2000" dirty="0">
                <a:solidFill>
                  <a:srgbClr val="000000"/>
                </a:solidFill>
              </a:rPr>
              <a:t> заряды.</a:t>
            </a:r>
            <a:r>
              <a:rPr lang="ru-RU" altLang="ru-RU" sz="1800" dirty="0">
                <a:solidFill>
                  <a:srgbClr val="000000"/>
                </a:solidFill>
              </a:rPr>
              <a:t> </a:t>
            </a:r>
            <a:r>
              <a:rPr lang="ru-RU" altLang="ru-RU" sz="2000" dirty="0">
                <a:solidFill>
                  <a:srgbClr val="000000"/>
                </a:solidFill>
              </a:rPr>
              <a:t>Воспользуемся теоремой Гаусса в форме (8), где в качестве гауссовой поверхности</a:t>
            </a:r>
            <a:r>
              <a:rPr lang="en-US" altLang="ru-RU" sz="2000" i="1" dirty="0">
                <a:solidFill>
                  <a:srgbClr val="000000"/>
                </a:solidFill>
              </a:rPr>
              <a:t> </a:t>
            </a:r>
            <a:r>
              <a:rPr lang="ru-RU" altLang="ru-RU" sz="1800" dirty="0">
                <a:solidFill>
                  <a:srgbClr val="000000"/>
                </a:solidFill>
              </a:rPr>
              <a:t>возьмем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u="sng" dirty="0">
                <a:solidFill>
                  <a:srgbClr val="000000"/>
                </a:solidFill>
              </a:rPr>
              <a:t>малый прямой цилиндр</a:t>
            </a:r>
            <a:r>
              <a:rPr lang="ru-RU" altLang="ru-RU" sz="2000" dirty="0">
                <a:solidFill>
                  <a:srgbClr val="000000"/>
                </a:solidFill>
              </a:rPr>
              <a:t> с торцами </a:t>
            </a:r>
            <a:r>
              <a:rPr lang="ru-RU" altLang="ru-RU" sz="2000" i="1" dirty="0">
                <a:solidFill>
                  <a:srgbClr val="000000"/>
                </a:solidFill>
              </a:rPr>
              <a:t>Δ</a:t>
            </a:r>
            <a:r>
              <a:rPr lang="en-US" altLang="ru-RU" sz="2000" i="1" dirty="0">
                <a:solidFill>
                  <a:srgbClr val="000000"/>
                </a:solidFill>
              </a:rPr>
              <a:t>S</a:t>
            </a:r>
            <a:r>
              <a:rPr lang="ru-RU" altLang="ru-RU" sz="2000" dirty="0"/>
              <a:t> </a:t>
            </a:r>
            <a:r>
              <a:rPr lang="ru-RU" altLang="ru-RU" sz="2000" dirty="0">
                <a:solidFill>
                  <a:srgbClr val="000000"/>
                </a:solidFill>
              </a:rPr>
              <a:t>по разные стороны границы и осью, ортогональной ей. </a:t>
            </a: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C2C1BA89-2142-41DC-A2C0-FF03DB561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8680" y="4795586"/>
            <a:ext cx="4319588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/>
              <a:t>     </a:t>
            </a:r>
            <a:r>
              <a:rPr lang="ru-RU" altLang="ru-RU" sz="2000" dirty="0">
                <a:solidFill>
                  <a:srgbClr val="000000"/>
                </a:solidFill>
              </a:rPr>
              <a:t>Пренебрегая потоком </a:t>
            </a:r>
            <a:r>
              <a:rPr lang="ru-RU" altLang="ru-RU" sz="2000" b="1" i="1" dirty="0">
                <a:solidFill>
                  <a:srgbClr val="000000"/>
                </a:solidFill>
              </a:rPr>
              <a:t>Р</a:t>
            </a:r>
            <a:r>
              <a:rPr lang="ru-RU" altLang="ru-RU" sz="2000" dirty="0">
                <a:solidFill>
                  <a:srgbClr val="000000"/>
                </a:solidFill>
              </a:rPr>
              <a:t> через боковую поверхность цилиндра, запишем уравнение для теоремы Гаусса: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i="1" dirty="0">
                <a:solidFill>
                  <a:srgbClr val="000000"/>
                </a:solidFill>
              </a:rPr>
              <a:t>Р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2п</a:t>
            </a:r>
            <a:r>
              <a:rPr lang="ru-RU" altLang="ru-RU" sz="2000" i="1" dirty="0">
                <a:solidFill>
                  <a:srgbClr val="000000"/>
                </a:solidFill>
              </a:rPr>
              <a:t>∙Δ</a:t>
            </a:r>
            <a:r>
              <a:rPr lang="en-US" altLang="ru-RU" sz="2000" i="1" dirty="0">
                <a:solidFill>
                  <a:srgbClr val="000000"/>
                </a:solidFill>
              </a:rPr>
              <a:t>S</a:t>
            </a:r>
            <a:r>
              <a:rPr lang="ru-RU" altLang="ru-RU" sz="2000" i="1" dirty="0">
                <a:solidFill>
                  <a:srgbClr val="000000"/>
                </a:solidFill>
              </a:rPr>
              <a:t> + </a:t>
            </a:r>
            <a:r>
              <a:rPr lang="en-US" altLang="ru-RU" sz="2000" i="1" dirty="0">
                <a:solidFill>
                  <a:srgbClr val="000000"/>
                </a:solidFill>
              </a:rPr>
              <a:t>P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1</a:t>
            </a:r>
            <a:r>
              <a:rPr lang="en-US" altLang="ru-RU" sz="2000" i="1" baseline="-25000" dirty="0">
                <a:solidFill>
                  <a:srgbClr val="000000"/>
                </a:solidFill>
              </a:rPr>
              <a:t>n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′ </a:t>
            </a:r>
            <a:r>
              <a:rPr lang="ru-RU" altLang="ru-RU" sz="2000" i="1" dirty="0">
                <a:solidFill>
                  <a:srgbClr val="000000"/>
                </a:solidFill>
              </a:rPr>
              <a:t>Δ</a:t>
            </a:r>
            <a:r>
              <a:rPr lang="en-US" altLang="ru-RU" sz="2000" i="1" dirty="0">
                <a:solidFill>
                  <a:srgbClr val="000000"/>
                </a:solidFill>
              </a:rPr>
              <a:t>S</a:t>
            </a:r>
            <a:r>
              <a:rPr lang="ru-RU" altLang="ru-RU" sz="2000" i="1" dirty="0">
                <a:solidFill>
                  <a:srgbClr val="000000"/>
                </a:solidFill>
              </a:rPr>
              <a:t> = - </a:t>
            </a:r>
            <a:r>
              <a:rPr lang="ru-RU" altLang="ru-RU" sz="2000" i="1" dirty="0" err="1">
                <a:solidFill>
                  <a:srgbClr val="000000"/>
                </a:solidFill>
              </a:rPr>
              <a:t>σ′∙Δ</a:t>
            </a:r>
            <a:r>
              <a:rPr lang="en-US" altLang="ru-RU" sz="2000" i="1" dirty="0">
                <a:solidFill>
                  <a:srgbClr val="000000"/>
                </a:solidFill>
              </a:rPr>
              <a:t>S</a:t>
            </a:r>
            <a:r>
              <a:rPr lang="ru-RU" altLang="ru-RU" sz="2000" dirty="0">
                <a:solidFill>
                  <a:srgbClr val="000000"/>
                </a:solidFill>
              </a:rPr>
              <a:t>,</a:t>
            </a:r>
            <a:endParaRPr lang="ru-RU" altLang="ru-RU" sz="1800" dirty="0">
              <a:solidFill>
                <a:srgbClr val="000000"/>
              </a:solidFill>
            </a:endParaRP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A5609DB4-CCBE-4F96-BC21-7521FE2B8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0487" name="Rectangle 8">
            <a:extLst>
              <a:ext uri="{FF2B5EF4-FFF2-40B4-BE49-F238E27FC236}">
                <a16:creationId xmlns:a16="http://schemas.microsoft.com/office/drawing/2014/main" id="{BCD8E4AF-4000-4ED1-8562-855A0F1B4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928DCEA-7857-4860-85E0-90EDE7B3854D}"/>
              </a:ext>
            </a:extLst>
          </p:cNvPr>
          <p:cNvGrpSpPr/>
          <p:nvPr/>
        </p:nvGrpSpPr>
        <p:grpSpPr>
          <a:xfrm>
            <a:off x="274302" y="4338239"/>
            <a:ext cx="4181788" cy="2225674"/>
            <a:chOff x="2927350" y="3284538"/>
            <a:chExt cx="2717801" cy="1412875"/>
          </a:xfrm>
        </p:grpSpPr>
        <p:sp>
          <p:nvSpPr>
            <p:cNvPr id="45091" name="AutoShape 35">
              <a:extLst>
                <a:ext uri="{FF2B5EF4-FFF2-40B4-BE49-F238E27FC236}">
                  <a16:creationId xmlns:a16="http://schemas.microsoft.com/office/drawing/2014/main" id="{02B8E287-FE62-4124-93D1-F8EBBAF65E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28963" y="3284538"/>
              <a:ext cx="355600" cy="355600"/>
            </a:xfrm>
            <a:prstGeom prst="wedgeEllipseCallout">
              <a:avLst>
                <a:gd name="adj1" fmla="val 0"/>
                <a:gd name="adj2" fmla="val 714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>
                  <a:solidFill>
                    <a:srgbClr val="000000"/>
                  </a:solidFill>
                </a:rPr>
                <a:t>2</a:t>
              </a:r>
            </a:p>
          </p:txBody>
        </p: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056842D7-5CC5-41AA-B273-B27DBC1DDF55}"/>
                </a:ext>
              </a:extLst>
            </p:cNvPr>
            <p:cNvGrpSpPr/>
            <p:nvPr/>
          </p:nvGrpSpPr>
          <p:grpSpPr>
            <a:xfrm>
              <a:off x="2927350" y="3336926"/>
              <a:ext cx="2717801" cy="1360487"/>
              <a:chOff x="2927350" y="3336926"/>
              <a:chExt cx="2717801" cy="1360487"/>
            </a:xfrm>
          </p:grpSpPr>
          <p:sp>
            <p:nvSpPr>
              <p:cNvPr id="45069" name="Text Box 13">
                <a:extLst>
                  <a:ext uri="{FF2B5EF4-FFF2-40B4-BE49-F238E27FC236}">
                    <a16:creationId xmlns:a16="http://schemas.microsoft.com/office/drawing/2014/main" id="{6024D755-B66B-4B17-8F13-CD9EC62C04C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471863" y="3538538"/>
                <a:ext cx="455612" cy="284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 i="1">
                    <a:solidFill>
                      <a:srgbClr val="000000"/>
                    </a:solidFill>
                  </a:rPr>
                  <a:t>Р</a:t>
                </a:r>
                <a:r>
                  <a:rPr lang="ru-RU" altLang="ru-RU" sz="1800" i="1" baseline="-25000">
                    <a:solidFill>
                      <a:srgbClr val="000000"/>
                    </a:solidFill>
                  </a:rPr>
                  <a:t>2п</a:t>
                </a: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70" name="Text Box 14">
                <a:extLst>
                  <a:ext uri="{FF2B5EF4-FFF2-40B4-BE49-F238E27FC236}">
                    <a16:creationId xmlns:a16="http://schemas.microsoft.com/office/drawing/2014/main" id="{2670D7F1-6726-4EE7-8FDF-983C05EDDCC9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903663" y="4244976"/>
                <a:ext cx="431800" cy="284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 i="1">
                    <a:solidFill>
                      <a:srgbClr val="000000"/>
                    </a:solidFill>
                  </a:rPr>
                  <a:t>Р</a:t>
                </a:r>
                <a:r>
                  <a:rPr lang="ru-RU" altLang="ru-RU" sz="1800" i="1" baseline="-25000">
                    <a:solidFill>
                      <a:srgbClr val="000000"/>
                    </a:solidFill>
                  </a:rPr>
                  <a:t>1п</a:t>
                </a: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71" name="Text Box 15">
                <a:extLst>
                  <a:ext uri="{FF2B5EF4-FFF2-40B4-BE49-F238E27FC236}">
                    <a16:creationId xmlns:a16="http://schemas.microsoft.com/office/drawing/2014/main" id="{6E360B0C-2E0E-432B-8384-51A2B7FCB1A7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538663" y="4364038"/>
                <a:ext cx="284162" cy="2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 b="1" i="1">
                    <a:solidFill>
                      <a:srgbClr val="000000"/>
                    </a:solidFill>
                  </a:rPr>
                  <a:t>п′</a:t>
                </a: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72" name="Text Box 16">
                <a:extLst>
                  <a:ext uri="{FF2B5EF4-FFF2-40B4-BE49-F238E27FC236}">
                    <a16:creationId xmlns:a16="http://schemas.microsoft.com/office/drawing/2014/main" id="{458D36FC-C768-4395-BAE9-F23A3DDB9C29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840288" y="3338513"/>
                <a:ext cx="201612" cy="2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 b="1" i="1">
                    <a:solidFill>
                      <a:srgbClr val="000000"/>
                    </a:solidFill>
                  </a:rPr>
                  <a:t>п</a:t>
                </a: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73" name="Text Box 17">
                <a:extLst>
                  <a:ext uri="{FF2B5EF4-FFF2-40B4-BE49-F238E27FC236}">
                    <a16:creationId xmlns:a16="http://schemas.microsoft.com/office/drawing/2014/main" id="{2E9ACA50-C5E3-4334-ABAF-75DD04C1C01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027363" y="4411663"/>
                <a:ext cx="303212" cy="2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 b="1" i="1">
                    <a:solidFill>
                      <a:srgbClr val="000000"/>
                    </a:solidFill>
                  </a:rPr>
                  <a:t>Р</a:t>
                </a:r>
                <a:r>
                  <a:rPr lang="ru-RU" altLang="ru-RU" sz="1800" b="1" i="1" baseline="-25000">
                    <a:solidFill>
                      <a:srgbClr val="000000"/>
                    </a:solidFill>
                  </a:rPr>
                  <a:t>1</a:t>
                </a: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74" name="Freeform 18">
                <a:extLst>
                  <a:ext uri="{FF2B5EF4-FFF2-40B4-BE49-F238E27FC236}">
                    <a16:creationId xmlns:a16="http://schemas.microsoft.com/office/drawing/2014/main" id="{7D57D2C4-C850-4726-9C28-05B581897A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25776" y="3640138"/>
                <a:ext cx="2619375" cy="906462"/>
              </a:xfrm>
              <a:custGeom>
                <a:avLst/>
                <a:gdLst>
                  <a:gd name="T0" fmla="*/ 0 w 3360"/>
                  <a:gd name="T1" fmla="*/ 0 h 1080"/>
                  <a:gd name="T2" fmla="*/ 2147483646 w 3360"/>
                  <a:gd name="T3" fmla="*/ 2147483646 h 1080"/>
                  <a:gd name="T4" fmla="*/ 2147483646 w 3360"/>
                  <a:gd name="T5" fmla="*/ 2147483646 h 1080"/>
                  <a:gd name="T6" fmla="*/ 2147483646 w 3360"/>
                  <a:gd name="T7" fmla="*/ 2147483646 h 1080"/>
                  <a:gd name="T8" fmla="*/ 2147483646 w 3360"/>
                  <a:gd name="T9" fmla="*/ 2147483646 h 10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60" h="1080">
                    <a:moveTo>
                      <a:pt x="0" y="0"/>
                    </a:moveTo>
                    <a:cubicBezTo>
                      <a:pt x="210" y="150"/>
                      <a:pt x="420" y="300"/>
                      <a:pt x="720" y="360"/>
                    </a:cubicBezTo>
                    <a:cubicBezTo>
                      <a:pt x="1020" y="420"/>
                      <a:pt x="1480" y="330"/>
                      <a:pt x="1800" y="360"/>
                    </a:cubicBezTo>
                    <a:cubicBezTo>
                      <a:pt x="2120" y="390"/>
                      <a:pt x="2380" y="420"/>
                      <a:pt x="2640" y="540"/>
                    </a:cubicBezTo>
                    <a:cubicBezTo>
                      <a:pt x="2900" y="660"/>
                      <a:pt x="3130" y="870"/>
                      <a:pt x="3360" y="108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494" name="Line 19">
                <a:extLst>
                  <a:ext uri="{FF2B5EF4-FFF2-40B4-BE49-F238E27FC236}">
                    <a16:creationId xmlns:a16="http://schemas.microsoft.com/office/drawing/2014/main" id="{5CA9B300-A7B5-4D38-983A-4A873C2C892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025776" y="3773489"/>
                <a:ext cx="150813" cy="1047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495" name="Line 20">
                <a:extLst>
                  <a:ext uri="{FF2B5EF4-FFF2-40B4-BE49-F238E27FC236}">
                    <a16:creationId xmlns:a16="http://schemas.microsoft.com/office/drawing/2014/main" id="{A08A12EB-B03E-49F8-808F-021D3CA4546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227388" y="3859214"/>
                <a:ext cx="150812" cy="1047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496" name="Line 21">
                <a:extLst>
                  <a:ext uri="{FF2B5EF4-FFF2-40B4-BE49-F238E27FC236}">
                    <a16:creationId xmlns:a16="http://schemas.microsoft.com/office/drawing/2014/main" id="{A27773F7-F7B3-4075-9B56-7B3FBA5A004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427413" y="3943351"/>
                <a:ext cx="152400" cy="1047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497" name="Line 22">
                <a:extLst>
                  <a:ext uri="{FF2B5EF4-FFF2-40B4-BE49-F238E27FC236}">
                    <a16:creationId xmlns:a16="http://schemas.microsoft.com/office/drawing/2014/main" id="{9F310154-E113-4942-ABD2-7BD1BAA9781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654426" y="3954464"/>
                <a:ext cx="150813" cy="1047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498" name="Line 23">
                <a:extLst>
                  <a:ext uri="{FF2B5EF4-FFF2-40B4-BE49-F238E27FC236}">
                    <a16:creationId xmlns:a16="http://schemas.microsoft.com/office/drawing/2014/main" id="{ED8A8638-EF2D-49C0-9AF6-12970533730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838575" y="3983039"/>
                <a:ext cx="152400" cy="1047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499" name="Line 24">
                <a:extLst>
                  <a:ext uri="{FF2B5EF4-FFF2-40B4-BE49-F238E27FC236}">
                    <a16:creationId xmlns:a16="http://schemas.microsoft.com/office/drawing/2014/main" id="{1BCDF08E-029D-4E33-B7CC-CDB34EBE699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095750" y="3963989"/>
                <a:ext cx="152400" cy="1047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00" name="Line 25">
                <a:extLst>
                  <a:ext uri="{FF2B5EF4-FFF2-40B4-BE49-F238E27FC236}">
                    <a16:creationId xmlns:a16="http://schemas.microsoft.com/office/drawing/2014/main" id="{32AC3F4A-6328-48B3-8590-D704F77E8A0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337051" y="3943351"/>
                <a:ext cx="150813" cy="1047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01" name="Line 26">
                <a:extLst>
                  <a:ext uri="{FF2B5EF4-FFF2-40B4-BE49-F238E27FC236}">
                    <a16:creationId xmlns:a16="http://schemas.microsoft.com/office/drawing/2014/main" id="{17688BAC-631D-42B8-957E-F1952E1D02E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538663" y="3954464"/>
                <a:ext cx="150812" cy="1047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02" name="Line 27">
                <a:extLst>
                  <a:ext uri="{FF2B5EF4-FFF2-40B4-BE49-F238E27FC236}">
                    <a16:creationId xmlns:a16="http://schemas.microsoft.com/office/drawing/2014/main" id="{D6906CA2-6B82-4C78-9565-F2BA2AA7A54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738688" y="4002089"/>
                <a:ext cx="152400" cy="1047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03" name="Line 28">
                <a:extLst>
                  <a:ext uri="{FF2B5EF4-FFF2-40B4-BE49-F238E27FC236}">
                    <a16:creationId xmlns:a16="http://schemas.microsoft.com/office/drawing/2014/main" id="{3F5B757A-4DCA-4A86-A38F-74F169324A8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5403851" y="4452939"/>
                <a:ext cx="150813" cy="1047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04" name="Line 29">
                <a:extLst>
                  <a:ext uri="{FF2B5EF4-FFF2-40B4-BE49-F238E27FC236}">
                    <a16:creationId xmlns:a16="http://schemas.microsoft.com/office/drawing/2014/main" id="{159B348A-A694-49D5-BF8C-7D215FDC226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851400" y="4049714"/>
                <a:ext cx="152400" cy="1047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05" name="Line 30">
                <a:extLst>
                  <a:ext uri="{FF2B5EF4-FFF2-40B4-BE49-F238E27FC236}">
                    <a16:creationId xmlns:a16="http://schemas.microsoft.com/office/drawing/2014/main" id="{0280C6CE-7767-45CD-8B99-5C96B6FB771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989513" y="4106864"/>
                <a:ext cx="152400" cy="1047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06" name="Line 31">
                <a:extLst>
                  <a:ext uri="{FF2B5EF4-FFF2-40B4-BE49-F238E27FC236}">
                    <a16:creationId xmlns:a16="http://schemas.microsoft.com/office/drawing/2014/main" id="{6A5040C7-8BD8-4D39-B9D0-DFEDC8E1460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5091113" y="4192589"/>
                <a:ext cx="150812" cy="1047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07" name="Line 32">
                <a:extLst>
                  <a:ext uri="{FF2B5EF4-FFF2-40B4-BE49-F238E27FC236}">
                    <a16:creationId xmlns:a16="http://schemas.microsoft.com/office/drawing/2014/main" id="{E171BC61-CC20-4812-9A81-A42FB0C96A9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5199063" y="4254501"/>
                <a:ext cx="152400" cy="1047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08" name="Line 33">
                <a:extLst>
                  <a:ext uri="{FF2B5EF4-FFF2-40B4-BE49-F238E27FC236}">
                    <a16:creationId xmlns:a16="http://schemas.microsoft.com/office/drawing/2014/main" id="{FCC7BC73-7D95-40CD-A9FC-26CBBC36548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5294313" y="4381501"/>
                <a:ext cx="152400" cy="1047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090" name="AutoShape 34">
                <a:extLst>
                  <a:ext uri="{FF2B5EF4-FFF2-40B4-BE49-F238E27FC236}">
                    <a16:creationId xmlns:a16="http://schemas.microsoft.com/office/drawing/2014/main" id="{AA5B6921-6075-45D4-8366-C7E9E77F271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27350" y="3943350"/>
                <a:ext cx="357188" cy="355600"/>
              </a:xfrm>
              <a:prstGeom prst="wedgeEllipseCallout">
                <a:avLst>
                  <a:gd name="adj1" fmla="val -18000"/>
                  <a:gd name="adj2" fmla="val 2500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45092" name="AutoShape 36">
                <a:extLst>
                  <a:ext uri="{FF2B5EF4-FFF2-40B4-BE49-F238E27FC236}">
                    <a16:creationId xmlns:a16="http://schemas.microsoft.com/office/drawing/2014/main" id="{E06B1898-E86F-43D6-A5AB-22D9D93EB4B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784117">
                <a:off x="4519614" y="3868739"/>
                <a:ext cx="503237" cy="301625"/>
              </a:xfrm>
              <a:prstGeom prst="can">
                <a:avLst>
                  <a:gd name="adj" fmla="val 41667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1800"/>
              </a:p>
            </p:txBody>
          </p:sp>
          <p:sp>
            <p:nvSpPr>
              <p:cNvPr id="45093" name="Line 37">
                <a:extLst>
                  <a:ext uri="{FF2B5EF4-FFF2-40B4-BE49-F238E27FC236}">
                    <a16:creationId xmlns:a16="http://schemas.microsoft.com/office/drawing/2014/main" id="{91F6E20C-2EB6-492B-ADCD-7065272AF31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0400000" flipV="1">
                <a:off x="4727576" y="3627439"/>
                <a:ext cx="201613" cy="3016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095" name="Line 39">
                <a:extLst>
                  <a:ext uri="{FF2B5EF4-FFF2-40B4-BE49-F238E27FC236}">
                    <a16:creationId xmlns:a16="http://schemas.microsoft.com/office/drawing/2014/main" id="{D658421D-F9CC-4746-95E7-11266F6DD42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857625" y="3489326"/>
                <a:ext cx="503238" cy="45402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096" name="Line 40">
                <a:extLst>
                  <a:ext uri="{FF2B5EF4-FFF2-40B4-BE49-F238E27FC236}">
                    <a16:creationId xmlns:a16="http://schemas.microsoft.com/office/drawing/2014/main" id="{B7637EF5-56FD-4294-85D9-2FB3B8BF037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352800" y="3944939"/>
                <a:ext cx="503238" cy="68897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097" name="Freeform 41">
                <a:extLst>
                  <a:ext uri="{FF2B5EF4-FFF2-40B4-BE49-F238E27FC236}">
                    <a16:creationId xmlns:a16="http://schemas.microsoft.com/office/drawing/2014/main" id="{CBE450B1-26A4-4E00-A26F-92A15976C64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95664" y="3944939"/>
                <a:ext cx="452437" cy="688975"/>
              </a:xfrm>
              <a:custGeom>
                <a:avLst/>
                <a:gdLst>
                  <a:gd name="T0" fmla="*/ 2147483646 w 480"/>
                  <a:gd name="T1" fmla="*/ 0 h 540"/>
                  <a:gd name="T2" fmla="*/ 2147483646 w 480"/>
                  <a:gd name="T3" fmla="*/ 2147483646 h 540"/>
                  <a:gd name="T4" fmla="*/ 0 w 480"/>
                  <a:gd name="T5" fmla="*/ 2147483646 h 5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0" h="540">
                    <a:moveTo>
                      <a:pt x="480" y="0"/>
                    </a:moveTo>
                    <a:lnTo>
                      <a:pt x="480" y="540"/>
                    </a:lnTo>
                    <a:lnTo>
                      <a:pt x="0" y="54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098" name="Freeform 42">
                <a:extLst>
                  <a:ext uri="{FF2B5EF4-FFF2-40B4-BE49-F238E27FC236}">
                    <a16:creationId xmlns:a16="http://schemas.microsoft.com/office/drawing/2014/main" id="{5F05CE11-00D0-4141-A4EB-07FC86B8381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851275" y="3492500"/>
                <a:ext cx="452438" cy="452438"/>
              </a:xfrm>
              <a:custGeom>
                <a:avLst/>
                <a:gdLst>
                  <a:gd name="T0" fmla="*/ 2147483646 w 480"/>
                  <a:gd name="T1" fmla="*/ 0 h 540"/>
                  <a:gd name="T2" fmla="*/ 2147483646 w 480"/>
                  <a:gd name="T3" fmla="*/ 2147483646 h 540"/>
                  <a:gd name="T4" fmla="*/ 0 w 480"/>
                  <a:gd name="T5" fmla="*/ 2147483646 h 5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0" h="540">
                    <a:moveTo>
                      <a:pt x="480" y="0"/>
                    </a:moveTo>
                    <a:lnTo>
                      <a:pt x="480" y="540"/>
                    </a:lnTo>
                    <a:lnTo>
                      <a:pt x="0" y="54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099" name="Text Box 43">
                <a:extLst>
                  <a:ext uri="{FF2B5EF4-FFF2-40B4-BE49-F238E27FC236}">
                    <a16:creationId xmlns:a16="http://schemas.microsoft.com/office/drawing/2014/main" id="{664E5DB3-70BE-4F25-B2B1-3606A7E50371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371976" y="3336926"/>
                <a:ext cx="301625" cy="379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 b="1" i="1">
                    <a:solidFill>
                      <a:srgbClr val="000000"/>
                    </a:solidFill>
                  </a:rPr>
                  <a:t>Р</a:t>
                </a:r>
                <a:r>
                  <a:rPr lang="ru-RU" altLang="ru-RU" sz="1800" b="1" i="1" baseline="-25000">
                    <a:solidFill>
                      <a:srgbClr val="000000"/>
                    </a:solidFill>
                  </a:rPr>
                  <a:t>2</a:t>
                </a: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00" name="AutoShape 44">
                <a:extLst>
                  <a:ext uri="{FF2B5EF4-FFF2-40B4-BE49-F238E27FC236}">
                    <a16:creationId xmlns:a16="http://schemas.microsoft.com/office/drawing/2014/main" id="{A72DFCDB-F969-4844-A935-16CB3E563EF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35576" y="3622676"/>
                <a:ext cx="309563" cy="284163"/>
              </a:xfrm>
              <a:prstGeom prst="callout1">
                <a:avLst>
                  <a:gd name="adj1" fmla="val 65921"/>
                  <a:gd name="adj2" fmla="val 0"/>
                  <a:gd name="adj3" fmla="val 141898"/>
                  <a:gd name="adj4" fmla="val -117949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Δ</a:t>
                </a:r>
                <a:r>
                  <a:rPr lang="en-US" altLang="ru-RU" sz="1800" i="1">
                    <a:solidFill>
                      <a:srgbClr val="000000"/>
                    </a:solidFill>
                  </a:rPr>
                  <a:t>S</a:t>
                </a:r>
                <a:endParaRPr lang="en-US" altLang="ru-RU" sz="1800" i="1" baseline="-25000">
                  <a:solidFill>
                    <a:srgbClr val="000000"/>
                  </a:solidFill>
                </a:endParaRPr>
              </a:p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94" name="Line 38">
                <a:extLst>
                  <a:ext uri="{FF2B5EF4-FFF2-40B4-BE49-F238E27FC236}">
                    <a16:creationId xmlns:a16="http://schemas.microsoft.com/office/drawing/2014/main" id="{5595017F-D717-47AB-93BF-C7A3C5C8C10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0400000" flipV="1">
                <a:off x="4619626" y="4094164"/>
                <a:ext cx="201613" cy="3016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 type="triangle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Ovr>
    <a:masterClrMapping/>
  </p:clrMapOvr>
  <p:transition spd="slow">
    <p:split orient="vert"/>
    <p:sndAc>
      <p:stSnd>
        <p:snd r:embed="rId2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975"/>
                            </p:stCondLst>
                            <p:childTnLst>
                              <p:par>
                                <p:cTn id="23" presetID="40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  <p:bldP spid="45060" grpId="0"/>
      <p:bldP spid="45061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FD6E4F4-AB45-414B-9FA7-C7FFC7A92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6888" y="542273"/>
            <a:ext cx="9841606" cy="642336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ru-RU" sz="3400" kern="1200" dirty="0">
                <a:solidFill>
                  <a:schemeClr val="accent1">
                    <a:satMod val="150000"/>
                  </a:schemeClr>
                </a:solidFill>
              </a:rPr>
              <a:t>Связь поляризованности с плотностью связанных зарядов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1B046F6-36CB-4EC9-8CD8-A8236BFA7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A5609DB4-CCBE-4F96-BC21-7521FE2B8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0487" name="Rectangle 8">
            <a:extLst>
              <a:ext uri="{FF2B5EF4-FFF2-40B4-BE49-F238E27FC236}">
                <a16:creationId xmlns:a16="http://schemas.microsoft.com/office/drawing/2014/main" id="{BCD8E4AF-4000-4ED1-8562-855A0F1B4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45101" name="Text Box 45">
            <a:extLst>
              <a:ext uri="{FF2B5EF4-FFF2-40B4-BE49-F238E27FC236}">
                <a16:creationId xmlns:a16="http://schemas.microsoft.com/office/drawing/2014/main" id="{C1DD38DF-5724-4866-83BC-45F36F5BA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559" y="1743449"/>
            <a:ext cx="648234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</a:rPr>
              <a:t>где </a:t>
            </a:r>
            <a:r>
              <a:rPr lang="en-US" altLang="ru-RU" sz="2400" i="1" dirty="0">
                <a:solidFill>
                  <a:srgbClr val="000000"/>
                </a:solidFill>
              </a:rPr>
              <a:t>q</a:t>
            </a:r>
            <a:r>
              <a:rPr lang="ru-RU" altLang="ru-RU" sz="2400" i="1" dirty="0">
                <a:solidFill>
                  <a:srgbClr val="000000"/>
                </a:solidFill>
              </a:rPr>
              <a:t>′= </a:t>
            </a:r>
            <a:r>
              <a:rPr lang="ru-RU" altLang="ru-RU" sz="2400" i="1" dirty="0" err="1">
                <a:solidFill>
                  <a:srgbClr val="000000"/>
                </a:solidFill>
              </a:rPr>
              <a:t>σ′∙Δ</a:t>
            </a:r>
            <a:r>
              <a:rPr lang="en-US" altLang="ru-RU" sz="2400" i="1" dirty="0">
                <a:solidFill>
                  <a:srgbClr val="000000"/>
                </a:solidFill>
              </a:rPr>
              <a:t>S</a:t>
            </a:r>
            <a:r>
              <a:rPr lang="ru-RU" altLang="ru-RU" sz="2400" dirty="0">
                <a:solidFill>
                  <a:srgbClr val="000000"/>
                </a:solidFill>
              </a:rPr>
              <a:t>, </a:t>
            </a:r>
            <a:r>
              <a:rPr lang="en-US" altLang="ru-RU" sz="2400" i="1" dirty="0">
                <a:solidFill>
                  <a:srgbClr val="000000"/>
                </a:solidFill>
              </a:rPr>
              <a:t>P</a:t>
            </a:r>
            <a:r>
              <a:rPr lang="ru-RU" altLang="ru-RU" sz="2400" i="1" baseline="-25000" dirty="0">
                <a:solidFill>
                  <a:srgbClr val="000000"/>
                </a:solidFill>
              </a:rPr>
              <a:t>2</a:t>
            </a:r>
            <a:r>
              <a:rPr lang="en-US" altLang="ru-RU" sz="2400" i="1" baseline="-25000" dirty="0">
                <a:solidFill>
                  <a:srgbClr val="000000"/>
                </a:solidFill>
              </a:rPr>
              <a:t>n</a:t>
            </a:r>
            <a:r>
              <a:rPr lang="ru-RU" altLang="ru-RU" sz="2400" dirty="0">
                <a:solidFill>
                  <a:srgbClr val="000000"/>
                </a:solidFill>
              </a:rPr>
              <a:t> и </a:t>
            </a:r>
            <a:r>
              <a:rPr lang="ru-RU" altLang="ru-RU" sz="2400" i="1" dirty="0">
                <a:solidFill>
                  <a:srgbClr val="000000"/>
                </a:solidFill>
              </a:rPr>
              <a:t>Р</a:t>
            </a:r>
            <a:r>
              <a:rPr lang="ru-RU" altLang="ru-RU" sz="2400" i="1" baseline="-25000" dirty="0">
                <a:solidFill>
                  <a:srgbClr val="000000"/>
                </a:solidFill>
              </a:rPr>
              <a:t>1п′</a:t>
            </a:r>
            <a:r>
              <a:rPr lang="ru-RU" altLang="ru-RU" sz="2400" dirty="0">
                <a:solidFill>
                  <a:srgbClr val="000000"/>
                </a:solidFill>
              </a:rPr>
              <a:t> - проекции вектора </a:t>
            </a:r>
            <a:r>
              <a:rPr lang="ru-RU" altLang="ru-RU" sz="2400" b="1" i="1" dirty="0">
                <a:solidFill>
                  <a:srgbClr val="000000"/>
                </a:solidFill>
              </a:rPr>
              <a:t>Р</a:t>
            </a:r>
            <a:r>
              <a:rPr lang="ru-RU" altLang="ru-RU" sz="2400" dirty="0">
                <a:solidFill>
                  <a:srgbClr val="000000"/>
                </a:solidFill>
              </a:rPr>
              <a:t> в диэлектрике 2 на нормаль </a:t>
            </a:r>
            <a:r>
              <a:rPr lang="ru-RU" altLang="ru-RU" sz="2400" b="1" i="1" dirty="0">
                <a:solidFill>
                  <a:srgbClr val="000000"/>
                </a:solidFill>
              </a:rPr>
              <a:t>п</a:t>
            </a:r>
            <a:r>
              <a:rPr lang="ru-RU" altLang="ru-RU" sz="2400" dirty="0">
                <a:solidFill>
                  <a:srgbClr val="000000"/>
                </a:solidFill>
              </a:rPr>
              <a:t> и в диэлектрике 1 на нормаль </a:t>
            </a:r>
            <a:r>
              <a:rPr lang="ru-RU" altLang="ru-RU" sz="2400" b="1" i="1" dirty="0">
                <a:solidFill>
                  <a:srgbClr val="000000"/>
                </a:solidFill>
              </a:rPr>
              <a:t>п′</a:t>
            </a:r>
            <a:r>
              <a:rPr lang="ru-RU" altLang="ru-RU" sz="2400" dirty="0">
                <a:solidFill>
                  <a:srgbClr val="000000"/>
                </a:solidFill>
              </a:rPr>
              <a:t>.</a:t>
            </a:r>
            <a:endParaRPr lang="en-US" altLang="ru-RU" sz="2400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</a:rPr>
              <a:t> С учетом </a:t>
            </a:r>
            <a:r>
              <a:rPr lang="ru-RU" altLang="ru-RU" sz="2400" i="1" dirty="0">
                <a:solidFill>
                  <a:srgbClr val="000000"/>
                </a:solidFill>
              </a:rPr>
              <a:t>Р</a:t>
            </a:r>
            <a:r>
              <a:rPr lang="ru-RU" altLang="ru-RU" sz="2400" i="1" baseline="-25000" dirty="0">
                <a:solidFill>
                  <a:srgbClr val="000000"/>
                </a:solidFill>
              </a:rPr>
              <a:t>1п′</a:t>
            </a:r>
            <a:r>
              <a:rPr lang="ru-RU" altLang="ru-RU" sz="2400" i="1" dirty="0">
                <a:solidFill>
                  <a:srgbClr val="000000"/>
                </a:solidFill>
              </a:rPr>
              <a:t> = - Р</a:t>
            </a:r>
            <a:r>
              <a:rPr lang="ru-RU" altLang="ru-RU" sz="2400" i="1" baseline="-25000" dirty="0">
                <a:solidFill>
                  <a:srgbClr val="000000"/>
                </a:solidFill>
              </a:rPr>
              <a:t>1п</a:t>
            </a:r>
            <a:r>
              <a:rPr lang="ru-RU" altLang="ru-RU" sz="2400" dirty="0">
                <a:solidFill>
                  <a:srgbClr val="000000"/>
                </a:solidFill>
              </a:rPr>
              <a:t> получаем уравнение для потока вектора </a:t>
            </a:r>
            <a:r>
              <a:rPr lang="ru-RU" altLang="ru-RU" sz="2400" b="1" i="1" dirty="0">
                <a:solidFill>
                  <a:srgbClr val="000000"/>
                </a:solidFill>
              </a:rPr>
              <a:t>Р</a:t>
            </a:r>
            <a:r>
              <a:rPr lang="ru-RU" altLang="ru-RU" sz="2400" dirty="0">
                <a:solidFill>
                  <a:srgbClr val="000000"/>
                </a:solidFill>
              </a:rPr>
              <a:t> в виде (</a:t>
            </a:r>
            <a:r>
              <a:rPr lang="en-US" altLang="ru-RU" sz="2400" i="1" dirty="0">
                <a:solidFill>
                  <a:srgbClr val="000000"/>
                </a:solidFill>
              </a:rPr>
              <a:t>P</a:t>
            </a:r>
            <a:r>
              <a:rPr lang="ru-RU" altLang="ru-RU" sz="2400" i="1" baseline="-25000" dirty="0">
                <a:solidFill>
                  <a:srgbClr val="000000"/>
                </a:solidFill>
              </a:rPr>
              <a:t>2</a:t>
            </a:r>
            <a:r>
              <a:rPr lang="en-US" altLang="ru-RU" sz="2400" i="1" baseline="-25000" dirty="0">
                <a:solidFill>
                  <a:srgbClr val="000000"/>
                </a:solidFill>
              </a:rPr>
              <a:t>n</a:t>
            </a:r>
            <a:r>
              <a:rPr lang="ru-RU" altLang="ru-RU" sz="2400" i="1" baseline="-25000" dirty="0">
                <a:solidFill>
                  <a:srgbClr val="000000"/>
                </a:solidFill>
              </a:rPr>
              <a:t> </a:t>
            </a:r>
            <a:r>
              <a:rPr lang="ru-RU" altLang="ru-RU" sz="2400" i="1" dirty="0">
                <a:solidFill>
                  <a:srgbClr val="000000"/>
                </a:solidFill>
              </a:rPr>
              <a:t>- Р</a:t>
            </a:r>
            <a:r>
              <a:rPr lang="ru-RU" altLang="ru-RU" sz="2400" i="1" baseline="-25000" dirty="0">
                <a:solidFill>
                  <a:srgbClr val="000000"/>
                </a:solidFill>
              </a:rPr>
              <a:t>1п</a:t>
            </a:r>
            <a:r>
              <a:rPr lang="ru-RU" altLang="ru-RU" sz="2400" dirty="0">
                <a:solidFill>
                  <a:srgbClr val="000000"/>
                </a:solidFill>
              </a:rPr>
              <a:t>)∙</a:t>
            </a:r>
            <a:r>
              <a:rPr lang="ru-RU" altLang="ru-RU" sz="2400" i="1" dirty="0">
                <a:solidFill>
                  <a:srgbClr val="000000"/>
                </a:solidFill>
              </a:rPr>
              <a:t>Δ</a:t>
            </a:r>
            <a:r>
              <a:rPr lang="en-US" altLang="ru-RU" sz="2400" i="1" dirty="0">
                <a:solidFill>
                  <a:srgbClr val="000000"/>
                </a:solidFill>
              </a:rPr>
              <a:t>S</a:t>
            </a:r>
            <a:r>
              <a:rPr lang="ru-RU" altLang="ru-RU" sz="2400" i="1" dirty="0">
                <a:solidFill>
                  <a:srgbClr val="000000"/>
                </a:solidFill>
              </a:rPr>
              <a:t> = - </a:t>
            </a:r>
            <a:r>
              <a:rPr lang="ru-RU" altLang="ru-RU" sz="2400" i="1" dirty="0" err="1">
                <a:solidFill>
                  <a:srgbClr val="000000"/>
                </a:solidFill>
              </a:rPr>
              <a:t>σ′∙Δ</a:t>
            </a:r>
            <a:r>
              <a:rPr lang="en-US" altLang="ru-RU" sz="2400" i="1" dirty="0">
                <a:solidFill>
                  <a:srgbClr val="000000"/>
                </a:solidFill>
              </a:rPr>
              <a:t>S</a:t>
            </a:r>
            <a:r>
              <a:rPr lang="en-US" altLang="ru-RU" sz="2400" dirty="0">
                <a:solidFill>
                  <a:srgbClr val="000000"/>
                </a:solidFill>
              </a:rPr>
              <a:t> </a:t>
            </a:r>
            <a:r>
              <a:rPr lang="ru-RU" altLang="ru-RU" sz="2400" dirty="0">
                <a:solidFill>
                  <a:srgbClr val="000000"/>
                </a:solidFill>
              </a:rPr>
              <a:t>или после сокращения на </a:t>
            </a:r>
            <a:r>
              <a:rPr lang="ru-RU" altLang="ru-RU" sz="2400" i="1" dirty="0">
                <a:solidFill>
                  <a:srgbClr val="000000"/>
                </a:solidFill>
              </a:rPr>
              <a:t>Δ</a:t>
            </a:r>
            <a:r>
              <a:rPr lang="en-US" altLang="ru-RU" sz="2400" i="1" dirty="0">
                <a:solidFill>
                  <a:srgbClr val="000000"/>
                </a:solidFill>
              </a:rPr>
              <a:t>S</a:t>
            </a:r>
            <a:r>
              <a:rPr lang="ru-RU" altLang="ru-RU" sz="2400" dirty="0">
                <a:solidFill>
                  <a:srgbClr val="000000"/>
                </a:solidFill>
              </a:rPr>
              <a:t>:</a:t>
            </a:r>
            <a:endParaRPr lang="en-US" altLang="ru-RU" sz="2400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 i="1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i="1" dirty="0">
                <a:solidFill>
                  <a:srgbClr val="000000"/>
                </a:solidFill>
              </a:rPr>
              <a:t>P</a:t>
            </a:r>
            <a:r>
              <a:rPr lang="ru-RU" altLang="ru-RU" sz="2400" i="1" baseline="-25000" dirty="0">
                <a:solidFill>
                  <a:srgbClr val="000000"/>
                </a:solidFill>
              </a:rPr>
              <a:t>2</a:t>
            </a:r>
            <a:r>
              <a:rPr lang="en-US" altLang="ru-RU" sz="2400" i="1" baseline="-25000" dirty="0">
                <a:solidFill>
                  <a:srgbClr val="000000"/>
                </a:solidFill>
              </a:rPr>
              <a:t>n</a:t>
            </a:r>
            <a:r>
              <a:rPr lang="ru-RU" altLang="ru-RU" sz="2400" i="1" dirty="0">
                <a:solidFill>
                  <a:srgbClr val="000000"/>
                </a:solidFill>
              </a:rPr>
              <a:t> - Р</a:t>
            </a:r>
            <a:r>
              <a:rPr lang="ru-RU" altLang="ru-RU" sz="2400" i="1" baseline="-25000" dirty="0">
                <a:solidFill>
                  <a:srgbClr val="000000"/>
                </a:solidFill>
              </a:rPr>
              <a:t>1п</a:t>
            </a:r>
            <a:r>
              <a:rPr lang="ru-RU" altLang="ru-RU" sz="2400" i="1" dirty="0">
                <a:solidFill>
                  <a:srgbClr val="000000"/>
                </a:solidFill>
              </a:rPr>
              <a:t> = - σ′</a:t>
            </a:r>
            <a:endParaRPr lang="ru-RU" altLang="ru-RU" sz="2400" dirty="0">
              <a:solidFill>
                <a:srgbClr val="000000"/>
              </a:solidFill>
            </a:endParaRPr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8661F689-B303-4164-B549-53B8AAFF1860}"/>
              </a:ext>
            </a:extLst>
          </p:cNvPr>
          <p:cNvGrpSpPr/>
          <p:nvPr/>
        </p:nvGrpSpPr>
        <p:grpSpPr>
          <a:xfrm>
            <a:off x="390212" y="2032921"/>
            <a:ext cx="4181788" cy="2225674"/>
            <a:chOff x="2927350" y="3284538"/>
            <a:chExt cx="2717801" cy="1412875"/>
          </a:xfrm>
        </p:grpSpPr>
        <p:sp>
          <p:nvSpPr>
            <p:cNvPr id="42" name="AutoShape 35">
              <a:extLst>
                <a:ext uri="{FF2B5EF4-FFF2-40B4-BE49-F238E27FC236}">
                  <a16:creationId xmlns:a16="http://schemas.microsoft.com/office/drawing/2014/main" id="{FF23DBED-302E-4015-8B76-4A262E42B0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28963" y="3284538"/>
              <a:ext cx="355600" cy="355600"/>
            </a:xfrm>
            <a:prstGeom prst="wedgeEllipseCallout">
              <a:avLst>
                <a:gd name="adj1" fmla="val 0"/>
                <a:gd name="adj2" fmla="val 714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>
                  <a:solidFill>
                    <a:srgbClr val="000000"/>
                  </a:solidFill>
                </a:rPr>
                <a:t>2</a:t>
              </a:r>
            </a:p>
          </p:txBody>
        </p:sp>
        <p:grpSp>
          <p:nvGrpSpPr>
            <p:cNvPr id="43" name="Группа 42">
              <a:extLst>
                <a:ext uri="{FF2B5EF4-FFF2-40B4-BE49-F238E27FC236}">
                  <a16:creationId xmlns:a16="http://schemas.microsoft.com/office/drawing/2014/main" id="{48968B0C-4C02-4611-91B3-558BDFB8B7B1}"/>
                </a:ext>
              </a:extLst>
            </p:cNvPr>
            <p:cNvGrpSpPr/>
            <p:nvPr/>
          </p:nvGrpSpPr>
          <p:grpSpPr>
            <a:xfrm>
              <a:off x="2927350" y="3336926"/>
              <a:ext cx="2717801" cy="1360487"/>
              <a:chOff x="2927350" y="3336926"/>
              <a:chExt cx="2717801" cy="1360487"/>
            </a:xfrm>
          </p:grpSpPr>
          <p:sp>
            <p:nvSpPr>
              <p:cNvPr id="44" name="Text Box 13">
                <a:extLst>
                  <a:ext uri="{FF2B5EF4-FFF2-40B4-BE49-F238E27FC236}">
                    <a16:creationId xmlns:a16="http://schemas.microsoft.com/office/drawing/2014/main" id="{9371772A-8279-4260-B10A-D5C619618B69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471863" y="3538538"/>
                <a:ext cx="455612" cy="284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 i="1">
                    <a:solidFill>
                      <a:srgbClr val="000000"/>
                    </a:solidFill>
                  </a:rPr>
                  <a:t>Р</a:t>
                </a:r>
                <a:r>
                  <a:rPr lang="ru-RU" altLang="ru-RU" sz="1800" i="1" baseline="-25000">
                    <a:solidFill>
                      <a:srgbClr val="000000"/>
                    </a:solidFill>
                  </a:rPr>
                  <a:t>2п</a:t>
                </a: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Text Box 14">
                <a:extLst>
                  <a:ext uri="{FF2B5EF4-FFF2-40B4-BE49-F238E27FC236}">
                    <a16:creationId xmlns:a16="http://schemas.microsoft.com/office/drawing/2014/main" id="{1AF7F795-C211-4366-ABA5-DEFE928E170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903663" y="4244976"/>
                <a:ext cx="431800" cy="284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 i="1">
                    <a:solidFill>
                      <a:srgbClr val="000000"/>
                    </a:solidFill>
                  </a:rPr>
                  <a:t>Р</a:t>
                </a:r>
                <a:r>
                  <a:rPr lang="ru-RU" altLang="ru-RU" sz="1800" i="1" baseline="-25000">
                    <a:solidFill>
                      <a:srgbClr val="000000"/>
                    </a:solidFill>
                  </a:rPr>
                  <a:t>1п</a:t>
                </a: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Text Box 15">
                <a:extLst>
                  <a:ext uri="{FF2B5EF4-FFF2-40B4-BE49-F238E27FC236}">
                    <a16:creationId xmlns:a16="http://schemas.microsoft.com/office/drawing/2014/main" id="{C53451A4-7F6B-4B0C-9DF2-D2AC5AC5896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538663" y="4364038"/>
                <a:ext cx="284162" cy="2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 b="1" i="1">
                    <a:solidFill>
                      <a:srgbClr val="000000"/>
                    </a:solidFill>
                  </a:rPr>
                  <a:t>п′</a:t>
                </a: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Text Box 16">
                <a:extLst>
                  <a:ext uri="{FF2B5EF4-FFF2-40B4-BE49-F238E27FC236}">
                    <a16:creationId xmlns:a16="http://schemas.microsoft.com/office/drawing/2014/main" id="{CEE5DF18-EECE-4194-9304-3F53AA05148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840288" y="3338513"/>
                <a:ext cx="201612" cy="2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 b="1" i="1">
                    <a:solidFill>
                      <a:srgbClr val="000000"/>
                    </a:solidFill>
                  </a:rPr>
                  <a:t>п</a:t>
                </a: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Text Box 17">
                <a:extLst>
                  <a:ext uri="{FF2B5EF4-FFF2-40B4-BE49-F238E27FC236}">
                    <a16:creationId xmlns:a16="http://schemas.microsoft.com/office/drawing/2014/main" id="{343BFEB2-C9C8-4E7C-A6F2-75AA501DD330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027363" y="4411663"/>
                <a:ext cx="303212" cy="2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 b="1" i="1">
                    <a:solidFill>
                      <a:srgbClr val="000000"/>
                    </a:solidFill>
                  </a:rPr>
                  <a:t>Р</a:t>
                </a:r>
                <a:r>
                  <a:rPr lang="ru-RU" altLang="ru-RU" sz="1800" b="1" i="1" baseline="-25000">
                    <a:solidFill>
                      <a:srgbClr val="000000"/>
                    </a:solidFill>
                  </a:rPr>
                  <a:t>1</a:t>
                </a: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Freeform 18">
                <a:extLst>
                  <a:ext uri="{FF2B5EF4-FFF2-40B4-BE49-F238E27FC236}">
                    <a16:creationId xmlns:a16="http://schemas.microsoft.com/office/drawing/2014/main" id="{683BDB04-2586-4E94-833D-969BB719A8D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25776" y="3640138"/>
                <a:ext cx="2619375" cy="906462"/>
              </a:xfrm>
              <a:custGeom>
                <a:avLst/>
                <a:gdLst>
                  <a:gd name="T0" fmla="*/ 0 w 3360"/>
                  <a:gd name="T1" fmla="*/ 0 h 1080"/>
                  <a:gd name="T2" fmla="*/ 2147483646 w 3360"/>
                  <a:gd name="T3" fmla="*/ 2147483646 h 1080"/>
                  <a:gd name="T4" fmla="*/ 2147483646 w 3360"/>
                  <a:gd name="T5" fmla="*/ 2147483646 h 1080"/>
                  <a:gd name="T6" fmla="*/ 2147483646 w 3360"/>
                  <a:gd name="T7" fmla="*/ 2147483646 h 1080"/>
                  <a:gd name="T8" fmla="*/ 2147483646 w 3360"/>
                  <a:gd name="T9" fmla="*/ 2147483646 h 10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60" h="1080">
                    <a:moveTo>
                      <a:pt x="0" y="0"/>
                    </a:moveTo>
                    <a:cubicBezTo>
                      <a:pt x="210" y="150"/>
                      <a:pt x="420" y="300"/>
                      <a:pt x="720" y="360"/>
                    </a:cubicBezTo>
                    <a:cubicBezTo>
                      <a:pt x="1020" y="420"/>
                      <a:pt x="1480" y="330"/>
                      <a:pt x="1800" y="360"/>
                    </a:cubicBezTo>
                    <a:cubicBezTo>
                      <a:pt x="2120" y="390"/>
                      <a:pt x="2380" y="420"/>
                      <a:pt x="2640" y="540"/>
                    </a:cubicBezTo>
                    <a:cubicBezTo>
                      <a:pt x="2900" y="660"/>
                      <a:pt x="3130" y="870"/>
                      <a:pt x="3360" y="1080"/>
                    </a:cubicBezTo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Line 19">
                <a:extLst>
                  <a:ext uri="{FF2B5EF4-FFF2-40B4-BE49-F238E27FC236}">
                    <a16:creationId xmlns:a16="http://schemas.microsoft.com/office/drawing/2014/main" id="{1A159A86-6C3F-4574-AC05-49F36D43E37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025776" y="3773489"/>
                <a:ext cx="150813" cy="1047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Line 20">
                <a:extLst>
                  <a:ext uri="{FF2B5EF4-FFF2-40B4-BE49-F238E27FC236}">
                    <a16:creationId xmlns:a16="http://schemas.microsoft.com/office/drawing/2014/main" id="{A0B1AED9-4AB9-4BFD-8D10-64BAA5A7D8D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227388" y="3859214"/>
                <a:ext cx="150812" cy="1047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Line 21">
                <a:extLst>
                  <a:ext uri="{FF2B5EF4-FFF2-40B4-BE49-F238E27FC236}">
                    <a16:creationId xmlns:a16="http://schemas.microsoft.com/office/drawing/2014/main" id="{84307F9A-DF89-4178-A4F0-12F391ED551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427413" y="3943351"/>
                <a:ext cx="152400" cy="1047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Line 22">
                <a:extLst>
                  <a:ext uri="{FF2B5EF4-FFF2-40B4-BE49-F238E27FC236}">
                    <a16:creationId xmlns:a16="http://schemas.microsoft.com/office/drawing/2014/main" id="{1FF53D01-0794-45D3-BFA3-FEC99A4ABF5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654426" y="3954464"/>
                <a:ext cx="150813" cy="1047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Line 23">
                <a:extLst>
                  <a:ext uri="{FF2B5EF4-FFF2-40B4-BE49-F238E27FC236}">
                    <a16:creationId xmlns:a16="http://schemas.microsoft.com/office/drawing/2014/main" id="{76E85BBF-B59E-477F-B8F0-5B03FF02063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838575" y="3983039"/>
                <a:ext cx="152400" cy="1047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Line 24">
                <a:extLst>
                  <a:ext uri="{FF2B5EF4-FFF2-40B4-BE49-F238E27FC236}">
                    <a16:creationId xmlns:a16="http://schemas.microsoft.com/office/drawing/2014/main" id="{7D5D7E9A-A974-47B1-9178-3183F9F55E6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095750" y="3963989"/>
                <a:ext cx="152400" cy="1047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6" name="Line 25">
                <a:extLst>
                  <a:ext uri="{FF2B5EF4-FFF2-40B4-BE49-F238E27FC236}">
                    <a16:creationId xmlns:a16="http://schemas.microsoft.com/office/drawing/2014/main" id="{0B331385-B29F-4235-A902-BCD39720245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337051" y="3943351"/>
                <a:ext cx="150813" cy="1047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7" name="Line 26">
                <a:extLst>
                  <a:ext uri="{FF2B5EF4-FFF2-40B4-BE49-F238E27FC236}">
                    <a16:creationId xmlns:a16="http://schemas.microsoft.com/office/drawing/2014/main" id="{8A0C1BDA-3FF3-40E2-B691-613D258A2B9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538663" y="3954464"/>
                <a:ext cx="150812" cy="1047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8" name="Line 27">
                <a:extLst>
                  <a:ext uri="{FF2B5EF4-FFF2-40B4-BE49-F238E27FC236}">
                    <a16:creationId xmlns:a16="http://schemas.microsoft.com/office/drawing/2014/main" id="{0252039C-099B-4F1B-BC5E-9257FDA9657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738688" y="4002089"/>
                <a:ext cx="152400" cy="1047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9" name="Line 28">
                <a:extLst>
                  <a:ext uri="{FF2B5EF4-FFF2-40B4-BE49-F238E27FC236}">
                    <a16:creationId xmlns:a16="http://schemas.microsoft.com/office/drawing/2014/main" id="{3D5F0653-1379-4B5E-9C2C-A53278F90E7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5403851" y="4452939"/>
                <a:ext cx="150813" cy="1047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0" name="Line 29">
                <a:extLst>
                  <a:ext uri="{FF2B5EF4-FFF2-40B4-BE49-F238E27FC236}">
                    <a16:creationId xmlns:a16="http://schemas.microsoft.com/office/drawing/2014/main" id="{4389188E-4E2D-4568-BF28-51511C2B4BA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851400" y="4049714"/>
                <a:ext cx="152400" cy="1047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1" name="Line 30">
                <a:extLst>
                  <a:ext uri="{FF2B5EF4-FFF2-40B4-BE49-F238E27FC236}">
                    <a16:creationId xmlns:a16="http://schemas.microsoft.com/office/drawing/2014/main" id="{F502344F-D7F8-4D40-BEA0-92230225475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989513" y="4106864"/>
                <a:ext cx="152400" cy="1047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2" name="Line 31">
                <a:extLst>
                  <a:ext uri="{FF2B5EF4-FFF2-40B4-BE49-F238E27FC236}">
                    <a16:creationId xmlns:a16="http://schemas.microsoft.com/office/drawing/2014/main" id="{3C2366B3-C0BB-4856-98D5-C72ADC20FD5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5091113" y="4192589"/>
                <a:ext cx="150812" cy="1047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3" name="Line 32">
                <a:extLst>
                  <a:ext uri="{FF2B5EF4-FFF2-40B4-BE49-F238E27FC236}">
                    <a16:creationId xmlns:a16="http://schemas.microsoft.com/office/drawing/2014/main" id="{68DA9BE3-6B28-4AE8-A7F7-F2AE8654A36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5199063" y="4254501"/>
                <a:ext cx="152400" cy="1047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4" name="Line 33">
                <a:extLst>
                  <a:ext uri="{FF2B5EF4-FFF2-40B4-BE49-F238E27FC236}">
                    <a16:creationId xmlns:a16="http://schemas.microsoft.com/office/drawing/2014/main" id="{4DA5536A-8B0F-4031-9781-2905BC66507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5294313" y="4381501"/>
                <a:ext cx="152400" cy="1047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" name="AutoShape 34">
                <a:extLst>
                  <a:ext uri="{FF2B5EF4-FFF2-40B4-BE49-F238E27FC236}">
                    <a16:creationId xmlns:a16="http://schemas.microsoft.com/office/drawing/2014/main" id="{38AE004C-D2CE-4E3C-8F5A-2919164DAD3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27350" y="3943350"/>
                <a:ext cx="357188" cy="355600"/>
              </a:xfrm>
              <a:prstGeom prst="wedgeEllipseCallout">
                <a:avLst>
                  <a:gd name="adj1" fmla="val -18000"/>
                  <a:gd name="adj2" fmla="val 2500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66" name="AutoShape 36">
                <a:extLst>
                  <a:ext uri="{FF2B5EF4-FFF2-40B4-BE49-F238E27FC236}">
                    <a16:creationId xmlns:a16="http://schemas.microsoft.com/office/drawing/2014/main" id="{BD41E8FF-9459-46F8-B842-A9E0F6F9849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784117">
                <a:off x="4519614" y="3868739"/>
                <a:ext cx="503237" cy="301625"/>
              </a:xfrm>
              <a:prstGeom prst="can">
                <a:avLst>
                  <a:gd name="adj" fmla="val 41667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1800"/>
              </a:p>
            </p:txBody>
          </p:sp>
          <p:sp>
            <p:nvSpPr>
              <p:cNvPr id="67" name="Line 37">
                <a:extLst>
                  <a:ext uri="{FF2B5EF4-FFF2-40B4-BE49-F238E27FC236}">
                    <a16:creationId xmlns:a16="http://schemas.microsoft.com/office/drawing/2014/main" id="{D5761C4B-9820-4DE4-9819-3C060A2382D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0400000" flipV="1">
                <a:off x="4727576" y="3627439"/>
                <a:ext cx="201613" cy="3016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8" name="Line 39">
                <a:extLst>
                  <a:ext uri="{FF2B5EF4-FFF2-40B4-BE49-F238E27FC236}">
                    <a16:creationId xmlns:a16="http://schemas.microsoft.com/office/drawing/2014/main" id="{ECCECA1E-855D-4226-BAEE-6EB026DE4FC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857625" y="3489326"/>
                <a:ext cx="503238" cy="45402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9" name="Line 40">
                <a:extLst>
                  <a:ext uri="{FF2B5EF4-FFF2-40B4-BE49-F238E27FC236}">
                    <a16:creationId xmlns:a16="http://schemas.microsoft.com/office/drawing/2014/main" id="{6BC97EAD-DC44-4F4E-B2C0-DAA61D79C82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352800" y="3944939"/>
                <a:ext cx="503238" cy="68897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0" name="Freeform 41">
                <a:extLst>
                  <a:ext uri="{FF2B5EF4-FFF2-40B4-BE49-F238E27FC236}">
                    <a16:creationId xmlns:a16="http://schemas.microsoft.com/office/drawing/2014/main" id="{5FE75FB2-9385-43B8-A466-4226EAA7BC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95664" y="3944939"/>
                <a:ext cx="452437" cy="688975"/>
              </a:xfrm>
              <a:custGeom>
                <a:avLst/>
                <a:gdLst>
                  <a:gd name="T0" fmla="*/ 2147483646 w 480"/>
                  <a:gd name="T1" fmla="*/ 0 h 540"/>
                  <a:gd name="T2" fmla="*/ 2147483646 w 480"/>
                  <a:gd name="T3" fmla="*/ 2147483646 h 540"/>
                  <a:gd name="T4" fmla="*/ 0 w 480"/>
                  <a:gd name="T5" fmla="*/ 2147483646 h 5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0" h="540">
                    <a:moveTo>
                      <a:pt x="480" y="0"/>
                    </a:moveTo>
                    <a:lnTo>
                      <a:pt x="480" y="540"/>
                    </a:lnTo>
                    <a:lnTo>
                      <a:pt x="0" y="54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1" name="Freeform 42">
                <a:extLst>
                  <a:ext uri="{FF2B5EF4-FFF2-40B4-BE49-F238E27FC236}">
                    <a16:creationId xmlns:a16="http://schemas.microsoft.com/office/drawing/2014/main" id="{0F53D92F-B7B0-40C1-BE13-E2F877C6035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851275" y="3492500"/>
                <a:ext cx="452438" cy="452438"/>
              </a:xfrm>
              <a:custGeom>
                <a:avLst/>
                <a:gdLst>
                  <a:gd name="T0" fmla="*/ 2147483646 w 480"/>
                  <a:gd name="T1" fmla="*/ 0 h 540"/>
                  <a:gd name="T2" fmla="*/ 2147483646 w 480"/>
                  <a:gd name="T3" fmla="*/ 2147483646 h 540"/>
                  <a:gd name="T4" fmla="*/ 0 w 480"/>
                  <a:gd name="T5" fmla="*/ 2147483646 h 5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0" h="540">
                    <a:moveTo>
                      <a:pt x="480" y="0"/>
                    </a:moveTo>
                    <a:lnTo>
                      <a:pt x="480" y="540"/>
                    </a:lnTo>
                    <a:lnTo>
                      <a:pt x="0" y="54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2" name="Text Box 43">
                <a:extLst>
                  <a:ext uri="{FF2B5EF4-FFF2-40B4-BE49-F238E27FC236}">
                    <a16:creationId xmlns:a16="http://schemas.microsoft.com/office/drawing/2014/main" id="{1C9AE04A-DD77-4C41-B998-B2A0F74581F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371976" y="3336926"/>
                <a:ext cx="301625" cy="379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 b="1" i="1">
                    <a:solidFill>
                      <a:srgbClr val="000000"/>
                    </a:solidFill>
                  </a:rPr>
                  <a:t>Р</a:t>
                </a:r>
                <a:r>
                  <a:rPr lang="ru-RU" altLang="ru-RU" sz="1800" b="1" i="1" baseline="-25000">
                    <a:solidFill>
                      <a:srgbClr val="000000"/>
                    </a:solidFill>
                  </a:rPr>
                  <a:t>2</a:t>
                </a: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AutoShape 44">
                <a:extLst>
                  <a:ext uri="{FF2B5EF4-FFF2-40B4-BE49-F238E27FC236}">
                    <a16:creationId xmlns:a16="http://schemas.microsoft.com/office/drawing/2014/main" id="{FA7BF1F9-0C84-4AB8-810C-8ACB0D1BF8B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35576" y="3622676"/>
                <a:ext cx="309563" cy="284163"/>
              </a:xfrm>
              <a:prstGeom prst="callout1">
                <a:avLst>
                  <a:gd name="adj1" fmla="val 65921"/>
                  <a:gd name="adj2" fmla="val 0"/>
                  <a:gd name="adj3" fmla="val 141898"/>
                  <a:gd name="adj4" fmla="val -117949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Δ</a:t>
                </a:r>
                <a:r>
                  <a:rPr lang="en-US" altLang="ru-RU" sz="1800" i="1">
                    <a:solidFill>
                      <a:srgbClr val="000000"/>
                    </a:solidFill>
                  </a:rPr>
                  <a:t>S</a:t>
                </a:r>
                <a:endParaRPr lang="en-US" altLang="ru-RU" sz="1800" i="1" baseline="-25000">
                  <a:solidFill>
                    <a:srgbClr val="000000"/>
                  </a:solidFill>
                </a:endParaRPr>
              </a:p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Line 38">
                <a:extLst>
                  <a:ext uri="{FF2B5EF4-FFF2-40B4-BE49-F238E27FC236}">
                    <a16:creationId xmlns:a16="http://schemas.microsoft.com/office/drawing/2014/main" id="{35E6755C-5FAE-4638-8E40-C58D8162396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0400000" flipV="1">
                <a:off x="4619626" y="4094164"/>
                <a:ext cx="201613" cy="3016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 type="triangle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1273045"/>
      </p:ext>
    </p:extLst>
  </p:cSld>
  <p:clrMapOvr>
    <a:masterClrMapping/>
  </p:clrMapOvr>
  <p:transition spd="slow">
    <p:split orient="vert"/>
    <p:sndAc>
      <p:stSnd>
        <p:snd r:embed="rId2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0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5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5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5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  <p:bldP spid="451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0A4B0F9A-2FC3-4E6A-A55B-6B5198311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618A908B-CF32-44D0-BBC1-E266ED016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001" y="1779100"/>
            <a:ext cx="8786097" cy="4536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/>
              <a:t>     </a:t>
            </a:r>
            <a:r>
              <a:rPr lang="ru-RU" altLang="ru-RU" sz="2400" dirty="0">
                <a:solidFill>
                  <a:srgbClr val="000000"/>
                </a:solidFill>
              </a:rPr>
              <a:t>Таким образом, на границе раздела диэлектриков нормальная составляющая вектора </a:t>
            </a:r>
            <a:r>
              <a:rPr lang="ru-RU" altLang="ru-RU" sz="2400" b="1" i="1" dirty="0">
                <a:solidFill>
                  <a:srgbClr val="000000"/>
                </a:solidFill>
              </a:rPr>
              <a:t>Р</a:t>
            </a:r>
            <a:r>
              <a:rPr lang="ru-RU" altLang="ru-RU" sz="2400" dirty="0">
                <a:solidFill>
                  <a:srgbClr val="000000"/>
                </a:solidFill>
              </a:rPr>
              <a:t> терпит разрыв, величина которого зависит от </a:t>
            </a:r>
            <a:r>
              <a:rPr lang="ru-RU" altLang="ru-RU" sz="2400" i="1" dirty="0">
                <a:solidFill>
                  <a:srgbClr val="000000"/>
                </a:solidFill>
              </a:rPr>
              <a:t>σ′</a:t>
            </a:r>
            <a:r>
              <a:rPr lang="ru-RU" altLang="ru-RU" sz="2400" dirty="0">
                <a:solidFill>
                  <a:srgbClr val="000000"/>
                </a:solidFill>
              </a:rPr>
              <a:t>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</a:rPr>
              <a:t>     В частности, если среда 2 – вакуум и </a:t>
            </a:r>
            <a:r>
              <a:rPr lang="en-US" altLang="ru-RU" sz="2400" i="1" dirty="0">
                <a:solidFill>
                  <a:srgbClr val="000000"/>
                </a:solidFill>
              </a:rPr>
              <a:t>P</a:t>
            </a:r>
            <a:r>
              <a:rPr lang="ru-RU" altLang="ru-RU" sz="2400" i="1" baseline="-25000" dirty="0">
                <a:solidFill>
                  <a:srgbClr val="000000"/>
                </a:solidFill>
              </a:rPr>
              <a:t>2</a:t>
            </a:r>
            <a:r>
              <a:rPr lang="en-US" altLang="ru-RU" sz="2400" i="1" baseline="-25000" dirty="0">
                <a:solidFill>
                  <a:srgbClr val="000000"/>
                </a:solidFill>
              </a:rPr>
              <a:t>n</a:t>
            </a:r>
            <a:r>
              <a:rPr lang="ru-RU" altLang="ru-RU" sz="2400" dirty="0">
                <a:solidFill>
                  <a:srgbClr val="000000"/>
                </a:solidFill>
              </a:rPr>
              <a:t> = 0, то условие принимает вид:</a:t>
            </a:r>
            <a:endParaRPr lang="en-US" altLang="ru-RU" sz="2400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i="1" dirty="0">
                <a:solidFill>
                  <a:srgbClr val="000000"/>
                </a:solidFill>
              </a:rPr>
              <a:t>σ′</a:t>
            </a:r>
            <a:r>
              <a:rPr lang="ru-RU" altLang="ru-RU" sz="2400" dirty="0">
                <a:solidFill>
                  <a:srgbClr val="000000"/>
                </a:solidFill>
              </a:rPr>
              <a:t> = </a:t>
            </a:r>
            <a:r>
              <a:rPr lang="ru-RU" altLang="ru-RU" sz="2400" i="1" dirty="0" err="1">
                <a:solidFill>
                  <a:srgbClr val="000000"/>
                </a:solidFill>
              </a:rPr>
              <a:t>Р</a:t>
            </a:r>
            <a:r>
              <a:rPr lang="ru-RU" altLang="ru-RU" sz="2400" i="1" baseline="-25000" dirty="0" err="1">
                <a:solidFill>
                  <a:srgbClr val="000000"/>
                </a:solidFill>
              </a:rPr>
              <a:t>п</a:t>
            </a:r>
            <a:r>
              <a:rPr lang="ru-RU" altLang="ru-RU" sz="2400" dirty="0">
                <a:solidFill>
                  <a:srgbClr val="000000"/>
                </a:solidFill>
              </a:rPr>
              <a:t> </a:t>
            </a:r>
            <a:endParaRPr lang="en-US" altLang="ru-RU" sz="24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>
              <a:solidFill>
                <a:srgbClr val="000000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</a:rPr>
              <a:t>где </a:t>
            </a:r>
            <a:r>
              <a:rPr lang="ru-RU" altLang="ru-RU" sz="2400" i="1" dirty="0" err="1">
                <a:solidFill>
                  <a:srgbClr val="000000"/>
                </a:solidFill>
              </a:rPr>
              <a:t>Р</a:t>
            </a:r>
            <a:r>
              <a:rPr lang="ru-RU" altLang="ru-RU" sz="2400" i="1" baseline="-25000" dirty="0" err="1">
                <a:solidFill>
                  <a:srgbClr val="000000"/>
                </a:solidFill>
              </a:rPr>
              <a:t>п</a:t>
            </a:r>
            <a:r>
              <a:rPr lang="ru-RU" altLang="ru-RU" sz="2400" baseline="-25000" dirty="0">
                <a:solidFill>
                  <a:srgbClr val="000000"/>
                </a:solidFill>
              </a:rPr>
              <a:t> </a:t>
            </a:r>
            <a:r>
              <a:rPr lang="ru-RU" altLang="ru-RU" sz="2400" dirty="0">
                <a:solidFill>
                  <a:srgbClr val="000000"/>
                </a:solidFill>
              </a:rPr>
              <a:t>– проекция вектора </a:t>
            </a:r>
            <a:r>
              <a:rPr lang="ru-RU" altLang="ru-RU" sz="2400" b="1" i="1" dirty="0">
                <a:solidFill>
                  <a:srgbClr val="000000"/>
                </a:solidFill>
              </a:rPr>
              <a:t>Р</a:t>
            </a:r>
            <a:r>
              <a:rPr lang="ru-RU" altLang="ru-RU" sz="2400" dirty="0">
                <a:solidFill>
                  <a:srgbClr val="000000"/>
                </a:solidFill>
              </a:rPr>
              <a:t> на внешнюю нормаль к поверхности данного диэлектрика. Причем, </a:t>
            </a:r>
            <a:r>
              <a:rPr lang="ru-RU" altLang="ru-RU" sz="2400" u="sng" dirty="0">
                <a:solidFill>
                  <a:srgbClr val="000000"/>
                </a:solidFill>
              </a:rPr>
              <a:t>знак проекции </a:t>
            </a:r>
            <a:r>
              <a:rPr lang="ru-RU" altLang="ru-RU" sz="2400" i="1" u="sng" dirty="0" err="1">
                <a:solidFill>
                  <a:srgbClr val="000000"/>
                </a:solidFill>
              </a:rPr>
              <a:t>Р</a:t>
            </a:r>
            <a:r>
              <a:rPr lang="ru-RU" altLang="ru-RU" sz="2400" i="1" u="sng" baseline="-25000" dirty="0" err="1">
                <a:solidFill>
                  <a:srgbClr val="000000"/>
                </a:solidFill>
              </a:rPr>
              <a:t>п</a:t>
            </a:r>
            <a:r>
              <a:rPr lang="ru-RU" altLang="ru-RU" sz="2400" u="sng" dirty="0">
                <a:solidFill>
                  <a:srgbClr val="000000"/>
                </a:solidFill>
              </a:rPr>
              <a:t> определяет и знак </a:t>
            </a:r>
            <a:r>
              <a:rPr lang="ru-RU" altLang="ru-RU" sz="2400" i="1" u="sng" dirty="0">
                <a:solidFill>
                  <a:srgbClr val="000000"/>
                </a:solidFill>
              </a:rPr>
              <a:t>σ′</a:t>
            </a:r>
            <a:r>
              <a:rPr lang="ru-RU" altLang="ru-RU" sz="2400" u="sng" dirty="0">
                <a:solidFill>
                  <a:srgbClr val="000000"/>
                </a:solidFill>
              </a:rPr>
              <a:t> в данном месте</a:t>
            </a:r>
            <a:r>
              <a:rPr lang="ru-RU" altLang="ru-RU" sz="2400" dirty="0">
                <a:solidFill>
                  <a:srgbClr val="000000"/>
                </a:solidFill>
              </a:rPr>
              <a:t>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solidFill>
                  <a:srgbClr val="000000"/>
                </a:solidFill>
              </a:rPr>
              <a:t>     </a:t>
            </a:r>
          </a:p>
        </p:txBody>
      </p:sp>
      <p:sp>
        <p:nvSpPr>
          <p:cNvPr id="21509" name="Rectangle 6">
            <a:extLst>
              <a:ext uri="{FF2B5EF4-FFF2-40B4-BE49-F238E27FC236}">
                <a16:creationId xmlns:a16="http://schemas.microsoft.com/office/drawing/2014/main" id="{D32FBA7A-5B52-4393-B138-05EBC1795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1510" name="Rectangle 7">
            <a:extLst>
              <a:ext uri="{FF2B5EF4-FFF2-40B4-BE49-F238E27FC236}">
                <a16:creationId xmlns:a16="http://schemas.microsoft.com/office/drawing/2014/main" id="{2620F28E-4389-4BA6-BF69-8B64FB0B4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FB046A5-A11F-42BD-A75D-825026917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6888" y="542273"/>
            <a:ext cx="9841606" cy="642336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ru-RU" sz="3400" kern="1200" dirty="0">
                <a:solidFill>
                  <a:schemeClr val="accent1">
                    <a:satMod val="150000"/>
                  </a:schemeClr>
                </a:solidFill>
              </a:rPr>
              <a:t>Связь поляризованности с плотностью связанных зарядов</a:t>
            </a:r>
          </a:p>
        </p:txBody>
      </p:sp>
    </p:spTree>
  </p:cSld>
  <p:clrMapOvr>
    <a:masterClrMapping/>
  </p:clrMapOvr>
  <p:transition spd="slow">
    <p:split orient="vert"/>
    <p:sndAc>
      <p:stSnd>
        <p:snd r:embed="rId2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950"/>
                            </p:stCondLst>
                            <p:childTnLst>
                              <p:par>
                                <p:cTn id="18" presetID="40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6850"/>
                            </p:stCondLst>
                            <p:childTnLst>
                              <p:par>
                                <p:cTn id="24" presetID="40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allAtOnce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0A4B0F9A-2FC3-4E6A-A55B-6B5198311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618A908B-CF32-44D0-BBC1-E266ED016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49" y="3154427"/>
            <a:ext cx="1055050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</a:rPr>
              <a:t>С учетом связи </a:t>
            </a:r>
            <a:r>
              <a:rPr lang="ru-RU" altLang="ru-RU" sz="2400" b="1" i="1" dirty="0">
                <a:solidFill>
                  <a:srgbClr val="000000"/>
                </a:solidFill>
              </a:rPr>
              <a:t>Р </a:t>
            </a:r>
            <a:r>
              <a:rPr lang="ru-RU" altLang="ru-RU" sz="2400" dirty="0">
                <a:solidFill>
                  <a:srgbClr val="000000"/>
                </a:solidFill>
              </a:rPr>
              <a:t>= </a:t>
            </a:r>
            <a:r>
              <a:rPr lang="el-GR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ϰ</a:t>
            </a:r>
            <a:r>
              <a:rPr lang="ru-RU" altLang="ru-RU" sz="2400" b="1" i="1" baseline="30000" dirty="0">
                <a:solidFill>
                  <a:srgbClr val="000000"/>
                </a:solidFill>
              </a:rPr>
              <a:t>.</a:t>
            </a:r>
            <a:r>
              <a:rPr lang="ru-RU" altLang="ru-RU" sz="2400" i="1" dirty="0">
                <a:solidFill>
                  <a:srgbClr val="000000"/>
                </a:solidFill>
              </a:rPr>
              <a:t>ε</a:t>
            </a:r>
            <a:r>
              <a:rPr lang="ru-RU" altLang="ru-RU" sz="2400" i="1" baseline="-25000" dirty="0">
                <a:solidFill>
                  <a:srgbClr val="000000"/>
                </a:solidFill>
              </a:rPr>
              <a:t>0</a:t>
            </a:r>
            <a:r>
              <a:rPr lang="ru-RU" altLang="ru-RU" sz="2400" b="1" i="1" baseline="30000" dirty="0">
                <a:solidFill>
                  <a:srgbClr val="000000"/>
                </a:solidFill>
              </a:rPr>
              <a:t>.</a:t>
            </a:r>
            <a:r>
              <a:rPr lang="ru-RU" altLang="ru-RU" sz="2400" b="1" i="1" dirty="0">
                <a:solidFill>
                  <a:srgbClr val="000000"/>
                </a:solidFill>
              </a:rPr>
              <a:t>Е</a:t>
            </a:r>
            <a:r>
              <a:rPr lang="ru-RU" altLang="ru-RU" sz="2400" dirty="0">
                <a:solidFill>
                  <a:srgbClr val="000000"/>
                </a:solidFill>
              </a:rPr>
              <a:t> можно также записать для поверхностной плотности связанных зарядов </a:t>
            </a:r>
            <a:r>
              <a:rPr lang="ru-RU" altLang="ru-RU" sz="2400" i="1" dirty="0">
                <a:solidFill>
                  <a:srgbClr val="000000"/>
                </a:solidFill>
              </a:rPr>
              <a:t>σ′</a:t>
            </a:r>
            <a:r>
              <a:rPr lang="ru-RU" altLang="ru-RU" sz="2400" dirty="0">
                <a:solidFill>
                  <a:srgbClr val="000000"/>
                </a:solidFill>
              </a:rPr>
              <a:t> = </a:t>
            </a:r>
            <a:r>
              <a:rPr lang="el-GR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ϰ</a:t>
            </a:r>
            <a:r>
              <a:rPr lang="ru-RU" altLang="ru-RU" sz="2400" b="1" i="1" baseline="30000" dirty="0">
                <a:solidFill>
                  <a:srgbClr val="000000"/>
                </a:solidFill>
              </a:rPr>
              <a:t>.</a:t>
            </a:r>
            <a:r>
              <a:rPr lang="ru-RU" altLang="ru-RU" sz="2400" i="1" dirty="0">
                <a:solidFill>
                  <a:srgbClr val="000000"/>
                </a:solidFill>
              </a:rPr>
              <a:t>ε</a:t>
            </a:r>
            <a:r>
              <a:rPr lang="ru-RU" altLang="ru-RU" sz="2400" i="1" baseline="-25000" dirty="0">
                <a:solidFill>
                  <a:srgbClr val="000000"/>
                </a:solidFill>
              </a:rPr>
              <a:t>0</a:t>
            </a:r>
            <a:r>
              <a:rPr lang="ru-RU" altLang="ru-RU" sz="2400" b="1" i="1" baseline="30000" dirty="0">
                <a:solidFill>
                  <a:srgbClr val="000000"/>
                </a:solidFill>
              </a:rPr>
              <a:t>.</a:t>
            </a:r>
            <a:r>
              <a:rPr lang="ru-RU" altLang="ru-RU" sz="2400" i="1" dirty="0">
                <a:solidFill>
                  <a:srgbClr val="000000"/>
                </a:solidFill>
              </a:rPr>
              <a:t>Е</a:t>
            </a:r>
            <a:r>
              <a:rPr lang="ru-RU" altLang="ru-RU" sz="2400" i="1" baseline="-25000" dirty="0">
                <a:solidFill>
                  <a:srgbClr val="000000"/>
                </a:solidFill>
              </a:rPr>
              <a:t>п</a:t>
            </a:r>
            <a:r>
              <a:rPr lang="ru-RU" altLang="ru-RU" sz="2400" dirty="0">
                <a:solidFill>
                  <a:srgbClr val="000000"/>
                </a:solidFill>
              </a:rPr>
              <a:t>, где </a:t>
            </a:r>
            <a:r>
              <a:rPr lang="ru-RU" altLang="ru-RU" sz="2400" i="1" dirty="0" err="1">
                <a:solidFill>
                  <a:srgbClr val="000000"/>
                </a:solidFill>
              </a:rPr>
              <a:t>Е</a:t>
            </a:r>
            <a:r>
              <a:rPr lang="ru-RU" altLang="ru-RU" sz="2400" i="1" baseline="-25000" dirty="0" err="1">
                <a:solidFill>
                  <a:srgbClr val="000000"/>
                </a:solidFill>
              </a:rPr>
              <a:t>п</a:t>
            </a:r>
            <a:r>
              <a:rPr lang="ru-RU" altLang="ru-RU" sz="2400" dirty="0">
                <a:solidFill>
                  <a:srgbClr val="000000"/>
                </a:solidFill>
              </a:rPr>
              <a:t> – проекция вектора напряженности электрического поля в диэлектрике на внешнюю нормаль. </a:t>
            </a:r>
          </a:p>
        </p:txBody>
      </p:sp>
      <p:sp>
        <p:nvSpPr>
          <p:cNvPr id="21509" name="Rectangle 6">
            <a:extLst>
              <a:ext uri="{FF2B5EF4-FFF2-40B4-BE49-F238E27FC236}">
                <a16:creationId xmlns:a16="http://schemas.microsoft.com/office/drawing/2014/main" id="{D32FBA7A-5B52-4393-B138-05EBC1795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1510" name="Rectangle 7">
            <a:extLst>
              <a:ext uri="{FF2B5EF4-FFF2-40B4-BE49-F238E27FC236}">
                <a16:creationId xmlns:a16="http://schemas.microsoft.com/office/drawing/2014/main" id="{2620F28E-4389-4BA6-BF69-8B64FB0B4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FB046A5-A11F-42BD-A75D-825026917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6888" y="542273"/>
            <a:ext cx="9841606" cy="642336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ru-RU" sz="3400" kern="1200" dirty="0">
                <a:solidFill>
                  <a:schemeClr val="accent1">
                    <a:satMod val="150000"/>
                  </a:schemeClr>
                </a:solidFill>
              </a:rPr>
              <a:t>Связь поляризованности с плотностью связанных зарядов</a:t>
            </a:r>
          </a:p>
        </p:txBody>
      </p:sp>
    </p:spTree>
    <p:extLst>
      <p:ext uri="{BB962C8B-B14F-4D97-AF65-F5344CB8AC3E}">
        <p14:creationId xmlns:p14="http://schemas.microsoft.com/office/powerpoint/2010/main" val="1066476778"/>
      </p:ext>
    </p:extLst>
  </p:cSld>
  <p:clrMapOvr>
    <a:masterClrMapping/>
  </p:clrMapOvr>
  <p:transition spd="slow">
    <p:split orient="vert"/>
    <p:sndAc>
      <p:stSnd>
        <p:snd r:embed="rId2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allAtOnce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BC6C3F4-EF15-4513-BB65-B9454B164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9106" y="675763"/>
            <a:ext cx="8713788" cy="830263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ru-RU" sz="3400" kern="1200" dirty="0">
                <a:solidFill>
                  <a:schemeClr val="accent1">
                    <a:satMod val="150000"/>
                  </a:schemeClr>
                </a:solidFill>
              </a:rPr>
              <a:t>Обобщение теоремы Гаусса для диэлектриков. Вектор электрического смещения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46CA9F6-28C7-4FA9-81D1-A476ECF8A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F5F59303-826B-4B51-9275-2937E576F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100" y="2214414"/>
            <a:ext cx="10733431" cy="232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ru-RU" altLang="ru-RU" sz="2400" i="1" dirty="0">
                <a:solidFill>
                  <a:srgbClr val="000000"/>
                </a:solidFill>
              </a:rPr>
              <a:t>Формулировка: </a:t>
            </a:r>
            <a:r>
              <a:rPr lang="ru-RU" altLang="ru-RU" sz="2400" dirty="0">
                <a:solidFill>
                  <a:srgbClr val="000000"/>
                </a:solidFill>
              </a:rPr>
              <a:t>Поток вектора напряженности </a:t>
            </a:r>
            <a:r>
              <a:rPr lang="ru-RU" altLang="ru-RU" sz="2400" dirty="0" err="1">
                <a:solidFill>
                  <a:srgbClr val="000000"/>
                </a:solidFill>
              </a:rPr>
              <a:t>электри-ческого</a:t>
            </a:r>
            <a:r>
              <a:rPr lang="ru-RU" altLang="ru-RU" sz="2400" dirty="0">
                <a:solidFill>
                  <a:srgbClr val="000000"/>
                </a:solidFill>
              </a:rPr>
              <a:t> поля в диэлектрике через замкнутую поверхность </a:t>
            </a:r>
            <a:r>
              <a:rPr lang="en-US" altLang="ru-RU" sz="2400" i="1" dirty="0">
                <a:solidFill>
                  <a:srgbClr val="000000"/>
                </a:solidFill>
              </a:rPr>
              <a:t>S</a:t>
            </a:r>
            <a:r>
              <a:rPr lang="ru-RU" altLang="ru-RU" sz="2400" dirty="0">
                <a:solidFill>
                  <a:srgbClr val="000000"/>
                </a:solidFill>
              </a:rPr>
              <a:t> равен алгебраической сумме сторонних и связанных зарядов, охватываемых рассматриваемой поверхностью, деленной на </a:t>
            </a:r>
            <a:r>
              <a:rPr lang="ru-RU" altLang="ru-RU" sz="2400" i="1" dirty="0">
                <a:solidFill>
                  <a:srgbClr val="000000"/>
                </a:solidFill>
              </a:rPr>
              <a:t>ε</a:t>
            </a:r>
            <a:r>
              <a:rPr lang="ru-RU" altLang="ru-RU" sz="2400" i="1" baseline="-25000" dirty="0">
                <a:solidFill>
                  <a:srgbClr val="000000"/>
                </a:solidFill>
              </a:rPr>
              <a:t>0</a:t>
            </a:r>
            <a:r>
              <a:rPr lang="ru-RU" altLang="ru-RU" sz="2400" dirty="0">
                <a:solidFill>
                  <a:srgbClr val="000000"/>
                </a:solidFill>
              </a:rPr>
              <a:t>, т. е.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000" dirty="0">
              <a:solidFill>
                <a:srgbClr val="000000"/>
              </a:solidFill>
            </a:endParaRP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012547A6-29CA-4D02-9CFD-088D51C3E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A9A6DC3F-86F5-4717-9CE5-E2D97D45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2535" name="Rectangle 8">
            <a:extLst>
              <a:ext uri="{FF2B5EF4-FFF2-40B4-BE49-F238E27FC236}">
                <a16:creationId xmlns:a16="http://schemas.microsoft.com/office/drawing/2014/main" id="{7DB1B79F-AE50-4CF6-BC15-DE6562D59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graphicFrame>
        <p:nvGraphicFramePr>
          <p:cNvPr id="47111" name="Object 7">
            <a:extLst>
              <a:ext uri="{FF2B5EF4-FFF2-40B4-BE49-F238E27FC236}">
                <a16:creationId xmlns:a16="http://schemas.microsoft.com/office/drawing/2014/main" id="{E4FDF619-96D3-4862-88AE-7D0C6465F7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4351" y="4793408"/>
          <a:ext cx="14295298" cy="2000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0" name="Формула" r:id="rId4" imgW="3466986" imgH="419207" progId="Equation.3">
                  <p:embed/>
                </p:oleObj>
              </mc:Choice>
              <mc:Fallback>
                <p:oleObj name="Формула" r:id="rId4" imgW="3466986" imgH="419207" progId="Equation.3">
                  <p:embed/>
                  <p:pic>
                    <p:nvPicPr>
                      <p:cNvPr id="47111" name="Object 7">
                        <a:extLst>
                          <a:ext uri="{FF2B5EF4-FFF2-40B4-BE49-F238E27FC236}">
                            <a16:creationId xmlns:a16="http://schemas.microsoft.com/office/drawing/2014/main" id="{E4FDF619-96D3-4862-88AE-7D0C6465F7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4351" y="4793408"/>
                        <a:ext cx="14295298" cy="2000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Rectangle 10">
            <a:extLst>
              <a:ext uri="{FF2B5EF4-FFF2-40B4-BE49-F238E27FC236}">
                <a16:creationId xmlns:a16="http://schemas.microsoft.com/office/drawing/2014/main" id="{82BA4E8D-D7E6-40AC-8C09-253508F90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2539" name="Rectangle 12">
            <a:extLst>
              <a:ext uri="{FF2B5EF4-FFF2-40B4-BE49-F238E27FC236}">
                <a16:creationId xmlns:a16="http://schemas.microsoft.com/office/drawing/2014/main" id="{35D6B15F-7BAC-4C4A-9F0D-666E5FD6E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</p:spTree>
    <p:extLst>
      <p:ext uri="{BB962C8B-B14F-4D97-AF65-F5344CB8AC3E}">
        <p14:creationId xmlns:p14="http://schemas.microsoft.com/office/powerpoint/2010/main" val="678511482"/>
      </p:ext>
    </p:extLst>
  </p:cSld>
  <p:clrMapOvr>
    <a:masterClrMapping/>
  </p:clrMapOvr>
  <p:transition spd="slow">
    <p:split orient="vert"/>
    <p:sndAc>
      <p:stSnd>
        <p:snd r:embed="rId3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12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8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BC6C3F4-EF15-4513-BB65-B9454B164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9106" y="611370"/>
            <a:ext cx="8713788" cy="830263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ru-RU" sz="3400" kern="1200" dirty="0">
                <a:solidFill>
                  <a:schemeClr val="accent1">
                    <a:satMod val="150000"/>
                  </a:schemeClr>
                </a:solidFill>
              </a:rPr>
              <a:t>Обобщение теоремы Гаусса для диэлектриков. Вектор электрического смещения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46CA9F6-28C7-4FA9-81D1-A476ECF8A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F5F59303-826B-4B51-9275-2937E576F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639" y="1196976"/>
            <a:ext cx="11294772" cy="432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000" dirty="0">
              <a:solidFill>
                <a:srgbClr val="000000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</a:rPr>
              <a:t>    Появление связанных зарядов </a:t>
            </a:r>
            <a:r>
              <a:rPr lang="en-US" altLang="ru-RU" sz="2400" i="1" dirty="0">
                <a:solidFill>
                  <a:srgbClr val="000000"/>
                </a:solidFill>
              </a:rPr>
              <a:t>q</a:t>
            </a:r>
            <a:r>
              <a:rPr lang="ru-RU" altLang="ru-RU" sz="2400" i="1" dirty="0">
                <a:solidFill>
                  <a:srgbClr val="000000"/>
                </a:solidFill>
              </a:rPr>
              <a:t>′ </a:t>
            </a:r>
            <a:r>
              <a:rPr lang="ru-RU" altLang="ru-RU" sz="2400" dirty="0">
                <a:solidFill>
                  <a:srgbClr val="000000"/>
                </a:solidFill>
              </a:rPr>
              <a:t>усложняет дальнейший расчет </a:t>
            </a:r>
            <a:r>
              <a:rPr lang="ru-RU" altLang="ru-RU" sz="2400" b="1" i="1" dirty="0">
                <a:solidFill>
                  <a:srgbClr val="000000"/>
                </a:solidFill>
              </a:rPr>
              <a:t>Е</a:t>
            </a:r>
            <a:r>
              <a:rPr lang="ru-RU" altLang="ru-RU" sz="2400" dirty="0">
                <a:solidFill>
                  <a:srgbClr val="000000"/>
                </a:solidFill>
              </a:rPr>
              <a:t>. Эту трудность можно обойти, если выразить заряд </a:t>
            </a:r>
            <a:r>
              <a:rPr lang="en-US" altLang="ru-RU" sz="2400" i="1" dirty="0">
                <a:solidFill>
                  <a:srgbClr val="000000"/>
                </a:solidFill>
              </a:rPr>
              <a:t>q</a:t>
            </a:r>
            <a:r>
              <a:rPr lang="ru-RU" altLang="ru-RU" sz="2400" i="1" dirty="0">
                <a:solidFill>
                  <a:srgbClr val="000000"/>
                </a:solidFill>
              </a:rPr>
              <a:t>′</a:t>
            </a:r>
            <a:r>
              <a:rPr lang="ru-RU" altLang="ru-RU" sz="2400" dirty="0">
                <a:solidFill>
                  <a:srgbClr val="000000"/>
                </a:solidFill>
              </a:rPr>
              <a:t> через поток вектора </a:t>
            </a:r>
            <a:r>
              <a:rPr lang="ru-RU" altLang="ru-RU" sz="2400" b="1" i="1" dirty="0">
                <a:solidFill>
                  <a:srgbClr val="000000"/>
                </a:solidFill>
              </a:rPr>
              <a:t>Р</a:t>
            </a:r>
            <a:r>
              <a:rPr lang="ru-RU" altLang="ru-RU" sz="2400" dirty="0">
                <a:solidFill>
                  <a:srgbClr val="000000"/>
                </a:solidFill>
              </a:rPr>
              <a:t>, тогда:</a:t>
            </a:r>
            <a:endParaRPr lang="en-US" altLang="ru-RU" sz="2400" dirty="0">
              <a:solidFill>
                <a:srgbClr val="000000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endParaRPr lang="en-US" altLang="ru-RU" sz="2400" dirty="0">
              <a:solidFill>
                <a:srgbClr val="000000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endParaRPr lang="en-US" altLang="ru-RU" sz="2400" dirty="0">
              <a:solidFill>
                <a:srgbClr val="000000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endParaRPr lang="en-US" altLang="ru-RU" sz="2400" dirty="0">
              <a:solidFill>
                <a:srgbClr val="000000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endParaRPr lang="en-US" altLang="ru-RU" sz="2400" dirty="0">
              <a:solidFill>
                <a:srgbClr val="000000"/>
              </a:solidFill>
            </a:endParaRPr>
          </a:p>
          <a:p>
            <a:pPr algn="just">
              <a:spcBef>
                <a:spcPts val="1800"/>
              </a:spcBef>
              <a:buClrTx/>
              <a:buSzTx/>
              <a:buNone/>
            </a:pPr>
            <a:r>
              <a:rPr lang="ru-RU" altLang="ru-RU" sz="2400" dirty="0">
                <a:solidFill>
                  <a:srgbClr val="000000"/>
                </a:solidFill>
              </a:rPr>
              <a:t>     Величину, стоящую под интегралом в скобках, обозначают как </a:t>
            </a:r>
            <a:r>
              <a:rPr lang="en-US" altLang="ru-RU" sz="2400" b="1" i="1" dirty="0">
                <a:solidFill>
                  <a:srgbClr val="000000"/>
                </a:solidFill>
              </a:rPr>
              <a:t>D</a:t>
            </a:r>
            <a:r>
              <a:rPr lang="ru-RU" altLang="ru-RU" sz="2400" dirty="0">
                <a:solidFill>
                  <a:srgbClr val="000000"/>
                </a:solidFill>
              </a:rPr>
              <a:t> = </a:t>
            </a:r>
            <a:r>
              <a:rPr lang="ru-RU" altLang="ru-RU" sz="2400" i="1" dirty="0">
                <a:solidFill>
                  <a:srgbClr val="000000"/>
                </a:solidFill>
              </a:rPr>
              <a:t>ε</a:t>
            </a:r>
            <a:r>
              <a:rPr lang="ru-RU" altLang="ru-RU" sz="2400" i="1" baseline="-25000" dirty="0">
                <a:solidFill>
                  <a:srgbClr val="000000"/>
                </a:solidFill>
              </a:rPr>
              <a:t>0</a:t>
            </a:r>
            <a:r>
              <a:rPr lang="ru-RU" altLang="ru-RU" sz="2400" i="1" dirty="0">
                <a:solidFill>
                  <a:srgbClr val="000000"/>
                </a:solidFill>
              </a:rPr>
              <a:t>∙</a:t>
            </a:r>
            <a:r>
              <a:rPr lang="en-US" altLang="ru-RU" sz="2400" b="1" i="1" dirty="0">
                <a:solidFill>
                  <a:srgbClr val="000000"/>
                </a:solidFill>
              </a:rPr>
              <a:t>E</a:t>
            </a:r>
            <a:r>
              <a:rPr lang="ru-RU" altLang="ru-RU" sz="2400" dirty="0">
                <a:solidFill>
                  <a:srgbClr val="000000"/>
                </a:solidFill>
              </a:rPr>
              <a:t> + </a:t>
            </a:r>
            <a:r>
              <a:rPr lang="en-US" altLang="ru-RU" sz="2400" b="1" i="1" dirty="0">
                <a:solidFill>
                  <a:srgbClr val="000000"/>
                </a:solidFill>
              </a:rPr>
              <a:t>P</a:t>
            </a:r>
            <a:r>
              <a:rPr lang="ru-RU" altLang="ru-RU" sz="2400" dirty="0">
                <a:solidFill>
                  <a:srgbClr val="000000"/>
                </a:solidFill>
              </a:rPr>
              <a:t> и называют </a:t>
            </a:r>
            <a:r>
              <a:rPr lang="ru-RU" altLang="ru-RU" sz="2400" b="1" dirty="0">
                <a:solidFill>
                  <a:srgbClr val="000000"/>
                </a:solidFill>
              </a:rPr>
              <a:t>вектором электрического смещения</a:t>
            </a:r>
            <a:r>
              <a:rPr lang="ru-RU" altLang="ru-RU" sz="24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012547A6-29CA-4D02-9CFD-088D51C3E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A9A6DC3F-86F5-4717-9CE5-E2D97D45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2535" name="Rectangle 8">
            <a:extLst>
              <a:ext uri="{FF2B5EF4-FFF2-40B4-BE49-F238E27FC236}">
                <a16:creationId xmlns:a16="http://schemas.microsoft.com/office/drawing/2014/main" id="{7DB1B79F-AE50-4CF6-BC15-DE6562D59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2537" name="Rectangle 10">
            <a:extLst>
              <a:ext uri="{FF2B5EF4-FFF2-40B4-BE49-F238E27FC236}">
                <a16:creationId xmlns:a16="http://schemas.microsoft.com/office/drawing/2014/main" id="{82BA4E8D-D7E6-40AC-8C09-253508F90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graphicFrame>
        <p:nvGraphicFramePr>
          <p:cNvPr id="47113" name="Object 9">
            <a:extLst>
              <a:ext uri="{FF2B5EF4-FFF2-40B4-BE49-F238E27FC236}">
                <a16:creationId xmlns:a16="http://schemas.microsoft.com/office/drawing/2014/main" id="{4C940BEA-9134-4208-9BDD-97F105460D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5872" y="3030022"/>
          <a:ext cx="5879249" cy="1186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8" name="Формула" r:id="rId4" imgW="1857507" imgH="323920" progId="Equation.3">
                  <p:embed/>
                </p:oleObj>
              </mc:Choice>
              <mc:Fallback>
                <p:oleObj name="Формула" r:id="rId4" imgW="1857507" imgH="323920" progId="Equation.3">
                  <p:embed/>
                  <p:pic>
                    <p:nvPicPr>
                      <p:cNvPr id="47113" name="Object 9">
                        <a:extLst>
                          <a:ext uri="{FF2B5EF4-FFF2-40B4-BE49-F238E27FC236}">
                            <a16:creationId xmlns:a16="http://schemas.microsoft.com/office/drawing/2014/main" id="{4C940BEA-9134-4208-9BDD-97F105460D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72" y="3030022"/>
                        <a:ext cx="5879249" cy="1186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Rectangle 12">
            <a:extLst>
              <a:ext uri="{FF2B5EF4-FFF2-40B4-BE49-F238E27FC236}">
                <a16:creationId xmlns:a16="http://schemas.microsoft.com/office/drawing/2014/main" id="{35D6B15F-7BAC-4C4A-9F0D-666E5FD6E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graphicFrame>
        <p:nvGraphicFramePr>
          <p:cNvPr id="47115" name="Object 11">
            <a:extLst>
              <a:ext uri="{FF2B5EF4-FFF2-40B4-BE49-F238E27FC236}">
                <a16:creationId xmlns:a16="http://schemas.microsoft.com/office/drawing/2014/main" id="{2A2BC2B1-5BC7-4FE0-B50D-B9835BF890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31452" y="3061073"/>
          <a:ext cx="2424670" cy="1123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9" name="Формула" r:id="rId6" imgW="847834" imgH="352533" progId="Equation.3">
                  <p:embed/>
                </p:oleObj>
              </mc:Choice>
              <mc:Fallback>
                <p:oleObj name="Формула" r:id="rId6" imgW="847834" imgH="352533" progId="Equation.3">
                  <p:embed/>
                  <p:pic>
                    <p:nvPicPr>
                      <p:cNvPr id="47115" name="Object 11">
                        <a:extLst>
                          <a:ext uri="{FF2B5EF4-FFF2-40B4-BE49-F238E27FC236}">
                            <a16:creationId xmlns:a16="http://schemas.microsoft.com/office/drawing/2014/main" id="{2A2BC2B1-5BC7-4FE0-B50D-B9835BF890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1452" y="3061073"/>
                        <a:ext cx="2424670" cy="1123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/>
    <p:sndAc>
      <p:stSnd>
        <p:snd r:embed="rId3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9825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825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8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377D09E6-F39F-49D0-9D76-49A25B7B2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E2A91805-6CED-487E-B1D6-0084B2B89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65" y="1699253"/>
            <a:ext cx="11586235" cy="472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ru-RU" altLang="ru-RU" sz="2000" dirty="0"/>
              <a:t>    </a:t>
            </a:r>
            <a:r>
              <a:rPr lang="ru-RU" altLang="ru-RU" sz="2400" dirty="0">
                <a:solidFill>
                  <a:srgbClr val="000000"/>
                </a:solidFill>
              </a:rPr>
              <a:t>Введение вектора электрического смещения </a:t>
            </a:r>
            <a:r>
              <a:rPr lang="ru-RU" altLang="ru-RU" sz="2400" dirty="0" err="1">
                <a:solidFill>
                  <a:srgbClr val="000000"/>
                </a:solidFill>
              </a:rPr>
              <a:t>значи-тельно</a:t>
            </a:r>
            <a:r>
              <a:rPr lang="ru-RU" altLang="ru-RU" sz="2400" dirty="0">
                <a:solidFill>
                  <a:srgbClr val="000000"/>
                </a:solidFill>
              </a:rPr>
              <a:t> упрощает анализ и расчет электрического поля в диэлектрике. Это связано с тем, что </a:t>
            </a:r>
            <a:r>
              <a:rPr lang="ru-RU" altLang="ru-RU" sz="2400" u="sng" dirty="0">
                <a:solidFill>
                  <a:srgbClr val="000000"/>
                </a:solidFill>
              </a:rPr>
              <a:t>поток вектора </a:t>
            </a:r>
            <a:r>
              <a:rPr lang="en-US" altLang="ru-RU" sz="2400" b="1" i="1" u="sng" dirty="0">
                <a:solidFill>
                  <a:srgbClr val="000000"/>
                </a:solidFill>
              </a:rPr>
              <a:t>D</a:t>
            </a:r>
            <a:r>
              <a:rPr lang="ru-RU" altLang="ru-RU" sz="2400" u="sng" dirty="0">
                <a:solidFill>
                  <a:srgbClr val="000000"/>
                </a:solidFill>
              </a:rPr>
              <a:t> через замкнутую поверхность </a:t>
            </a:r>
            <a:r>
              <a:rPr lang="en-US" altLang="ru-RU" sz="2400" i="1" u="sng" dirty="0">
                <a:solidFill>
                  <a:srgbClr val="000000"/>
                </a:solidFill>
              </a:rPr>
              <a:t>S</a:t>
            </a:r>
            <a:r>
              <a:rPr lang="ru-RU" altLang="ru-RU" sz="2400" u="sng" dirty="0">
                <a:solidFill>
                  <a:srgbClr val="000000"/>
                </a:solidFill>
              </a:rPr>
              <a:t> равен алгебраической сумме сторонних зарядов, охватываемых данной поверхностью</a:t>
            </a:r>
            <a:r>
              <a:rPr lang="ru-RU" altLang="ru-RU" sz="2400" dirty="0">
                <a:solidFill>
                  <a:srgbClr val="000000"/>
                </a:solidFill>
              </a:rPr>
              <a:t>, т. е.</a:t>
            </a:r>
            <a:endParaRPr lang="en-US" altLang="ru-RU" sz="2400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endParaRPr lang="ru-RU" altLang="ru-RU" sz="20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000" dirty="0">
              <a:solidFill>
                <a:srgbClr val="000000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endParaRPr lang="en-US" altLang="ru-RU" sz="2000" i="1" dirty="0">
              <a:solidFill>
                <a:srgbClr val="000000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ru-RU" altLang="ru-RU" sz="2000" i="1" dirty="0">
                <a:solidFill>
                  <a:srgbClr val="000000"/>
                </a:solidFill>
              </a:rPr>
              <a:t>Замечание: </a:t>
            </a:r>
            <a:r>
              <a:rPr lang="ru-RU" altLang="ru-RU" sz="2000" dirty="0">
                <a:solidFill>
                  <a:srgbClr val="000000"/>
                </a:solidFill>
              </a:rPr>
              <a:t>Единицей измерения вектора </a:t>
            </a:r>
            <a:r>
              <a:rPr lang="en-US" altLang="ru-RU" sz="2000" b="1" i="1" dirty="0">
                <a:solidFill>
                  <a:srgbClr val="000000"/>
                </a:solidFill>
              </a:rPr>
              <a:t>D</a:t>
            </a:r>
            <a:r>
              <a:rPr lang="en-US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>
                <a:solidFill>
                  <a:srgbClr val="000000"/>
                </a:solidFill>
              </a:rPr>
              <a:t>в СИ является 1 [Кл/м</a:t>
            </a:r>
            <a:r>
              <a:rPr lang="ru-RU" altLang="ru-RU" sz="2000" baseline="30000" dirty="0">
                <a:solidFill>
                  <a:srgbClr val="000000"/>
                </a:solidFill>
              </a:rPr>
              <a:t>2</a:t>
            </a:r>
            <a:r>
              <a:rPr lang="ru-RU" altLang="ru-RU" sz="2000" dirty="0">
                <a:solidFill>
                  <a:srgbClr val="000000"/>
                </a:solidFill>
              </a:rPr>
              <a:t>].</a:t>
            </a:r>
          </a:p>
          <a:p>
            <a:pPr algn="just" eaLnBrk="1" hangingPunct="1">
              <a:buClrTx/>
              <a:buSzTx/>
              <a:buFontTx/>
              <a:buNone/>
            </a:pPr>
            <a:endParaRPr lang="ru-RU" altLang="ru-RU" sz="2000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Char char="•"/>
            </a:pPr>
            <a:r>
              <a:rPr lang="ru-RU" altLang="ru-RU" sz="2000" dirty="0">
                <a:solidFill>
                  <a:srgbClr val="000000"/>
                </a:solidFill>
              </a:rPr>
              <a:t>  Дифференциальная форма теоремы Гаусса для </a:t>
            </a:r>
            <a:r>
              <a:rPr lang="en-US" altLang="ru-RU" sz="2000" b="1" i="1" dirty="0">
                <a:solidFill>
                  <a:srgbClr val="000000"/>
                </a:solidFill>
              </a:rPr>
              <a:t>D</a:t>
            </a:r>
            <a:r>
              <a:rPr lang="ru-RU" altLang="ru-RU" sz="2000" dirty="0">
                <a:solidFill>
                  <a:srgbClr val="000000"/>
                </a:solidFill>
              </a:rPr>
              <a:t>: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solidFill>
                  <a:srgbClr val="000000"/>
                </a:solidFill>
              </a:rPr>
              <a:t>дивергенция электрического смещения равна объемной плотности сторонних зарядов в данной точке, т. е.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8854E3A6-81D7-4E96-8B44-0576D7686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90A5B043-E211-4BEC-8623-E702C9B19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8A2AED83-70A6-4028-9B4D-D694795B9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3560" name="Rectangle 11">
            <a:extLst>
              <a:ext uri="{FF2B5EF4-FFF2-40B4-BE49-F238E27FC236}">
                <a16:creationId xmlns:a16="http://schemas.microsoft.com/office/drawing/2014/main" id="{9CD68F22-7B23-41F3-ABEB-9AF014F03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3561" name="Rectangle 14">
            <a:extLst>
              <a:ext uri="{FF2B5EF4-FFF2-40B4-BE49-F238E27FC236}">
                <a16:creationId xmlns:a16="http://schemas.microsoft.com/office/drawing/2014/main" id="{1A52E714-3AD6-4C80-ABF4-07D80A30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graphicFrame>
        <p:nvGraphicFramePr>
          <p:cNvPr id="49165" name="Object 13">
            <a:extLst>
              <a:ext uri="{FF2B5EF4-FFF2-40B4-BE49-F238E27FC236}">
                <a16:creationId xmlns:a16="http://schemas.microsoft.com/office/drawing/2014/main" id="{CED90376-ABBD-44ED-A6D7-32CCF424F4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46117" y="3478975"/>
          <a:ext cx="8291765" cy="11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2" name="Формула" r:id="rId4" imgW="2981197" imgH="352533" progId="Equation.3">
                  <p:embed/>
                </p:oleObj>
              </mc:Choice>
              <mc:Fallback>
                <p:oleObj name="Формула" r:id="rId4" imgW="2981197" imgH="352533" progId="Equation.3">
                  <p:embed/>
                  <p:pic>
                    <p:nvPicPr>
                      <p:cNvPr id="49165" name="Object 13">
                        <a:extLst>
                          <a:ext uri="{FF2B5EF4-FFF2-40B4-BE49-F238E27FC236}">
                            <a16:creationId xmlns:a16="http://schemas.microsoft.com/office/drawing/2014/main" id="{CED90376-ABBD-44ED-A6D7-32CCF424F4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6117" y="3478975"/>
                        <a:ext cx="8291765" cy="1161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Rectangle 16">
            <a:extLst>
              <a:ext uri="{FF2B5EF4-FFF2-40B4-BE49-F238E27FC236}">
                <a16:creationId xmlns:a16="http://schemas.microsoft.com/office/drawing/2014/main" id="{6A0674BA-A4E5-495D-88A0-7A5AFAF39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graphicFrame>
        <p:nvGraphicFramePr>
          <p:cNvPr id="49167" name="Object 15">
            <a:extLst>
              <a:ext uri="{FF2B5EF4-FFF2-40B4-BE49-F238E27FC236}">
                <a16:creationId xmlns:a16="http://schemas.microsoft.com/office/drawing/2014/main" id="{11FFF773-9DE6-438A-9738-C06178E2CE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46117" y="5855148"/>
          <a:ext cx="12651049" cy="1130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3" name="Формула" r:id="rId6" imgW="2895549" imgH="190573" progId="Equation.3">
                  <p:embed/>
                </p:oleObj>
              </mc:Choice>
              <mc:Fallback>
                <p:oleObj name="Формула" r:id="rId6" imgW="2895549" imgH="190573" progId="Equation.3">
                  <p:embed/>
                  <p:pic>
                    <p:nvPicPr>
                      <p:cNvPr id="49167" name="Object 15">
                        <a:extLst>
                          <a:ext uri="{FF2B5EF4-FFF2-40B4-BE49-F238E27FC236}">
                            <a16:creationId xmlns:a16="http://schemas.microsoft.com/office/drawing/2014/main" id="{11FFF773-9DE6-438A-9738-C06178E2CE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6117" y="5855148"/>
                        <a:ext cx="12651049" cy="1130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>
            <a:extLst>
              <a:ext uri="{FF2B5EF4-FFF2-40B4-BE49-F238E27FC236}">
                <a16:creationId xmlns:a16="http://schemas.microsoft.com/office/drawing/2014/main" id="{BBA55F31-9064-4CF6-B6D6-A0CF56B3B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9106" y="611370"/>
            <a:ext cx="8713788" cy="830263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ru-RU" sz="3400" kern="1200" dirty="0">
                <a:solidFill>
                  <a:schemeClr val="accent1">
                    <a:satMod val="150000"/>
                  </a:schemeClr>
                </a:solidFill>
              </a:rPr>
              <a:t>Обобщение теоремы Гаусса для диэлектриков. Вектор электрического смещения </a:t>
            </a:r>
          </a:p>
        </p:txBody>
      </p:sp>
    </p:spTree>
  </p:cSld>
  <p:clrMapOvr>
    <a:masterClrMapping/>
  </p:clrMapOvr>
  <p:transition spd="slow">
    <p:split orient="vert"/>
    <p:sndAc>
      <p:stSnd>
        <p:snd r:embed="rId3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8225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225"/>
                            </p:stCondLst>
                            <p:childTnLst>
                              <p:par>
                                <p:cTn id="15" presetID="40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8" presetID="40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31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allAtOnce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id="{4A19C031-7865-4C3F-A26A-5A70E8A4A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5D1ED1D8-D37A-4D67-B989-E4C710DA6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06" y="1895474"/>
            <a:ext cx="11104294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ct val="20000"/>
              </a:spcAft>
              <a:buClr>
                <a:schemeClr val="bg1"/>
              </a:buClr>
              <a:buSzTx/>
              <a:buFontTx/>
              <a:buChar char="•"/>
            </a:pPr>
            <a:r>
              <a:rPr lang="ru-RU" altLang="ru-RU" sz="2000" dirty="0"/>
              <a:t>  </a:t>
            </a:r>
            <a:r>
              <a:rPr lang="ru-RU" altLang="ru-RU" sz="2800" dirty="0">
                <a:solidFill>
                  <a:srgbClr val="000000"/>
                </a:solidFill>
              </a:rPr>
              <a:t>Связь между векторами </a:t>
            </a:r>
            <a:r>
              <a:rPr lang="en-US" altLang="ru-RU" sz="2800" b="1" i="1" dirty="0">
                <a:solidFill>
                  <a:srgbClr val="000000"/>
                </a:solidFill>
              </a:rPr>
              <a:t>D </a:t>
            </a:r>
            <a:r>
              <a:rPr lang="ru-RU" altLang="ru-RU" sz="2800" dirty="0">
                <a:solidFill>
                  <a:srgbClr val="000000"/>
                </a:solidFill>
              </a:rPr>
              <a:t>и</a:t>
            </a:r>
            <a:r>
              <a:rPr lang="ru-RU" altLang="ru-RU" sz="2800" b="1" i="1" dirty="0">
                <a:solidFill>
                  <a:srgbClr val="000000"/>
                </a:solidFill>
              </a:rPr>
              <a:t> </a:t>
            </a:r>
            <a:r>
              <a:rPr lang="en-US" altLang="ru-RU" sz="2800" b="1" i="1" dirty="0">
                <a:solidFill>
                  <a:srgbClr val="000000"/>
                </a:solidFill>
              </a:rPr>
              <a:t>E</a:t>
            </a:r>
            <a:endParaRPr lang="ru-RU" altLang="ru-RU" sz="2800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spcAft>
                <a:spcPct val="20000"/>
              </a:spcAft>
              <a:buClr>
                <a:schemeClr val="bg1"/>
              </a:buClr>
              <a:buSzTx/>
              <a:buFontTx/>
              <a:buNone/>
            </a:pPr>
            <a:r>
              <a:rPr lang="ru-RU" altLang="ru-RU" sz="2800" dirty="0">
                <a:solidFill>
                  <a:srgbClr val="000000"/>
                </a:solidFill>
              </a:rPr>
              <a:t>     В случае изотропных диэлектриков имеем </a:t>
            </a:r>
            <a:r>
              <a:rPr lang="ru-RU" altLang="ru-RU" sz="2800" b="1" i="1" dirty="0">
                <a:solidFill>
                  <a:srgbClr val="000000"/>
                </a:solidFill>
              </a:rPr>
              <a:t>Р </a:t>
            </a:r>
            <a:r>
              <a:rPr lang="ru-RU" altLang="ru-RU" sz="2800" dirty="0">
                <a:solidFill>
                  <a:srgbClr val="000000"/>
                </a:solidFill>
              </a:rPr>
              <a:t>= </a:t>
            </a:r>
            <a:r>
              <a:rPr lang="el-GR" alt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ϰ</a:t>
            </a:r>
            <a:r>
              <a:rPr lang="ru-RU" altLang="ru-RU" sz="2800" b="1" i="1" baseline="30000" dirty="0">
                <a:solidFill>
                  <a:srgbClr val="000000"/>
                </a:solidFill>
              </a:rPr>
              <a:t>.</a:t>
            </a:r>
            <a:r>
              <a:rPr lang="ru-RU" altLang="ru-RU" sz="2800" i="1" dirty="0">
                <a:solidFill>
                  <a:srgbClr val="000000"/>
                </a:solidFill>
              </a:rPr>
              <a:t>ε</a:t>
            </a:r>
            <a:r>
              <a:rPr lang="ru-RU" altLang="ru-RU" sz="2800" i="1" baseline="-25000" dirty="0">
                <a:solidFill>
                  <a:srgbClr val="000000"/>
                </a:solidFill>
              </a:rPr>
              <a:t>0</a:t>
            </a:r>
            <a:r>
              <a:rPr lang="ru-RU" altLang="ru-RU" sz="2800" b="1" i="1" baseline="30000" dirty="0">
                <a:solidFill>
                  <a:srgbClr val="000000"/>
                </a:solidFill>
              </a:rPr>
              <a:t>.</a:t>
            </a:r>
            <a:r>
              <a:rPr lang="ru-RU" altLang="ru-RU" sz="2800" b="1" i="1" dirty="0">
                <a:solidFill>
                  <a:srgbClr val="000000"/>
                </a:solidFill>
              </a:rPr>
              <a:t>Е</a:t>
            </a:r>
            <a:r>
              <a:rPr lang="ru-RU" altLang="ru-RU" sz="2800" dirty="0">
                <a:solidFill>
                  <a:srgbClr val="000000"/>
                </a:solidFill>
              </a:rPr>
              <a:t>, подставив это соотношение в определение вектора электрического смещения, получаем </a:t>
            </a:r>
            <a:r>
              <a:rPr lang="en-US" altLang="ru-RU" sz="2800" b="1" i="1" dirty="0">
                <a:solidFill>
                  <a:srgbClr val="000000"/>
                </a:solidFill>
              </a:rPr>
              <a:t>D </a:t>
            </a:r>
            <a:r>
              <a:rPr lang="ru-RU" altLang="ru-RU" sz="2800" dirty="0">
                <a:solidFill>
                  <a:srgbClr val="000000"/>
                </a:solidFill>
              </a:rPr>
              <a:t>= </a:t>
            </a:r>
            <a:r>
              <a:rPr lang="ru-RU" altLang="ru-RU" sz="2800" i="1" dirty="0">
                <a:solidFill>
                  <a:srgbClr val="000000"/>
                </a:solidFill>
              </a:rPr>
              <a:t>ε</a:t>
            </a:r>
            <a:r>
              <a:rPr lang="ru-RU" altLang="ru-RU" sz="2800" i="1" baseline="-25000" dirty="0">
                <a:solidFill>
                  <a:srgbClr val="000000"/>
                </a:solidFill>
              </a:rPr>
              <a:t>0</a:t>
            </a:r>
            <a:r>
              <a:rPr lang="ru-RU" altLang="ru-RU" sz="2800" i="1" dirty="0">
                <a:solidFill>
                  <a:srgbClr val="000000"/>
                </a:solidFill>
              </a:rPr>
              <a:t>∙</a:t>
            </a:r>
            <a:r>
              <a:rPr lang="ru-RU" altLang="ru-RU" sz="2800" dirty="0">
                <a:solidFill>
                  <a:srgbClr val="000000"/>
                </a:solidFill>
              </a:rPr>
              <a:t>(1 + </a:t>
            </a:r>
            <a:r>
              <a:rPr lang="el-GR" alt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ϰ</a:t>
            </a:r>
            <a:r>
              <a:rPr lang="ru-RU" altLang="ru-RU" sz="2800" dirty="0">
                <a:solidFill>
                  <a:srgbClr val="000000"/>
                </a:solidFill>
              </a:rPr>
              <a:t>)∙</a:t>
            </a:r>
            <a:r>
              <a:rPr lang="en-US" altLang="ru-RU" sz="2800" b="1" i="1" dirty="0">
                <a:solidFill>
                  <a:srgbClr val="000000"/>
                </a:solidFill>
              </a:rPr>
              <a:t>E</a:t>
            </a:r>
            <a:r>
              <a:rPr lang="en-US" altLang="ru-RU" sz="2800" dirty="0">
                <a:solidFill>
                  <a:srgbClr val="000000"/>
                </a:solidFill>
              </a:rPr>
              <a:t> </a:t>
            </a:r>
            <a:r>
              <a:rPr lang="ru-RU" altLang="ru-RU" sz="2800" dirty="0">
                <a:solidFill>
                  <a:srgbClr val="000000"/>
                </a:solidFill>
              </a:rPr>
              <a:t>или, вводя понятие – </a:t>
            </a:r>
            <a:r>
              <a:rPr lang="ru-RU" altLang="ru-RU" sz="2800" i="1" dirty="0">
                <a:solidFill>
                  <a:srgbClr val="000000"/>
                </a:solidFill>
              </a:rPr>
              <a:t>диэлектрическая проницаемость вещества</a:t>
            </a:r>
            <a:r>
              <a:rPr lang="ru-RU" altLang="ru-RU" sz="2800" b="1" dirty="0">
                <a:solidFill>
                  <a:srgbClr val="000000"/>
                </a:solidFill>
              </a:rPr>
              <a:t> </a:t>
            </a:r>
            <a:r>
              <a:rPr lang="ru-RU" altLang="ru-RU" sz="2800" i="1" dirty="0">
                <a:solidFill>
                  <a:srgbClr val="000000"/>
                </a:solidFill>
              </a:rPr>
              <a:t>ε = </a:t>
            </a:r>
            <a:r>
              <a:rPr lang="ru-RU" altLang="ru-RU" sz="2800" dirty="0">
                <a:solidFill>
                  <a:srgbClr val="000000"/>
                </a:solidFill>
              </a:rPr>
              <a:t>1 + </a:t>
            </a:r>
            <a:r>
              <a:rPr lang="el-GR" alt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ϰ</a:t>
            </a:r>
            <a:r>
              <a:rPr lang="ru-RU" altLang="ru-RU" sz="2800" i="1" dirty="0">
                <a:solidFill>
                  <a:srgbClr val="000000"/>
                </a:solidFill>
              </a:rPr>
              <a:t> </a:t>
            </a:r>
            <a:r>
              <a:rPr lang="ru-RU" altLang="ru-RU" sz="2800" dirty="0">
                <a:solidFill>
                  <a:srgbClr val="000000"/>
                </a:solidFill>
              </a:rPr>
              <a:t>(электрическая характеристика диэлектрика, зависит от его природы), получаем:</a:t>
            </a:r>
            <a:endParaRPr lang="en-US" altLang="ru-RU" sz="2800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spcAft>
                <a:spcPct val="20000"/>
              </a:spcAft>
              <a:buClr>
                <a:schemeClr val="bg1"/>
              </a:buClr>
              <a:buSzTx/>
              <a:buFontTx/>
              <a:buNone/>
            </a:pPr>
            <a:endParaRPr lang="en-US" altLang="ru-RU" sz="2800" b="1" i="1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en-US" altLang="ru-RU" sz="2800" b="1" i="1" dirty="0">
                <a:solidFill>
                  <a:srgbClr val="000000"/>
                </a:solidFill>
              </a:rPr>
              <a:t>D </a:t>
            </a:r>
            <a:r>
              <a:rPr lang="en-US" altLang="ru-RU" sz="2800" dirty="0">
                <a:solidFill>
                  <a:srgbClr val="000000"/>
                </a:solidFill>
              </a:rPr>
              <a:t>= </a:t>
            </a:r>
            <a:r>
              <a:rPr lang="en-US" altLang="ru-RU" sz="2800" i="1" dirty="0">
                <a:solidFill>
                  <a:srgbClr val="000000"/>
                </a:solidFill>
              </a:rPr>
              <a:t>ε∙ε</a:t>
            </a:r>
            <a:r>
              <a:rPr lang="en-US" altLang="ru-RU" sz="2800" i="1" baseline="-25000" dirty="0">
                <a:solidFill>
                  <a:srgbClr val="000000"/>
                </a:solidFill>
              </a:rPr>
              <a:t>0</a:t>
            </a:r>
            <a:r>
              <a:rPr lang="en-US" altLang="ru-RU" sz="2800" i="1" dirty="0">
                <a:solidFill>
                  <a:srgbClr val="000000"/>
                </a:solidFill>
              </a:rPr>
              <a:t>∙</a:t>
            </a:r>
            <a:r>
              <a:rPr lang="en-US" altLang="ru-RU" sz="2800" b="1" i="1" dirty="0">
                <a:solidFill>
                  <a:srgbClr val="000000"/>
                </a:solidFill>
              </a:rPr>
              <a:t>E</a:t>
            </a:r>
            <a:r>
              <a:rPr lang="en-US" altLang="ru-RU" sz="2800" dirty="0">
                <a:solidFill>
                  <a:srgbClr val="000000"/>
                </a:solidFill>
              </a:rPr>
              <a:t>                             </a:t>
            </a:r>
            <a:r>
              <a:rPr lang="en-US" altLang="ru-RU" sz="2000" dirty="0">
                <a:solidFill>
                  <a:srgbClr val="000000"/>
                </a:solidFill>
              </a:rPr>
              <a:t>   </a:t>
            </a:r>
            <a:r>
              <a:rPr lang="ru-RU" altLang="ru-RU" sz="1800" dirty="0">
                <a:solidFill>
                  <a:srgbClr val="000000"/>
                </a:solidFill>
              </a:rPr>
              <a:t> </a:t>
            </a:r>
            <a:endParaRPr lang="ru-RU" altLang="ru-RU" sz="2000" dirty="0">
              <a:solidFill>
                <a:srgbClr val="000000"/>
              </a:solidFill>
            </a:endParaRP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0045B3C1-79D5-4517-9453-C0C56D7A3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4F3C24CD-95E6-4A55-A4FC-0E5FF11AE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64FC5710-6B26-42A7-9BBA-B263F2F59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8DB16AE9-94BD-46A7-B896-E367203F0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4585" name="Rectangle 9">
            <a:extLst>
              <a:ext uri="{FF2B5EF4-FFF2-40B4-BE49-F238E27FC236}">
                <a16:creationId xmlns:a16="http://schemas.microsoft.com/office/drawing/2014/main" id="{5C9C44DD-AAC5-45B1-9678-2BF164778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4586" name="Rectangle 11">
            <a:extLst>
              <a:ext uri="{FF2B5EF4-FFF2-40B4-BE49-F238E27FC236}">
                <a16:creationId xmlns:a16="http://schemas.microsoft.com/office/drawing/2014/main" id="{A4CD2F8F-9DDF-4296-B858-3D426F7F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2A84717-7FE6-4993-AB15-48645461E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9106" y="611370"/>
            <a:ext cx="8713788" cy="830263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ru-RU" sz="3400" kern="1200" dirty="0">
                <a:solidFill>
                  <a:schemeClr val="accent1">
                    <a:satMod val="150000"/>
                  </a:schemeClr>
                </a:solidFill>
              </a:rPr>
              <a:t>Обобщение теоремы Гаусса для диэлектриков. Вектор электрического смещения </a:t>
            </a:r>
          </a:p>
        </p:txBody>
      </p:sp>
    </p:spTree>
    <p:extLst>
      <p:ext uri="{BB962C8B-B14F-4D97-AF65-F5344CB8AC3E}">
        <p14:creationId xmlns:p14="http://schemas.microsoft.com/office/powerpoint/2010/main" val="2714821348"/>
      </p:ext>
    </p:extLst>
  </p:cSld>
  <p:clrMapOvr>
    <a:masterClrMapping/>
  </p:clrMapOvr>
  <p:transition spd="slow">
    <p:split orient="vert"/>
    <p:sndAc>
      <p:stSnd>
        <p:snd r:embed="rId2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9875"/>
                            </p:stCondLst>
                            <p:childTnLst>
                              <p:par>
                                <p:cTn id="18" presetID="40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allAtOnce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id="{4A19C031-7865-4C3F-A26A-5A70E8A4A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5D1ED1D8-D37A-4D67-B989-E4C710DA6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725" y="2268962"/>
            <a:ext cx="10769443" cy="356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buClr>
                <a:schemeClr val="bg1"/>
              </a:buClr>
              <a:buSzTx/>
              <a:buFontTx/>
              <a:buNone/>
            </a:pPr>
            <a:r>
              <a:rPr lang="ru-RU" altLang="ru-RU" sz="2400" i="1" dirty="0">
                <a:solidFill>
                  <a:srgbClr val="000000"/>
                </a:solidFill>
              </a:rPr>
              <a:t>Замечание: </a:t>
            </a:r>
            <a:r>
              <a:rPr lang="ru-RU" altLang="ru-RU" sz="2400" dirty="0">
                <a:solidFill>
                  <a:srgbClr val="000000"/>
                </a:solidFill>
              </a:rPr>
              <a:t>Для вакуума </a:t>
            </a:r>
            <a:r>
              <a:rPr lang="ru-RU" altLang="ru-RU" sz="2400" i="1" dirty="0">
                <a:solidFill>
                  <a:srgbClr val="000000"/>
                </a:solidFill>
              </a:rPr>
              <a:t>ε</a:t>
            </a:r>
            <a:r>
              <a:rPr lang="ru-RU" altLang="ru-RU" sz="2400" dirty="0">
                <a:solidFill>
                  <a:srgbClr val="000000"/>
                </a:solidFill>
              </a:rPr>
              <a:t> = 1; для газов </a:t>
            </a:r>
            <a:r>
              <a:rPr lang="ru-RU" altLang="ru-RU" sz="2400" i="1" dirty="0">
                <a:solidFill>
                  <a:srgbClr val="000000"/>
                </a:solidFill>
              </a:rPr>
              <a:t>ε</a:t>
            </a:r>
            <a:r>
              <a:rPr lang="ru-RU" altLang="ru-RU" sz="2400" dirty="0">
                <a:solidFill>
                  <a:srgbClr val="000000"/>
                </a:solidFill>
              </a:rPr>
              <a:t> ≥ 1; для воды </a:t>
            </a:r>
            <a:r>
              <a:rPr lang="ru-RU" altLang="ru-RU" sz="2400" i="1" dirty="0">
                <a:solidFill>
                  <a:srgbClr val="000000"/>
                </a:solidFill>
              </a:rPr>
              <a:t>ε</a:t>
            </a:r>
            <a:r>
              <a:rPr lang="ru-RU" altLang="ru-RU" sz="2400" dirty="0">
                <a:solidFill>
                  <a:srgbClr val="000000"/>
                </a:solidFill>
              </a:rPr>
              <a:t> ≈ 80; для керамики </a:t>
            </a:r>
            <a:r>
              <a:rPr lang="ru-RU" altLang="ru-RU" sz="2400" i="1" dirty="0">
                <a:solidFill>
                  <a:srgbClr val="000000"/>
                </a:solidFill>
              </a:rPr>
              <a:t>ε</a:t>
            </a:r>
            <a:r>
              <a:rPr lang="ru-RU" altLang="ru-RU" sz="2400" dirty="0">
                <a:solidFill>
                  <a:srgbClr val="000000"/>
                </a:solidFill>
              </a:rPr>
              <a:t> ~ 10</a:t>
            </a:r>
            <a:r>
              <a:rPr lang="ru-RU" altLang="ru-RU" sz="2400" baseline="30000" dirty="0">
                <a:solidFill>
                  <a:srgbClr val="000000"/>
                </a:solidFill>
              </a:rPr>
              <a:t>3</a:t>
            </a:r>
            <a:r>
              <a:rPr lang="ru-RU" altLang="ru-RU" sz="2400" dirty="0">
                <a:solidFill>
                  <a:srgbClr val="000000"/>
                </a:solidFill>
              </a:rPr>
              <a:t>.</a:t>
            </a:r>
            <a:endParaRPr lang="en-US" altLang="ru-RU" sz="2400" dirty="0">
              <a:solidFill>
                <a:srgbClr val="000000"/>
              </a:solidFill>
            </a:endParaRPr>
          </a:p>
          <a:p>
            <a:pPr algn="just" eaLnBrk="1" hangingPunct="1">
              <a:buClr>
                <a:schemeClr val="bg1"/>
              </a:buClr>
              <a:buSzTx/>
              <a:buFontTx/>
              <a:buNone/>
            </a:pPr>
            <a:endParaRPr lang="ru-RU" altLang="ru-RU" sz="2400" dirty="0">
              <a:solidFill>
                <a:srgbClr val="000000"/>
              </a:solidFill>
            </a:endParaRPr>
          </a:p>
          <a:p>
            <a:pPr algn="just" eaLnBrk="1" hangingPunct="1">
              <a:buClr>
                <a:schemeClr val="bg1"/>
              </a:buClr>
              <a:buSzTx/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</a:rPr>
              <a:t>     Поле вектора </a:t>
            </a:r>
            <a:r>
              <a:rPr lang="en-US" altLang="ru-RU" sz="2400" b="1" i="1" dirty="0">
                <a:solidFill>
                  <a:srgbClr val="000000"/>
                </a:solidFill>
              </a:rPr>
              <a:t>D</a:t>
            </a:r>
            <a:r>
              <a:rPr lang="ru-RU" altLang="ru-RU" sz="2400" dirty="0">
                <a:solidFill>
                  <a:srgbClr val="000000"/>
                </a:solidFill>
              </a:rPr>
              <a:t> можно изобразить с помощью линий вектора </a:t>
            </a:r>
            <a:r>
              <a:rPr lang="en-US" altLang="ru-RU" sz="2400" b="1" i="1" dirty="0">
                <a:solidFill>
                  <a:srgbClr val="000000"/>
                </a:solidFill>
              </a:rPr>
              <a:t>D</a:t>
            </a:r>
            <a:r>
              <a:rPr lang="ru-RU" altLang="ru-RU" sz="2400" dirty="0">
                <a:solidFill>
                  <a:srgbClr val="000000"/>
                </a:solidFill>
              </a:rPr>
              <a:t> (подобно полю </a:t>
            </a:r>
            <a:r>
              <a:rPr lang="ru-RU" altLang="ru-RU" sz="2400" b="1" i="1" dirty="0">
                <a:solidFill>
                  <a:srgbClr val="000000"/>
                </a:solidFill>
              </a:rPr>
              <a:t>Е</a:t>
            </a:r>
            <a:r>
              <a:rPr lang="ru-RU" altLang="ru-RU" sz="2400" dirty="0">
                <a:solidFill>
                  <a:srgbClr val="000000"/>
                </a:solidFill>
              </a:rPr>
              <a:t>). </a:t>
            </a:r>
            <a:r>
              <a:rPr lang="ru-RU" altLang="ru-RU" sz="2400" u="sng" dirty="0">
                <a:solidFill>
                  <a:srgbClr val="000000"/>
                </a:solidFill>
              </a:rPr>
              <a:t>Отличие:</a:t>
            </a:r>
            <a:r>
              <a:rPr lang="ru-RU" altLang="ru-RU" sz="2400" dirty="0">
                <a:solidFill>
                  <a:srgbClr val="000000"/>
                </a:solidFill>
              </a:rPr>
              <a:t> линии </a:t>
            </a:r>
            <a:r>
              <a:rPr lang="ru-RU" altLang="ru-RU" sz="2400" b="1" i="1" dirty="0">
                <a:solidFill>
                  <a:srgbClr val="000000"/>
                </a:solidFill>
              </a:rPr>
              <a:t>Е</a:t>
            </a:r>
            <a:r>
              <a:rPr lang="ru-RU" altLang="ru-RU" sz="2400" dirty="0">
                <a:solidFill>
                  <a:srgbClr val="000000"/>
                </a:solidFill>
              </a:rPr>
              <a:t> могут начинаться и заканчиваться как на сторонних, так и на связанных зарядах, а «источниками» и «стоками» поля </a:t>
            </a:r>
            <a:r>
              <a:rPr lang="en-US" altLang="ru-RU" sz="2400" b="1" i="1" dirty="0">
                <a:solidFill>
                  <a:srgbClr val="000000"/>
                </a:solidFill>
              </a:rPr>
              <a:t>D</a:t>
            </a:r>
            <a:r>
              <a:rPr lang="ru-RU" altLang="ru-RU" sz="2400" dirty="0">
                <a:solidFill>
                  <a:srgbClr val="000000"/>
                </a:solidFill>
              </a:rPr>
              <a:t> являются только сторонние заряды (через области, где находятся связанные заряды, линии </a:t>
            </a:r>
            <a:r>
              <a:rPr lang="en-US" altLang="ru-RU" sz="2400" b="1" i="1" dirty="0">
                <a:solidFill>
                  <a:srgbClr val="000000"/>
                </a:solidFill>
              </a:rPr>
              <a:t>D</a:t>
            </a:r>
            <a:r>
              <a:rPr lang="ru-RU" altLang="ru-RU" sz="2400" dirty="0">
                <a:solidFill>
                  <a:srgbClr val="000000"/>
                </a:solidFill>
              </a:rPr>
              <a:t> проходят не прерываясь). 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0045B3C1-79D5-4517-9453-C0C56D7A3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4F3C24CD-95E6-4A55-A4FC-0E5FF11AE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64FC5710-6B26-42A7-9BBA-B263F2F59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8DB16AE9-94BD-46A7-B896-E367203F0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4585" name="Rectangle 9">
            <a:extLst>
              <a:ext uri="{FF2B5EF4-FFF2-40B4-BE49-F238E27FC236}">
                <a16:creationId xmlns:a16="http://schemas.microsoft.com/office/drawing/2014/main" id="{5C9C44DD-AAC5-45B1-9678-2BF164778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4586" name="Rectangle 11">
            <a:extLst>
              <a:ext uri="{FF2B5EF4-FFF2-40B4-BE49-F238E27FC236}">
                <a16:creationId xmlns:a16="http://schemas.microsoft.com/office/drawing/2014/main" id="{A4CD2F8F-9DDF-4296-B858-3D426F7F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2A84717-7FE6-4993-AB15-48645461E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9106" y="611370"/>
            <a:ext cx="8713788" cy="830263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ru-RU" sz="3400" kern="1200" dirty="0">
                <a:solidFill>
                  <a:schemeClr val="accent1">
                    <a:satMod val="150000"/>
                  </a:schemeClr>
                </a:solidFill>
              </a:rPr>
              <a:t>Обобщение теоремы Гаусса для диэлектриков. Вектор электрического смещения </a:t>
            </a:r>
          </a:p>
        </p:txBody>
      </p:sp>
    </p:spTree>
  </p:cSld>
  <p:clrMapOvr>
    <a:masterClrMapping/>
  </p:clrMapOvr>
  <p:transition spd="slow">
    <p:split orient="vert"/>
    <p:sndAc>
      <p:stSnd>
        <p:snd r:embed="rId2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allAtOnce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199EBDC4-7471-4554-AAE4-A55783D48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0938C336-49A3-44B9-88F6-952894B22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839" y="2352603"/>
            <a:ext cx="80645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ct val="20000"/>
              </a:spcAft>
              <a:buClr>
                <a:schemeClr val="bg1"/>
              </a:buClr>
              <a:buSzTx/>
              <a:buFontTx/>
              <a:buChar char="•"/>
            </a:pPr>
            <a:r>
              <a:rPr lang="ru-RU" altLang="ru-RU" sz="2000" dirty="0"/>
              <a:t>  </a:t>
            </a:r>
            <a:r>
              <a:rPr lang="ru-RU" altLang="ru-RU" sz="2000" dirty="0">
                <a:solidFill>
                  <a:srgbClr val="000000"/>
                </a:solidFill>
              </a:rPr>
              <a:t>Расчет электрического поля в присутствии диэлектрика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0E69727F-67FA-44F8-B0C1-401199944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2BBFD873-5A67-44A9-A3DE-6AC846D4C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752D795A-198A-44CC-9FAE-53B36A4B4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id="{42BD5C6B-A488-41DD-82BE-1C577646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5609" name="Rectangle 9">
            <a:extLst>
              <a:ext uri="{FF2B5EF4-FFF2-40B4-BE49-F238E27FC236}">
                <a16:creationId xmlns:a16="http://schemas.microsoft.com/office/drawing/2014/main" id="{19C64366-5D4E-4A6D-906E-0BF40038B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5610" name="Rectangle 10">
            <a:extLst>
              <a:ext uri="{FF2B5EF4-FFF2-40B4-BE49-F238E27FC236}">
                <a16:creationId xmlns:a16="http://schemas.microsoft.com/office/drawing/2014/main" id="{3745A2D7-3DF6-4FA1-9691-7063F3B4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A3C24CB-54FC-4E56-9EBA-3E782592859B}"/>
              </a:ext>
            </a:extLst>
          </p:cNvPr>
          <p:cNvGrpSpPr/>
          <p:nvPr/>
        </p:nvGrpSpPr>
        <p:grpSpPr>
          <a:xfrm>
            <a:off x="373488" y="2762251"/>
            <a:ext cx="3045988" cy="3090259"/>
            <a:chOff x="2952750" y="2636839"/>
            <a:chExt cx="2711451" cy="2562224"/>
          </a:xfrm>
        </p:grpSpPr>
        <p:sp>
          <p:nvSpPr>
            <p:cNvPr id="52247" name="Arc 23">
              <a:extLst>
                <a:ext uri="{FF2B5EF4-FFF2-40B4-BE49-F238E27FC236}">
                  <a16:creationId xmlns:a16="http://schemas.microsoft.com/office/drawing/2014/main" id="{410A3117-1CF4-460E-B8F8-27ADD39D13AA}"/>
                </a:ext>
              </a:extLst>
            </p:cNvPr>
            <p:cNvSpPr>
              <a:spLocks noChangeAspect="1"/>
            </p:cNvSpPr>
            <p:nvPr/>
          </p:nvSpPr>
          <p:spPr bwMode="auto">
            <a:xfrm rot="357208" flipH="1" flipV="1">
              <a:off x="3957639" y="2636839"/>
              <a:ext cx="1220787" cy="1036637"/>
            </a:xfrm>
            <a:custGeom>
              <a:avLst/>
              <a:gdLst>
                <a:gd name="T0" fmla="*/ 0 w 21064"/>
                <a:gd name="T1" fmla="*/ 0 h 21600"/>
                <a:gd name="T2" fmla="*/ 2147483646 w 21064"/>
                <a:gd name="T3" fmla="*/ 2147483646 h 21600"/>
                <a:gd name="T4" fmla="*/ 0 w 21064"/>
                <a:gd name="T5" fmla="*/ 214748364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064" h="21600" fill="none" extrusionOk="0">
                  <a:moveTo>
                    <a:pt x="-1" y="0"/>
                  </a:moveTo>
                  <a:cubicBezTo>
                    <a:pt x="10086" y="0"/>
                    <a:pt x="18830" y="6981"/>
                    <a:pt x="21064" y="16817"/>
                  </a:cubicBezTo>
                </a:path>
                <a:path w="21064" h="21600" stroke="0" extrusionOk="0">
                  <a:moveTo>
                    <a:pt x="-1" y="0"/>
                  </a:moveTo>
                  <a:cubicBezTo>
                    <a:pt x="10086" y="0"/>
                    <a:pt x="18830" y="6981"/>
                    <a:pt x="21064" y="1681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D9C0BE7D-BE2A-4D1B-91A0-E6168CCA6A3A}"/>
                </a:ext>
              </a:extLst>
            </p:cNvPr>
            <p:cNvGrpSpPr/>
            <p:nvPr/>
          </p:nvGrpSpPr>
          <p:grpSpPr>
            <a:xfrm>
              <a:off x="2952750" y="2863851"/>
              <a:ext cx="2711451" cy="2335212"/>
              <a:chOff x="2952750" y="2863851"/>
              <a:chExt cx="2711451" cy="2335212"/>
            </a:xfrm>
          </p:grpSpPr>
          <p:sp>
            <p:nvSpPr>
              <p:cNvPr id="52236" name="Text Box 12">
                <a:extLst>
                  <a:ext uri="{FF2B5EF4-FFF2-40B4-BE49-F238E27FC236}">
                    <a16:creationId xmlns:a16="http://schemas.microsoft.com/office/drawing/2014/main" id="{5ADF5EF2-AE3D-4F28-8DFB-091696B6A12F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371976" y="4519613"/>
                <a:ext cx="22701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800" i="1">
                    <a:solidFill>
                      <a:srgbClr val="000000"/>
                    </a:solidFill>
                  </a:rPr>
                  <a:t>R</a:t>
                </a: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2237" name="Text Box 13">
                <a:extLst>
                  <a:ext uri="{FF2B5EF4-FFF2-40B4-BE49-F238E27FC236}">
                    <a16:creationId xmlns:a16="http://schemas.microsoft.com/office/drawing/2014/main" id="{FC5EB533-7409-49D8-99B8-86582AEE1B6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438776" y="4316413"/>
                <a:ext cx="22542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800" i="1">
                    <a:solidFill>
                      <a:srgbClr val="000000"/>
                    </a:solidFill>
                  </a:rPr>
                  <a:t>r</a:t>
                </a: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2238" name="Text Box 14">
                <a:extLst>
                  <a:ext uri="{FF2B5EF4-FFF2-40B4-BE49-F238E27FC236}">
                    <a16:creationId xmlns:a16="http://schemas.microsoft.com/office/drawing/2014/main" id="{0B2C7D60-4E36-4938-A9CF-42AF83B19347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948114" y="3362326"/>
                <a:ext cx="492125" cy="282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600" i="1">
                    <a:solidFill>
                      <a:srgbClr val="000000"/>
                    </a:solidFill>
                  </a:rPr>
                  <a:t>E</a:t>
                </a:r>
                <a:r>
                  <a:rPr lang="en-US" altLang="ru-RU" sz="1600">
                    <a:solidFill>
                      <a:srgbClr val="000000"/>
                    </a:solidFill>
                  </a:rPr>
                  <a:t>(</a:t>
                </a:r>
                <a:r>
                  <a:rPr lang="en-US" altLang="ru-RU" sz="1600" i="1">
                    <a:solidFill>
                      <a:srgbClr val="000000"/>
                    </a:solidFill>
                  </a:rPr>
                  <a:t>r</a:t>
                </a:r>
                <a:r>
                  <a:rPr lang="en-US" altLang="ru-RU" sz="1600">
                    <a:solidFill>
                      <a:srgbClr val="000000"/>
                    </a:solidFill>
                  </a:rPr>
                  <a:t>)</a:t>
                </a:r>
                <a:endParaRPr lang="ru-RU" altLang="ru-RU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2239" name="Text Box 15">
                <a:extLst>
                  <a:ext uri="{FF2B5EF4-FFF2-40B4-BE49-F238E27FC236}">
                    <a16:creationId xmlns:a16="http://schemas.microsoft.com/office/drawing/2014/main" id="{7FB1590D-BA02-4C3E-AF35-FD23F127C6C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260851" y="2963864"/>
                <a:ext cx="493713" cy="268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800" i="1">
                    <a:solidFill>
                      <a:srgbClr val="000000"/>
                    </a:solidFill>
                  </a:rPr>
                  <a:t>D</a:t>
                </a:r>
                <a:r>
                  <a:rPr lang="en-US" altLang="ru-RU" sz="1800">
                    <a:solidFill>
                      <a:srgbClr val="000000"/>
                    </a:solidFill>
                  </a:rPr>
                  <a:t>(</a:t>
                </a:r>
                <a:r>
                  <a:rPr lang="en-US" altLang="ru-RU" sz="1800" i="1">
                    <a:solidFill>
                      <a:srgbClr val="000000"/>
                    </a:solidFill>
                  </a:rPr>
                  <a:t>r</a:t>
                </a:r>
                <a:r>
                  <a:rPr lang="en-US" altLang="ru-RU" sz="1800">
                    <a:solidFill>
                      <a:srgbClr val="000000"/>
                    </a:solidFill>
                  </a:rPr>
                  <a:t>)</a:t>
                </a: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2240" name="Oval 16" descr="Контурные ромбики">
                <a:extLst>
                  <a:ext uri="{FF2B5EF4-FFF2-40B4-BE49-F238E27FC236}">
                    <a16:creationId xmlns:a16="http://schemas.microsoft.com/office/drawing/2014/main" id="{3E15D1E2-A1D9-4797-B7C6-9319E562EF4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52750" y="3781425"/>
                <a:ext cx="1417638" cy="1417638"/>
              </a:xfrm>
              <a:prstGeom prst="ellipse">
                <a:avLst/>
              </a:prstGeom>
              <a:pattFill prst="openDmnd">
                <a:fgClr>
                  <a:srgbClr val="000000"/>
                </a:fgClr>
                <a:bgClr>
                  <a:srgbClr val="FFFFFF"/>
                </a:bgClr>
              </a:patt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1800"/>
              </a:p>
            </p:txBody>
          </p:sp>
          <p:sp>
            <p:nvSpPr>
              <p:cNvPr id="52241" name="Freeform 17">
                <a:extLst>
                  <a:ext uri="{FF2B5EF4-FFF2-40B4-BE49-F238E27FC236}">
                    <a16:creationId xmlns:a16="http://schemas.microsoft.com/office/drawing/2014/main" id="{9B4D7811-6480-460F-856C-A1C96EE329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56014" y="2863851"/>
                <a:ext cx="1743075" cy="1636713"/>
              </a:xfrm>
              <a:custGeom>
                <a:avLst/>
                <a:gdLst>
                  <a:gd name="T0" fmla="*/ 0 w 1920"/>
                  <a:gd name="T1" fmla="*/ 0 h 1800"/>
                  <a:gd name="T2" fmla="*/ 0 w 1920"/>
                  <a:gd name="T3" fmla="*/ 2147483646 h 1800"/>
                  <a:gd name="T4" fmla="*/ 2147483646 w 1920"/>
                  <a:gd name="T5" fmla="*/ 2147483646 h 18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20" h="1800">
                    <a:moveTo>
                      <a:pt x="0" y="0"/>
                    </a:moveTo>
                    <a:lnTo>
                      <a:pt x="0" y="1800"/>
                    </a:lnTo>
                    <a:lnTo>
                      <a:pt x="1920" y="180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 type="arrow" w="med" len="lg"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52242" name="Group 18">
                <a:extLst>
                  <a:ext uri="{FF2B5EF4-FFF2-40B4-BE49-F238E27FC236}">
                    <a16:creationId xmlns:a16="http://schemas.microsoft.com/office/drawing/2014/main" id="{100787C0-4269-4645-A669-278AEF1D4D6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760788" y="3125788"/>
                <a:ext cx="1543050" cy="754062"/>
                <a:chOff x="2950" y="3598"/>
                <a:chExt cx="1700" cy="830"/>
              </a:xfrm>
            </p:grpSpPr>
            <p:sp>
              <p:nvSpPr>
                <p:cNvPr id="25630" name="Arc 19">
                  <a:extLst>
                    <a:ext uri="{FF2B5EF4-FFF2-40B4-BE49-F238E27FC236}">
                      <a16:creationId xmlns:a16="http://schemas.microsoft.com/office/drawing/2014/main" id="{B24DE29E-E25A-47E4-BD72-7FC918755DD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40137" flipV="1">
                  <a:off x="2965" y="3583"/>
                  <a:ext cx="809" cy="840"/>
                </a:xfrm>
                <a:custGeom>
                  <a:avLst/>
                  <a:gdLst>
                    <a:gd name="T0" fmla="*/ 0 w 20972"/>
                    <a:gd name="T1" fmla="*/ 0 h 21600"/>
                    <a:gd name="T2" fmla="*/ 0 w 20972"/>
                    <a:gd name="T3" fmla="*/ 0 h 21600"/>
                    <a:gd name="T4" fmla="*/ 0 w 20972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972" h="21600" fill="none" extrusionOk="0">
                      <a:moveTo>
                        <a:pt x="-1" y="0"/>
                      </a:moveTo>
                      <a:cubicBezTo>
                        <a:pt x="9937" y="0"/>
                        <a:pt x="18592" y="6780"/>
                        <a:pt x="20971" y="16429"/>
                      </a:cubicBezTo>
                    </a:path>
                    <a:path w="20972" h="21600" stroke="0" extrusionOk="0">
                      <a:moveTo>
                        <a:pt x="-1" y="0"/>
                      </a:moveTo>
                      <a:cubicBezTo>
                        <a:pt x="9937" y="0"/>
                        <a:pt x="18592" y="6780"/>
                        <a:pt x="20971" y="16429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1750">
                  <a:solidFill>
                    <a:srgbClr val="FFCC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5631" name="Arc 20">
                  <a:extLst>
                    <a:ext uri="{FF2B5EF4-FFF2-40B4-BE49-F238E27FC236}">
                      <a16:creationId xmlns:a16="http://schemas.microsoft.com/office/drawing/2014/main" id="{6E2C46A7-9E77-4D00-923C-83CDC85465A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760000" flipV="1">
                  <a:off x="3856" y="3583"/>
                  <a:ext cx="535" cy="1053"/>
                </a:xfrm>
                <a:custGeom>
                  <a:avLst/>
                  <a:gdLst>
                    <a:gd name="T0" fmla="*/ 0 w 21295"/>
                    <a:gd name="T1" fmla="*/ 0 h 18745"/>
                    <a:gd name="T2" fmla="*/ 0 w 21295"/>
                    <a:gd name="T3" fmla="*/ 0 h 18745"/>
                    <a:gd name="T4" fmla="*/ 0 w 21295"/>
                    <a:gd name="T5" fmla="*/ 0 h 187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295" h="18745" fill="none" extrusionOk="0">
                      <a:moveTo>
                        <a:pt x="10732" y="-1"/>
                      </a:moveTo>
                      <a:cubicBezTo>
                        <a:pt x="16337" y="3209"/>
                        <a:pt x="20212" y="8758"/>
                        <a:pt x="21294" y="15127"/>
                      </a:cubicBezTo>
                    </a:path>
                    <a:path w="21295" h="18745" stroke="0" extrusionOk="0">
                      <a:moveTo>
                        <a:pt x="10732" y="-1"/>
                      </a:moveTo>
                      <a:cubicBezTo>
                        <a:pt x="16337" y="3209"/>
                        <a:pt x="20212" y="8758"/>
                        <a:pt x="21294" y="15127"/>
                      </a:cubicBezTo>
                      <a:lnTo>
                        <a:pt x="0" y="18745"/>
                      </a:lnTo>
                      <a:lnTo>
                        <a:pt x="10732" y="-1"/>
                      </a:lnTo>
                      <a:close/>
                    </a:path>
                  </a:pathLst>
                </a:custGeom>
                <a:noFill/>
                <a:ln w="31750">
                  <a:solidFill>
                    <a:srgbClr val="FFCC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5632" name="Line 21">
                  <a:extLst>
                    <a:ext uri="{FF2B5EF4-FFF2-40B4-BE49-F238E27FC236}">
                      <a16:creationId xmlns:a16="http://schemas.microsoft.com/office/drawing/2014/main" id="{A8D31622-939A-43C4-A36C-36770432CF0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606" y="4077"/>
                  <a:ext cx="0" cy="351"/>
                </a:xfrm>
                <a:prstGeom prst="line">
                  <a:avLst/>
                </a:prstGeom>
                <a:noFill/>
                <a:ln w="31750">
                  <a:solidFill>
                    <a:srgbClr val="FFCC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52246" name="Line 22">
                <a:extLst>
                  <a:ext uri="{FF2B5EF4-FFF2-40B4-BE49-F238E27FC236}">
                    <a16:creationId xmlns:a16="http://schemas.microsoft.com/office/drawing/2014/main" id="{548BCFAA-C5AA-47B2-A6E8-15F2594E16F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0863" y="3860801"/>
                <a:ext cx="0" cy="601663"/>
              </a:xfrm>
              <a:prstGeom prst="line">
                <a:avLst/>
              </a:prstGeom>
              <a:noFill/>
              <a:ln w="15875">
                <a:solidFill>
                  <a:srgbClr val="9933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48" name="AutoShape 24">
                <a:extLst>
                  <a:ext uri="{FF2B5EF4-FFF2-40B4-BE49-F238E27FC236}">
                    <a16:creationId xmlns:a16="http://schemas.microsoft.com/office/drawing/2014/main" id="{7DDFAA9D-8C73-4EC7-916E-1484895E088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40239" y="3944939"/>
                <a:ext cx="896937" cy="490537"/>
              </a:xfrm>
              <a:prstGeom prst="wedgeEllipseCallout">
                <a:avLst>
                  <a:gd name="adj1" fmla="val -27875"/>
                  <a:gd name="adj2" fmla="val 45144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800" i="1">
                    <a:solidFill>
                      <a:srgbClr val="000000"/>
                    </a:solidFill>
                  </a:rPr>
                  <a:t>ε = </a:t>
                </a:r>
                <a:r>
                  <a:rPr lang="en-US" altLang="ru-RU" sz="1800">
                    <a:solidFill>
                      <a:srgbClr val="000000"/>
                    </a:solidFill>
                  </a:rPr>
                  <a:t>1</a:t>
                </a: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2249" name="AutoShape 25">
                <a:extLst>
                  <a:ext uri="{FF2B5EF4-FFF2-40B4-BE49-F238E27FC236}">
                    <a16:creationId xmlns:a16="http://schemas.microsoft.com/office/drawing/2014/main" id="{F7CC5A30-FA4B-4562-A991-AA8AED21446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97263" y="4652963"/>
                <a:ext cx="436562" cy="438150"/>
              </a:xfrm>
              <a:prstGeom prst="wedgeEllipseCallout">
                <a:avLst>
                  <a:gd name="adj1" fmla="val -4583"/>
                  <a:gd name="adj2" fmla="val 4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800" i="1">
                    <a:solidFill>
                      <a:srgbClr val="000000"/>
                    </a:solidFill>
                  </a:rPr>
                  <a:t>ε</a:t>
                </a: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2250" name="Text Box 26">
                <a:extLst>
                  <a:ext uri="{FF2B5EF4-FFF2-40B4-BE49-F238E27FC236}">
                    <a16:creationId xmlns:a16="http://schemas.microsoft.com/office/drawing/2014/main" id="{CB6C8253-6746-4CA2-AF5A-BBFB2A92642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389314" y="4264025"/>
                <a:ext cx="225425" cy="3365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800" i="1">
                    <a:solidFill>
                      <a:srgbClr val="000000"/>
                    </a:solidFill>
                  </a:rPr>
                  <a:t>q</a:t>
                </a: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2251" name="Oval 27">
                <a:extLst>
                  <a:ext uri="{FF2B5EF4-FFF2-40B4-BE49-F238E27FC236}">
                    <a16:creationId xmlns:a16="http://schemas.microsoft.com/office/drawing/2014/main" id="{25E92A91-9AF6-4562-9187-DCB9E92B5AC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13150" y="4446589"/>
                <a:ext cx="103188" cy="103187"/>
              </a:xfrm>
              <a:prstGeom prst="ellipse">
                <a:avLst/>
              </a:prstGeom>
              <a:solidFill>
                <a:srgbClr val="FF0000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1800"/>
              </a:p>
            </p:txBody>
          </p:sp>
        </p:grpSp>
      </p:grpSp>
      <p:sp>
        <p:nvSpPr>
          <p:cNvPr id="25625" name="Rectangle 30">
            <a:extLst>
              <a:ext uri="{FF2B5EF4-FFF2-40B4-BE49-F238E27FC236}">
                <a16:creationId xmlns:a16="http://schemas.microsoft.com/office/drawing/2014/main" id="{1485349B-0EFC-4DC0-94B0-97A2B009B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C710BF5-6256-4C19-972F-F4188AE47855}"/>
              </a:ext>
            </a:extLst>
          </p:cNvPr>
          <p:cNvGrpSpPr/>
          <p:nvPr/>
        </p:nvGrpSpPr>
        <p:grpSpPr>
          <a:xfrm>
            <a:off x="4065053" y="3004719"/>
            <a:ext cx="7685715" cy="2800768"/>
            <a:chOff x="5735638" y="2708275"/>
            <a:chExt cx="4609246" cy="2360066"/>
          </a:xfrm>
        </p:grpSpPr>
        <p:sp>
          <p:nvSpPr>
            <p:cNvPr id="52252" name="Text Box 28">
              <a:extLst>
                <a:ext uri="{FF2B5EF4-FFF2-40B4-BE49-F238E27FC236}">
                  <a16:creationId xmlns:a16="http://schemas.microsoft.com/office/drawing/2014/main" id="{77B8C402-8D13-4604-A816-9CD18FF57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5638" y="2708275"/>
              <a:ext cx="4464050" cy="236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000" i="1" dirty="0">
                  <a:solidFill>
                    <a:srgbClr val="000000"/>
                  </a:solidFill>
                </a:rPr>
                <a:t>Решение: </a:t>
              </a:r>
              <a:r>
                <a:rPr lang="ru-RU" altLang="ru-RU" sz="2000" dirty="0">
                  <a:solidFill>
                    <a:srgbClr val="000000"/>
                  </a:solidFill>
                </a:rPr>
                <a:t>Симметрия задачи позволяет воспользоваться теоремой Гаусса для вектора </a:t>
              </a:r>
              <a:r>
                <a:rPr lang="en-US" altLang="ru-RU" sz="2000" b="1" i="1" dirty="0">
                  <a:solidFill>
                    <a:srgbClr val="000000"/>
                  </a:solidFill>
                </a:rPr>
                <a:t>D</a:t>
              </a:r>
              <a:r>
                <a:rPr lang="en-US" altLang="ru-RU" sz="2000" dirty="0">
                  <a:solidFill>
                    <a:srgbClr val="000000"/>
                  </a:solidFill>
                </a:rPr>
                <a:t> </a:t>
              </a:r>
              <a:r>
                <a:rPr lang="ru-RU" altLang="ru-RU" sz="2000" dirty="0">
                  <a:solidFill>
                    <a:srgbClr val="000000"/>
                  </a:solidFill>
                </a:rPr>
                <a:t>и записать для замкнутой концентричной сферы радиуса </a:t>
              </a:r>
              <a:r>
                <a:rPr lang="en-US" altLang="ru-RU" sz="2000" i="1" dirty="0">
                  <a:solidFill>
                    <a:srgbClr val="000000"/>
                  </a:solidFill>
                </a:rPr>
                <a:t>r</a:t>
              </a:r>
              <a:r>
                <a:rPr lang="ru-RU" altLang="ru-RU" sz="2000" dirty="0">
                  <a:solidFill>
                    <a:srgbClr val="000000"/>
                  </a:solidFill>
                </a:rPr>
                <a:t>: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</a:rPr>
                <a:t>4∙</a:t>
              </a:r>
              <a:r>
                <a:rPr lang="el-GR" altLang="ru-RU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π</a:t>
              </a:r>
              <a:r>
                <a:rPr lang="ru-RU" altLang="ru-RU" sz="2000" dirty="0">
                  <a:solidFill>
                    <a:srgbClr val="000000"/>
                  </a:solidFill>
                </a:rPr>
                <a:t>∙</a:t>
              </a:r>
              <a:r>
                <a:rPr lang="en-US" altLang="ru-RU" sz="2000" i="1" dirty="0">
                  <a:solidFill>
                    <a:srgbClr val="000000"/>
                  </a:solidFill>
                </a:rPr>
                <a:t>r</a:t>
              </a:r>
              <a:r>
                <a:rPr lang="ru-RU" altLang="ru-RU" sz="2000" baseline="30000" dirty="0">
                  <a:solidFill>
                    <a:srgbClr val="000000"/>
                  </a:solidFill>
                </a:rPr>
                <a:t>2</a:t>
              </a:r>
              <a:r>
                <a:rPr lang="ru-RU" altLang="ru-RU" sz="2000" dirty="0">
                  <a:solidFill>
                    <a:srgbClr val="000000"/>
                  </a:solidFill>
                </a:rPr>
                <a:t>∙</a:t>
              </a:r>
              <a:r>
                <a:rPr lang="en-US" altLang="ru-RU" sz="2000" i="1" dirty="0">
                  <a:solidFill>
                    <a:srgbClr val="000000"/>
                  </a:solidFill>
                </a:rPr>
                <a:t>D</a:t>
              </a:r>
              <a:r>
                <a:rPr lang="en-US" altLang="ru-RU" sz="2000" i="1" baseline="-25000" dirty="0">
                  <a:solidFill>
                    <a:srgbClr val="000000"/>
                  </a:solidFill>
                </a:rPr>
                <a:t>r</a:t>
              </a:r>
              <a:r>
                <a:rPr lang="ru-RU" altLang="ru-RU" sz="2000" dirty="0">
                  <a:solidFill>
                    <a:srgbClr val="000000"/>
                  </a:solidFill>
                </a:rPr>
                <a:t> = </a:t>
              </a:r>
              <a:r>
                <a:rPr lang="en-US" altLang="ru-RU" sz="2000" i="1" dirty="0">
                  <a:solidFill>
                    <a:srgbClr val="000000"/>
                  </a:solidFill>
                </a:rPr>
                <a:t>q</a:t>
              </a:r>
              <a:r>
                <a:rPr lang="ru-RU" altLang="ru-RU" sz="2000" dirty="0">
                  <a:solidFill>
                    <a:srgbClr val="000000"/>
                  </a:solidFill>
                </a:rPr>
                <a:t>. Отсюда выражаем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80000"/>
                </a:spcAft>
                <a:buClrTx/>
                <a:buSzTx/>
                <a:buFontTx/>
                <a:buNone/>
              </a:pPr>
              <a:endParaRPr lang="ru-RU" altLang="ru-RU" sz="2000" dirty="0">
                <a:solidFill>
                  <a:srgbClr val="000000"/>
                </a:solidFill>
              </a:endParaRP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</a:rPr>
                <a:t>и, используя связь </a:t>
              </a:r>
              <a:r>
                <a:rPr lang="en-US" altLang="ru-RU" sz="2000" i="1" dirty="0">
                  <a:solidFill>
                    <a:srgbClr val="000000"/>
                  </a:solidFill>
                </a:rPr>
                <a:t>D</a:t>
              </a:r>
              <a:r>
                <a:rPr lang="en-US" altLang="ru-RU" sz="2000" i="1" baseline="-25000" dirty="0">
                  <a:solidFill>
                    <a:srgbClr val="000000"/>
                  </a:solidFill>
                </a:rPr>
                <a:t>r</a:t>
              </a:r>
              <a:r>
                <a:rPr lang="ru-RU" altLang="ru-RU" sz="2000" dirty="0">
                  <a:solidFill>
                    <a:srgbClr val="000000"/>
                  </a:solidFill>
                </a:rPr>
                <a:t>=</a:t>
              </a:r>
              <a:r>
                <a:rPr lang="ru-RU" altLang="ru-RU" sz="2000" i="1" dirty="0">
                  <a:solidFill>
                    <a:srgbClr val="000000"/>
                  </a:solidFill>
                </a:rPr>
                <a:t>ε</a:t>
              </a:r>
              <a:r>
                <a:rPr lang="ru-RU" altLang="ru-RU" sz="2000" dirty="0">
                  <a:solidFill>
                    <a:srgbClr val="000000"/>
                  </a:solidFill>
                </a:rPr>
                <a:t>∙</a:t>
              </a:r>
              <a:r>
                <a:rPr lang="ru-RU" altLang="ru-RU" sz="2000" i="1" dirty="0">
                  <a:solidFill>
                    <a:srgbClr val="000000"/>
                  </a:solidFill>
                </a:rPr>
                <a:t>ε</a:t>
              </a:r>
              <a:r>
                <a:rPr lang="ru-RU" altLang="ru-RU" sz="2000" baseline="-25000" dirty="0">
                  <a:solidFill>
                    <a:srgbClr val="000000"/>
                  </a:solidFill>
                </a:rPr>
                <a:t>0</a:t>
              </a:r>
              <a:r>
                <a:rPr lang="ru-RU" altLang="ru-RU" sz="2000" dirty="0">
                  <a:solidFill>
                    <a:srgbClr val="000000"/>
                  </a:solidFill>
                </a:rPr>
                <a:t>∙</a:t>
              </a:r>
              <a:r>
                <a:rPr lang="en-US" altLang="ru-RU" sz="2000" i="1" dirty="0" err="1">
                  <a:solidFill>
                    <a:srgbClr val="000000"/>
                  </a:solidFill>
                </a:rPr>
                <a:t>E</a:t>
              </a:r>
              <a:r>
                <a:rPr lang="en-US" altLang="ru-RU" sz="2000" i="1" baseline="-25000" dirty="0" err="1">
                  <a:solidFill>
                    <a:srgbClr val="000000"/>
                  </a:solidFill>
                </a:rPr>
                <a:t>r</a:t>
              </a:r>
              <a:r>
                <a:rPr lang="ru-RU" altLang="ru-RU" sz="2000" dirty="0">
                  <a:solidFill>
                    <a:srgbClr val="000000"/>
                  </a:solidFill>
                </a:rPr>
                <a:t>,</a:t>
              </a:r>
              <a:endParaRPr lang="ru-RU" altLang="ru-RU" sz="1800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52253" name="Object 29">
              <a:extLst>
                <a:ext uri="{FF2B5EF4-FFF2-40B4-BE49-F238E27FC236}">
                  <a16:creationId xmlns:a16="http://schemas.microsoft.com/office/drawing/2014/main" id="{A1F10095-552F-4EE8-966B-A0FA99728F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43022" y="4228092"/>
            <a:ext cx="2201862" cy="72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30" name="Формула" r:id="rId4" imgW="1438183" imgH="419207" progId="Equation.3">
                    <p:embed/>
                  </p:oleObj>
                </mc:Choice>
                <mc:Fallback>
                  <p:oleObj name="Формула" r:id="rId4" imgW="1438183" imgH="419207" progId="Equation.3">
                    <p:embed/>
                    <p:pic>
                      <p:nvPicPr>
                        <p:cNvPr id="52253" name="Object 29">
                          <a:extLst>
                            <a:ext uri="{FF2B5EF4-FFF2-40B4-BE49-F238E27FC236}">
                              <a16:creationId xmlns:a16="http://schemas.microsoft.com/office/drawing/2014/main" id="{A1F10095-552F-4EE8-966B-A0FA99728F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3022" y="4228092"/>
                          <a:ext cx="2201862" cy="720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255" name="Object 31">
            <a:extLst>
              <a:ext uri="{FF2B5EF4-FFF2-40B4-BE49-F238E27FC236}">
                <a16:creationId xmlns:a16="http://schemas.microsoft.com/office/drawing/2014/main" id="{1989E12F-6F9F-4B4C-8F26-A1E2A9963A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7874" y="6138862"/>
          <a:ext cx="265588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1" name="Формула" r:id="rId6" imgW="1752676" imgH="419207" progId="Equation.3">
                  <p:embed/>
                </p:oleObj>
              </mc:Choice>
              <mc:Fallback>
                <p:oleObj name="Формула" r:id="rId6" imgW="1752676" imgH="419207" progId="Equation.3">
                  <p:embed/>
                  <p:pic>
                    <p:nvPicPr>
                      <p:cNvPr id="52255" name="Object 31">
                        <a:extLst>
                          <a:ext uri="{FF2B5EF4-FFF2-40B4-BE49-F238E27FC236}">
                            <a16:creationId xmlns:a16="http://schemas.microsoft.com/office/drawing/2014/main" id="{1989E12F-6F9F-4B4C-8F26-A1E2A9963A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874" y="6138862"/>
                        <a:ext cx="2655887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7" name="Text Box 33">
            <a:extLst>
              <a:ext uri="{FF2B5EF4-FFF2-40B4-BE49-F238E27FC236}">
                <a16:creationId xmlns:a16="http://schemas.microsoft.com/office/drawing/2014/main" id="{C617EA95-47E0-4A6C-B56A-B14FC7C93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6111205"/>
            <a:ext cx="8064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800" dirty="0">
                <a:solidFill>
                  <a:srgbClr val="000000"/>
                </a:solidFill>
              </a:rPr>
              <a:t>определяем:                                  для </a:t>
            </a:r>
            <a:r>
              <a:rPr lang="en-US" altLang="ru-RU" sz="1800" i="1" dirty="0">
                <a:solidFill>
                  <a:srgbClr val="000000"/>
                </a:solidFill>
              </a:rPr>
              <a:t>r</a:t>
            </a:r>
            <a:r>
              <a:rPr lang="ru-RU" altLang="ru-RU" sz="1800" dirty="0">
                <a:solidFill>
                  <a:srgbClr val="000000"/>
                </a:solidFill>
              </a:rPr>
              <a:t> &lt; </a:t>
            </a:r>
            <a:r>
              <a:rPr lang="en-US" altLang="ru-RU" sz="1800" i="1" dirty="0">
                <a:solidFill>
                  <a:srgbClr val="000000"/>
                </a:solidFill>
              </a:rPr>
              <a:t>R</a:t>
            </a:r>
            <a:r>
              <a:rPr lang="en-US" altLang="ru-RU" sz="1800" dirty="0">
                <a:solidFill>
                  <a:srgbClr val="000000"/>
                </a:solidFill>
              </a:rPr>
              <a:t> </a:t>
            </a:r>
            <a:r>
              <a:rPr lang="ru-RU" altLang="ru-RU" sz="1800" dirty="0">
                <a:solidFill>
                  <a:srgbClr val="000000"/>
                </a:solidFill>
              </a:rPr>
              <a:t>и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>
                <a:solidFill>
                  <a:srgbClr val="000000"/>
                </a:solidFill>
              </a:rPr>
              <a:t>для </a:t>
            </a:r>
            <a:r>
              <a:rPr lang="en-US" altLang="ru-RU" sz="1800" i="1" dirty="0">
                <a:solidFill>
                  <a:srgbClr val="000000"/>
                </a:solidFill>
              </a:rPr>
              <a:t>r</a:t>
            </a:r>
            <a:r>
              <a:rPr lang="ru-RU" altLang="ru-RU" sz="1800" dirty="0">
                <a:solidFill>
                  <a:srgbClr val="000000"/>
                </a:solidFill>
              </a:rPr>
              <a:t> &gt; </a:t>
            </a:r>
            <a:r>
              <a:rPr lang="en-US" altLang="ru-RU" sz="1800" i="1" dirty="0">
                <a:solidFill>
                  <a:srgbClr val="000000"/>
                </a:solidFill>
              </a:rPr>
              <a:t>R</a:t>
            </a:r>
            <a:r>
              <a:rPr lang="ru-RU" altLang="ru-RU" sz="1800" dirty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52258" name="Object 34">
            <a:extLst>
              <a:ext uri="{FF2B5EF4-FFF2-40B4-BE49-F238E27FC236}">
                <a16:creationId xmlns:a16="http://schemas.microsoft.com/office/drawing/2014/main" id="{D673FCB1-D4AE-4AC4-A702-5271689565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46244" y="6001399"/>
          <a:ext cx="24368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2" name="Формула" r:id="rId8" imgW="1600293" imgH="419207" progId="Equation.3">
                  <p:embed/>
                </p:oleObj>
              </mc:Choice>
              <mc:Fallback>
                <p:oleObj name="Формула" r:id="rId8" imgW="1600293" imgH="419207" progId="Equation.3">
                  <p:embed/>
                  <p:pic>
                    <p:nvPicPr>
                      <p:cNvPr id="52258" name="Object 34">
                        <a:extLst>
                          <a:ext uri="{FF2B5EF4-FFF2-40B4-BE49-F238E27FC236}">
                            <a16:creationId xmlns:a16="http://schemas.microsoft.com/office/drawing/2014/main" id="{D673FCB1-D4AE-4AC4-A702-5271689565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6244" y="6001399"/>
                        <a:ext cx="24368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2">
            <a:extLst>
              <a:ext uri="{FF2B5EF4-FFF2-40B4-BE49-F238E27FC236}">
                <a16:creationId xmlns:a16="http://schemas.microsoft.com/office/drawing/2014/main" id="{53E27628-45C6-49D5-A90A-31B0A6288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9106" y="611370"/>
            <a:ext cx="8713788" cy="830263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ru-RU" sz="3400" kern="1200" dirty="0">
                <a:solidFill>
                  <a:schemeClr val="accent1">
                    <a:satMod val="150000"/>
                  </a:schemeClr>
                </a:solidFill>
              </a:rPr>
              <a:t>Обобщение теоремы Гаусса для диэлектриков. Вектор электрического смещения </a:t>
            </a:r>
          </a:p>
        </p:txBody>
      </p:sp>
    </p:spTree>
  </p:cSld>
  <p:clrMapOvr>
    <a:masterClrMapping/>
  </p:clrMapOvr>
  <p:transition spd="slow">
    <p:split orient="vert"/>
    <p:sndAc>
      <p:stSnd>
        <p:snd r:embed="rId3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11" presetID="40" presetClass="entr" presetSubtype="0" fill="hold" grpId="0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build="allAtOnce"/>
      <p:bldP spid="5225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Прямоугольник 1">
            <a:extLst>
              <a:ext uri="{FF2B5EF4-FFF2-40B4-BE49-F238E27FC236}">
                <a16:creationId xmlns:a16="http://schemas.microsoft.com/office/drawing/2014/main" id="{FFA7EADB-5400-4316-B5B2-E0779F625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193675"/>
            <a:ext cx="80010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ts val="600"/>
              </a:spcBef>
            </a:pPr>
            <a:r>
              <a:rPr lang="ru-RU" altLang="ru-RU" sz="34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Полярные и неполярные молекулы. Вектор поляризации</a:t>
            </a:r>
          </a:p>
        </p:txBody>
      </p:sp>
      <p:sp>
        <p:nvSpPr>
          <p:cNvPr id="1032" name="TextBox 2">
            <a:extLst>
              <a:ext uri="{FF2B5EF4-FFF2-40B4-BE49-F238E27FC236}">
                <a16:creationId xmlns:a16="http://schemas.microsoft.com/office/drawing/2014/main" id="{00C5B9F6-DDDD-4C94-B2C2-3D10463FB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1571625"/>
            <a:ext cx="82153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Молекула, у которой центры тяжести зарядов разных знаков в отсутствие поля совмещены называется </a:t>
            </a:r>
            <a:r>
              <a:rPr lang="ru-RU" altLang="ru-RU" sz="2400" b="1" u="sng"/>
              <a:t>неполярной</a:t>
            </a:r>
            <a:r>
              <a:rPr lang="ru-RU" altLang="ru-RU" sz="2400"/>
              <a:t>.</a:t>
            </a:r>
          </a:p>
        </p:txBody>
      </p:sp>
      <p:sp>
        <p:nvSpPr>
          <p:cNvPr id="1033" name="TextBox 3">
            <a:extLst>
              <a:ext uri="{FF2B5EF4-FFF2-40B4-BE49-F238E27FC236}">
                <a16:creationId xmlns:a16="http://schemas.microsoft.com/office/drawing/2014/main" id="{5E7C6DC1-D2AD-480B-8780-BE33F0BA9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2786063"/>
            <a:ext cx="82153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Молекула, у которой центры тяжести зарядов разных знаков в отсутствие поля не совпадают называется </a:t>
            </a:r>
            <a:r>
              <a:rPr lang="ru-RU" altLang="ru-RU" sz="2400" b="1" u="sng"/>
              <a:t>полярной</a:t>
            </a:r>
            <a:r>
              <a:rPr lang="ru-RU" altLang="ru-RU" sz="2400"/>
              <a:t>.</a:t>
            </a: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D4529AF6-14EE-4F47-AB71-C03E6518CF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5564" y="4706938"/>
          <a:ext cx="157162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0" name="Формула" r:id="rId3" imgW="457200" imgH="241200" progId="Equation.3">
                  <p:embed/>
                </p:oleObj>
              </mc:Choice>
              <mc:Fallback>
                <p:oleObj name="Формула" r:id="rId3" imgW="457200" imgH="241200" progId="Equation.3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D4529AF6-14EE-4F47-AB71-C03E6518CF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4" y="4706938"/>
                        <a:ext cx="1571625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" name="Группа 13">
            <a:extLst>
              <a:ext uri="{FF2B5EF4-FFF2-40B4-BE49-F238E27FC236}">
                <a16:creationId xmlns:a16="http://schemas.microsoft.com/office/drawing/2014/main" id="{E8AE9DE8-E651-41AA-9AEB-878E857C6D46}"/>
              </a:ext>
            </a:extLst>
          </p:cNvPr>
          <p:cNvGrpSpPr>
            <a:grpSpLocks/>
          </p:cNvGrpSpPr>
          <p:nvPr/>
        </p:nvGrpSpPr>
        <p:grpSpPr bwMode="auto">
          <a:xfrm>
            <a:off x="6310313" y="4500563"/>
            <a:ext cx="2786062" cy="1225550"/>
            <a:chOff x="4786314" y="3929066"/>
            <a:chExt cx="2786082" cy="1225726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FBB1F37C-F2CA-4632-BF2F-B61515955FC2}"/>
                </a:ext>
              </a:extLst>
            </p:cNvPr>
            <p:cNvSpPr/>
            <p:nvPr/>
          </p:nvSpPr>
          <p:spPr>
            <a:xfrm>
              <a:off x="5072066" y="4429200"/>
              <a:ext cx="142876" cy="1428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22D8A510-0971-48B5-B248-076B0048948D}"/>
                </a:ext>
              </a:extLst>
            </p:cNvPr>
            <p:cNvSpPr/>
            <p:nvPr/>
          </p:nvSpPr>
          <p:spPr>
            <a:xfrm>
              <a:off x="7143768" y="4429200"/>
              <a:ext cx="142876" cy="1428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21C5D3B5-BCC5-4219-8928-14E59C351523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5214942" y="4500648"/>
              <a:ext cx="1928826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28" name="Object 3">
              <a:extLst>
                <a:ext uri="{FF2B5EF4-FFF2-40B4-BE49-F238E27FC236}">
                  <a16:creationId xmlns:a16="http://schemas.microsoft.com/office/drawing/2014/main" id="{3C20DADE-BDB9-48FC-A40B-3FDE6FBCF7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43636" y="3929066"/>
            <a:ext cx="302561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1" name="Формула" r:id="rId5" imgW="114120" imgH="215640" progId="Equation.3">
                    <p:embed/>
                  </p:oleObj>
                </mc:Choice>
                <mc:Fallback>
                  <p:oleObj name="Формула" r:id="rId5" imgW="114120" imgH="215640" progId="Equation.3">
                    <p:embed/>
                    <p:pic>
                      <p:nvPicPr>
                        <p:cNvPr id="1028" name="Object 3">
                          <a:extLst>
                            <a:ext uri="{FF2B5EF4-FFF2-40B4-BE49-F238E27FC236}">
                              <a16:creationId xmlns:a16="http://schemas.microsoft.com/office/drawing/2014/main" id="{3C20DADE-BDB9-48FC-A40B-3FDE6FBCF7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3636" y="3929066"/>
                          <a:ext cx="302561" cy="571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4">
              <a:extLst>
                <a:ext uri="{FF2B5EF4-FFF2-40B4-BE49-F238E27FC236}">
                  <a16:creationId xmlns:a16="http://schemas.microsoft.com/office/drawing/2014/main" id="{F52B1AC4-ECF1-4AA2-A2EB-001E92592E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6314" y="4714884"/>
            <a:ext cx="642942" cy="4399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2" name="Формула" r:id="rId7" imgW="241200" imgH="164880" progId="Equation.3">
                    <p:embed/>
                  </p:oleObj>
                </mc:Choice>
                <mc:Fallback>
                  <p:oleObj name="Формула" r:id="rId7" imgW="241200" imgH="164880" progId="Equation.3">
                    <p:embed/>
                    <p:pic>
                      <p:nvPicPr>
                        <p:cNvPr id="1029" name="Object 4">
                          <a:extLst>
                            <a:ext uri="{FF2B5EF4-FFF2-40B4-BE49-F238E27FC236}">
                              <a16:creationId xmlns:a16="http://schemas.microsoft.com/office/drawing/2014/main" id="{F52B1AC4-ECF1-4AA2-A2EB-001E92592E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6314" y="4714884"/>
                          <a:ext cx="642942" cy="4399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5">
              <a:extLst>
                <a:ext uri="{FF2B5EF4-FFF2-40B4-BE49-F238E27FC236}">
                  <a16:creationId xmlns:a16="http://schemas.microsoft.com/office/drawing/2014/main" id="{3FEB9ABB-5FA3-4F69-88B1-E5DA675866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00892" y="4714883"/>
            <a:ext cx="571504" cy="421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3" name="Формула" r:id="rId9" imgW="241200" imgH="177480" progId="Equation.3">
                    <p:embed/>
                  </p:oleObj>
                </mc:Choice>
                <mc:Fallback>
                  <p:oleObj name="Формула" r:id="rId9" imgW="241200" imgH="177480" progId="Equation.3">
                    <p:embed/>
                    <p:pic>
                      <p:nvPicPr>
                        <p:cNvPr id="1030" name="Object 5">
                          <a:extLst>
                            <a:ext uri="{FF2B5EF4-FFF2-40B4-BE49-F238E27FC236}">
                              <a16:creationId xmlns:a16="http://schemas.microsoft.com/office/drawing/2014/main" id="{3FEB9ABB-5FA3-4F69-88B1-E5DA675866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0892" y="4714883"/>
                          <a:ext cx="571504" cy="421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5" name="TextBox 12">
            <a:extLst>
              <a:ext uri="{FF2B5EF4-FFF2-40B4-BE49-F238E27FC236}">
                <a16:creationId xmlns:a16="http://schemas.microsoft.com/office/drawing/2014/main" id="{BDA50C5B-B58C-4D95-AB9E-C8FCBA46A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5715001"/>
            <a:ext cx="8358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Заряды, возникающие на диэлектриках в электрическом поле, называются </a:t>
            </a:r>
            <a:r>
              <a:rPr lang="ru-RU" altLang="ru-RU" sz="2400" b="1" u="sng"/>
              <a:t>поляризационными зарядами</a:t>
            </a:r>
            <a:r>
              <a:rPr lang="ru-RU" altLang="ru-RU" sz="2400"/>
              <a:t>.</a:t>
            </a:r>
          </a:p>
        </p:txBody>
      </p:sp>
      <p:sp>
        <p:nvSpPr>
          <p:cNvPr id="1036" name="TextBox 14">
            <a:extLst>
              <a:ext uri="{FF2B5EF4-FFF2-40B4-BE49-F238E27FC236}">
                <a16:creationId xmlns:a16="http://schemas.microsoft.com/office/drawing/2014/main" id="{A70C1B44-0A47-4603-A0AD-860DFA2D8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3929064"/>
            <a:ext cx="8501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/>
              <a:t>Полярная молекула  обладает </a:t>
            </a:r>
            <a:r>
              <a:rPr lang="ru-RU" altLang="ru-RU" sz="2000" b="1" u="sng"/>
              <a:t>собственным электрическим моментом </a:t>
            </a:r>
          </a:p>
        </p:txBody>
      </p:sp>
      <p:graphicFrame>
        <p:nvGraphicFramePr>
          <p:cNvPr id="1027" name="Object 6">
            <a:extLst>
              <a:ext uri="{FF2B5EF4-FFF2-40B4-BE49-F238E27FC236}">
                <a16:creationId xmlns:a16="http://schemas.microsoft.com/office/drawing/2014/main" id="{B60FC2F3-B3F8-41CB-94BA-EFF404124E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4250" y="4286250"/>
          <a:ext cx="3571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4" name="Формула" r:id="rId11" imgW="152280" imgH="203040" progId="Equation.3">
                  <p:embed/>
                </p:oleObj>
              </mc:Choice>
              <mc:Fallback>
                <p:oleObj name="Формула" r:id="rId11" imgW="152280" imgH="203040" progId="Equation.3">
                  <p:embed/>
                  <p:pic>
                    <p:nvPicPr>
                      <p:cNvPr id="1027" name="Object 6">
                        <a:extLst>
                          <a:ext uri="{FF2B5EF4-FFF2-40B4-BE49-F238E27FC236}">
                            <a16:creationId xmlns:a16="http://schemas.microsoft.com/office/drawing/2014/main" id="{B60FC2F3-B3F8-41CB-94BA-EFF404124E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4286250"/>
                        <a:ext cx="3571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>
            <a:extLst>
              <a:ext uri="{FF2B5EF4-FFF2-40B4-BE49-F238E27FC236}">
                <a16:creationId xmlns:a16="http://schemas.microsoft.com/office/drawing/2014/main" id="{DD4CA4CA-52A9-4BC4-8452-3F165816D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97F435EA-69BC-4CBA-BA8F-F2BEF4FDD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08" y="1739175"/>
            <a:ext cx="116038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ru-RU" altLang="ru-RU" sz="2000" b="1" i="1" dirty="0"/>
              <a:t>     </a:t>
            </a:r>
            <a:r>
              <a:rPr lang="ru-RU" altLang="ru-RU" sz="2000" dirty="0">
                <a:solidFill>
                  <a:srgbClr val="000000"/>
                </a:solidFill>
              </a:rPr>
              <a:t>Рассмотрим поведение векторов </a:t>
            </a:r>
            <a:r>
              <a:rPr lang="en-US" altLang="ru-RU" sz="2000" b="1" i="1" dirty="0">
                <a:solidFill>
                  <a:srgbClr val="000000"/>
                </a:solidFill>
              </a:rPr>
              <a:t>E</a:t>
            </a:r>
            <a:r>
              <a:rPr lang="en-US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>
                <a:solidFill>
                  <a:srgbClr val="000000"/>
                </a:solidFill>
              </a:rPr>
              <a:t>и </a:t>
            </a:r>
            <a:r>
              <a:rPr lang="en-US" altLang="ru-RU" sz="2000" b="1" i="1" dirty="0">
                <a:solidFill>
                  <a:srgbClr val="000000"/>
                </a:solidFill>
              </a:rPr>
              <a:t>D</a:t>
            </a:r>
            <a:r>
              <a:rPr lang="ru-RU" altLang="ru-RU" sz="2000" dirty="0">
                <a:solidFill>
                  <a:srgbClr val="000000"/>
                </a:solidFill>
              </a:rPr>
              <a:t> на границе раздела двух однородных изотропных диэлектриков (с проницаемостями </a:t>
            </a:r>
            <a:r>
              <a:rPr lang="ru-RU" altLang="ru-RU" sz="2000" i="1" dirty="0">
                <a:solidFill>
                  <a:srgbClr val="000000"/>
                </a:solidFill>
              </a:rPr>
              <a:t>ε</a:t>
            </a:r>
            <a:r>
              <a:rPr lang="ru-RU" altLang="ru-RU" sz="2000" baseline="-25000" dirty="0">
                <a:solidFill>
                  <a:srgbClr val="000000"/>
                </a:solidFill>
              </a:rPr>
              <a:t>1</a:t>
            </a:r>
            <a:r>
              <a:rPr lang="ru-RU" altLang="ru-RU" sz="2000" dirty="0">
                <a:solidFill>
                  <a:srgbClr val="000000"/>
                </a:solidFill>
              </a:rPr>
              <a:t> и </a:t>
            </a:r>
            <a:r>
              <a:rPr lang="ru-RU" altLang="ru-RU" sz="2000" i="1" dirty="0">
                <a:solidFill>
                  <a:srgbClr val="000000"/>
                </a:solidFill>
              </a:rPr>
              <a:t>ε</a:t>
            </a:r>
            <a:r>
              <a:rPr lang="ru-RU" altLang="ru-RU" sz="2000" baseline="-25000" dirty="0">
                <a:solidFill>
                  <a:srgbClr val="000000"/>
                </a:solidFill>
              </a:rPr>
              <a:t>2</a:t>
            </a:r>
            <a:r>
              <a:rPr lang="ru-RU" altLang="ru-RU" sz="2000" dirty="0">
                <a:solidFill>
                  <a:srgbClr val="000000"/>
                </a:solidFill>
              </a:rPr>
              <a:t>). Пусть для общности на границе этих диэлектриков находится поверхностный сторонний заряд с плотностью </a:t>
            </a:r>
            <a:r>
              <a:rPr lang="ru-RU" altLang="ru-RU" sz="2000" i="1" dirty="0">
                <a:solidFill>
                  <a:srgbClr val="000000"/>
                </a:solidFill>
              </a:rPr>
              <a:t>σ</a:t>
            </a:r>
            <a:r>
              <a:rPr lang="ru-RU" altLang="ru-RU" sz="2000" dirty="0">
                <a:solidFill>
                  <a:srgbClr val="000000"/>
                </a:solidFill>
              </a:rPr>
              <a:t>.</a:t>
            </a:r>
            <a:endParaRPr lang="en-US" altLang="ru-RU" sz="2000" b="1" i="1" dirty="0">
              <a:solidFill>
                <a:srgbClr val="000000"/>
              </a:solidFill>
            </a:endParaRP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89EDDBD1-C30C-4680-9B51-2E693212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DF9BAEAB-B879-4BD2-81D4-2DAD94163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3D435D3A-DD4D-42F0-B6FF-1A24E95F2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6632" name="Rectangle 8">
            <a:extLst>
              <a:ext uri="{FF2B5EF4-FFF2-40B4-BE49-F238E27FC236}">
                <a16:creationId xmlns:a16="http://schemas.microsoft.com/office/drawing/2014/main" id="{0EBE8EFB-1B27-4333-B722-0CC498E8C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6633" name="Rectangle 9">
            <a:extLst>
              <a:ext uri="{FF2B5EF4-FFF2-40B4-BE49-F238E27FC236}">
                <a16:creationId xmlns:a16="http://schemas.microsoft.com/office/drawing/2014/main" id="{390AA915-6162-4DE1-A351-3838713BA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6634" name="Rectangle 10">
            <a:extLst>
              <a:ext uri="{FF2B5EF4-FFF2-40B4-BE49-F238E27FC236}">
                <a16:creationId xmlns:a16="http://schemas.microsoft.com/office/drawing/2014/main" id="{4F57A62C-129B-4C5D-AC11-A83E0CD3E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6635" name="Rectangle 12">
            <a:extLst>
              <a:ext uri="{FF2B5EF4-FFF2-40B4-BE49-F238E27FC236}">
                <a16:creationId xmlns:a16="http://schemas.microsoft.com/office/drawing/2014/main" id="{6C067E5A-5164-4D0B-B063-BA6520191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graphicFrame>
        <p:nvGraphicFramePr>
          <p:cNvPr id="53259" name="Object 11">
            <a:extLst>
              <a:ext uri="{FF2B5EF4-FFF2-40B4-BE49-F238E27FC236}">
                <a16:creationId xmlns:a16="http://schemas.microsoft.com/office/drawing/2014/main" id="{9F952322-07DC-427E-9727-55B4656D5A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8712" y="5111811"/>
          <a:ext cx="2781683" cy="1459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0" name="Формула" r:id="rId4" imgW="733546" imgH="352533" progId="Equation.3">
                  <p:embed/>
                </p:oleObj>
              </mc:Choice>
              <mc:Fallback>
                <p:oleObj name="Формула" r:id="rId4" imgW="733546" imgH="352533" progId="Equation.3">
                  <p:embed/>
                  <p:pic>
                    <p:nvPicPr>
                      <p:cNvPr id="53259" name="Object 11">
                        <a:extLst>
                          <a:ext uri="{FF2B5EF4-FFF2-40B4-BE49-F238E27FC236}">
                            <a16:creationId xmlns:a16="http://schemas.microsoft.com/office/drawing/2014/main" id="{9F952322-07DC-427E-9727-55B4656D5A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712" y="5111811"/>
                        <a:ext cx="2781683" cy="1459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Rectangle 14">
            <a:extLst>
              <a:ext uri="{FF2B5EF4-FFF2-40B4-BE49-F238E27FC236}">
                <a16:creationId xmlns:a16="http://schemas.microsoft.com/office/drawing/2014/main" id="{51468194-D361-4977-9E4F-DA4DE55F9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graphicFrame>
        <p:nvGraphicFramePr>
          <p:cNvPr id="53261" name="Object 13">
            <a:extLst>
              <a:ext uri="{FF2B5EF4-FFF2-40B4-BE49-F238E27FC236}">
                <a16:creationId xmlns:a16="http://schemas.microsoft.com/office/drawing/2014/main" id="{EC0FAD21-C955-4E81-9AB2-0E14A2CFE5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71284" y="5074494"/>
          <a:ext cx="2546489" cy="135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1" name="Формула" r:id="rId6" imgW="733546" imgH="352533" progId="Equation.3">
                  <p:embed/>
                </p:oleObj>
              </mc:Choice>
              <mc:Fallback>
                <p:oleObj name="Формула" r:id="rId6" imgW="733546" imgH="352533" progId="Equation.3">
                  <p:embed/>
                  <p:pic>
                    <p:nvPicPr>
                      <p:cNvPr id="53261" name="Object 13">
                        <a:extLst>
                          <a:ext uri="{FF2B5EF4-FFF2-40B4-BE49-F238E27FC236}">
                            <a16:creationId xmlns:a16="http://schemas.microsoft.com/office/drawing/2014/main" id="{EC0FAD21-C955-4E81-9AB2-0E14A2CFE5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1284" y="5074494"/>
                        <a:ext cx="2546489" cy="135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6954146-636F-4A06-9F7C-E585DC93AA57}"/>
              </a:ext>
            </a:extLst>
          </p:cNvPr>
          <p:cNvGrpSpPr/>
          <p:nvPr/>
        </p:nvGrpSpPr>
        <p:grpSpPr>
          <a:xfrm>
            <a:off x="542166" y="3695700"/>
            <a:ext cx="3810893" cy="2893100"/>
            <a:chOff x="2654301" y="5084763"/>
            <a:chExt cx="2016125" cy="1584326"/>
          </a:xfrm>
        </p:grpSpPr>
        <p:sp>
          <p:nvSpPr>
            <p:cNvPr id="53264" name="Text Box 16">
              <a:extLst>
                <a:ext uri="{FF2B5EF4-FFF2-40B4-BE49-F238E27FC236}">
                  <a16:creationId xmlns:a16="http://schemas.microsoft.com/office/drawing/2014/main" id="{9BF79118-EF7F-49CD-B461-1ADD36B1C5C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44875" y="5408613"/>
              <a:ext cx="198438" cy="252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τ</a:t>
              </a:r>
              <a:endParaRPr lang="ru-RU" altLang="ru-RU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53265" name="Text Box 17">
              <a:extLst>
                <a:ext uri="{FF2B5EF4-FFF2-40B4-BE49-F238E27FC236}">
                  <a16:creationId xmlns:a16="http://schemas.microsoft.com/office/drawing/2014/main" id="{2EC5A2A4-5C6B-46AA-8839-DF10BF0AF84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940175" y="5734051"/>
              <a:ext cx="198438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τ</a:t>
              </a:r>
              <a:endParaRPr lang="ru-RU" altLang="ru-RU" sz="2400" dirty="0">
                <a:solidFill>
                  <a:srgbClr val="000000"/>
                </a:solidFill>
              </a:endParaRPr>
            </a:p>
          </p:txBody>
        </p:sp>
        <p:grpSp>
          <p:nvGrpSpPr>
            <p:cNvPr id="53266" name="Group 18">
              <a:extLst>
                <a:ext uri="{FF2B5EF4-FFF2-40B4-BE49-F238E27FC236}">
                  <a16:creationId xmlns:a16="http://schemas.microsoft.com/office/drawing/2014/main" id="{12CC1821-DD0A-492E-A6FC-CA90C768E08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44850" y="5707063"/>
              <a:ext cx="495300" cy="158750"/>
              <a:chOff x="2058" y="13947"/>
              <a:chExt cx="600" cy="193"/>
            </a:xfrm>
          </p:grpSpPr>
          <p:sp>
            <p:nvSpPr>
              <p:cNvPr id="26662" name="Rectangle 19">
                <a:extLst>
                  <a:ext uri="{FF2B5EF4-FFF2-40B4-BE49-F238E27FC236}">
                    <a16:creationId xmlns:a16="http://schemas.microsoft.com/office/drawing/2014/main" id="{30706664-D3AC-470F-90D5-9B8F8EFA033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80000">
                <a:off x="2058" y="13947"/>
                <a:ext cx="600" cy="180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1800"/>
              </a:p>
            </p:txBody>
          </p:sp>
          <p:sp>
            <p:nvSpPr>
              <p:cNvPr id="26663" name="Line 20">
                <a:extLst>
                  <a:ext uri="{FF2B5EF4-FFF2-40B4-BE49-F238E27FC236}">
                    <a16:creationId xmlns:a16="http://schemas.microsoft.com/office/drawing/2014/main" id="{DE39F32F-375D-4D67-8C1D-69B5D7C0A3E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01" y="13947"/>
                <a:ext cx="24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664" name="Line 21">
                <a:extLst>
                  <a:ext uri="{FF2B5EF4-FFF2-40B4-BE49-F238E27FC236}">
                    <a16:creationId xmlns:a16="http://schemas.microsoft.com/office/drawing/2014/main" id="{F0C346E0-C914-4649-B520-16A21B36446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2268" y="14140"/>
                <a:ext cx="24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53270" name="Freeform 22">
              <a:extLst>
                <a:ext uri="{FF2B5EF4-FFF2-40B4-BE49-F238E27FC236}">
                  <a16:creationId xmlns:a16="http://schemas.microsoft.com/office/drawing/2014/main" id="{EB2B730B-6B84-424C-99B8-D6568D5D13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54301" y="5424488"/>
              <a:ext cx="2016125" cy="495300"/>
            </a:xfrm>
            <a:custGeom>
              <a:avLst/>
              <a:gdLst>
                <a:gd name="T0" fmla="*/ 0 w 2440"/>
                <a:gd name="T1" fmla="*/ 2147483646 h 600"/>
                <a:gd name="T2" fmla="*/ 2147483646 w 2440"/>
                <a:gd name="T3" fmla="*/ 2147483646 h 600"/>
                <a:gd name="T4" fmla="*/ 2147483646 w 2440"/>
                <a:gd name="T5" fmla="*/ 2147483646 h 600"/>
                <a:gd name="T6" fmla="*/ 2147483646 w 2440"/>
                <a:gd name="T7" fmla="*/ 2147483646 h 600"/>
                <a:gd name="T8" fmla="*/ 2147483646 w 2440"/>
                <a:gd name="T9" fmla="*/ 2147483646 h 600"/>
                <a:gd name="T10" fmla="*/ 2147483646 w 2440"/>
                <a:gd name="T11" fmla="*/ 2147483646 h 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40" h="600">
                  <a:moveTo>
                    <a:pt x="0" y="600"/>
                  </a:moveTo>
                  <a:cubicBezTo>
                    <a:pt x="240" y="525"/>
                    <a:pt x="480" y="450"/>
                    <a:pt x="600" y="420"/>
                  </a:cubicBezTo>
                  <a:cubicBezTo>
                    <a:pt x="720" y="390"/>
                    <a:pt x="580" y="420"/>
                    <a:pt x="720" y="420"/>
                  </a:cubicBezTo>
                  <a:cubicBezTo>
                    <a:pt x="860" y="420"/>
                    <a:pt x="1180" y="480"/>
                    <a:pt x="1440" y="420"/>
                  </a:cubicBezTo>
                  <a:cubicBezTo>
                    <a:pt x="1700" y="360"/>
                    <a:pt x="2120" y="120"/>
                    <a:pt x="2280" y="60"/>
                  </a:cubicBezTo>
                  <a:cubicBezTo>
                    <a:pt x="2440" y="0"/>
                    <a:pt x="2420" y="30"/>
                    <a:pt x="2400" y="6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271" name="Line 23">
              <a:extLst>
                <a:ext uri="{FF2B5EF4-FFF2-40B4-BE49-F238E27FC236}">
                  <a16:creationId xmlns:a16="http://schemas.microsoft.com/office/drawing/2014/main" id="{DEDD8998-ECAA-46D2-A1BC-53EEDDB115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46438" y="5326064"/>
              <a:ext cx="0" cy="4460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272" name="Line 24">
              <a:extLst>
                <a:ext uri="{FF2B5EF4-FFF2-40B4-BE49-F238E27FC236}">
                  <a16:creationId xmlns:a16="http://schemas.microsoft.com/office/drawing/2014/main" id="{E5536CF9-269A-4D3A-8F11-C7F6ECF6C46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41738" y="5337175"/>
              <a:ext cx="0" cy="4460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273" name="Line 25">
              <a:extLst>
                <a:ext uri="{FF2B5EF4-FFF2-40B4-BE49-F238E27FC236}">
                  <a16:creationId xmlns:a16="http://schemas.microsoft.com/office/drawing/2014/main" id="{833C1474-063F-4A99-958D-17779CD6751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44850" y="5411788"/>
              <a:ext cx="4953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274" name="Line 26">
              <a:extLst>
                <a:ext uri="{FF2B5EF4-FFF2-40B4-BE49-F238E27FC236}">
                  <a16:creationId xmlns:a16="http://schemas.microsoft.com/office/drawing/2014/main" id="{52EE5541-0142-40CE-BDA2-770CEDF82F4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32214" y="5800725"/>
              <a:ext cx="3968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47" name="Line 27">
              <a:extLst>
                <a:ext uri="{FF2B5EF4-FFF2-40B4-BE49-F238E27FC236}">
                  <a16:creationId xmlns:a16="http://schemas.microsoft.com/office/drawing/2014/main" id="{00C396CB-D008-4C85-9D74-7AC5323E85A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654301" y="5903914"/>
              <a:ext cx="98425" cy="1476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48" name="Line 28">
              <a:extLst>
                <a:ext uri="{FF2B5EF4-FFF2-40B4-BE49-F238E27FC236}">
                  <a16:creationId xmlns:a16="http://schemas.microsoft.com/office/drawing/2014/main" id="{1054E3EC-A23A-4C52-9EC6-19D4D417E40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849563" y="5856289"/>
              <a:ext cx="100012" cy="1492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49" name="Line 29">
              <a:extLst>
                <a:ext uri="{FF2B5EF4-FFF2-40B4-BE49-F238E27FC236}">
                  <a16:creationId xmlns:a16="http://schemas.microsoft.com/office/drawing/2014/main" id="{83D14A6A-71C0-43A6-9C3B-7D217523186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138613" y="5634039"/>
              <a:ext cx="100012" cy="1492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50" name="Line 30">
              <a:extLst>
                <a:ext uri="{FF2B5EF4-FFF2-40B4-BE49-F238E27FC236}">
                  <a16:creationId xmlns:a16="http://schemas.microsoft.com/office/drawing/2014/main" id="{F2CB2753-167D-4C34-92CC-06DB6C06EA5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437064" y="5486400"/>
              <a:ext cx="98425" cy="1476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51" name="Line 31">
              <a:extLst>
                <a:ext uri="{FF2B5EF4-FFF2-40B4-BE49-F238E27FC236}">
                  <a16:creationId xmlns:a16="http://schemas.microsoft.com/office/drawing/2014/main" id="{518E8C6E-D229-4C18-A51A-7E99A906A4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048001" y="5783264"/>
              <a:ext cx="100013" cy="1492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280" name="AutoShape 32">
              <a:extLst>
                <a:ext uri="{FF2B5EF4-FFF2-40B4-BE49-F238E27FC236}">
                  <a16:creationId xmlns:a16="http://schemas.microsoft.com/office/drawing/2014/main" id="{D995AFDF-8645-42D4-BA47-D6F26366E3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49563" y="5932489"/>
              <a:ext cx="298450" cy="300037"/>
            </a:xfrm>
            <a:prstGeom prst="wedgeEllipseCallout">
              <a:avLst>
                <a:gd name="adj1" fmla="val -24167"/>
                <a:gd name="adj2" fmla="val 4506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3281" name="AutoShape 33">
              <a:extLst>
                <a:ext uri="{FF2B5EF4-FFF2-40B4-BE49-F238E27FC236}">
                  <a16:creationId xmlns:a16="http://schemas.microsoft.com/office/drawing/2014/main" id="{AF0CE304-5E8F-42F7-8853-E89809ECAA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51138" y="5483225"/>
              <a:ext cx="296862" cy="300038"/>
            </a:xfrm>
            <a:prstGeom prst="wedgeEllipseCallout">
              <a:avLst>
                <a:gd name="adj1" fmla="val -24167"/>
                <a:gd name="adj2" fmla="val 4506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3282" name="Text Box 34">
              <a:extLst>
                <a:ext uri="{FF2B5EF4-FFF2-40B4-BE49-F238E27FC236}">
                  <a16:creationId xmlns:a16="http://schemas.microsoft.com/office/drawing/2014/main" id="{4CACE61F-4B4D-43BD-8FF7-0720EEFA392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44875" y="5084763"/>
              <a:ext cx="198438" cy="252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ru-RU" altLang="ru-RU" sz="18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83" name="Text Box 35">
              <a:extLst>
                <a:ext uri="{FF2B5EF4-FFF2-40B4-BE49-F238E27FC236}">
                  <a16:creationId xmlns:a16="http://schemas.microsoft.com/office/drawing/2014/main" id="{8F99A9C9-5ABE-4A9F-B16E-E22699B9DF7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44875" y="5840413"/>
              <a:ext cx="198438" cy="252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τ</a:t>
              </a:r>
              <a:r>
                <a:rPr lang="en-US" altLang="ru-RU" sz="18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′</a:t>
              </a:r>
              <a:endParaRPr lang="ru-RU" altLang="ru-RU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53284" name="AutoShape 36">
              <a:extLst>
                <a:ext uri="{FF2B5EF4-FFF2-40B4-BE49-F238E27FC236}">
                  <a16:creationId xmlns:a16="http://schemas.microsoft.com/office/drawing/2014/main" id="{37996805-715C-4F8E-81EE-89E51161D4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4114" y="6142038"/>
              <a:ext cx="312737" cy="284162"/>
            </a:xfrm>
            <a:prstGeom prst="callout1">
              <a:avLst>
                <a:gd name="adj1" fmla="val 52616"/>
                <a:gd name="adj2" fmla="val 0"/>
                <a:gd name="adj3" fmla="val -91278"/>
                <a:gd name="adj4" fmla="val -11671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 i="1">
                  <a:solidFill>
                    <a:srgbClr val="000000"/>
                  </a:solidFill>
                </a:rPr>
                <a:t>Г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53286" name="Line 38">
              <a:extLst>
                <a:ext uri="{FF2B5EF4-FFF2-40B4-BE49-F238E27FC236}">
                  <a16:creationId xmlns:a16="http://schemas.microsoft.com/office/drawing/2014/main" id="{06C0EDB2-6016-414B-B12F-B35F339D5E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0376" y="5749926"/>
              <a:ext cx="430213" cy="919163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287" name="Line 39">
              <a:extLst>
                <a:ext uri="{FF2B5EF4-FFF2-40B4-BE49-F238E27FC236}">
                  <a16:creationId xmlns:a16="http://schemas.microsoft.com/office/drawing/2014/main" id="{8932E5E1-A7E7-4CF5-AF11-16FF1F209B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2175" y="5373689"/>
              <a:ext cx="503238" cy="415925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288" name="Text Box 40">
              <a:extLst>
                <a:ext uri="{FF2B5EF4-FFF2-40B4-BE49-F238E27FC236}">
                  <a16:creationId xmlns:a16="http://schemas.microsoft.com/office/drawing/2014/main" id="{63147E63-38E9-482E-8D21-576F892E3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3251" y="6323014"/>
              <a:ext cx="28892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 b="1" i="1">
                  <a:solidFill>
                    <a:srgbClr val="000000"/>
                  </a:solidFill>
                </a:rPr>
                <a:t>Е</a:t>
              </a:r>
              <a:r>
                <a:rPr lang="ru-RU" altLang="ru-RU" sz="1800" i="1" baseline="-25000">
                  <a:solidFill>
                    <a:srgbClr val="000000"/>
                  </a:solidFill>
                </a:rPr>
                <a:t>1</a:t>
              </a:r>
              <a:endParaRPr lang="ru-RU" altLang="ru-RU" sz="1800" b="1" i="1">
                <a:solidFill>
                  <a:srgbClr val="000000"/>
                </a:solidFill>
              </a:endParaRPr>
            </a:p>
          </p:txBody>
        </p:sp>
        <p:sp>
          <p:nvSpPr>
            <p:cNvPr id="53289" name="Text Box 41">
              <a:extLst>
                <a:ext uri="{FF2B5EF4-FFF2-40B4-BE49-F238E27FC236}">
                  <a16:creationId xmlns:a16="http://schemas.microsoft.com/office/drawing/2014/main" id="{D4D9B0ED-A0D0-4D77-A96F-EF61F100C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2876" y="5229225"/>
              <a:ext cx="2889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 b="1" i="1">
                  <a:solidFill>
                    <a:srgbClr val="000000"/>
                  </a:solidFill>
                </a:rPr>
                <a:t>Е</a:t>
              </a:r>
              <a:r>
                <a:rPr lang="ru-RU" altLang="ru-RU" sz="1800" i="1" baseline="-25000">
                  <a:solidFill>
                    <a:srgbClr val="000000"/>
                  </a:solidFill>
                </a:rPr>
                <a:t>2</a:t>
              </a:r>
              <a:endParaRPr lang="ru-RU" altLang="ru-RU" sz="1800" b="1" i="1">
                <a:solidFill>
                  <a:srgbClr val="000000"/>
                </a:solidFill>
              </a:endParaRPr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BB5DD05-3A7B-4619-A2F1-C106127DCEF8}"/>
              </a:ext>
            </a:extLst>
          </p:cNvPr>
          <p:cNvSpPr/>
          <p:nvPr/>
        </p:nvSpPr>
        <p:spPr>
          <a:xfrm>
            <a:off x="5289278" y="3262385"/>
            <a:ext cx="6096000" cy="13942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altLang="ru-RU" dirty="0">
                <a:solidFill>
                  <a:srgbClr val="000000"/>
                </a:solidFill>
              </a:rPr>
              <a:t> Искомые условия получим с помощью двух теорем: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ru-RU" altLang="ru-RU" dirty="0">
                <a:solidFill>
                  <a:srgbClr val="000000"/>
                </a:solidFill>
              </a:rPr>
              <a:t>1) теоремы о циркуляции вектора </a:t>
            </a:r>
            <a:r>
              <a:rPr lang="ru-RU" altLang="ru-RU" b="1" i="1" dirty="0">
                <a:solidFill>
                  <a:srgbClr val="000000"/>
                </a:solidFill>
              </a:rPr>
              <a:t>Е</a:t>
            </a:r>
            <a:r>
              <a:rPr lang="ru-RU" altLang="ru-RU" dirty="0">
                <a:solidFill>
                  <a:srgbClr val="000000"/>
                </a:solidFill>
              </a:rPr>
              <a:t>, т. е.</a:t>
            </a:r>
          </a:p>
          <a:p>
            <a:pPr algn="just"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ru-RU" altLang="ru-RU" dirty="0">
                <a:solidFill>
                  <a:srgbClr val="000000"/>
                </a:solidFill>
              </a:rPr>
              <a:t>2) теоремы Гаусса для вектора </a:t>
            </a:r>
            <a:r>
              <a:rPr lang="en-US" altLang="ru-RU" b="1" i="1" dirty="0">
                <a:solidFill>
                  <a:srgbClr val="000000"/>
                </a:solidFill>
              </a:rPr>
              <a:t>D</a:t>
            </a:r>
            <a:r>
              <a:rPr lang="en-US" altLang="ru-RU" dirty="0">
                <a:solidFill>
                  <a:srgbClr val="000000"/>
                </a:solidFill>
              </a:rPr>
              <a:t>, </a:t>
            </a:r>
            <a:r>
              <a:rPr lang="ru-RU" altLang="ru-RU" dirty="0">
                <a:solidFill>
                  <a:srgbClr val="000000"/>
                </a:solidFill>
              </a:rPr>
              <a:t>т. е.</a:t>
            </a:r>
            <a:endParaRPr lang="ru-RU" dirty="0"/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B0E4F454-EA41-490E-83A2-4E9022156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753" y="280416"/>
            <a:ext cx="11784962" cy="614362"/>
          </a:xfrm>
        </p:spPr>
        <p:txBody>
          <a:bodyPr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ru-RU" kern="1200" dirty="0">
                <a:solidFill>
                  <a:schemeClr val="accent1">
                    <a:satMod val="150000"/>
                  </a:schemeClr>
                </a:solidFill>
              </a:rPr>
              <a:t>Поле на границе раздела диэлектриков</a:t>
            </a:r>
          </a:p>
        </p:txBody>
      </p:sp>
    </p:spTree>
    <p:extLst>
      <p:ext uri="{BB962C8B-B14F-4D97-AF65-F5344CB8AC3E}">
        <p14:creationId xmlns:p14="http://schemas.microsoft.com/office/powerpoint/2010/main" val="4110002390"/>
      </p:ext>
    </p:extLst>
  </p:cSld>
  <p:clrMapOvr>
    <a:masterClrMapping/>
  </p:clrMapOvr>
  <p:transition spd="slow">
    <p:split orient="vert"/>
    <p:sndAc>
      <p:stSnd>
        <p:snd r:embed="rId3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375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875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build="allAtOnce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>
            <a:extLst>
              <a:ext uri="{FF2B5EF4-FFF2-40B4-BE49-F238E27FC236}">
                <a16:creationId xmlns:a16="http://schemas.microsoft.com/office/drawing/2014/main" id="{DD4CA4CA-52A9-4BC4-8452-3F165816D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97F435EA-69BC-4CBA-BA8F-F2BEF4FDD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439" y="1453257"/>
            <a:ext cx="80645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ru-RU" altLang="ru-RU" sz="2000" b="1" i="1" dirty="0"/>
              <a:t>     </a:t>
            </a:r>
            <a:endParaRPr lang="ru-RU" altLang="ru-RU" sz="2000" dirty="0">
              <a:solidFill>
                <a:srgbClr val="000000"/>
              </a:solidFill>
            </a:endParaRPr>
          </a:p>
          <a:p>
            <a:pPr algn="just" eaLnBrk="1" hangingPunct="1">
              <a:buClr>
                <a:schemeClr val="bg1"/>
              </a:buClr>
              <a:buSzTx/>
              <a:buFontTx/>
              <a:buChar char="•"/>
            </a:pPr>
            <a:r>
              <a:rPr lang="ru-RU" altLang="ru-RU" sz="1800" dirty="0">
                <a:solidFill>
                  <a:srgbClr val="000000"/>
                </a:solidFill>
              </a:rPr>
              <a:t>   </a:t>
            </a:r>
            <a:r>
              <a:rPr lang="ru-RU" altLang="ru-RU" sz="2000" dirty="0">
                <a:solidFill>
                  <a:srgbClr val="000000"/>
                </a:solidFill>
              </a:rPr>
              <a:t>Для поля вектора </a:t>
            </a:r>
            <a:r>
              <a:rPr lang="ru-RU" altLang="ru-RU" sz="2000" b="1" i="1" dirty="0">
                <a:solidFill>
                  <a:srgbClr val="000000"/>
                </a:solidFill>
              </a:rPr>
              <a:t>Е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solidFill>
                  <a:srgbClr val="000000"/>
                </a:solidFill>
              </a:rPr>
              <a:t>    Пусть поле вблизи границы раздела в диэлектрике </a:t>
            </a:r>
            <a:r>
              <a:rPr lang="ru-RU" altLang="ru-RU" sz="2000" i="1" dirty="0">
                <a:solidFill>
                  <a:srgbClr val="000000"/>
                </a:solidFill>
              </a:rPr>
              <a:t>1</a:t>
            </a:r>
            <a:r>
              <a:rPr lang="ru-RU" altLang="ru-RU" sz="2000" dirty="0">
                <a:solidFill>
                  <a:srgbClr val="000000"/>
                </a:solidFill>
              </a:rPr>
              <a:t> есть </a:t>
            </a:r>
            <a:r>
              <a:rPr lang="ru-RU" altLang="ru-RU" sz="2000" b="1" i="1" dirty="0">
                <a:solidFill>
                  <a:srgbClr val="000000"/>
                </a:solidFill>
              </a:rPr>
              <a:t>Е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1</a:t>
            </a:r>
            <a:r>
              <a:rPr lang="ru-RU" altLang="ru-RU" sz="2000" dirty="0">
                <a:solidFill>
                  <a:srgbClr val="000000"/>
                </a:solidFill>
              </a:rPr>
              <a:t>, а в диэлектрике </a:t>
            </a:r>
            <a:r>
              <a:rPr lang="ru-RU" altLang="ru-RU" sz="2000" i="1" dirty="0">
                <a:solidFill>
                  <a:srgbClr val="000000"/>
                </a:solidFill>
              </a:rPr>
              <a:t>2</a:t>
            </a:r>
            <a:r>
              <a:rPr lang="ru-RU" altLang="ru-RU" sz="2000" dirty="0">
                <a:solidFill>
                  <a:srgbClr val="000000"/>
                </a:solidFill>
              </a:rPr>
              <a:t> – </a:t>
            </a:r>
            <a:r>
              <a:rPr lang="ru-RU" altLang="ru-RU" sz="2000" b="1" i="1" dirty="0">
                <a:solidFill>
                  <a:srgbClr val="000000"/>
                </a:solidFill>
              </a:rPr>
              <a:t>Е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2</a:t>
            </a:r>
            <a:r>
              <a:rPr lang="ru-RU" altLang="ru-RU" sz="2000" dirty="0">
                <a:solidFill>
                  <a:srgbClr val="000000"/>
                </a:solidFill>
              </a:rPr>
              <a:t>. Возьмем </a:t>
            </a:r>
            <a:r>
              <a:rPr lang="ru-RU" altLang="ru-RU" sz="2000" u="sng" dirty="0">
                <a:solidFill>
                  <a:srgbClr val="000000"/>
                </a:solidFill>
              </a:rPr>
              <a:t>малый вытянутый прямоугольный контур </a:t>
            </a:r>
            <a:r>
              <a:rPr lang="ru-RU" altLang="ru-RU" sz="2000" i="1" u="sng" dirty="0">
                <a:solidFill>
                  <a:srgbClr val="000000"/>
                </a:solidFill>
              </a:rPr>
              <a:t>Г</a:t>
            </a:r>
            <a:r>
              <a:rPr lang="ru-RU" altLang="ru-RU" sz="2000" dirty="0">
                <a:solidFill>
                  <a:srgbClr val="000000"/>
                </a:solidFill>
              </a:rPr>
              <a:t>, ориентировав его как на рисунке.</a:t>
            </a:r>
            <a:endParaRPr lang="ru-RU" altLang="ru-RU" sz="1800" dirty="0">
              <a:solidFill>
                <a:srgbClr val="000000"/>
              </a:solidFill>
            </a:endParaRP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89EDDBD1-C30C-4680-9B51-2E693212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DF9BAEAB-B879-4BD2-81D4-2DAD94163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3D435D3A-DD4D-42F0-B6FF-1A24E95F2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6632" name="Rectangle 8">
            <a:extLst>
              <a:ext uri="{FF2B5EF4-FFF2-40B4-BE49-F238E27FC236}">
                <a16:creationId xmlns:a16="http://schemas.microsoft.com/office/drawing/2014/main" id="{0EBE8EFB-1B27-4333-B722-0CC498E8C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6633" name="Rectangle 9">
            <a:extLst>
              <a:ext uri="{FF2B5EF4-FFF2-40B4-BE49-F238E27FC236}">
                <a16:creationId xmlns:a16="http://schemas.microsoft.com/office/drawing/2014/main" id="{390AA915-6162-4DE1-A351-3838713BA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6634" name="Rectangle 10">
            <a:extLst>
              <a:ext uri="{FF2B5EF4-FFF2-40B4-BE49-F238E27FC236}">
                <a16:creationId xmlns:a16="http://schemas.microsoft.com/office/drawing/2014/main" id="{4F57A62C-129B-4C5D-AC11-A83E0CD3E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6635" name="Rectangle 12">
            <a:extLst>
              <a:ext uri="{FF2B5EF4-FFF2-40B4-BE49-F238E27FC236}">
                <a16:creationId xmlns:a16="http://schemas.microsoft.com/office/drawing/2014/main" id="{6C067E5A-5164-4D0B-B063-BA6520191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6637" name="Rectangle 14">
            <a:extLst>
              <a:ext uri="{FF2B5EF4-FFF2-40B4-BE49-F238E27FC236}">
                <a16:creationId xmlns:a16="http://schemas.microsoft.com/office/drawing/2014/main" id="{51468194-D361-4977-9E4F-DA4DE55F9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53290" name="Text Box 42">
            <a:extLst>
              <a:ext uri="{FF2B5EF4-FFF2-40B4-BE49-F238E27FC236}">
                <a16:creationId xmlns:a16="http://schemas.microsoft.com/office/drawing/2014/main" id="{254A2FF5-C3B0-4024-BE42-6774678F9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1404" y="4667945"/>
            <a:ext cx="572973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/>
              <a:t>   </a:t>
            </a:r>
            <a:r>
              <a:rPr lang="ru-RU" altLang="ru-RU" sz="2000" dirty="0">
                <a:solidFill>
                  <a:srgbClr val="000000"/>
                </a:solidFill>
              </a:rPr>
              <a:t>Тогда согласно теореме о циркуляции </a:t>
            </a:r>
            <a:r>
              <a:rPr lang="ru-RU" altLang="ru-RU" sz="2000" b="1" i="1" dirty="0">
                <a:solidFill>
                  <a:srgbClr val="000000"/>
                </a:solidFill>
              </a:rPr>
              <a:t>Е</a:t>
            </a:r>
            <a:r>
              <a:rPr lang="ru-RU" altLang="ru-RU" sz="2000" dirty="0">
                <a:solidFill>
                  <a:srgbClr val="000000"/>
                </a:solidFill>
              </a:rPr>
              <a:t> имеем </a:t>
            </a:r>
            <a:r>
              <a:rPr lang="en-US" altLang="ru-RU" sz="2000" i="1" dirty="0">
                <a:solidFill>
                  <a:srgbClr val="000000"/>
                </a:solidFill>
              </a:rPr>
              <a:t>E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2τ</a:t>
            </a:r>
            <a:r>
              <a:rPr lang="ru-RU" altLang="ru-RU" sz="2000" i="1" dirty="0">
                <a:solidFill>
                  <a:srgbClr val="000000"/>
                </a:solidFill>
              </a:rPr>
              <a:t>∙</a:t>
            </a:r>
            <a:r>
              <a:rPr lang="en-US" altLang="ru-RU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ru-RU" altLang="ru-RU" sz="2000" i="1" dirty="0">
                <a:solidFill>
                  <a:srgbClr val="000000"/>
                </a:solidFill>
              </a:rPr>
              <a:t> + </a:t>
            </a:r>
            <a:r>
              <a:rPr lang="en-US" altLang="ru-RU" sz="2000" i="1" dirty="0">
                <a:solidFill>
                  <a:srgbClr val="000000"/>
                </a:solidFill>
              </a:rPr>
              <a:t>E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1τ′</a:t>
            </a:r>
            <a:r>
              <a:rPr lang="ru-RU" altLang="ru-RU" sz="2000" i="1" dirty="0">
                <a:solidFill>
                  <a:srgbClr val="000000"/>
                </a:solidFill>
              </a:rPr>
              <a:t>∙</a:t>
            </a:r>
            <a:r>
              <a:rPr lang="en-US" altLang="ru-RU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ru-RU" altLang="ru-RU" sz="2000" i="1" dirty="0">
                <a:solidFill>
                  <a:srgbClr val="000000"/>
                </a:solidFill>
              </a:rPr>
              <a:t> = </a:t>
            </a:r>
            <a:r>
              <a:rPr lang="ru-RU" altLang="ru-RU" sz="2000" dirty="0">
                <a:solidFill>
                  <a:srgbClr val="000000"/>
                </a:solidFill>
              </a:rPr>
              <a:t>0, где проекции </a:t>
            </a:r>
            <a:r>
              <a:rPr lang="ru-RU" altLang="ru-RU" sz="2000" b="1" i="1" dirty="0">
                <a:solidFill>
                  <a:srgbClr val="000000"/>
                </a:solidFill>
              </a:rPr>
              <a:t>Е</a:t>
            </a:r>
            <a:r>
              <a:rPr lang="ru-RU" altLang="ru-RU" sz="2000" dirty="0">
                <a:solidFill>
                  <a:srgbClr val="000000"/>
                </a:solidFill>
              </a:rPr>
              <a:t> взяты на направление обхода контура. Так как </a:t>
            </a:r>
            <a:r>
              <a:rPr lang="en-US" altLang="ru-RU" sz="2000" i="1" dirty="0">
                <a:solidFill>
                  <a:srgbClr val="000000"/>
                </a:solidFill>
              </a:rPr>
              <a:t>E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1τ′</a:t>
            </a:r>
            <a:r>
              <a:rPr lang="ru-RU" altLang="ru-RU" sz="2000" i="1" dirty="0">
                <a:solidFill>
                  <a:srgbClr val="000000"/>
                </a:solidFill>
              </a:rPr>
              <a:t> = - </a:t>
            </a:r>
            <a:r>
              <a:rPr lang="en-US" altLang="ru-RU" sz="2000" i="1" dirty="0">
                <a:solidFill>
                  <a:srgbClr val="000000"/>
                </a:solidFill>
              </a:rPr>
              <a:t>E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1τ</a:t>
            </a:r>
            <a:r>
              <a:rPr lang="ru-RU" altLang="ru-RU" sz="2000" i="1" dirty="0">
                <a:solidFill>
                  <a:srgbClr val="000000"/>
                </a:solidFill>
              </a:rPr>
              <a:t> </a:t>
            </a:r>
            <a:r>
              <a:rPr lang="ru-RU" altLang="ru-RU" sz="2000" dirty="0">
                <a:solidFill>
                  <a:srgbClr val="000000"/>
                </a:solidFill>
              </a:rPr>
              <a:t>, то после подстановки получаем:</a:t>
            </a:r>
            <a:r>
              <a:rPr lang="en-US" altLang="ru-RU" sz="2000" i="1" dirty="0">
                <a:solidFill>
                  <a:srgbClr val="000000"/>
                </a:solidFill>
              </a:rPr>
              <a:t>E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1τ </a:t>
            </a:r>
            <a:r>
              <a:rPr lang="ru-RU" altLang="ru-RU" sz="2000" i="1" dirty="0">
                <a:solidFill>
                  <a:srgbClr val="000000"/>
                </a:solidFill>
              </a:rPr>
              <a:t>= </a:t>
            </a:r>
            <a:r>
              <a:rPr lang="en-US" altLang="ru-RU" sz="2000" i="1" dirty="0">
                <a:solidFill>
                  <a:srgbClr val="000000"/>
                </a:solidFill>
              </a:rPr>
              <a:t>E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2τ</a:t>
            </a:r>
            <a:endParaRPr lang="ru-RU" altLang="ru-RU" sz="2000" dirty="0">
              <a:solidFill>
                <a:srgbClr val="000000"/>
              </a:solidFill>
            </a:endParaRPr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64C76C99-4B9A-45B5-9129-B45404C08D00}"/>
              </a:ext>
            </a:extLst>
          </p:cNvPr>
          <p:cNvGrpSpPr/>
          <p:nvPr/>
        </p:nvGrpSpPr>
        <p:grpSpPr>
          <a:xfrm>
            <a:off x="542166" y="3695700"/>
            <a:ext cx="3810893" cy="2893100"/>
            <a:chOff x="2654301" y="5084763"/>
            <a:chExt cx="2016125" cy="1584326"/>
          </a:xfrm>
        </p:grpSpPr>
        <p:sp>
          <p:nvSpPr>
            <p:cNvPr id="42" name="Text Box 16">
              <a:extLst>
                <a:ext uri="{FF2B5EF4-FFF2-40B4-BE49-F238E27FC236}">
                  <a16:creationId xmlns:a16="http://schemas.microsoft.com/office/drawing/2014/main" id="{50A784CD-0AB2-4885-88D4-D9926D48F5D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44875" y="5408613"/>
              <a:ext cx="198438" cy="252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τ</a:t>
              </a:r>
              <a:endParaRPr lang="ru-RU" altLang="ru-RU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43" name="Text Box 17">
              <a:extLst>
                <a:ext uri="{FF2B5EF4-FFF2-40B4-BE49-F238E27FC236}">
                  <a16:creationId xmlns:a16="http://schemas.microsoft.com/office/drawing/2014/main" id="{FC3600B2-A991-40FE-9F97-A27882B9EE6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940175" y="5734051"/>
              <a:ext cx="198438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τ</a:t>
              </a:r>
              <a:endParaRPr lang="ru-RU" altLang="ru-RU" sz="2400" dirty="0">
                <a:solidFill>
                  <a:srgbClr val="000000"/>
                </a:solidFill>
              </a:endParaRPr>
            </a:p>
          </p:txBody>
        </p:sp>
        <p:grpSp>
          <p:nvGrpSpPr>
            <p:cNvPr id="44" name="Group 18">
              <a:extLst>
                <a:ext uri="{FF2B5EF4-FFF2-40B4-BE49-F238E27FC236}">
                  <a16:creationId xmlns:a16="http://schemas.microsoft.com/office/drawing/2014/main" id="{D5FB33A4-AF61-4108-82F9-CAA0D1B27A0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44850" y="5707063"/>
              <a:ext cx="495300" cy="158750"/>
              <a:chOff x="2058" y="13947"/>
              <a:chExt cx="600" cy="193"/>
            </a:xfrm>
          </p:grpSpPr>
          <p:sp>
            <p:nvSpPr>
              <p:cNvPr id="64" name="Rectangle 19">
                <a:extLst>
                  <a:ext uri="{FF2B5EF4-FFF2-40B4-BE49-F238E27FC236}">
                    <a16:creationId xmlns:a16="http://schemas.microsoft.com/office/drawing/2014/main" id="{9E83DCB5-1107-4243-9923-334289B1D1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80000">
                <a:off x="2058" y="13947"/>
                <a:ext cx="600" cy="180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1800"/>
              </a:p>
            </p:txBody>
          </p:sp>
          <p:sp>
            <p:nvSpPr>
              <p:cNvPr id="65" name="Line 20">
                <a:extLst>
                  <a:ext uri="{FF2B5EF4-FFF2-40B4-BE49-F238E27FC236}">
                    <a16:creationId xmlns:a16="http://schemas.microsoft.com/office/drawing/2014/main" id="{8D926D0C-EFB7-4E91-912C-FC2C79E990D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01" y="13947"/>
                <a:ext cx="24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6" name="Line 21">
                <a:extLst>
                  <a:ext uri="{FF2B5EF4-FFF2-40B4-BE49-F238E27FC236}">
                    <a16:creationId xmlns:a16="http://schemas.microsoft.com/office/drawing/2014/main" id="{A243755D-F754-4AAA-8C08-111B612AB59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2268" y="14140"/>
                <a:ext cx="24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A58C96F1-2F09-43FB-B46D-0EAB9B19E1D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54301" y="5424488"/>
              <a:ext cx="2016125" cy="495300"/>
            </a:xfrm>
            <a:custGeom>
              <a:avLst/>
              <a:gdLst>
                <a:gd name="T0" fmla="*/ 0 w 2440"/>
                <a:gd name="T1" fmla="*/ 2147483646 h 600"/>
                <a:gd name="T2" fmla="*/ 2147483646 w 2440"/>
                <a:gd name="T3" fmla="*/ 2147483646 h 600"/>
                <a:gd name="T4" fmla="*/ 2147483646 w 2440"/>
                <a:gd name="T5" fmla="*/ 2147483646 h 600"/>
                <a:gd name="T6" fmla="*/ 2147483646 w 2440"/>
                <a:gd name="T7" fmla="*/ 2147483646 h 600"/>
                <a:gd name="T8" fmla="*/ 2147483646 w 2440"/>
                <a:gd name="T9" fmla="*/ 2147483646 h 600"/>
                <a:gd name="T10" fmla="*/ 2147483646 w 2440"/>
                <a:gd name="T11" fmla="*/ 2147483646 h 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40" h="600">
                  <a:moveTo>
                    <a:pt x="0" y="600"/>
                  </a:moveTo>
                  <a:cubicBezTo>
                    <a:pt x="240" y="525"/>
                    <a:pt x="480" y="450"/>
                    <a:pt x="600" y="420"/>
                  </a:cubicBezTo>
                  <a:cubicBezTo>
                    <a:pt x="720" y="390"/>
                    <a:pt x="580" y="420"/>
                    <a:pt x="720" y="420"/>
                  </a:cubicBezTo>
                  <a:cubicBezTo>
                    <a:pt x="860" y="420"/>
                    <a:pt x="1180" y="480"/>
                    <a:pt x="1440" y="420"/>
                  </a:cubicBezTo>
                  <a:cubicBezTo>
                    <a:pt x="1700" y="360"/>
                    <a:pt x="2120" y="120"/>
                    <a:pt x="2280" y="60"/>
                  </a:cubicBezTo>
                  <a:cubicBezTo>
                    <a:pt x="2440" y="0"/>
                    <a:pt x="2420" y="30"/>
                    <a:pt x="2400" y="6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Line 23">
              <a:extLst>
                <a:ext uri="{FF2B5EF4-FFF2-40B4-BE49-F238E27FC236}">
                  <a16:creationId xmlns:a16="http://schemas.microsoft.com/office/drawing/2014/main" id="{9AE66446-10A9-4070-AD90-FA9E7A6CE3C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46438" y="5326064"/>
              <a:ext cx="0" cy="4460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Line 24">
              <a:extLst>
                <a:ext uri="{FF2B5EF4-FFF2-40B4-BE49-F238E27FC236}">
                  <a16:creationId xmlns:a16="http://schemas.microsoft.com/office/drawing/2014/main" id="{82C1D356-1C24-415C-8D35-53EAFC27A31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41738" y="5337175"/>
              <a:ext cx="0" cy="4460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Line 25">
              <a:extLst>
                <a:ext uri="{FF2B5EF4-FFF2-40B4-BE49-F238E27FC236}">
                  <a16:creationId xmlns:a16="http://schemas.microsoft.com/office/drawing/2014/main" id="{BCF3E2D9-83E1-488F-89B4-7585A25ED52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44850" y="5411788"/>
              <a:ext cx="4953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Line 26">
              <a:extLst>
                <a:ext uri="{FF2B5EF4-FFF2-40B4-BE49-F238E27FC236}">
                  <a16:creationId xmlns:a16="http://schemas.microsoft.com/office/drawing/2014/main" id="{BAB8E314-77F1-4A59-9FF0-DC270B37D6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32214" y="5800725"/>
              <a:ext cx="3968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Line 27">
              <a:extLst>
                <a:ext uri="{FF2B5EF4-FFF2-40B4-BE49-F238E27FC236}">
                  <a16:creationId xmlns:a16="http://schemas.microsoft.com/office/drawing/2014/main" id="{CC104901-477A-408E-B99C-DAB2EB7009E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654301" y="5903914"/>
              <a:ext cx="98425" cy="1476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" name="Line 28">
              <a:extLst>
                <a:ext uri="{FF2B5EF4-FFF2-40B4-BE49-F238E27FC236}">
                  <a16:creationId xmlns:a16="http://schemas.microsoft.com/office/drawing/2014/main" id="{84A820D1-FA40-47F7-9EF2-E407C846181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849563" y="5856289"/>
              <a:ext cx="100012" cy="1492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" name="Line 29">
              <a:extLst>
                <a:ext uri="{FF2B5EF4-FFF2-40B4-BE49-F238E27FC236}">
                  <a16:creationId xmlns:a16="http://schemas.microsoft.com/office/drawing/2014/main" id="{D2021017-CC0A-43B8-BE48-EFCDD1A023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138613" y="5634039"/>
              <a:ext cx="100012" cy="1492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" name="Line 30">
              <a:extLst>
                <a:ext uri="{FF2B5EF4-FFF2-40B4-BE49-F238E27FC236}">
                  <a16:creationId xmlns:a16="http://schemas.microsoft.com/office/drawing/2014/main" id="{455ABD34-30B5-465B-B6E7-3B980FFEDEF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437064" y="5486400"/>
              <a:ext cx="98425" cy="1476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" name="Line 31">
              <a:extLst>
                <a:ext uri="{FF2B5EF4-FFF2-40B4-BE49-F238E27FC236}">
                  <a16:creationId xmlns:a16="http://schemas.microsoft.com/office/drawing/2014/main" id="{51283227-BCF2-4206-8B6A-3A4E4AAC9F8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048001" y="5783264"/>
              <a:ext cx="100013" cy="1492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5" name="AutoShape 32">
              <a:extLst>
                <a:ext uri="{FF2B5EF4-FFF2-40B4-BE49-F238E27FC236}">
                  <a16:creationId xmlns:a16="http://schemas.microsoft.com/office/drawing/2014/main" id="{7580AC2D-9A08-4919-8943-9E735D2378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49563" y="5932489"/>
              <a:ext cx="298450" cy="300037"/>
            </a:xfrm>
            <a:prstGeom prst="wedgeEllipseCallout">
              <a:avLst>
                <a:gd name="adj1" fmla="val -24167"/>
                <a:gd name="adj2" fmla="val 4506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6" name="AutoShape 33">
              <a:extLst>
                <a:ext uri="{FF2B5EF4-FFF2-40B4-BE49-F238E27FC236}">
                  <a16:creationId xmlns:a16="http://schemas.microsoft.com/office/drawing/2014/main" id="{DF551DA0-4A3A-4E84-92CD-379C0BCCFF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51138" y="5483225"/>
              <a:ext cx="296862" cy="300038"/>
            </a:xfrm>
            <a:prstGeom prst="wedgeEllipseCallout">
              <a:avLst>
                <a:gd name="adj1" fmla="val -24167"/>
                <a:gd name="adj2" fmla="val 4506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7" name="Text Box 34">
              <a:extLst>
                <a:ext uri="{FF2B5EF4-FFF2-40B4-BE49-F238E27FC236}">
                  <a16:creationId xmlns:a16="http://schemas.microsoft.com/office/drawing/2014/main" id="{FD4D0124-677D-4C9E-94AC-CE684A17ED0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44875" y="5084763"/>
              <a:ext cx="198438" cy="252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ru-RU" altLang="ru-RU" sz="18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Text Box 35">
              <a:extLst>
                <a:ext uri="{FF2B5EF4-FFF2-40B4-BE49-F238E27FC236}">
                  <a16:creationId xmlns:a16="http://schemas.microsoft.com/office/drawing/2014/main" id="{7495C497-87F5-4C00-91C4-AFC95284DFD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44875" y="5840413"/>
              <a:ext cx="198438" cy="252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τ</a:t>
              </a:r>
              <a:r>
                <a:rPr lang="en-US" altLang="ru-RU" sz="18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′</a:t>
              </a:r>
              <a:endParaRPr lang="ru-RU" altLang="ru-RU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59" name="AutoShape 36">
              <a:extLst>
                <a:ext uri="{FF2B5EF4-FFF2-40B4-BE49-F238E27FC236}">
                  <a16:creationId xmlns:a16="http://schemas.microsoft.com/office/drawing/2014/main" id="{C570F13F-9F8A-4B36-B506-9659CD428BC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4114" y="6142038"/>
              <a:ext cx="312737" cy="284162"/>
            </a:xfrm>
            <a:prstGeom prst="callout1">
              <a:avLst>
                <a:gd name="adj1" fmla="val 52616"/>
                <a:gd name="adj2" fmla="val 0"/>
                <a:gd name="adj3" fmla="val -91278"/>
                <a:gd name="adj4" fmla="val -11671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 i="1">
                  <a:solidFill>
                    <a:srgbClr val="000000"/>
                  </a:solidFill>
                </a:rPr>
                <a:t>Г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60" name="Line 38">
              <a:extLst>
                <a:ext uri="{FF2B5EF4-FFF2-40B4-BE49-F238E27FC236}">
                  <a16:creationId xmlns:a16="http://schemas.microsoft.com/office/drawing/2014/main" id="{D855346C-5601-4BF9-A487-0CB4B53837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0376" y="5749926"/>
              <a:ext cx="430213" cy="919163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" name="Line 39">
              <a:extLst>
                <a:ext uri="{FF2B5EF4-FFF2-40B4-BE49-F238E27FC236}">
                  <a16:creationId xmlns:a16="http://schemas.microsoft.com/office/drawing/2014/main" id="{7515BF5E-9608-4177-8E9A-3A901E4EC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2175" y="5373689"/>
              <a:ext cx="503238" cy="415925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" name="Text Box 40">
              <a:extLst>
                <a:ext uri="{FF2B5EF4-FFF2-40B4-BE49-F238E27FC236}">
                  <a16:creationId xmlns:a16="http://schemas.microsoft.com/office/drawing/2014/main" id="{10236927-8184-4324-AB37-6E5BD1D45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3251" y="6323014"/>
              <a:ext cx="28892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 b="1" i="1">
                  <a:solidFill>
                    <a:srgbClr val="000000"/>
                  </a:solidFill>
                </a:rPr>
                <a:t>Е</a:t>
              </a:r>
              <a:r>
                <a:rPr lang="ru-RU" altLang="ru-RU" sz="1800" i="1" baseline="-25000">
                  <a:solidFill>
                    <a:srgbClr val="000000"/>
                  </a:solidFill>
                </a:rPr>
                <a:t>1</a:t>
              </a:r>
              <a:endParaRPr lang="ru-RU" altLang="ru-RU" sz="1800" b="1" i="1">
                <a:solidFill>
                  <a:srgbClr val="000000"/>
                </a:solidFill>
              </a:endParaRPr>
            </a:p>
          </p:txBody>
        </p:sp>
        <p:sp>
          <p:nvSpPr>
            <p:cNvPr id="63" name="Text Box 41">
              <a:extLst>
                <a:ext uri="{FF2B5EF4-FFF2-40B4-BE49-F238E27FC236}">
                  <a16:creationId xmlns:a16="http://schemas.microsoft.com/office/drawing/2014/main" id="{C542EDB7-170A-40C5-B8A5-9E9D32EDC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2876" y="5229225"/>
              <a:ext cx="2889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 b="1" i="1">
                  <a:solidFill>
                    <a:srgbClr val="000000"/>
                  </a:solidFill>
                </a:rPr>
                <a:t>Е</a:t>
              </a:r>
              <a:r>
                <a:rPr lang="ru-RU" altLang="ru-RU" sz="1800" i="1" baseline="-25000">
                  <a:solidFill>
                    <a:srgbClr val="000000"/>
                  </a:solidFill>
                </a:rPr>
                <a:t>2</a:t>
              </a:r>
              <a:endParaRPr lang="ru-RU" altLang="ru-RU" sz="1800" b="1" i="1">
                <a:solidFill>
                  <a:srgbClr val="000000"/>
                </a:solidFill>
              </a:endParaRPr>
            </a:p>
          </p:txBody>
        </p:sp>
      </p:grpSp>
      <p:sp>
        <p:nvSpPr>
          <p:cNvPr id="69" name="Rectangle 2">
            <a:extLst>
              <a:ext uri="{FF2B5EF4-FFF2-40B4-BE49-F238E27FC236}">
                <a16:creationId xmlns:a16="http://schemas.microsoft.com/office/drawing/2014/main" id="{DDE07BE3-0FEB-4551-A50F-87D8406AD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753" y="280416"/>
            <a:ext cx="11784962" cy="614362"/>
          </a:xfrm>
        </p:spPr>
        <p:txBody>
          <a:bodyPr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ru-RU" kern="1200" dirty="0">
                <a:solidFill>
                  <a:schemeClr val="accent1">
                    <a:satMod val="150000"/>
                  </a:schemeClr>
                </a:solidFill>
              </a:rPr>
              <a:t>Поле на границе раздела диэлектриков</a:t>
            </a:r>
          </a:p>
        </p:txBody>
      </p:sp>
    </p:spTree>
  </p:cSld>
  <p:clrMapOvr>
    <a:masterClrMapping/>
  </p:clrMapOvr>
  <p:transition spd="slow">
    <p:split orient="vert"/>
    <p:sndAc>
      <p:stSnd>
        <p:snd r:embed="rId2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3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3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3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build="allAtOnce"/>
      <p:bldP spid="53290" grpId="0"/>
      <p:bldP spid="6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D1F99641-A13E-449F-9F35-EEE05DD71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97EBD60A-D928-4B97-A084-3F6635BDC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013" y="1205302"/>
            <a:ext cx="80645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ct val="20000"/>
              </a:spcAft>
              <a:buClr>
                <a:schemeClr val="bg1"/>
              </a:buClr>
              <a:buSzTx/>
              <a:buFontTx/>
              <a:buChar char="•"/>
            </a:pPr>
            <a:r>
              <a:rPr lang="ru-RU" altLang="ru-RU" sz="2000"/>
              <a:t>  </a:t>
            </a:r>
            <a:r>
              <a:rPr lang="ru-RU" altLang="ru-RU" sz="2000">
                <a:solidFill>
                  <a:srgbClr val="000000"/>
                </a:solidFill>
              </a:rPr>
              <a:t>Для поля вектора </a:t>
            </a:r>
            <a:r>
              <a:rPr lang="en-US" altLang="ru-RU" sz="2000" b="1" i="1">
                <a:solidFill>
                  <a:srgbClr val="000000"/>
                </a:solidFill>
              </a:rPr>
              <a:t>D</a:t>
            </a:r>
            <a:endParaRPr lang="ru-RU" altLang="ru-RU" sz="2000" b="1" i="1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ru-RU" altLang="ru-RU" sz="2000">
                <a:solidFill>
                  <a:srgbClr val="000000"/>
                </a:solidFill>
              </a:rPr>
              <a:t>    Возьмем очень малой высоты цилиндр, расположив его на границе раздела двух диэлектриков</a:t>
            </a:r>
            <a:r>
              <a:rPr lang="ru-RU" altLang="ru-RU" sz="1800">
                <a:solidFill>
                  <a:srgbClr val="000000"/>
                </a:solidFill>
              </a:rPr>
              <a:t>. </a:t>
            </a:r>
            <a:r>
              <a:rPr lang="ru-RU" altLang="ru-RU" sz="2000">
                <a:solidFill>
                  <a:srgbClr val="000000"/>
                </a:solidFill>
              </a:rPr>
              <a:t>Сечение цилиндра </a:t>
            </a:r>
            <a:r>
              <a:rPr lang="ru-RU" altLang="ru-RU" sz="2000" i="1">
                <a:solidFill>
                  <a:srgbClr val="000000"/>
                </a:solidFill>
              </a:rPr>
              <a:t>ΔЅ</a:t>
            </a:r>
            <a:r>
              <a:rPr lang="ru-RU" altLang="ru-RU" sz="2000">
                <a:solidFill>
                  <a:srgbClr val="000000"/>
                </a:solidFill>
              </a:rPr>
              <a:t> должно быть таким малым, чтобы в пределах каждого его торца вектор </a:t>
            </a:r>
            <a:r>
              <a:rPr lang="en-US" altLang="ru-RU" sz="2000" b="1" i="1">
                <a:solidFill>
                  <a:srgbClr val="000000"/>
                </a:solidFill>
              </a:rPr>
              <a:t>D</a:t>
            </a:r>
            <a:r>
              <a:rPr lang="ru-RU" altLang="ru-RU" sz="2000">
                <a:solidFill>
                  <a:srgbClr val="000000"/>
                </a:solidFill>
              </a:rPr>
              <a:t> был одинаков. 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733E06C1-1903-40BF-837A-BA72F3456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63FE66D1-60B7-4B1C-833B-DFD759EF6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30A0FE40-05A1-4DDC-9323-F3EA0CAB6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7656" name="Rectangle 8">
            <a:extLst>
              <a:ext uri="{FF2B5EF4-FFF2-40B4-BE49-F238E27FC236}">
                <a16:creationId xmlns:a16="http://schemas.microsoft.com/office/drawing/2014/main" id="{69EC5EEA-6B50-4F5D-9391-5D9C7FF2D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7657" name="Rectangle 9">
            <a:extLst>
              <a:ext uri="{FF2B5EF4-FFF2-40B4-BE49-F238E27FC236}">
                <a16:creationId xmlns:a16="http://schemas.microsoft.com/office/drawing/2014/main" id="{89255F70-6951-4792-9B31-E87ADD3F7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7658" name="Rectangle 10">
            <a:extLst>
              <a:ext uri="{FF2B5EF4-FFF2-40B4-BE49-F238E27FC236}">
                <a16:creationId xmlns:a16="http://schemas.microsoft.com/office/drawing/2014/main" id="{6B1C86C0-05A5-4884-A7EF-6EA4C2C63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7659" name="Rectangle 11">
            <a:extLst>
              <a:ext uri="{FF2B5EF4-FFF2-40B4-BE49-F238E27FC236}">
                <a16:creationId xmlns:a16="http://schemas.microsoft.com/office/drawing/2014/main" id="{BCE651BA-6D90-40A5-88B6-5969DE949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7660" name="Rectangle 13">
            <a:extLst>
              <a:ext uri="{FF2B5EF4-FFF2-40B4-BE49-F238E27FC236}">
                <a16:creationId xmlns:a16="http://schemas.microsoft.com/office/drawing/2014/main" id="{01B2499D-31D0-473E-BBC0-ECF941C3B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54312" name="Text Box 40">
            <a:extLst>
              <a:ext uri="{FF2B5EF4-FFF2-40B4-BE49-F238E27FC236}">
                <a16:creationId xmlns:a16="http://schemas.microsoft.com/office/drawing/2014/main" id="{E080E1C1-7D21-4585-98B0-8F61DE030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024517"/>
            <a:ext cx="579927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/>
              <a:t>   </a:t>
            </a:r>
            <a:r>
              <a:rPr lang="ru-RU" altLang="ru-RU" sz="2000" dirty="0">
                <a:solidFill>
                  <a:srgbClr val="000000"/>
                </a:solidFill>
              </a:rPr>
              <a:t>Тогда согласно теореме Гаусса имеем </a:t>
            </a:r>
            <a:r>
              <a:rPr lang="en-US" altLang="ru-RU" sz="2000" i="1" dirty="0">
                <a:solidFill>
                  <a:srgbClr val="000000"/>
                </a:solidFill>
              </a:rPr>
              <a:t>D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2</a:t>
            </a:r>
            <a:r>
              <a:rPr lang="en-US" altLang="ru-RU" sz="2000" i="1" baseline="-25000" dirty="0">
                <a:solidFill>
                  <a:srgbClr val="000000"/>
                </a:solidFill>
              </a:rPr>
              <a:t>n</a:t>
            </a:r>
            <a:r>
              <a:rPr lang="ru-RU" altLang="ru-RU" sz="2000" i="1" dirty="0">
                <a:solidFill>
                  <a:srgbClr val="000000"/>
                </a:solidFill>
              </a:rPr>
              <a:t>∙</a:t>
            </a:r>
            <a:r>
              <a:rPr lang="en-US" altLang="ru-RU" sz="2000" i="1" dirty="0">
                <a:solidFill>
                  <a:srgbClr val="000000"/>
                </a:solidFill>
              </a:rPr>
              <a:t>Δ</a:t>
            </a:r>
            <a:r>
              <a:rPr lang="ru-RU" altLang="ru-RU" sz="2000" i="1" dirty="0">
                <a:solidFill>
                  <a:srgbClr val="000000"/>
                </a:solidFill>
              </a:rPr>
              <a:t>Ѕ + </a:t>
            </a:r>
            <a:r>
              <a:rPr lang="en-US" altLang="ru-RU" sz="2000" i="1" dirty="0">
                <a:solidFill>
                  <a:srgbClr val="000000"/>
                </a:solidFill>
              </a:rPr>
              <a:t>D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1</a:t>
            </a:r>
            <a:r>
              <a:rPr lang="en-US" altLang="ru-RU" sz="2000" i="1" baseline="-25000" dirty="0">
                <a:solidFill>
                  <a:srgbClr val="000000"/>
                </a:solidFill>
              </a:rPr>
              <a:t>n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′</a:t>
            </a:r>
            <a:r>
              <a:rPr lang="ru-RU" altLang="ru-RU" sz="2000" i="1" dirty="0">
                <a:solidFill>
                  <a:srgbClr val="000000"/>
                </a:solidFill>
              </a:rPr>
              <a:t>∙</a:t>
            </a:r>
            <a:r>
              <a:rPr lang="en-US" altLang="ru-RU" sz="2000" i="1" dirty="0">
                <a:solidFill>
                  <a:srgbClr val="000000"/>
                </a:solidFill>
              </a:rPr>
              <a:t>Δ</a:t>
            </a:r>
            <a:r>
              <a:rPr lang="ru-RU" altLang="ru-RU" sz="2000" i="1" dirty="0">
                <a:solidFill>
                  <a:srgbClr val="000000"/>
                </a:solidFill>
              </a:rPr>
              <a:t>Ѕ = </a:t>
            </a:r>
            <a:r>
              <a:rPr lang="en-US" altLang="ru-RU" sz="2000" i="1" dirty="0">
                <a:solidFill>
                  <a:srgbClr val="000000"/>
                </a:solidFill>
              </a:rPr>
              <a:t>σ</a:t>
            </a:r>
            <a:r>
              <a:rPr lang="ru-RU" altLang="ru-RU" sz="2000" i="1" dirty="0">
                <a:solidFill>
                  <a:srgbClr val="000000"/>
                </a:solidFill>
              </a:rPr>
              <a:t>∙ΔЅ</a:t>
            </a:r>
            <a:r>
              <a:rPr lang="ru-RU" altLang="ru-RU" sz="2000" dirty="0">
                <a:solidFill>
                  <a:srgbClr val="000000"/>
                </a:solidFill>
              </a:rPr>
              <a:t>, а так как </a:t>
            </a:r>
            <a:r>
              <a:rPr lang="en-US" altLang="ru-RU" sz="2000" i="1" dirty="0">
                <a:solidFill>
                  <a:srgbClr val="000000"/>
                </a:solidFill>
              </a:rPr>
              <a:t>D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1</a:t>
            </a:r>
            <a:r>
              <a:rPr lang="en-US" altLang="ru-RU" sz="2000" i="1" baseline="-25000" dirty="0">
                <a:solidFill>
                  <a:srgbClr val="000000"/>
                </a:solidFill>
              </a:rPr>
              <a:t>n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′</a:t>
            </a:r>
            <a:r>
              <a:rPr lang="ru-RU" altLang="ru-RU" sz="2000" i="1" dirty="0">
                <a:solidFill>
                  <a:srgbClr val="000000"/>
                </a:solidFill>
              </a:rPr>
              <a:t>= -</a:t>
            </a:r>
            <a:r>
              <a:rPr lang="en-US" altLang="ru-RU" sz="2000" i="1" dirty="0">
                <a:solidFill>
                  <a:srgbClr val="000000"/>
                </a:solidFill>
              </a:rPr>
              <a:t>D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1</a:t>
            </a:r>
            <a:r>
              <a:rPr lang="en-US" altLang="ru-RU" sz="2000" i="1" baseline="-25000" dirty="0">
                <a:solidFill>
                  <a:srgbClr val="000000"/>
                </a:solidFill>
              </a:rPr>
              <a:t>n</a:t>
            </a:r>
            <a:r>
              <a:rPr lang="en-US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>
                <a:solidFill>
                  <a:srgbClr val="000000"/>
                </a:solidFill>
              </a:rPr>
              <a:t>то получаем условие для изменения </a:t>
            </a:r>
            <a:r>
              <a:rPr lang="en-US" altLang="ru-RU" sz="2000" b="1" i="1" dirty="0">
                <a:solidFill>
                  <a:srgbClr val="000000"/>
                </a:solidFill>
              </a:rPr>
              <a:t>D</a:t>
            </a:r>
            <a:r>
              <a:rPr lang="ru-RU" altLang="ru-RU" sz="2000" dirty="0">
                <a:solidFill>
                  <a:srgbClr val="000000"/>
                </a:solidFill>
              </a:rPr>
              <a:t>:</a:t>
            </a:r>
            <a:endParaRPr lang="en-US" altLang="ru-RU" sz="2000" i="1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i="1" dirty="0">
                <a:solidFill>
                  <a:srgbClr val="000000"/>
                </a:solidFill>
              </a:rPr>
              <a:t>D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2</a:t>
            </a:r>
            <a:r>
              <a:rPr lang="en-US" altLang="ru-RU" sz="2000" i="1" baseline="-25000" dirty="0">
                <a:solidFill>
                  <a:srgbClr val="000000"/>
                </a:solidFill>
              </a:rPr>
              <a:t>n</a:t>
            </a:r>
            <a:r>
              <a:rPr lang="ru-RU" altLang="ru-RU" sz="2000" i="1" dirty="0">
                <a:solidFill>
                  <a:srgbClr val="000000"/>
                </a:solidFill>
              </a:rPr>
              <a:t> - </a:t>
            </a:r>
            <a:r>
              <a:rPr lang="en-US" altLang="ru-RU" sz="2000" i="1" dirty="0">
                <a:solidFill>
                  <a:srgbClr val="000000"/>
                </a:solidFill>
              </a:rPr>
              <a:t>D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1</a:t>
            </a:r>
            <a:r>
              <a:rPr lang="en-US" altLang="ru-RU" sz="2000" i="1" baseline="-25000" dirty="0">
                <a:solidFill>
                  <a:srgbClr val="000000"/>
                </a:solidFill>
              </a:rPr>
              <a:t>n</a:t>
            </a:r>
            <a:r>
              <a:rPr lang="ru-RU" altLang="ru-RU" sz="2000" i="1" dirty="0">
                <a:solidFill>
                  <a:srgbClr val="000000"/>
                </a:solidFill>
              </a:rPr>
              <a:t> = </a:t>
            </a:r>
            <a:r>
              <a:rPr lang="en-US" altLang="ru-RU" sz="2000" i="1" dirty="0">
                <a:solidFill>
                  <a:srgbClr val="000000"/>
                </a:solidFill>
              </a:rPr>
              <a:t>σ</a:t>
            </a:r>
            <a:r>
              <a:rPr lang="ru-RU" altLang="ru-RU" sz="2000" dirty="0">
                <a:solidFill>
                  <a:srgbClr val="000000"/>
                </a:solidFill>
              </a:rPr>
              <a:t>              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solidFill>
                  <a:srgbClr val="000000"/>
                </a:solidFill>
              </a:rPr>
              <a:t>т. е. нормальная составляющая вектора </a:t>
            </a:r>
            <a:r>
              <a:rPr lang="en-US" altLang="ru-RU" sz="2000" b="1" i="1" dirty="0">
                <a:solidFill>
                  <a:srgbClr val="000000"/>
                </a:solidFill>
              </a:rPr>
              <a:t>D</a:t>
            </a:r>
            <a:r>
              <a:rPr lang="ru-RU" altLang="ru-RU" sz="2000" dirty="0">
                <a:solidFill>
                  <a:srgbClr val="000000"/>
                </a:solidFill>
              </a:rPr>
              <a:t>, вообще говоря, претерпевает «скачок» величиной в </a:t>
            </a:r>
            <a:r>
              <a:rPr lang="ru-RU" altLang="ru-RU" sz="2000" i="1" dirty="0">
                <a:solidFill>
                  <a:srgbClr val="000000"/>
                </a:solidFill>
              </a:rPr>
              <a:t>σ</a:t>
            </a:r>
            <a:r>
              <a:rPr lang="ru-RU" altLang="ru-RU" sz="2000" dirty="0">
                <a:solidFill>
                  <a:srgbClr val="000000"/>
                </a:solidFill>
              </a:rPr>
              <a:t>; если же сторонние заряды на границе раздела – отсутствуют (</a:t>
            </a:r>
            <a:r>
              <a:rPr lang="ru-RU" altLang="ru-RU" sz="2000" i="1" dirty="0">
                <a:solidFill>
                  <a:srgbClr val="000000"/>
                </a:solidFill>
              </a:rPr>
              <a:t>σ = </a:t>
            </a:r>
            <a:r>
              <a:rPr lang="ru-RU" altLang="ru-RU" sz="2000" dirty="0">
                <a:solidFill>
                  <a:srgbClr val="000000"/>
                </a:solidFill>
              </a:rPr>
              <a:t>0), то имеем постоянство</a:t>
            </a:r>
            <a:r>
              <a:rPr lang="ru-RU" altLang="ru-RU" sz="2000" i="1" dirty="0">
                <a:solidFill>
                  <a:srgbClr val="000000"/>
                </a:solidFill>
              </a:rPr>
              <a:t> </a:t>
            </a:r>
            <a:r>
              <a:rPr lang="en-US" altLang="ru-RU" sz="2000" i="1" dirty="0">
                <a:solidFill>
                  <a:srgbClr val="000000"/>
                </a:solidFill>
              </a:rPr>
              <a:t>D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1</a:t>
            </a:r>
            <a:r>
              <a:rPr lang="en-US" altLang="ru-RU" sz="2000" i="1" baseline="-25000" dirty="0">
                <a:solidFill>
                  <a:srgbClr val="000000"/>
                </a:solidFill>
              </a:rPr>
              <a:t>n</a:t>
            </a:r>
            <a:r>
              <a:rPr lang="ru-RU" altLang="ru-RU" sz="2000" i="1" dirty="0">
                <a:solidFill>
                  <a:srgbClr val="000000"/>
                </a:solidFill>
              </a:rPr>
              <a:t> = </a:t>
            </a:r>
            <a:r>
              <a:rPr lang="en-US" altLang="ru-RU" sz="2000" i="1" dirty="0">
                <a:solidFill>
                  <a:srgbClr val="000000"/>
                </a:solidFill>
              </a:rPr>
              <a:t>D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2</a:t>
            </a:r>
            <a:r>
              <a:rPr lang="en-US" altLang="ru-RU" sz="2000" i="1" baseline="-25000" dirty="0">
                <a:solidFill>
                  <a:srgbClr val="000000"/>
                </a:solidFill>
              </a:rPr>
              <a:t>n</a:t>
            </a:r>
            <a:r>
              <a:rPr lang="ru-RU" altLang="ru-RU" sz="2000" dirty="0">
                <a:solidFill>
                  <a:srgbClr val="000000"/>
                </a:solidFill>
              </a:rPr>
              <a:t>.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BED1F6A-4C77-4EA5-9891-CCBEA99577DC}"/>
              </a:ext>
            </a:extLst>
          </p:cNvPr>
          <p:cNvGrpSpPr/>
          <p:nvPr/>
        </p:nvGrpSpPr>
        <p:grpSpPr>
          <a:xfrm>
            <a:off x="746974" y="3928726"/>
            <a:ext cx="3817289" cy="2482851"/>
            <a:chOff x="2424113" y="2924175"/>
            <a:chExt cx="2011362" cy="1368426"/>
          </a:xfrm>
        </p:grpSpPr>
        <p:sp>
          <p:nvSpPr>
            <p:cNvPr id="54314" name="AutoShape 42">
              <a:extLst>
                <a:ext uri="{FF2B5EF4-FFF2-40B4-BE49-F238E27FC236}">
                  <a16:creationId xmlns:a16="http://schemas.microsoft.com/office/drawing/2014/main" id="{4782C748-A63E-4EB9-92CE-56E5CD4CED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80000">
              <a:off x="3017838" y="3317876"/>
              <a:ext cx="493712" cy="296863"/>
            </a:xfrm>
            <a:prstGeom prst="can">
              <a:avLst>
                <a:gd name="adj" fmla="val 33333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54315" name="Text Box 43">
              <a:extLst>
                <a:ext uri="{FF2B5EF4-FFF2-40B4-BE49-F238E27FC236}">
                  <a16:creationId xmlns:a16="http://schemas.microsoft.com/office/drawing/2014/main" id="{9E7B0152-A55C-489C-8C1F-D820255811D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13125" y="2927351"/>
              <a:ext cx="198438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 b="1" i="1">
                  <a:solidFill>
                    <a:srgbClr val="000000"/>
                  </a:solidFill>
                </a:rPr>
                <a:t>п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54316" name="Freeform 44">
              <a:extLst>
                <a:ext uri="{FF2B5EF4-FFF2-40B4-BE49-F238E27FC236}">
                  <a16:creationId xmlns:a16="http://schemas.microsoft.com/office/drawing/2014/main" id="{6BB506B4-38D8-4B7B-96ED-0BE465FEE51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24113" y="3117850"/>
              <a:ext cx="2011362" cy="495300"/>
            </a:xfrm>
            <a:custGeom>
              <a:avLst/>
              <a:gdLst>
                <a:gd name="T0" fmla="*/ 0 w 2440"/>
                <a:gd name="T1" fmla="*/ 2147483646 h 600"/>
                <a:gd name="T2" fmla="*/ 2147483646 w 2440"/>
                <a:gd name="T3" fmla="*/ 2147483646 h 600"/>
                <a:gd name="T4" fmla="*/ 2147483646 w 2440"/>
                <a:gd name="T5" fmla="*/ 2147483646 h 600"/>
                <a:gd name="T6" fmla="*/ 2147483646 w 2440"/>
                <a:gd name="T7" fmla="*/ 2147483646 h 600"/>
                <a:gd name="T8" fmla="*/ 2147483646 w 2440"/>
                <a:gd name="T9" fmla="*/ 2147483646 h 600"/>
                <a:gd name="T10" fmla="*/ 2147483646 w 2440"/>
                <a:gd name="T11" fmla="*/ 2147483646 h 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40" h="600">
                  <a:moveTo>
                    <a:pt x="0" y="600"/>
                  </a:moveTo>
                  <a:cubicBezTo>
                    <a:pt x="240" y="525"/>
                    <a:pt x="480" y="450"/>
                    <a:pt x="600" y="420"/>
                  </a:cubicBezTo>
                  <a:cubicBezTo>
                    <a:pt x="720" y="390"/>
                    <a:pt x="580" y="420"/>
                    <a:pt x="720" y="420"/>
                  </a:cubicBezTo>
                  <a:cubicBezTo>
                    <a:pt x="860" y="420"/>
                    <a:pt x="1180" y="480"/>
                    <a:pt x="1440" y="420"/>
                  </a:cubicBezTo>
                  <a:cubicBezTo>
                    <a:pt x="1700" y="360"/>
                    <a:pt x="2120" y="120"/>
                    <a:pt x="2280" y="60"/>
                  </a:cubicBezTo>
                  <a:cubicBezTo>
                    <a:pt x="2440" y="0"/>
                    <a:pt x="2420" y="30"/>
                    <a:pt x="2400" y="6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317" name="Line 45">
              <a:extLst>
                <a:ext uri="{FF2B5EF4-FFF2-40B4-BE49-F238E27FC236}">
                  <a16:creationId xmlns:a16="http://schemas.microsoft.com/office/drawing/2014/main" id="{0CCED5F4-3424-4775-AB48-C57B2861467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>
              <a:off x="3078957" y="3174207"/>
              <a:ext cx="395287" cy="0"/>
            </a:xfrm>
            <a:prstGeom prst="line">
              <a:avLst/>
            </a:prstGeom>
            <a:noFill/>
            <a:ln w="2222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666" name="Line 46">
              <a:extLst>
                <a:ext uri="{FF2B5EF4-FFF2-40B4-BE49-F238E27FC236}">
                  <a16:creationId xmlns:a16="http://schemas.microsoft.com/office/drawing/2014/main" id="{DDDB839A-ED83-442B-8F91-E799838A360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424114" y="3595689"/>
              <a:ext cx="98425" cy="1476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667" name="Line 47">
              <a:extLst>
                <a:ext uri="{FF2B5EF4-FFF2-40B4-BE49-F238E27FC236}">
                  <a16:creationId xmlns:a16="http://schemas.microsoft.com/office/drawing/2014/main" id="{BB307B32-3C9B-45E0-9299-5C68DC98914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619376" y="3549650"/>
              <a:ext cx="98425" cy="1476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668" name="Line 48">
              <a:extLst>
                <a:ext uri="{FF2B5EF4-FFF2-40B4-BE49-F238E27FC236}">
                  <a16:creationId xmlns:a16="http://schemas.microsoft.com/office/drawing/2014/main" id="{83B460E6-312F-4056-9B22-BD888065C97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905251" y="3327401"/>
              <a:ext cx="98425" cy="1492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669" name="Line 49">
              <a:extLst>
                <a:ext uri="{FF2B5EF4-FFF2-40B4-BE49-F238E27FC236}">
                  <a16:creationId xmlns:a16="http://schemas.microsoft.com/office/drawing/2014/main" id="{C1D0FDD7-C8CD-4D76-BAB4-3B7C0FFCD2D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202114" y="3179764"/>
              <a:ext cx="98425" cy="1476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670" name="Line 50">
              <a:extLst>
                <a:ext uri="{FF2B5EF4-FFF2-40B4-BE49-F238E27FC236}">
                  <a16:creationId xmlns:a16="http://schemas.microsoft.com/office/drawing/2014/main" id="{EE87C310-0E41-4938-A20A-A99E1085FC6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817814" y="3476625"/>
              <a:ext cx="98425" cy="1476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323" name="AutoShape 51">
              <a:extLst>
                <a:ext uri="{FF2B5EF4-FFF2-40B4-BE49-F238E27FC236}">
                  <a16:creationId xmlns:a16="http://schemas.microsoft.com/office/drawing/2014/main" id="{D2DE0F4B-52FA-4A92-A99E-7807F4A539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19376" y="3659189"/>
              <a:ext cx="346075" cy="346075"/>
            </a:xfrm>
            <a:prstGeom prst="wedgeEllipseCallout">
              <a:avLst>
                <a:gd name="adj1" fmla="val -24167"/>
                <a:gd name="adj2" fmla="val 4506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21600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ε</a:t>
              </a:r>
              <a:r>
                <a:rPr lang="ru-RU" altLang="ru-RU" sz="1800" i="1" baseline="-25000">
                  <a:solidFill>
                    <a:srgbClr val="000000"/>
                  </a:solidFill>
                </a:rPr>
                <a:t>1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54324" name="AutoShape 52">
              <a:extLst>
                <a:ext uri="{FF2B5EF4-FFF2-40B4-BE49-F238E27FC236}">
                  <a16:creationId xmlns:a16="http://schemas.microsoft.com/office/drawing/2014/main" id="{7A760173-E989-4857-AF93-5A5BABF295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20951" y="3074989"/>
              <a:ext cx="346075" cy="346075"/>
            </a:xfrm>
            <a:prstGeom prst="wedgeEllipseCallout">
              <a:avLst>
                <a:gd name="adj1" fmla="val -24167"/>
                <a:gd name="adj2" fmla="val 4506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21600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ε</a:t>
              </a:r>
              <a:r>
                <a:rPr lang="ru-RU" altLang="ru-RU" sz="1800" i="1" baseline="-25000">
                  <a:solidFill>
                    <a:srgbClr val="000000"/>
                  </a:solidFill>
                </a:rPr>
                <a:t>2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54325" name="Text Box 53">
              <a:extLst>
                <a:ext uri="{FF2B5EF4-FFF2-40B4-BE49-F238E27FC236}">
                  <a16:creationId xmlns:a16="http://schemas.microsoft.com/office/drawing/2014/main" id="{7A781DA8-1E02-4F99-B5E2-168B48F0A15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13125" y="3713163"/>
              <a:ext cx="306388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 b="1" i="1">
                  <a:solidFill>
                    <a:srgbClr val="000000"/>
                  </a:solidFill>
                </a:rPr>
                <a:t>п</a:t>
              </a:r>
              <a:r>
                <a:rPr lang="en-US" altLang="ru-RU" sz="1800" i="1">
                  <a:solidFill>
                    <a:srgbClr val="000000"/>
                  </a:solidFill>
                </a:rPr>
                <a:t>′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54326" name="AutoShape 54">
              <a:extLst>
                <a:ext uri="{FF2B5EF4-FFF2-40B4-BE49-F238E27FC236}">
                  <a16:creationId xmlns:a16="http://schemas.microsoft.com/office/drawing/2014/main" id="{2A1E1021-A82C-4D64-9A67-F61DACD11E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95713" y="3533776"/>
              <a:ext cx="309562" cy="282575"/>
            </a:xfrm>
            <a:prstGeom prst="callout1">
              <a:avLst>
                <a:gd name="adj1" fmla="val 52616"/>
                <a:gd name="adj2" fmla="val 0"/>
                <a:gd name="adj3" fmla="val -56394"/>
                <a:gd name="adj4" fmla="val -138991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Δ</a:t>
              </a:r>
              <a:r>
                <a:rPr lang="ru-RU" altLang="ru-RU" sz="1800" i="1">
                  <a:solidFill>
                    <a:srgbClr val="000000"/>
                  </a:solidFill>
                </a:rPr>
                <a:t>Ѕ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54328" name="Line 56">
              <a:extLst>
                <a:ext uri="{FF2B5EF4-FFF2-40B4-BE49-F238E27FC236}">
                  <a16:creationId xmlns:a16="http://schemas.microsoft.com/office/drawing/2014/main" id="{E2401953-5185-40FD-A340-B5FC87F8CD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V="1">
              <a:off x="3078957" y="3767932"/>
              <a:ext cx="395287" cy="0"/>
            </a:xfrm>
            <a:prstGeom prst="line">
              <a:avLst/>
            </a:prstGeom>
            <a:noFill/>
            <a:ln w="22225">
              <a:solidFill>
                <a:srgbClr val="FF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329" name="Line 57">
              <a:extLst>
                <a:ext uri="{FF2B5EF4-FFF2-40B4-BE49-F238E27FC236}">
                  <a16:creationId xmlns:a16="http://schemas.microsoft.com/office/drawing/2014/main" id="{21219C61-5544-4063-B84C-8557F7A21D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0375" y="3500439"/>
              <a:ext cx="287338" cy="7207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330" name="Line 58">
              <a:extLst>
                <a:ext uri="{FF2B5EF4-FFF2-40B4-BE49-F238E27FC236}">
                  <a16:creationId xmlns:a16="http://schemas.microsoft.com/office/drawing/2014/main" id="{0CE54E37-7BBE-40B2-BE65-E0F8B4CD0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7713" y="3076575"/>
              <a:ext cx="431800" cy="4318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331" name="Text Box 59">
              <a:extLst>
                <a:ext uri="{FF2B5EF4-FFF2-40B4-BE49-F238E27FC236}">
                  <a16:creationId xmlns:a16="http://schemas.microsoft.com/office/drawing/2014/main" id="{D1971FBA-18C3-46C8-8E4A-033942BBF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4438" y="2924175"/>
              <a:ext cx="360362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1800" b="1" i="1">
                  <a:solidFill>
                    <a:srgbClr val="000000"/>
                  </a:solidFill>
                </a:rPr>
                <a:t>D</a:t>
              </a:r>
              <a:r>
                <a:rPr lang="en-US" altLang="ru-RU" sz="1800" i="1" baseline="-25000">
                  <a:solidFill>
                    <a:srgbClr val="000000"/>
                  </a:solidFill>
                </a:rPr>
                <a:t>2</a:t>
              </a:r>
              <a:endParaRPr lang="ru-RU" altLang="ru-RU" sz="1800" b="1" i="1">
                <a:solidFill>
                  <a:srgbClr val="000000"/>
                </a:solidFill>
              </a:endParaRPr>
            </a:p>
          </p:txBody>
        </p:sp>
        <p:sp>
          <p:nvSpPr>
            <p:cNvPr id="54332" name="Text Box 60">
              <a:extLst>
                <a:ext uri="{FF2B5EF4-FFF2-40B4-BE49-F238E27FC236}">
                  <a16:creationId xmlns:a16="http://schemas.microsoft.com/office/drawing/2014/main" id="{AA6112B1-4668-409C-949B-99ED4D0D2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813" y="4017964"/>
              <a:ext cx="360362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1800" b="1" i="1">
                  <a:solidFill>
                    <a:srgbClr val="000000"/>
                  </a:solidFill>
                </a:rPr>
                <a:t>D</a:t>
              </a:r>
              <a:r>
                <a:rPr lang="en-US" altLang="ru-RU" sz="1800" i="1" baseline="-25000">
                  <a:solidFill>
                    <a:srgbClr val="000000"/>
                  </a:solidFill>
                </a:rPr>
                <a:t>1</a:t>
              </a:r>
              <a:endParaRPr lang="ru-RU" altLang="ru-RU" sz="1800" b="1" i="1">
                <a:solidFill>
                  <a:srgbClr val="000000"/>
                </a:solidFill>
              </a:endParaRPr>
            </a:p>
          </p:txBody>
        </p:sp>
      </p:grpSp>
      <p:sp>
        <p:nvSpPr>
          <p:cNvPr id="36" name="Rectangle 2">
            <a:extLst>
              <a:ext uri="{FF2B5EF4-FFF2-40B4-BE49-F238E27FC236}">
                <a16:creationId xmlns:a16="http://schemas.microsoft.com/office/drawing/2014/main" id="{9B80E91B-0EF4-45E7-AD4F-D17C05C96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753" y="280416"/>
            <a:ext cx="11784962" cy="614362"/>
          </a:xfrm>
        </p:spPr>
        <p:txBody>
          <a:bodyPr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ru-RU" kern="1200" dirty="0">
                <a:solidFill>
                  <a:schemeClr val="accent1">
                    <a:satMod val="150000"/>
                  </a:schemeClr>
                </a:solidFill>
              </a:rPr>
              <a:t>Поле на границе раздела диэлектриков</a:t>
            </a:r>
          </a:p>
        </p:txBody>
      </p:sp>
    </p:spTree>
  </p:cSld>
  <p:clrMapOvr>
    <a:masterClrMapping/>
  </p:clrMapOvr>
  <p:transition spd="slow">
    <p:split orient="vert"/>
    <p:sndAc>
      <p:stSnd>
        <p:snd r:embed="rId2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4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4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4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uild="allAtOnce"/>
      <p:bldP spid="54312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D1F99641-A13E-449F-9F35-EEE05DD71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733E06C1-1903-40BF-837A-BA72F3456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63FE66D1-60B7-4B1C-833B-DFD759EF6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30A0FE40-05A1-4DDC-9323-F3EA0CAB6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7656" name="Rectangle 8">
            <a:extLst>
              <a:ext uri="{FF2B5EF4-FFF2-40B4-BE49-F238E27FC236}">
                <a16:creationId xmlns:a16="http://schemas.microsoft.com/office/drawing/2014/main" id="{69EC5EEA-6B50-4F5D-9391-5D9C7FF2D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7657" name="Rectangle 9">
            <a:extLst>
              <a:ext uri="{FF2B5EF4-FFF2-40B4-BE49-F238E27FC236}">
                <a16:creationId xmlns:a16="http://schemas.microsoft.com/office/drawing/2014/main" id="{89255F70-6951-4792-9B31-E87ADD3F7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7658" name="Rectangle 10">
            <a:extLst>
              <a:ext uri="{FF2B5EF4-FFF2-40B4-BE49-F238E27FC236}">
                <a16:creationId xmlns:a16="http://schemas.microsoft.com/office/drawing/2014/main" id="{6B1C86C0-05A5-4884-A7EF-6EA4C2C63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7659" name="Rectangle 11">
            <a:extLst>
              <a:ext uri="{FF2B5EF4-FFF2-40B4-BE49-F238E27FC236}">
                <a16:creationId xmlns:a16="http://schemas.microsoft.com/office/drawing/2014/main" id="{BCE651BA-6D90-40A5-88B6-5969DE949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7660" name="Rectangle 13">
            <a:extLst>
              <a:ext uri="{FF2B5EF4-FFF2-40B4-BE49-F238E27FC236}">
                <a16:creationId xmlns:a16="http://schemas.microsoft.com/office/drawing/2014/main" id="{01B2499D-31D0-473E-BBC0-ECF941C3B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BED1F6A-4C77-4EA5-9891-CCBEA99577DC}"/>
              </a:ext>
            </a:extLst>
          </p:cNvPr>
          <p:cNvGrpSpPr/>
          <p:nvPr/>
        </p:nvGrpSpPr>
        <p:grpSpPr>
          <a:xfrm>
            <a:off x="450760" y="2782506"/>
            <a:ext cx="3817289" cy="2482851"/>
            <a:chOff x="2424113" y="2924175"/>
            <a:chExt cx="2011362" cy="1368426"/>
          </a:xfrm>
        </p:grpSpPr>
        <p:sp>
          <p:nvSpPr>
            <p:cNvPr id="54314" name="AutoShape 42">
              <a:extLst>
                <a:ext uri="{FF2B5EF4-FFF2-40B4-BE49-F238E27FC236}">
                  <a16:creationId xmlns:a16="http://schemas.microsoft.com/office/drawing/2014/main" id="{4782C748-A63E-4EB9-92CE-56E5CD4CED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80000">
              <a:off x="3017838" y="3317876"/>
              <a:ext cx="493712" cy="296863"/>
            </a:xfrm>
            <a:prstGeom prst="can">
              <a:avLst>
                <a:gd name="adj" fmla="val 33333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54315" name="Text Box 43">
              <a:extLst>
                <a:ext uri="{FF2B5EF4-FFF2-40B4-BE49-F238E27FC236}">
                  <a16:creationId xmlns:a16="http://schemas.microsoft.com/office/drawing/2014/main" id="{9E7B0152-A55C-489C-8C1F-D820255811D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13125" y="2927351"/>
              <a:ext cx="198438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 b="1" i="1">
                  <a:solidFill>
                    <a:srgbClr val="000000"/>
                  </a:solidFill>
                </a:rPr>
                <a:t>п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54316" name="Freeform 44">
              <a:extLst>
                <a:ext uri="{FF2B5EF4-FFF2-40B4-BE49-F238E27FC236}">
                  <a16:creationId xmlns:a16="http://schemas.microsoft.com/office/drawing/2014/main" id="{6BB506B4-38D8-4B7B-96ED-0BE465FEE51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24113" y="3117850"/>
              <a:ext cx="2011362" cy="495300"/>
            </a:xfrm>
            <a:custGeom>
              <a:avLst/>
              <a:gdLst>
                <a:gd name="T0" fmla="*/ 0 w 2440"/>
                <a:gd name="T1" fmla="*/ 2147483646 h 600"/>
                <a:gd name="T2" fmla="*/ 2147483646 w 2440"/>
                <a:gd name="T3" fmla="*/ 2147483646 h 600"/>
                <a:gd name="T4" fmla="*/ 2147483646 w 2440"/>
                <a:gd name="T5" fmla="*/ 2147483646 h 600"/>
                <a:gd name="T6" fmla="*/ 2147483646 w 2440"/>
                <a:gd name="T7" fmla="*/ 2147483646 h 600"/>
                <a:gd name="T8" fmla="*/ 2147483646 w 2440"/>
                <a:gd name="T9" fmla="*/ 2147483646 h 600"/>
                <a:gd name="T10" fmla="*/ 2147483646 w 2440"/>
                <a:gd name="T11" fmla="*/ 2147483646 h 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40" h="600">
                  <a:moveTo>
                    <a:pt x="0" y="600"/>
                  </a:moveTo>
                  <a:cubicBezTo>
                    <a:pt x="240" y="525"/>
                    <a:pt x="480" y="450"/>
                    <a:pt x="600" y="420"/>
                  </a:cubicBezTo>
                  <a:cubicBezTo>
                    <a:pt x="720" y="390"/>
                    <a:pt x="580" y="420"/>
                    <a:pt x="720" y="420"/>
                  </a:cubicBezTo>
                  <a:cubicBezTo>
                    <a:pt x="860" y="420"/>
                    <a:pt x="1180" y="480"/>
                    <a:pt x="1440" y="420"/>
                  </a:cubicBezTo>
                  <a:cubicBezTo>
                    <a:pt x="1700" y="360"/>
                    <a:pt x="2120" y="120"/>
                    <a:pt x="2280" y="60"/>
                  </a:cubicBezTo>
                  <a:cubicBezTo>
                    <a:pt x="2440" y="0"/>
                    <a:pt x="2420" y="30"/>
                    <a:pt x="2400" y="6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317" name="Line 45">
              <a:extLst>
                <a:ext uri="{FF2B5EF4-FFF2-40B4-BE49-F238E27FC236}">
                  <a16:creationId xmlns:a16="http://schemas.microsoft.com/office/drawing/2014/main" id="{0CCED5F4-3424-4775-AB48-C57B2861467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>
              <a:off x="3078957" y="3174207"/>
              <a:ext cx="395287" cy="0"/>
            </a:xfrm>
            <a:prstGeom prst="line">
              <a:avLst/>
            </a:prstGeom>
            <a:noFill/>
            <a:ln w="2222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666" name="Line 46">
              <a:extLst>
                <a:ext uri="{FF2B5EF4-FFF2-40B4-BE49-F238E27FC236}">
                  <a16:creationId xmlns:a16="http://schemas.microsoft.com/office/drawing/2014/main" id="{DDDB839A-ED83-442B-8F91-E799838A360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424114" y="3595689"/>
              <a:ext cx="98425" cy="1476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667" name="Line 47">
              <a:extLst>
                <a:ext uri="{FF2B5EF4-FFF2-40B4-BE49-F238E27FC236}">
                  <a16:creationId xmlns:a16="http://schemas.microsoft.com/office/drawing/2014/main" id="{BB307B32-3C9B-45E0-9299-5C68DC98914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619376" y="3549650"/>
              <a:ext cx="98425" cy="1476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668" name="Line 48">
              <a:extLst>
                <a:ext uri="{FF2B5EF4-FFF2-40B4-BE49-F238E27FC236}">
                  <a16:creationId xmlns:a16="http://schemas.microsoft.com/office/drawing/2014/main" id="{83B460E6-312F-4056-9B22-BD888065C97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905251" y="3327401"/>
              <a:ext cx="98425" cy="1492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669" name="Line 49">
              <a:extLst>
                <a:ext uri="{FF2B5EF4-FFF2-40B4-BE49-F238E27FC236}">
                  <a16:creationId xmlns:a16="http://schemas.microsoft.com/office/drawing/2014/main" id="{C1D0FDD7-C8CD-4D76-BAB4-3B7C0FFCD2D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202114" y="3179764"/>
              <a:ext cx="98425" cy="1476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670" name="Line 50">
              <a:extLst>
                <a:ext uri="{FF2B5EF4-FFF2-40B4-BE49-F238E27FC236}">
                  <a16:creationId xmlns:a16="http://schemas.microsoft.com/office/drawing/2014/main" id="{EE87C310-0E41-4938-A20A-A99E1085FC6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817814" y="3476625"/>
              <a:ext cx="98425" cy="1476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323" name="AutoShape 51">
              <a:extLst>
                <a:ext uri="{FF2B5EF4-FFF2-40B4-BE49-F238E27FC236}">
                  <a16:creationId xmlns:a16="http://schemas.microsoft.com/office/drawing/2014/main" id="{D2DE0F4B-52FA-4A92-A99E-7807F4A539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19376" y="3659189"/>
              <a:ext cx="346075" cy="346075"/>
            </a:xfrm>
            <a:prstGeom prst="wedgeEllipseCallout">
              <a:avLst>
                <a:gd name="adj1" fmla="val -24167"/>
                <a:gd name="adj2" fmla="val 4506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21600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ε</a:t>
              </a:r>
              <a:r>
                <a:rPr lang="ru-RU" altLang="ru-RU" sz="1800" i="1" baseline="-25000">
                  <a:solidFill>
                    <a:srgbClr val="000000"/>
                  </a:solidFill>
                </a:rPr>
                <a:t>1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54324" name="AutoShape 52">
              <a:extLst>
                <a:ext uri="{FF2B5EF4-FFF2-40B4-BE49-F238E27FC236}">
                  <a16:creationId xmlns:a16="http://schemas.microsoft.com/office/drawing/2014/main" id="{7A760173-E989-4857-AF93-5A5BABF295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20951" y="3074989"/>
              <a:ext cx="346075" cy="346075"/>
            </a:xfrm>
            <a:prstGeom prst="wedgeEllipseCallout">
              <a:avLst>
                <a:gd name="adj1" fmla="val -24167"/>
                <a:gd name="adj2" fmla="val 4506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21600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ε</a:t>
              </a:r>
              <a:r>
                <a:rPr lang="ru-RU" altLang="ru-RU" sz="1800" i="1" baseline="-25000">
                  <a:solidFill>
                    <a:srgbClr val="000000"/>
                  </a:solidFill>
                </a:rPr>
                <a:t>2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54325" name="Text Box 53">
              <a:extLst>
                <a:ext uri="{FF2B5EF4-FFF2-40B4-BE49-F238E27FC236}">
                  <a16:creationId xmlns:a16="http://schemas.microsoft.com/office/drawing/2014/main" id="{7A781DA8-1E02-4F99-B5E2-168B48F0A15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13125" y="3713163"/>
              <a:ext cx="306388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 b="1" i="1">
                  <a:solidFill>
                    <a:srgbClr val="000000"/>
                  </a:solidFill>
                </a:rPr>
                <a:t>п</a:t>
              </a:r>
              <a:r>
                <a:rPr lang="en-US" altLang="ru-RU" sz="1800" i="1">
                  <a:solidFill>
                    <a:srgbClr val="000000"/>
                  </a:solidFill>
                </a:rPr>
                <a:t>′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54326" name="AutoShape 54">
              <a:extLst>
                <a:ext uri="{FF2B5EF4-FFF2-40B4-BE49-F238E27FC236}">
                  <a16:creationId xmlns:a16="http://schemas.microsoft.com/office/drawing/2014/main" id="{2A1E1021-A82C-4D64-9A67-F61DACD11E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95713" y="3533776"/>
              <a:ext cx="309562" cy="282575"/>
            </a:xfrm>
            <a:prstGeom prst="callout1">
              <a:avLst>
                <a:gd name="adj1" fmla="val 52616"/>
                <a:gd name="adj2" fmla="val 0"/>
                <a:gd name="adj3" fmla="val -56394"/>
                <a:gd name="adj4" fmla="val -138991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Δ</a:t>
              </a:r>
              <a:r>
                <a:rPr lang="ru-RU" altLang="ru-RU" sz="1800" i="1">
                  <a:solidFill>
                    <a:srgbClr val="000000"/>
                  </a:solidFill>
                </a:rPr>
                <a:t>Ѕ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54328" name="Line 56">
              <a:extLst>
                <a:ext uri="{FF2B5EF4-FFF2-40B4-BE49-F238E27FC236}">
                  <a16:creationId xmlns:a16="http://schemas.microsoft.com/office/drawing/2014/main" id="{E2401953-5185-40FD-A340-B5FC87F8CD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V="1">
              <a:off x="3078957" y="3767932"/>
              <a:ext cx="395287" cy="0"/>
            </a:xfrm>
            <a:prstGeom prst="line">
              <a:avLst/>
            </a:prstGeom>
            <a:noFill/>
            <a:ln w="22225">
              <a:solidFill>
                <a:srgbClr val="FF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329" name="Line 57">
              <a:extLst>
                <a:ext uri="{FF2B5EF4-FFF2-40B4-BE49-F238E27FC236}">
                  <a16:creationId xmlns:a16="http://schemas.microsoft.com/office/drawing/2014/main" id="{21219C61-5544-4063-B84C-8557F7A21D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0375" y="3500439"/>
              <a:ext cx="287338" cy="7207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330" name="Line 58">
              <a:extLst>
                <a:ext uri="{FF2B5EF4-FFF2-40B4-BE49-F238E27FC236}">
                  <a16:creationId xmlns:a16="http://schemas.microsoft.com/office/drawing/2014/main" id="{0CE54E37-7BBE-40B2-BE65-E0F8B4CD0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7713" y="3076575"/>
              <a:ext cx="431800" cy="4318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331" name="Text Box 59">
              <a:extLst>
                <a:ext uri="{FF2B5EF4-FFF2-40B4-BE49-F238E27FC236}">
                  <a16:creationId xmlns:a16="http://schemas.microsoft.com/office/drawing/2014/main" id="{D1971FBA-18C3-46C8-8E4A-033942BBF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4438" y="2924175"/>
              <a:ext cx="360362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1800" b="1" i="1">
                  <a:solidFill>
                    <a:srgbClr val="000000"/>
                  </a:solidFill>
                </a:rPr>
                <a:t>D</a:t>
              </a:r>
              <a:r>
                <a:rPr lang="en-US" altLang="ru-RU" sz="1800" i="1" baseline="-25000">
                  <a:solidFill>
                    <a:srgbClr val="000000"/>
                  </a:solidFill>
                </a:rPr>
                <a:t>2</a:t>
              </a:r>
              <a:endParaRPr lang="ru-RU" altLang="ru-RU" sz="1800" b="1" i="1">
                <a:solidFill>
                  <a:srgbClr val="000000"/>
                </a:solidFill>
              </a:endParaRPr>
            </a:p>
          </p:txBody>
        </p:sp>
        <p:sp>
          <p:nvSpPr>
            <p:cNvPr id="54332" name="Text Box 60">
              <a:extLst>
                <a:ext uri="{FF2B5EF4-FFF2-40B4-BE49-F238E27FC236}">
                  <a16:creationId xmlns:a16="http://schemas.microsoft.com/office/drawing/2014/main" id="{AA6112B1-4668-409C-949B-99ED4D0D2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813" y="4017964"/>
              <a:ext cx="360362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1800" b="1" i="1">
                  <a:solidFill>
                    <a:srgbClr val="000000"/>
                  </a:solidFill>
                </a:rPr>
                <a:t>D</a:t>
              </a:r>
              <a:r>
                <a:rPr lang="en-US" altLang="ru-RU" sz="1800" i="1" baseline="-25000">
                  <a:solidFill>
                    <a:srgbClr val="000000"/>
                  </a:solidFill>
                </a:rPr>
                <a:t>1</a:t>
              </a:r>
              <a:endParaRPr lang="ru-RU" altLang="ru-RU" sz="1800" b="1" i="1">
                <a:solidFill>
                  <a:srgbClr val="000000"/>
                </a:solidFill>
              </a:endParaRPr>
            </a:p>
          </p:txBody>
        </p:sp>
      </p:grpSp>
      <p:sp>
        <p:nvSpPr>
          <p:cNvPr id="54333" name="Text Box 61">
            <a:extLst>
              <a:ext uri="{FF2B5EF4-FFF2-40B4-BE49-F238E27FC236}">
                <a16:creationId xmlns:a16="http://schemas.microsoft.com/office/drawing/2014/main" id="{923F0CA1-3237-441E-BA19-D62E54D46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870" y="2382592"/>
            <a:ext cx="662957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800" i="1" dirty="0">
                <a:solidFill>
                  <a:srgbClr val="000000"/>
                </a:solidFill>
              </a:rPr>
              <a:t>Выводы: </a:t>
            </a:r>
            <a:r>
              <a:rPr lang="ru-RU" altLang="ru-RU" sz="2800" dirty="0">
                <a:solidFill>
                  <a:srgbClr val="000000"/>
                </a:solidFill>
              </a:rPr>
              <a:t>Если на границе раздела двух однородных диэлектриков – сторонних зарядов нет, то при переходе этой границы составляющие </a:t>
            </a:r>
            <a:r>
              <a:rPr lang="ru-RU" altLang="ru-RU" sz="2800" i="1" dirty="0" err="1">
                <a:solidFill>
                  <a:srgbClr val="000000"/>
                </a:solidFill>
              </a:rPr>
              <a:t>Е</a:t>
            </a:r>
            <a:r>
              <a:rPr lang="ru-RU" altLang="ru-RU" sz="2800" i="1" baseline="-25000" dirty="0" err="1">
                <a:solidFill>
                  <a:srgbClr val="000000"/>
                </a:solidFill>
              </a:rPr>
              <a:t>τ</a:t>
            </a:r>
            <a:r>
              <a:rPr lang="ru-RU" altLang="ru-RU" sz="2800" dirty="0">
                <a:solidFill>
                  <a:srgbClr val="000000"/>
                </a:solidFill>
              </a:rPr>
              <a:t> и </a:t>
            </a:r>
            <a:r>
              <a:rPr lang="en-US" altLang="ru-RU" sz="2800" i="1" dirty="0" err="1">
                <a:solidFill>
                  <a:srgbClr val="000000"/>
                </a:solidFill>
              </a:rPr>
              <a:t>D</a:t>
            </a:r>
            <a:r>
              <a:rPr lang="en-US" altLang="ru-RU" sz="2800" i="1" baseline="-25000" dirty="0" err="1">
                <a:solidFill>
                  <a:srgbClr val="000000"/>
                </a:solidFill>
              </a:rPr>
              <a:t>n</a:t>
            </a:r>
            <a:r>
              <a:rPr lang="en-US" altLang="ru-RU" sz="2800" dirty="0">
                <a:solidFill>
                  <a:srgbClr val="000000"/>
                </a:solidFill>
              </a:rPr>
              <a:t> </a:t>
            </a:r>
            <a:r>
              <a:rPr lang="ru-RU" altLang="ru-RU" sz="2800" dirty="0">
                <a:solidFill>
                  <a:srgbClr val="000000"/>
                </a:solidFill>
              </a:rPr>
              <a:t>изменяются непрерывно (без скачка), а составляющие </a:t>
            </a:r>
            <a:r>
              <a:rPr lang="ru-RU" altLang="ru-RU" sz="2800" i="1" dirty="0" err="1">
                <a:solidFill>
                  <a:srgbClr val="000000"/>
                </a:solidFill>
              </a:rPr>
              <a:t>Е</a:t>
            </a:r>
            <a:r>
              <a:rPr lang="ru-RU" altLang="ru-RU" sz="2800" i="1" baseline="-25000" dirty="0" err="1">
                <a:solidFill>
                  <a:srgbClr val="000000"/>
                </a:solidFill>
              </a:rPr>
              <a:t>п</a:t>
            </a:r>
            <a:r>
              <a:rPr lang="ru-RU" altLang="ru-RU" sz="2800" dirty="0">
                <a:solidFill>
                  <a:srgbClr val="000000"/>
                </a:solidFill>
              </a:rPr>
              <a:t> и </a:t>
            </a:r>
            <a:r>
              <a:rPr lang="en-US" altLang="ru-RU" sz="2800" i="1" dirty="0" err="1">
                <a:solidFill>
                  <a:srgbClr val="000000"/>
                </a:solidFill>
              </a:rPr>
              <a:t>D</a:t>
            </a:r>
            <a:r>
              <a:rPr lang="en-US" altLang="ru-RU" sz="2800" i="1" baseline="-25000" dirty="0" err="1">
                <a:solidFill>
                  <a:srgbClr val="000000"/>
                </a:solidFill>
              </a:rPr>
              <a:t>τ</a:t>
            </a:r>
            <a:r>
              <a:rPr lang="en-US" altLang="ru-RU" sz="2800" baseline="-25000" dirty="0">
                <a:solidFill>
                  <a:srgbClr val="000000"/>
                </a:solidFill>
              </a:rPr>
              <a:t> </a:t>
            </a:r>
            <a:r>
              <a:rPr lang="ru-RU" altLang="ru-RU" sz="2800" dirty="0">
                <a:solidFill>
                  <a:srgbClr val="000000"/>
                </a:solidFill>
              </a:rPr>
              <a:t>претерпевают скачок. 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9B80E91B-0EF4-45E7-AD4F-D17C05C96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753" y="280416"/>
            <a:ext cx="11784962" cy="614362"/>
          </a:xfrm>
        </p:spPr>
        <p:txBody>
          <a:bodyPr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ru-RU" kern="1200" dirty="0">
                <a:solidFill>
                  <a:schemeClr val="accent1">
                    <a:satMod val="150000"/>
                  </a:schemeClr>
                </a:solidFill>
              </a:rPr>
              <a:t>Поле на границе раздела диэлектриков</a:t>
            </a:r>
          </a:p>
        </p:txBody>
      </p:sp>
    </p:spTree>
    <p:extLst>
      <p:ext uri="{BB962C8B-B14F-4D97-AF65-F5344CB8AC3E}">
        <p14:creationId xmlns:p14="http://schemas.microsoft.com/office/powerpoint/2010/main" val="2601470999"/>
      </p:ext>
    </p:extLst>
  </p:cSld>
  <p:clrMapOvr>
    <a:masterClrMapping/>
  </p:clrMapOvr>
  <p:transition spd="slow">
    <p:split orient="vert"/>
    <p:sndAc>
      <p:stSnd>
        <p:snd r:embed="rId2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4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4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4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33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E1A9FF77-85F5-4793-8830-0CAEBC8C3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7B3CFC1F-2BC5-4A5F-A3E9-37A8C6CE0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5842" y="1596980"/>
            <a:ext cx="9087411" cy="1811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ct val="20000"/>
              </a:spcAft>
              <a:buClr>
                <a:schemeClr val="bg1"/>
              </a:buClr>
              <a:buSzTx/>
              <a:buFontTx/>
              <a:buChar char="•"/>
            </a:pPr>
            <a:r>
              <a:rPr lang="ru-RU" altLang="ru-RU" sz="2000" dirty="0"/>
              <a:t>  </a:t>
            </a:r>
            <a:r>
              <a:rPr lang="ru-RU" altLang="ru-RU" sz="2000" dirty="0">
                <a:solidFill>
                  <a:srgbClr val="000000"/>
                </a:solidFill>
              </a:rPr>
              <a:t>Преломление линий </a:t>
            </a:r>
            <a:r>
              <a:rPr lang="ru-RU" altLang="ru-RU" sz="2000" b="1" i="1" dirty="0">
                <a:solidFill>
                  <a:srgbClr val="000000"/>
                </a:solidFill>
              </a:rPr>
              <a:t>Е</a:t>
            </a:r>
            <a:r>
              <a:rPr lang="ru-RU" altLang="ru-RU" sz="2000" dirty="0">
                <a:solidFill>
                  <a:srgbClr val="000000"/>
                </a:solidFill>
              </a:rPr>
              <a:t> и </a:t>
            </a:r>
            <a:r>
              <a:rPr lang="en-US" altLang="ru-RU" sz="2000" b="1" i="1" dirty="0">
                <a:solidFill>
                  <a:srgbClr val="000000"/>
                </a:solidFill>
              </a:rPr>
              <a:t>D</a:t>
            </a:r>
            <a:r>
              <a:rPr lang="ru-RU" altLang="ru-RU" sz="1800" dirty="0">
                <a:solidFill>
                  <a:srgbClr val="000000"/>
                </a:solidFill>
              </a:rPr>
              <a:t> </a:t>
            </a:r>
            <a:endParaRPr lang="ru-RU" altLang="ru-RU" sz="2000" b="1" i="1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ru-RU" altLang="ru-RU" sz="2000" dirty="0">
                <a:solidFill>
                  <a:srgbClr val="000000"/>
                </a:solidFill>
              </a:rPr>
              <a:t>    Если сторонних зарядов на границе раздела диэлектриков (рис.1) – нет, то имеем</a:t>
            </a:r>
            <a:r>
              <a:rPr lang="ru-RU" altLang="ru-RU" sz="1800" dirty="0">
                <a:solidFill>
                  <a:srgbClr val="000000"/>
                </a:solidFill>
              </a:rPr>
              <a:t>: </a:t>
            </a:r>
            <a:r>
              <a:rPr lang="ru-RU" altLang="ru-RU" sz="2000" i="1" dirty="0">
                <a:solidFill>
                  <a:srgbClr val="000000"/>
                </a:solidFill>
              </a:rPr>
              <a:t>Е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2τ</a:t>
            </a:r>
            <a:r>
              <a:rPr lang="ru-RU" altLang="ru-RU" sz="2000" i="1" dirty="0">
                <a:solidFill>
                  <a:srgbClr val="000000"/>
                </a:solidFill>
              </a:rPr>
              <a:t> = Е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1τ</a:t>
            </a:r>
            <a:r>
              <a:rPr lang="ru-RU" altLang="ru-RU" sz="2000" dirty="0">
                <a:solidFill>
                  <a:srgbClr val="000000"/>
                </a:solidFill>
              </a:rPr>
              <a:t> и </a:t>
            </a:r>
            <a:r>
              <a:rPr lang="en-US" altLang="ru-RU" sz="2000" i="1" dirty="0">
                <a:solidFill>
                  <a:srgbClr val="000000"/>
                </a:solidFill>
              </a:rPr>
              <a:t>D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2</a:t>
            </a:r>
            <a:r>
              <a:rPr lang="en-US" altLang="ru-RU" sz="2000" i="1" baseline="-25000" dirty="0">
                <a:solidFill>
                  <a:srgbClr val="000000"/>
                </a:solidFill>
              </a:rPr>
              <a:t>n</a:t>
            </a:r>
            <a:r>
              <a:rPr lang="ru-RU" altLang="ru-RU" sz="2000" i="1" dirty="0">
                <a:solidFill>
                  <a:srgbClr val="000000"/>
                </a:solidFill>
              </a:rPr>
              <a:t>= </a:t>
            </a:r>
            <a:r>
              <a:rPr lang="en-US" altLang="ru-RU" sz="2000" i="1" dirty="0">
                <a:solidFill>
                  <a:srgbClr val="000000"/>
                </a:solidFill>
              </a:rPr>
              <a:t>D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1</a:t>
            </a:r>
            <a:r>
              <a:rPr lang="en-US" altLang="ru-RU" sz="2000" i="1" baseline="-25000" dirty="0">
                <a:solidFill>
                  <a:srgbClr val="000000"/>
                </a:solidFill>
              </a:rPr>
              <a:t>n</a:t>
            </a:r>
            <a:r>
              <a:rPr lang="ru-RU" altLang="ru-RU" sz="2000" dirty="0">
                <a:solidFill>
                  <a:srgbClr val="000000"/>
                </a:solidFill>
              </a:rPr>
              <a:t>, а последнее можно записать как </a:t>
            </a:r>
            <a:r>
              <a:rPr lang="ru-RU" altLang="ru-RU" sz="2000" i="1" dirty="0">
                <a:solidFill>
                  <a:srgbClr val="000000"/>
                </a:solidFill>
              </a:rPr>
              <a:t>ε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2</a:t>
            </a:r>
            <a:r>
              <a:rPr lang="ru-RU" altLang="ru-RU" sz="2000" i="1" dirty="0">
                <a:solidFill>
                  <a:srgbClr val="000000"/>
                </a:solidFill>
              </a:rPr>
              <a:t>∙Е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2п</a:t>
            </a:r>
            <a:r>
              <a:rPr lang="ru-RU" altLang="ru-RU" sz="2000" i="1" dirty="0">
                <a:solidFill>
                  <a:srgbClr val="000000"/>
                </a:solidFill>
              </a:rPr>
              <a:t> = ε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1</a:t>
            </a:r>
            <a:r>
              <a:rPr lang="ru-RU" altLang="ru-RU" sz="2000" i="1" dirty="0">
                <a:solidFill>
                  <a:srgbClr val="000000"/>
                </a:solidFill>
              </a:rPr>
              <a:t>∙Е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1п</a:t>
            </a:r>
            <a:r>
              <a:rPr lang="ru-RU" altLang="ru-RU" sz="2000" dirty="0">
                <a:solidFill>
                  <a:srgbClr val="000000"/>
                </a:solidFill>
              </a:rPr>
              <a:t>. Тогда из</a:t>
            </a:r>
          </a:p>
          <a:p>
            <a:pPr algn="just" eaLnBrk="1" hangingPunct="1">
              <a:lnSpc>
                <a:spcPct val="135000"/>
              </a:lnSpc>
              <a:buClr>
                <a:schemeClr val="bg1"/>
              </a:buClr>
              <a:buSzTx/>
              <a:buFontTx/>
              <a:buNone/>
            </a:pPr>
            <a:r>
              <a:rPr lang="ru-RU" altLang="ru-RU" sz="2000" dirty="0">
                <a:solidFill>
                  <a:srgbClr val="000000"/>
                </a:solidFill>
              </a:rPr>
              <a:t>рисунка видно: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2F1C7CDC-24B1-4EAB-90EA-F9818CAED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CB56BD23-7A57-4568-B52C-ED4293A10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9A200C35-6134-4F7E-AA20-DDEF76667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8E74C3C0-EA7F-4C5A-9AFF-5C5E7E6D7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DF4197A1-4A63-49FB-B6AE-D56FFC56C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D6835853-D924-455C-B274-B85A29633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752BE466-5896-4727-A7B7-BE0494AF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8684" name="Rectangle 12">
            <a:extLst>
              <a:ext uri="{FF2B5EF4-FFF2-40B4-BE49-F238E27FC236}">
                <a16:creationId xmlns:a16="http://schemas.microsoft.com/office/drawing/2014/main" id="{C8369D48-4DE1-44A1-9EB9-72A00D7F7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8687" name="Rectangle 34">
            <a:extLst>
              <a:ext uri="{FF2B5EF4-FFF2-40B4-BE49-F238E27FC236}">
                <a16:creationId xmlns:a16="http://schemas.microsoft.com/office/drawing/2014/main" id="{97A0933E-1C73-49CB-8C48-26DAF46CB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graphicFrame>
        <p:nvGraphicFramePr>
          <p:cNvPr id="55329" name="Object 33">
            <a:extLst>
              <a:ext uri="{FF2B5EF4-FFF2-40B4-BE49-F238E27FC236}">
                <a16:creationId xmlns:a16="http://schemas.microsoft.com/office/drawing/2014/main" id="{54BDD11F-71CD-4932-94A4-B333892A66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1076" y="3371914"/>
          <a:ext cx="4368789" cy="128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0" name="Формула" r:id="rId4" imgW="1609749" imgH="419207" progId="Equation.3">
                  <p:embed/>
                </p:oleObj>
              </mc:Choice>
              <mc:Fallback>
                <p:oleObj name="Формула" r:id="rId4" imgW="1609749" imgH="419207" progId="Equation.3">
                  <p:embed/>
                  <p:pic>
                    <p:nvPicPr>
                      <p:cNvPr id="55329" name="Object 33">
                        <a:extLst>
                          <a:ext uri="{FF2B5EF4-FFF2-40B4-BE49-F238E27FC236}">
                            <a16:creationId xmlns:a16="http://schemas.microsoft.com/office/drawing/2014/main" id="{54BDD11F-71CD-4932-94A4-B333892A66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076" y="3371914"/>
                        <a:ext cx="4368789" cy="1284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5331" name="Object 35">
                <a:extLst>
                  <a:ext uri="{FF2B5EF4-FFF2-40B4-BE49-F238E27FC236}">
                    <a16:creationId xmlns:a16="http://schemas.microsoft.com/office/drawing/2014/main" id="{96BA7196-AF28-472E-A9DA-A20D8C2040CB}"/>
                  </a:ext>
                </a:extLst>
              </p:cNvPr>
              <p:cNvSpPr txBox="1"/>
              <p:nvPr/>
            </p:nvSpPr>
            <p:spPr bwMode="auto">
              <a:xfrm>
                <a:off x="8328529" y="5533280"/>
                <a:ext cx="4494212" cy="11509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𝑡𝑔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𝑡𝑔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5331" name="Object 35">
                <a:extLst>
                  <a:ext uri="{FF2B5EF4-FFF2-40B4-BE49-F238E27FC236}">
                    <a16:creationId xmlns:a16="http://schemas.microsoft.com/office/drawing/2014/main" id="{96BA7196-AF28-472E-A9DA-A20D8C204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28529" y="5533280"/>
                <a:ext cx="4494212" cy="11509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333" name="Group 37">
            <a:extLst>
              <a:ext uri="{FF2B5EF4-FFF2-40B4-BE49-F238E27FC236}">
                <a16:creationId xmlns:a16="http://schemas.microsoft.com/office/drawing/2014/main" id="{339A0DD7-B433-45F7-A7C8-220AE912554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8661" y="2918493"/>
            <a:ext cx="2667180" cy="3765725"/>
            <a:chOff x="1941" y="8280"/>
            <a:chExt cx="2040" cy="2880"/>
          </a:xfrm>
        </p:grpSpPr>
        <p:sp>
          <p:nvSpPr>
            <p:cNvPr id="28726" name="Text Box 38">
              <a:extLst>
                <a:ext uri="{FF2B5EF4-FFF2-40B4-BE49-F238E27FC236}">
                  <a16:creationId xmlns:a16="http://schemas.microsoft.com/office/drawing/2014/main" id="{297B94CC-6736-4042-8CC3-5DE1A6E2B84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595" y="9720"/>
              <a:ext cx="306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α</a:t>
              </a:r>
              <a:r>
                <a:rPr lang="ru-RU" altLang="ru-RU" sz="1800" i="1" baseline="-25000" dirty="0">
                  <a:solidFill>
                    <a:srgbClr val="000000"/>
                  </a:solidFill>
                </a:rPr>
                <a:t>1</a:t>
              </a:r>
              <a:endParaRPr lang="ru-RU" altLang="ru-RU" sz="1800" dirty="0">
                <a:solidFill>
                  <a:srgbClr val="000000"/>
                </a:solidFill>
              </a:endParaRPr>
            </a:p>
          </p:txBody>
        </p:sp>
        <p:sp>
          <p:nvSpPr>
            <p:cNvPr id="28727" name="Text Box 39">
              <a:extLst>
                <a:ext uri="{FF2B5EF4-FFF2-40B4-BE49-F238E27FC236}">
                  <a16:creationId xmlns:a16="http://schemas.microsoft.com/office/drawing/2014/main" id="{2553D208-7D2E-4698-A895-A4B470FDD8D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55" y="8694"/>
              <a:ext cx="306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α</a:t>
              </a:r>
              <a:r>
                <a:rPr lang="ru-RU" altLang="ru-RU" sz="1800" i="1" baseline="-25000">
                  <a:solidFill>
                    <a:srgbClr val="000000"/>
                  </a:solidFill>
                </a:rPr>
                <a:t>2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28728" name="Text Box 40">
              <a:extLst>
                <a:ext uri="{FF2B5EF4-FFF2-40B4-BE49-F238E27FC236}">
                  <a16:creationId xmlns:a16="http://schemas.microsoft.com/office/drawing/2014/main" id="{86170993-C853-4A29-BB1C-501F698038B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941" y="9943"/>
              <a:ext cx="42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 b="1" i="1">
                  <a:solidFill>
                    <a:srgbClr val="000000"/>
                  </a:solidFill>
                </a:rPr>
                <a:t>Е</a:t>
              </a:r>
              <a:r>
                <a:rPr lang="ru-RU" altLang="ru-RU" sz="1800" b="1" i="1" baseline="-25000">
                  <a:solidFill>
                    <a:srgbClr val="000000"/>
                  </a:solidFill>
                </a:rPr>
                <a:t>1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28729" name="Text Box 41">
              <a:extLst>
                <a:ext uri="{FF2B5EF4-FFF2-40B4-BE49-F238E27FC236}">
                  <a16:creationId xmlns:a16="http://schemas.microsoft.com/office/drawing/2014/main" id="{CAE597D5-8EC5-4B20-A11F-31B93909FB6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76" y="8280"/>
              <a:ext cx="42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 i="1">
                  <a:solidFill>
                    <a:srgbClr val="000000"/>
                  </a:solidFill>
                </a:rPr>
                <a:t>Е</a:t>
              </a:r>
              <a:r>
                <a:rPr lang="ru-RU" altLang="ru-RU" sz="18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2τ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28730" name="Line 42">
              <a:extLst>
                <a:ext uri="{FF2B5EF4-FFF2-40B4-BE49-F238E27FC236}">
                  <a16:creationId xmlns:a16="http://schemas.microsoft.com/office/drawing/2014/main" id="{D4E97FAD-8556-4AEE-BF18-E801B60E63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958" y="9360"/>
              <a:ext cx="19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31" name="Line 43">
              <a:extLst>
                <a:ext uri="{FF2B5EF4-FFF2-40B4-BE49-F238E27FC236}">
                  <a16:creationId xmlns:a16="http://schemas.microsoft.com/office/drawing/2014/main" id="{9BB0C945-26F9-455B-93A6-A2088B7728A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901" y="8640"/>
              <a:ext cx="720" cy="72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32" name="Line 44">
              <a:extLst>
                <a:ext uri="{FF2B5EF4-FFF2-40B4-BE49-F238E27FC236}">
                  <a16:creationId xmlns:a16="http://schemas.microsoft.com/office/drawing/2014/main" id="{FE572BE9-89A6-4C93-844B-120BEA013C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01" y="8631"/>
              <a:ext cx="0" cy="181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33" name="Line 45">
              <a:extLst>
                <a:ext uri="{FF2B5EF4-FFF2-40B4-BE49-F238E27FC236}">
                  <a16:creationId xmlns:a16="http://schemas.microsoft.com/office/drawing/2014/main" id="{B2D67FF8-2BBF-4D41-A798-0D836E0DF8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901" y="8640"/>
              <a:ext cx="7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34" name="Line 46">
              <a:extLst>
                <a:ext uri="{FF2B5EF4-FFF2-40B4-BE49-F238E27FC236}">
                  <a16:creationId xmlns:a16="http://schemas.microsoft.com/office/drawing/2014/main" id="{931D0407-9386-4D97-91CB-017D764F7A0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81" y="10440"/>
              <a:ext cx="7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35" name="Line 47">
              <a:extLst>
                <a:ext uri="{FF2B5EF4-FFF2-40B4-BE49-F238E27FC236}">
                  <a16:creationId xmlns:a16="http://schemas.microsoft.com/office/drawing/2014/main" id="{A2CD9724-D4CD-47EF-B205-5A2B4E4D1C4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181" y="9360"/>
              <a:ext cx="720" cy="108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36" name="Text Box 48">
              <a:extLst>
                <a:ext uri="{FF2B5EF4-FFF2-40B4-BE49-F238E27FC236}">
                  <a16:creationId xmlns:a16="http://schemas.microsoft.com/office/drawing/2014/main" id="{08C18D51-9C75-41EB-9D72-ECEFA57A263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356" y="10483"/>
              <a:ext cx="42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 i="1">
                  <a:solidFill>
                    <a:srgbClr val="000000"/>
                  </a:solidFill>
                </a:rPr>
                <a:t>Е</a:t>
              </a:r>
              <a:r>
                <a:rPr lang="ru-RU" altLang="ru-RU" sz="1800" i="1" baseline="-25000">
                  <a:solidFill>
                    <a:srgbClr val="000000"/>
                  </a:solidFill>
                </a:rPr>
                <a:t>1</a:t>
              </a:r>
              <a:r>
                <a:rPr lang="ru-RU" altLang="ru-RU" sz="18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τ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28737" name="Text Box 49">
              <a:extLst>
                <a:ext uri="{FF2B5EF4-FFF2-40B4-BE49-F238E27FC236}">
                  <a16:creationId xmlns:a16="http://schemas.microsoft.com/office/drawing/2014/main" id="{8EAB81C6-65D4-43E1-AF40-50D0EDBD750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21" y="8820"/>
              <a:ext cx="42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 i="1">
                  <a:solidFill>
                    <a:srgbClr val="000000"/>
                  </a:solidFill>
                </a:rPr>
                <a:t>Е</a:t>
              </a:r>
              <a:r>
                <a:rPr lang="ru-RU" altLang="ru-RU" sz="1800" i="1" baseline="-25000">
                  <a:solidFill>
                    <a:srgbClr val="000000"/>
                  </a:solidFill>
                </a:rPr>
                <a:t>2п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28738" name="Text Box 50">
              <a:extLst>
                <a:ext uri="{FF2B5EF4-FFF2-40B4-BE49-F238E27FC236}">
                  <a16:creationId xmlns:a16="http://schemas.microsoft.com/office/drawing/2014/main" id="{460FEFCC-17CC-410A-8F68-5F5BCA51E94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56" y="9763"/>
              <a:ext cx="42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 i="1">
                  <a:solidFill>
                    <a:srgbClr val="000000"/>
                  </a:solidFill>
                </a:rPr>
                <a:t>Е</a:t>
              </a:r>
              <a:r>
                <a:rPr lang="ru-RU" altLang="ru-RU" sz="1800" i="1" baseline="-25000">
                  <a:solidFill>
                    <a:srgbClr val="000000"/>
                  </a:solidFill>
                </a:rPr>
                <a:t>1п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28739" name="Text Box 51">
              <a:extLst>
                <a:ext uri="{FF2B5EF4-FFF2-40B4-BE49-F238E27FC236}">
                  <a16:creationId xmlns:a16="http://schemas.microsoft.com/office/drawing/2014/main" id="{4801402F-8269-43BD-9404-6530EBB210E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556" y="8820"/>
              <a:ext cx="42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 b="1" i="1">
                  <a:solidFill>
                    <a:srgbClr val="000000"/>
                  </a:solidFill>
                </a:rPr>
                <a:t>Е</a:t>
              </a:r>
              <a:r>
                <a:rPr lang="ru-RU" altLang="ru-RU" sz="1800" b="1" i="1" baseline="-25000">
                  <a:solidFill>
                    <a:srgbClr val="000000"/>
                  </a:solidFill>
                </a:rPr>
                <a:t>2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28740" name="Freeform 52">
              <a:extLst>
                <a:ext uri="{FF2B5EF4-FFF2-40B4-BE49-F238E27FC236}">
                  <a16:creationId xmlns:a16="http://schemas.microsoft.com/office/drawing/2014/main" id="{EE93A219-A530-442C-BBB8-BBAD9E98B23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01" y="9075"/>
              <a:ext cx="165" cy="105"/>
            </a:xfrm>
            <a:custGeom>
              <a:avLst/>
              <a:gdLst>
                <a:gd name="T0" fmla="*/ 0 w 165"/>
                <a:gd name="T1" fmla="*/ 0 h 105"/>
                <a:gd name="T2" fmla="*/ 120 w 165"/>
                <a:gd name="T3" fmla="*/ 15 h 105"/>
                <a:gd name="T4" fmla="*/ 150 w 165"/>
                <a:gd name="T5" fmla="*/ 60 h 105"/>
                <a:gd name="T6" fmla="*/ 165 w 165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5" h="105">
                  <a:moveTo>
                    <a:pt x="0" y="0"/>
                  </a:moveTo>
                  <a:cubicBezTo>
                    <a:pt x="40" y="5"/>
                    <a:pt x="83" y="0"/>
                    <a:pt x="120" y="15"/>
                  </a:cubicBezTo>
                  <a:cubicBezTo>
                    <a:pt x="137" y="22"/>
                    <a:pt x="142" y="44"/>
                    <a:pt x="150" y="60"/>
                  </a:cubicBezTo>
                  <a:cubicBezTo>
                    <a:pt x="157" y="74"/>
                    <a:pt x="165" y="105"/>
                    <a:pt x="165" y="105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41" name="Freeform 53">
              <a:extLst>
                <a:ext uri="{FF2B5EF4-FFF2-40B4-BE49-F238E27FC236}">
                  <a16:creationId xmlns:a16="http://schemas.microsoft.com/office/drawing/2014/main" id="{63A4441A-195A-4CC3-8590-C837352A9F8E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2736" y="9615"/>
              <a:ext cx="165" cy="105"/>
            </a:xfrm>
            <a:custGeom>
              <a:avLst/>
              <a:gdLst>
                <a:gd name="T0" fmla="*/ 0 w 165"/>
                <a:gd name="T1" fmla="*/ 0 h 105"/>
                <a:gd name="T2" fmla="*/ 120 w 165"/>
                <a:gd name="T3" fmla="*/ 15 h 105"/>
                <a:gd name="T4" fmla="*/ 150 w 165"/>
                <a:gd name="T5" fmla="*/ 60 h 105"/>
                <a:gd name="T6" fmla="*/ 165 w 165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5" h="105">
                  <a:moveTo>
                    <a:pt x="0" y="0"/>
                  </a:moveTo>
                  <a:cubicBezTo>
                    <a:pt x="40" y="5"/>
                    <a:pt x="83" y="0"/>
                    <a:pt x="120" y="15"/>
                  </a:cubicBezTo>
                  <a:cubicBezTo>
                    <a:pt x="137" y="22"/>
                    <a:pt x="142" y="44"/>
                    <a:pt x="150" y="60"/>
                  </a:cubicBezTo>
                  <a:cubicBezTo>
                    <a:pt x="157" y="74"/>
                    <a:pt x="165" y="105"/>
                    <a:pt x="165" y="105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42" name="AutoShape 54">
              <a:extLst>
                <a:ext uri="{FF2B5EF4-FFF2-40B4-BE49-F238E27FC236}">
                  <a16:creationId xmlns:a16="http://schemas.microsoft.com/office/drawing/2014/main" id="{7B7EDCFB-6848-40DA-A614-257F138976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01" y="9425"/>
              <a:ext cx="420" cy="420"/>
            </a:xfrm>
            <a:prstGeom prst="wedgeEllipseCallout">
              <a:avLst>
                <a:gd name="adj1" fmla="val -26944"/>
                <a:gd name="adj2" fmla="val 40833"/>
              </a:avLst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21600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ε</a:t>
              </a:r>
              <a:r>
                <a:rPr lang="ru-RU" altLang="ru-RU" sz="1800" i="1" baseline="-25000">
                  <a:solidFill>
                    <a:srgbClr val="000000"/>
                  </a:solidFill>
                </a:rPr>
                <a:t>1</a:t>
              </a:r>
            </a:p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28743" name="AutoShape 55">
              <a:extLst>
                <a:ext uri="{FF2B5EF4-FFF2-40B4-BE49-F238E27FC236}">
                  <a16:creationId xmlns:a16="http://schemas.microsoft.com/office/drawing/2014/main" id="{996D8954-4388-49A4-8193-E8E3A465F5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01" y="8820"/>
              <a:ext cx="420" cy="420"/>
            </a:xfrm>
            <a:prstGeom prst="wedgeEllipseCallout">
              <a:avLst>
                <a:gd name="adj1" fmla="val -26944"/>
                <a:gd name="adj2" fmla="val 40833"/>
              </a:avLst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21600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ε</a:t>
              </a:r>
              <a:r>
                <a:rPr lang="ru-RU" altLang="ru-RU" sz="1800" i="1" baseline="-25000">
                  <a:solidFill>
                    <a:srgbClr val="000000"/>
                  </a:solidFill>
                </a:rPr>
                <a:t>2</a:t>
              </a:r>
            </a:p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28744" name="Text Box 56">
              <a:extLst>
                <a:ext uri="{FF2B5EF4-FFF2-40B4-BE49-F238E27FC236}">
                  <a16:creationId xmlns:a16="http://schemas.microsoft.com/office/drawing/2014/main" id="{B68B2F7D-B89D-48DE-A62B-94DCB9E700A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21" y="10843"/>
              <a:ext cx="96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>
                  <a:solidFill>
                    <a:srgbClr val="000000"/>
                  </a:solidFill>
                </a:rPr>
                <a:t>Рис. 1</a:t>
              </a:r>
            </a:p>
          </p:txBody>
        </p:sp>
      </p:grp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1428906-10AA-46BD-8135-847F6CB28A8A}"/>
              </a:ext>
            </a:extLst>
          </p:cNvPr>
          <p:cNvSpPr/>
          <p:nvPr/>
        </p:nvSpPr>
        <p:spPr>
          <a:xfrm>
            <a:off x="3779188" y="49378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dirty="0">
                <a:solidFill>
                  <a:srgbClr val="000000"/>
                </a:solidFill>
              </a:rPr>
              <a:t>, а с учетом связи между нормальными составляющими получаем</a:t>
            </a:r>
            <a:endParaRPr lang="ru-RU" dirty="0"/>
          </a:p>
        </p:txBody>
      </p:sp>
      <p:sp>
        <p:nvSpPr>
          <p:cNvPr id="78" name="Rectangle 2">
            <a:extLst>
              <a:ext uri="{FF2B5EF4-FFF2-40B4-BE49-F238E27FC236}">
                <a16:creationId xmlns:a16="http://schemas.microsoft.com/office/drawing/2014/main" id="{6AA0ABB4-452F-444A-8175-A0D8FAA83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53" y="280416"/>
            <a:ext cx="11784962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>
              <a:lnSpc>
                <a:spcPct val="70000"/>
              </a:lnSpc>
              <a:defRPr/>
            </a:pPr>
            <a:r>
              <a:rPr lang="ru-RU" kern="1200">
                <a:solidFill>
                  <a:schemeClr val="accent1">
                    <a:satMod val="150000"/>
                  </a:schemeClr>
                </a:solidFill>
              </a:rPr>
              <a:t>Поле на границе раздела диэлектриков</a:t>
            </a:r>
            <a:endParaRPr lang="ru-RU" kern="1200" dirty="0">
              <a:solidFill>
                <a:schemeClr val="accent1">
                  <a:satMod val="150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  <p:sndAc>
      <p:stSnd>
        <p:snd r:embed="rId3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3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allAtOnce"/>
      <p:bldP spid="7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F06D461-1B5D-44DB-8072-45D6B6887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753" y="280416"/>
            <a:ext cx="11784962" cy="614362"/>
          </a:xfrm>
        </p:spPr>
        <p:txBody>
          <a:bodyPr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ru-RU" kern="1200" dirty="0">
                <a:solidFill>
                  <a:schemeClr val="accent1">
                    <a:satMod val="150000"/>
                  </a:schemeClr>
                </a:solidFill>
              </a:rPr>
              <a:t>Поле на границе раздела диэлектриков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1A9FF77-85F5-4793-8830-0CAEBC8C3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2F1C7CDC-24B1-4EAB-90EA-F9818CAED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CB56BD23-7A57-4568-B52C-ED4293A10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9A200C35-6134-4F7E-AA20-DDEF76667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8E74C3C0-EA7F-4C5A-9AFF-5C5E7E6D7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DF4197A1-4A63-49FB-B6AE-D56FFC56C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D6835853-D924-455C-B274-B85A29633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752BE466-5896-4727-A7B7-BE0494AF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28684" name="Rectangle 12">
            <a:extLst>
              <a:ext uri="{FF2B5EF4-FFF2-40B4-BE49-F238E27FC236}">
                <a16:creationId xmlns:a16="http://schemas.microsoft.com/office/drawing/2014/main" id="{C8369D48-4DE1-44A1-9EB9-72A00D7F7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55309" name="Text Box 13">
            <a:extLst>
              <a:ext uri="{FF2B5EF4-FFF2-40B4-BE49-F238E27FC236}">
                <a16:creationId xmlns:a16="http://schemas.microsoft.com/office/drawing/2014/main" id="{0089265E-8004-404C-B58B-89AC8194A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6267" y="4778726"/>
            <a:ext cx="3600450" cy="122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/>
              <a:t>    </a:t>
            </a:r>
            <a:r>
              <a:rPr lang="ru-RU" altLang="ru-RU" sz="1800" dirty="0">
                <a:solidFill>
                  <a:srgbClr val="000000"/>
                </a:solidFill>
              </a:rPr>
              <a:t>На рис. 2 представлена качественная картина </a:t>
            </a:r>
            <a:r>
              <a:rPr lang="ru-RU" altLang="ru-RU" sz="1800" dirty="0" err="1">
                <a:solidFill>
                  <a:srgbClr val="000000"/>
                </a:solidFill>
              </a:rPr>
              <a:t>пове-дения</a:t>
            </a:r>
            <a:r>
              <a:rPr lang="ru-RU" altLang="ru-RU" sz="1800" dirty="0">
                <a:solidFill>
                  <a:srgbClr val="000000"/>
                </a:solidFill>
              </a:rPr>
              <a:t> векторных полей </a:t>
            </a:r>
            <a:r>
              <a:rPr lang="ru-RU" altLang="ru-RU" sz="1800" b="1" i="1" dirty="0">
                <a:solidFill>
                  <a:srgbClr val="000000"/>
                </a:solidFill>
              </a:rPr>
              <a:t>Е</a:t>
            </a:r>
            <a:r>
              <a:rPr lang="ru-RU" altLang="ru-RU" sz="1800" dirty="0">
                <a:solidFill>
                  <a:srgbClr val="000000"/>
                </a:solidFill>
              </a:rPr>
              <a:t> и </a:t>
            </a:r>
            <a:r>
              <a:rPr lang="en-US" altLang="ru-RU" sz="1800" b="1" i="1" dirty="0">
                <a:solidFill>
                  <a:srgbClr val="000000"/>
                </a:solidFill>
              </a:rPr>
              <a:t>D</a:t>
            </a:r>
            <a:r>
              <a:rPr lang="ru-RU" altLang="ru-RU" sz="1800" dirty="0">
                <a:solidFill>
                  <a:srgbClr val="000000"/>
                </a:solidFill>
              </a:rPr>
              <a:t> для случая </a:t>
            </a:r>
            <a:r>
              <a:rPr lang="ru-RU" altLang="ru-RU" sz="1800" i="1" dirty="0">
                <a:solidFill>
                  <a:srgbClr val="000000"/>
                </a:solidFill>
              </a:rPr>
              <a:t>ε</a:t>
            </a:r>
            <a:r>
              <a:rPr lang="ru-RU" altLang="ru-RU" sz="1800" i="1" baseline="-25000" dirty="0">
                <a:solidFill>
                  <a:srgbClr val="000000"/>
                </a:solidFill>
              </a:rPr>
              <a:t>2 </a:t>
            </a:r>
            <a:r>
              <a:rPr lang="ru-RU" altLang="ru-RU" sz="1800" i="1" dirty="0">
                <a:solidFill>
                  <a:srgbClr val="000000"/>
                </a:solidFill>
              </a:rPr>
              <a:t>&gt;ε</a:t>
            </a:r>
            <a:r>
              <a:rPr lang="ru-RU" altLang="ru-RU" sz="1800" i="1" baseline="-25000" dirty="0">
                <a:solidFill>
                  <a:srgbClr val="000000"/>
                </a:solidFill>
              </a:rPr>
              <a:t>1</a:t>
            </a:r>
            <a:r>
              <a:rPr lang="ru-RU" altLang="ru-RU" sz="1800" i="1" dirty="0">
                <a:solidFill>
                  <a:srgbClr val="000000"/>
                </a:solidFill>
              </a:rPr>
              <a:t> </a:t>
            </a:r>
            <a:r>
              <a:rPr lang="ru-RU" altLang="ru-RU" sz="1800" dirty="0">
                <a:solidFill>
                  <a:srgbClr val="000000"/>
                </a:solidFill>
              </a:rPr>
              <a:t>и </a:t>
            </a:r>
            <a:r>
              <a:rPr lang="ru-RU" altLang="ru-RU" sz="1800" i="1" dirty="0">
                <a:solidFill>
                  <a:srgbClr val="000000"/>
                </a:solidFill>
              </a:rPr>
              <a:t>σ =</a:t>
            </a:r>
            <a:r>
              <a:rPr lang="ru-RU" altLang="ru-RU" sz="1800" dirty="0">
                <a:solidFill>
                  <a:srgbClr val="000000"/>
                </a:solidFill>
              </a:rPr>
              <a:t> 0.</a:t>
            </a:r>
            <a:r>
              <a:rPr lang="ru-RU" altLang="ru-RU" sz="2000" dirty="0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55328" name="Text Box 32">
            <a:extLst>
              <a:ext uri="{FF2B5EF4-FFF2-40B4-BE49-F238E27FC236}">
                <a16:creationId xmlns:a16="http://schemas.microsoft.com/office/drawing/2014/main" id="{4F07154E-9D9B-4BF8-A4B9-488760974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53" y="1934091"/>
            <a:ext cx="53276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i="1" dirty="0">
                <a:solidFill>
                  <a:srgbClr val="000000"/>
                </a:solidFill>
              </a:rPr>
              <a:t>Выводы: </a:t>
            </a:r>
            <a:r>
              <a:rPr lang="ru-RU" altLang="ru-RU" sz="1800" dirty="0">
                <a:solidFill>
                  <a:srgbClr val="000000"/>
                </a:solidFill>
              </a:rPr>
              <a:t>В диэлектрике с большей проницаемостью </a:t>
            </a:r>
            <a:r>
              <a:rPr lang="ru-RU" altLang="ru-RU" sz="1800" i="1" dirty="0">
                <a:solidFill>
                  <a:srgbClr val="000000"/>
                </a:solidFill>
              </a:rPr>
              <a:t>ε</a:t>
            </a:r>
            <a:r>
              <a:rPr lang="ru-RU" altLang="ru-RU" sz="1800" dirty="0">
                <a:solidFill>
                  <a:srgbClr val="000000"/>
                </a:solidFill>
              </a:rPr>
              <a:t> линии </a:t>
            </a:r>
            <a:r>
              <a:rPr lang="ru-RU" altLang="ru-RU" sz="1800" b="1" i="1" dirty="0">
                <a:solidFill>
                  <a:srgbClr val="000000"/>
                </a:solidFill>
              </a:rPr>
              <a:t>Е</a:t>
            </a:r>
            <a:r>
              <a:rPr lang="ru-RU" altLang="ru-RU" sz="1800" dirty="0">
                <a:solidFill>
                  <a:srgbClr val="000000"/>
                </a:solidFill>
              </a:rPr>
              <a:t> и </a:t>
            </a:r>
            <a:r>
              <a:rPr lang="en-US" altLang="ru-RU" sz="1800" b="1" i="1" dirty="0">
                <a:solidFill>
                  <a:srgbClr val="000000"/>
                </a:solidFill>
              </a:rPr>
              <a:t>D</a:t>
            </a:r>
            <a:r>
              <a:rPr lang="ru-RU" altLang="ru-RU" sz="1800" i="1" dirty="0">
                <a:solidFill>
                  <a:srgbClr val="000000"/>
                </a:solidFill>
              </a:rPr>
              <a:t> </a:t>
            </a:r>
            <a:r>
              <a:rPr lang="ru-RU" altLang="ru-RU" sz="1800" dirty="0">
                <a:solidFill>
                  <a:srgbClr val="000000"/>
                </a:solidFill>
              </a:rPr>
              <a:t>будут составлять больший угол </a:t>
            </a:r>
            <a:r>
              <a:rPr lang="ru-RU" altLang="ru-RU" sz="1800" i="1" dirty="0">
                <a:solidFill>
                  <a:srgbClr val="000000"/>
                </a:solidFill>
              </a:rPr>
              <a:t>α</a:t>
            </a:r>
            <a:r>
              <a:rPr lang="ru-RU" altLang="ru-RU" sz="1800" dirty="0">
                <a:solidFill>
                  <a:srgbClr val="000000"/>
                </a:solidFill>
              </a:rPr>
              <a:t> с нормалью к границе раздела (больше преломляться).</a:t>
            </a:r>
          </a:p>
        </p:txBody>
      </p:sp>
      <p:sp>
        <p:nvSpPr>
          <p:cNvPr id="28687" name="Rectangle 34">
            <a:extLst>
              <a:ext uri="{FF2B5EF4-FFF2-40B4-BE49-F238E27FC236}">
                <a16:creationId xmlns:a16="http://schemas.microsoft.com/office/drawing/2014/main" id="{97A0933E-1C73-49CB-8C48-26DAF46CB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grpSp>
        <p:nvGrpSpPr>
          <p:cNvPr id="55353" name="Group 57">
            <a:extLst>
              <a:ext uri="{FF2B5EF4-FFF2-40B4-BE49-F238E27FC236}">
                <a16:creationId xmlns:a16="http://schemas.microsoft.com/office/drawing/2014/main" id="{65FAA825-2B95-417A-98C0-5F411D4CBE80}"/>
              </a:ext>
            </a:extLst>
          </p:cNvPr>
          <p:cNvGrpSpPr>
            <a:grpSpLocks/>
          </p:cNvGrpSpPr>
          <p:nvPr/>
        </p:nvGrpSpPr>
        <p:grpSpPr bwMode="auto">
          <a:xfrm>
            <a:off x="153753" y="3775750"/>
            <a:ext cx="6017509" cy="2801834"/>
            <a:chOff x="3907" y="7200"/>
            <a:chExt cx="6434" cy="3017"/>
          </a:xfrm>
        </p:grpSpPr>
        <p:sp>
          <p:nvSpPr>
            <p:cNvPr id="28692" name="Text Box 58">
              <a:extLst>
                <a:ext uri="{FF2B5EF4-FFF2-40B4-BE49-F238E27FC236}">
                  <a16:creationId xmlns:a16="http://schemas.microsoft.com/office/drawing/2014/main" id="{E6B103DE-250C-4EAD-8C40-8422BAC2C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" y="7560"/>
              <a:ext cx="996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 b="1" i="1">
                  <a:solidFill>
                    <a:srgbClr val="000000"/>
                  </a:solidFill>
                </a:rPr>
                <a:t>Е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28693" name="Text Box 59">
              <a:extLst>
                <a:ext uri="{FF2B5EF4-FFF2-40B4-BE49-F238E27FC236}">
                  <a16:creationId xmlns:a16="http://schemas.microsoft.com/office/drawing/2014/main" id="{5CADE81F-ECF6-47E6-99A8-6E806E936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4" y="9000"/>
              <a:ext cx="306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α</a:t>
              </a:r>
              <a:r>
                <a:rPr lang="ru-RU" altLang="ru-RU" sz="1400" i="1" baseline="-25000">
                  <a:solidFill>
                    <a:srgbClr val="000000"/>
                  </a:solidFill>
                </a:rPr>
                <a:t>1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28694" name="Text Box 60">
              <a:extLst>
                <a:ext uri="{FF2B5EF4-FFF2-40B4-BE49-F238E27FC236}">
                  <a16:creationId xmlns:a16="http://schemas.microsoft.com/office/drawing/2014/main" id="{EB776691-6AA6-4434-8B53-D437DF85A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" y="7974"/>
              <a:ext cx="306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α</a:t>
              </a:r>
              <a:r>
                <a:rPr lang="ru-RU" altLang="ru-RU" sz="1500" i="1" baseline="-25000">
                  <a:solidFill>
                    <a:srgbClr val="000000"/>
                  </a:solidFill>
                </a:rPr>
                <a:t>2</a:t>
              </a:r>
              <a:endParaRPr lang="ru-RU" altLang="ru-RU" sz="1500">
                <a:solidFill>
                  <a:srgbClr val="000000"/>
                </a:solidFill>
              </a:endParaRPr>
            </a:p>
          </p:txBody>
        </p:sp>
        <p:sp>
          <p:nvSpPr>
            <p:cNvPr id="28695" name="Line 61">
              <a:extLst>
                <a:ext uri="{FF2B5EF4-FFF2-40B4-BE49-F238E27FC236}">
                  <a16:creationId xmlns:a16="http://schemas.microsoft.com/office/drawing/2014/main" id="{9499CA8A-6FB8-4D6B-9D51-557FD38E0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7" y="8640"/>
              <a:ext cx="64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696" name="Line 62">
              <a:extLst>
                <a:ext uri="{FF2B5EF4-FFF2-40B4-BE49-F238E27FC236}">
                  <a16:creationId xmlns:a16="http://schemas.microsoft.com/office/drawing/2014/main" id="{656F7C57-5725-46C6-A045-49164688C8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0" y="7740"/>
              <a:ext cx="931" cy="90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697" name="Line 63">
              <a:extLst>
                <a:ext uri="{FF2B5EF4-FFF2-40B4-BE49-F238E27FC236}">
                  <a16:creationId xmlns:a16="http://schemas.microsoft.com/office/drawing/2014/main" id="{D275ABAF-008E-40A8-9E6B-2F4ECC586D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1" y="7740"/>
              <a:ext cx="0" cy="198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698" name="Line 64">
              <a:extLst>
                <a:ext uri="{FF2B5EF4-FFF2-40B4-BE49-F238E27FC236}">
                  <a16:creationId xmlns:a16="http://schemas.microsoft.com/office/drawing/2014/main" id="{3BA94DF8-6F6D-48B9-AC25-87761FF3AF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0" y="8640"/>
              <a:ext cx="720" cy="108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699" name="Freeform 65">
              <a:extLst>
                <a:ext uri="{FF2B5EF4-FFF2-40B4-BE49-F238E27FC236}">
                  <a16:creationId xmlns:a16="http://schemas.microsoft.com/office/drawing/2014/main" id="{12807F44-7946-4773-9910-10F334A7E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0" y="8355"/>
              <a:ext cx="165" cy="105"/>
            </a:xfrm>
            <a:custGeom>
              <a:avLst/>
              <a:gdLst>
                <a:gd name="T0" fmla="*/ 0 w 165"/>
                <a:gd name="T1" fmla="*/ 0 h 105"/>
                <a:gd name="T2" fmla="*/ 120 w 165"/>
                <a:gd name="T3" fmla="*/ 15 h 105"/>
                <a:gd name="T4" fmla="*/ 150 w 165"/>
                <a:gd name="T5" fmla="*/ 60 h 105"/>
                <a:gd name="T6" fmla="*/ 165 w 165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5" h="105">
                  <a:moveTo>
                    <a:pt x="0" y="0"/>
                  </a:moveTo>
                  <a:cubicBezTo>
                    <a:pt x="40" y="5"/>
                    <a:pt x="83" y="0"/>
                    <a:pt x="120" y="15"/>
                  </a:cubicBezTo>
                  <a:cubicBezTo>
                    <a:pt x="137" y="22"/>
                    <a:pt x="142" y="44"/>
                    <a:pt x="150" y="60"/>
                  </a:cubicBezTo>
                  <a:cubicBezTo>
                    <a:pt x="157" y="74"/>
                    <a:pt x="165" y="105"/>
                    <a:pt x="165" y="10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00" name="Freeform 66">
              <a:extLst>
                <a:ext uri="{FF2B5EF4-FFF2-40B4-BE49-F238E27FC236}">
                  <a16:creationId xmlns:a16="http://schemas.microsoft.com/office/drawing/2014/main" id="{D5E8D3E8-B0FC-442C-95DB-5455734E5B09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685" y="8895"/>
              <a:ext cx="165" cy="105"/>
            </a:xfrm>
            <a:custGeom>
              <a:avLst/>
              <a:gdLst>
                <a:gd name="T0" fmla="*/ 0 w 165"/>
                <a:gd name="T1" fmla="*/ 0 h 105"/>
                <a:gd name="T2" fmla="*/ 120 w 165"/>
                <a:gd name="T3" fmla="*/ 15 h 105"/>
                <a:gd name="T4" fmla="*/ 150 w 165"/>
                <a:gd name="T5" fmla="*/ 60 h 105"/>
                <a:gd name="T6" fmla="*/ 165 w 165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5" h="105">
                  <a:moveTo>
                    <a:pt x="0" y="0"/>
                  </a:moveTo>
                  <a:cubicBezTo>
                    <a:pt x="40" y="5"/>
                    <a:pt x="83" y="0"/>
                    <a:pt x="120" y="15"/>
                  </a:cubicBezTo>
                  <a:cubicBezTo>
                    <a:pt x="137" y="22"/>
                    <a:pt x="142" y="44"/>
                    <a:pt x="150" y="60"/>
                  </a:cubicBezTo>
                  <a:cubicBezTo>
                    <a:pt x="157" y="74"/>
                    <a:pt x="165" y="105"/>
                    <a:pt x="165" y="105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01" name="AutoShape 67">
              <a:extLst>
                <a:ext uri="{FF2B5EF4-FFF2-40B4-BE49-F238E27FC236}">
                  <a16:creationId xmlns:a16="http://schemas.microsoft.com/office/drawing/2014/main" id="{FC114AC8-5997-4268-AB86-9C0A3574A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0" y="8705"/>
              <a:ext cx="420" cy="420"/>
            </a:xfrm>
            <a:prstGeom prst="wedgeEllipseCallout">
              <a:avLst>
                <a:gd name="adj1" fmla="val -26944"/>
                <a:gd name="adj2" fmla="val 4083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21600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ε</a:t>
              </a:r>
              <a:r>
                <a:rPr lang="ru-RU" altLang="ru-RU" sz="1600" i="1" baseline="-25000">
                  <a:solidFill>
                    <a:srgbClr val="000000"/>
                  </a:solidFill>
                </a:rPr>
                <a:t>1</a:t>
              </a:r>
            </a:p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28702" name="AutoShape 68">
              <a:extLst>
                <a:ext uri="{FF2B5EF4-FFF2-40B4-BE49-F238E27FC236}">
                  <a16:creationId xmlns:a16="http://schemas.microsoft.com/office/drawing/2014/main" id="{CD6298F6-B05B-4F07-9418-B75B2C28F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0" y="8100"/>
              <a:ext cx="420" cy="420"/>
            </a:xfrm>
            <a:prstGeom prst="wedgeEllipseCallout">
              <a:avLst>
                <a:gd name="adj1" fmla="val -26944"/>
                <a:gd name="adj2" fmla="val 4083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21600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ε</a:t>
              </a:r>
              <a:r>
                <a:rPr lang="ru-RU" altLang="ru-RU" sz="1600" i="1" baseline="-25000">
                  <a:solidFill>
                    <a:srgbClr val="000000"/>
                  </a:solidFill>
                </a:rPr>
                <a:t>2</a:t>
              </a:r>
            </a:p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600">
                <a:solidFill>
                  <a:srgbClr val="000000"/>
                </a:solidFill>
              </a:endParaRPr>
            </a:p>
          </p:txBody>
        </p:sp>
        <p:sp>
          <p:nvSpPr>
            <p:cNvPr id="28703" name="Text Box 69">
              <a:extLst>
                <a:ext uri="{FF2B5EF4-FFF2-40B4-BE49-F238E27FC236}">
                  <a16:creationId xmlns:a16="http://schemas.microsoft.com/office/drawing/2014/main" id="{952D23DC-2A1B-4C4F-B664-043838497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1" y="9900"/>
              <a:ext cx="96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600">
                  <a:solidFill>
                    <a:srgbClr val="000000"/>
                  </a:solidFill>
                </a:rPr>
                <a:t>Рис.2</a:t>
              </a:r>
            </a:p>
          </p:txBody>
        </p:sp>
        <p:sp>
          <p:nvSpPr>
            <p:cNvPr id="28704" name="Line 70">
              <a:extLst>
                <a:ext uri="{FF2B5EF4-FFF2-40B4-BE49-F238E27FC236}">
                  <a16:creationId xmlns:a16="http://schemas.microsoft.com/office/drawing/2014/main" id="{D03BB953-E0F1-453D-A9EF-D3AA79AA3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1" y="7920"/>
              <a:ext cx="720" cy="72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05" name="Line 71">
              <a:extLst>
                <a:ext uri="{FF2B5EF4-FFF2-40B4-BE49-F238E27FC236}">
                  <a16:creationId xmlns:a16="http://schemas.microsoft.com/office/drawing/2014/main" id="{CC4C6AE9-34A8-42EA-B5AF-AE070B981B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21" y="7920"/>
              <a:ext cx="720" cy="72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06" name="Line 72">
              <a:extLst>
                <a:ext uri="{FF2B5EF4-FFF2-40B4-BE49-F238E27FC236}">
                  <a16:creationId xmlns:a16="http://schemas.microsoft.com/office/drawing/2014/main" id="{D0D13A89-BF11-4D63-8151-E04CDE17B3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01" y="7920"/>
              <a:ext cx="720" cy="72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07" name="Line 73">
              <a:extLst>
                <a:ext uri="{FF2B5EF4-FFF2-40B4-BE49-F238E27FC236}">
                  <a16:creationId xmlns:a16="http://schemas.microsoft.com/office/drawing/2014/main" id="{5B7A28EA-F401-40A1-B571-E740E9E6E0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01" y="8640"/>
              <a:ext cx="720" cy="108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08" name="Line 74">
              <a:extLst>
                <a:ext uri="{FF2B5EF4-FFF2-40B4-BE49-F238E27FC236}">
                  <a16:creationId xmlns:a16="http://schemas.microsoft.com/office/drawing/2014/main" id="{27AFEACC-0617-4FD4-9D7D-192154E110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41" y="8640"/>
              <a:ext cx="720" cy="108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09" name="Line 75">
              <a:extLst>
                <a:ext uri="{FF2B5EF4-FFF2-40B4-BE49-F238E27FC236}">
                  <a16:creationId xmlns:a16="http://schemas.microsoft.com/office/drawing/2014/main" id="{A0957831-92A3-4DC7-AA71-ABFF31C1DD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" y="8640"/>
              <a:ext cx="720" cy="108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10" name="Line 76">
              <a:extLst>
                <a:ext uri="{FF2B5EF4-FFF2-40B4-BE49-F238E27FC236}">
                  <a16:creationId xmlns:a16="http://schemas.microsoft.com/office/drawing/2014/main" id="{7FD53548-403B-413A-8E94-C898D2B52D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2" y="8640"/>
              <a:ext cx="720" cy="108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11" name="Line 77">
              <a:extLst>
                <a:ext uri="{FF2B5EF4-FFF2-40B4-BE49-F238E27FC236}">
                  <a16:creationId xmlns:a16="http://schemas.microsoft.com/office/drawing/2014/main" id="{68BCAABD-465A-4C03-8E62-BAE59A38AA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1" y="8640"/>
              <a:ext cx="720" cy="108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12" name="Line 78">
              <a:extLst>
                <a:ext uri="{FF2B5EF4-FFF2-40B4-BE49-F238E27FC236}">
                  <a16:creationId xmlns:a16="http://schemas.microsoft.com/office/drawing/2014/main" id="{03BE951B-E7EE-4C67-93D5-6115DEB64D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04" y="8640"/>
              <a:ext cx="720" cy="108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13" name="Line 79">
              <a:extLst>
                <a:ext uri="{FF2B5EF4-FFF2-40B4-BE49-F238E27FC236}">
                  <a16:creationId xmlns:a16="http://schemas.microsoft.com/office/drawing/2014/main" id="{6CCCBAAD-3666-4DB3-8506-B7C85BE588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81" y="7920"/>
              <a:ext cx="720" cy="72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14" name="Line 80">
              <a:extLst>
                <a:ext uri="{FF2B5EF4-FFF2-40B4-BE49-F238E27FC236}">
                  <a16:creationId xmlns:a16="http://schemas.microsoft.com/office/drawing/2014/main" id="{477DBCA7-79CF-42BF-B8D9-3F1A2ED40E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78" y="8640"/>
              <a:ext cx="720" cy="108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15" name="Line 81">
              <a:extLst>
                <a:ext uri="{FF2B5EF4-FFF2-40B4-BE49-F238E27FC236}">
                  <a16:creationId xmlns:a16="http://schemas.microsoft.com/office/drawing/2014/main" id="{159036AE-E686-46F3-8224-DE8FD69D27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41" y="8640"/>
              <a:ext cx="720" cy="10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16" name="Line 82">
              <a:extLst>
                <a:ext uri="{FF2B5EF4-FFF2-40B4-BE49-F238E27FC236}">
                  <a16:creationId xmlns:a16="http://schemas.microsoft.com/office/drawing/2014/main" id="{D4AAB20F-62EB-413F-99CF-11859F9E3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61" y="8640"/>
              <a:ext cx="720" cy="10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17" name="Line 83">
              <a:extLst>
                <a:ext uri="{FF2B5EF4-FFF2-40B4-BE49-F238E27FC236}">
                  <a16:creationId xmlns:a16="http://schemas.microsoft.com/office/drawing/2014/main" id="{26A01026-AEE2-4419-80A0-C0B403A9C0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01" y="8640"/>
              <a:ext cx="720" cy="10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18" name="Line 84">
              <a:extLst>
                <a:ext uri="{FF2B5EF4-FFF2-40B4-BE49-F238E27FC236}">
                  <a16:creationId xmlns:a16="http://schemas.microsoft.com/office/drawing/2014/main" id="{82DED5E4-F19A-4215-AD25-3DCC42C60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21" y="8640"/>
              <a:ext cx="720" cy="10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19" name="Line 85">
              <a:extLst>
                <a:ext uri="{FF2B5EF4-FFF2-40B4-BE49-F238E27FC236}">
                  <a16:creationId xmlns:a16="http://schemas.microsoft.com/office/drawing/2014/main" id="{0F85757B-9DE3-46A5-AD1D-9C145AAA5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81" y="8640"/>
              <a:ext cx="720" cy="10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20" name="Line 86">
              <a:extLst>
                <a:ext uri="{FF2B5EF4-FFF2-40B4-BE49-F238E27FC236}">
                  <a16:creationId xmlns:a16="http://schemas.microsoft.com/office/drawing/2014/main" id="{5C8B60A3-B0BF-4B08-8CD1-BC5A7EEB77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81" y="7560"/>
              <a:ext cx="1200" cy="10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21" name="Line 87">
              <a:extLst>
                <a:ext uri="{FF2B5EF4-FFF2-40B4-BE49-F238E27FC236}">
                  <a16:creationId xmlns:a16="http://schemas.microsoft.com/office/drawing/2014/main" id="{7CB565AD-AD75-45D5-A605-4E13E3D89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41" y="7560"/>
              <a:ext cx="1200" cy="10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22" name="Line 88">
              <a:extLst>
                <a:ext uri="{FF2B5EF4-FFF2-40B4-BE49-F238E27FC236}">
                  <a16:creationId xmlns:a16="http://schemas.microsoft.com/office/drawing/2014/main" id="{FD4E1F73-B52A-4A06-B21F-835810CA81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01" y="7560"/>
              <a:ext cx="1200" cy="10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23" name="Line 89">
              <a:extLst>
                <a:ext uri="{FF2B5EF4-FFF2-40B4-BE49-F238E27FC236}">
                  <a16:creationId xmlns:a16="http://schemas.microsoft.com/office/drawing/2014/main" id="{2BAC0803-D1BE-4D4A-9D9F-7EC3B54791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61" y="7560"/>
              <a:ext cx="1200" cy="10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24" name="Line 90">
              <a:extLst>
                <a:ext uri="{FF2B5EF4-FFF2-40B4-BE49-F238E27FC236}">
                  <a16:creationId xmlns:a16="http://schemas.microsoft.com/office/drawing/2014/main" id="{2ABCC42D-8C11-42CC-A170-41EA70494F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21" y="7560"/>
              <a:ext cx="1200" cy="10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25" name="Text Box 91">
              <a:extLst>
                <a:ext uri="{FF2B5EF4-FFF2-40B4-BE49-F238E27FC236}">
                  <a16:creationId xmlns:a16="http://schemas.microsoft.com/office/drawing/2014/main" id="{920B5D2B-FC6A-4EC9-8245-D8098F710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1" y="7200"/>
              <a:ext cx="996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 b="1" i="1">
                  <a:solidFill>
                    <a:srgbClr val="000000"/>
                  </a:solidFill>
                </a:rPr>
                <a:t>D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650184"/>
      </p:ext>
    </p:extLst>
  </p:cSld>
  <p:clrMapOvr>
    <a:masterClrMapping/>
  </p:clrMapOvr>
  <p:transition spd="slow">
    <p:split orient="vert"/>
    <p:sndAc>
      <p:stSnd>
        <p:snd r:embed="rId2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5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5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5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5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5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975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5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309" grpId="0"/>
      <p:bldP spid="553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Box 2">
            <a:extLst>
              <a:ext uri="{FF2B5EF4-FFF2-40B4-BE49-F238E27FC236}">
                <a16:creationId xmlns:a16="http://schemas.microsoft.com/office/drawing/2014/main" id="{92F6F002-2DD9-4479-89BC-B3D8AE182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1643063"/>
            <a:ext cx="7643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Группа веществ, обладающая самопроизвольной (спонтанной) поляризацией в отсутствие внешнего поля, называется </a:t>
            </a:r>
            <a:r>
              <a:rPr lang="ru-RU" altLang="ru-RU" sz="2400" b="1" u="sng"/>
              <a:t>сегнетоэлектриками</a:t>
            </a:r>
            <a:r>
              <a:rPr lang="ru-RU" altLang="ru-RU" sz="2400"/>
              <a:t>.</a:t>
            </a:r>
          </a:p>
        </p:txBody>
      </p:sp>
      <p:sp>
        <p:nvSpPr>
          <p:cNvPr id="12294" name="TextBox 3">
            <a:extLst>
              <a:ext uri="{FF2B5EF4-FFF2-40B4-BE49-F238E27FC236}">
                <a16:creationId xmlns:a16="http://schemas.microsoft.com/office/drawing/2014/main" id="{BA32CD9D-0297-448B-AD13-77FE683DC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143251"/>
            <a:ext cx="4929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Свойства сегнетоэлектриков:</a:t>
            </a:r>
          </a:p>
        </p:txBody>
      </p:sp>
      <p:sp>
        <p:nvSpPr>
          <p:cNvPr id="12295" name="TextBox 4">
            <a:extLst>
              <a:ext uri="{FF2B5EF4-FFF2-40B4-BE49-F238E27FC236}">
                <a16:creationId xmlns:a16="http://schemas.microsoft.com/office/drawing/2014/main" id="{3C498F2B-445E-4E95-A154-89697B793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4" y="3714751"/>
            <a:ext cx="66436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1. </a:t>
            </a:r>
            <a:r>
              <a:rPr lang="el-GR" altLang="ru-RU" sz="2400"/>
              <a:t>ε</a:t>
            </a:r>
            <a:r>
              <a:rPr lang="ru-RU" altLang="ru-RU" sz="2400"/>
              <a:t> сегнетоэлектриков достигает нескольких тысяч</a:t>
            </a:r>
          </a:p>
        </p:txBody>
      </p:sp>
      <p:sp>
        <p:nvSpPr>
          <p:cNvPr id="12296" name="TextBox 5">
            <a:extLst>
              <a:ext uri="{FF2B5EF4-FFF2-40B4-BE49-F238E27FC236}">
                <a16:creationId xmlns:a16="http://schemas.microsoft.com/office/drawing/2014/main" id="{7C43EE9B-2FED-4E4F-928E-4DBF12C1C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4929188"/>
            <a:ext cx="65722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2. Зависимость       от       не является линейной. </a:t>
            </a:r>
          </a:p>
        </p:txBody>
      </p:sp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id="{CA6E6F4B-4ECF-4E86-8FF4-DB1B5980C3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8750" y="4857751"/>
          <a:ext cx="3683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2" name="Формула" r:id="rId3" imgW="164880" imgH="203040" progId="Equation.3">
                  <p:embed/>
                </p:oleObj>
              </mc:Choice>
              <mc:Fallback>
                <p:oleObj name="Формула" r:id="rId3" imgW="164880" imgH="203040" progId="Equation.3">
                  <p:embed/>
                  <p:pic>
                    <p:nvPicPr>
                      <p:cNvPr id="12290" name="Object 2">
                        <a:extLst>
                          <a:ext uri="{FF2B5EF4-FFF2-40B4-BE49-F238E27FC236}">
                            <a16:creationId xmlns:a16="http://schemas.microsoft.com/office/drawing/2014/main" id="{CA6E6F4B-4ECF-4E86-8FF4-DB1B5980C3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4857751"/>
                        <a:ext cx="3683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>
            <a:extLst>
              <a:ext uri="{FF2B5EF4-FFF2-40B4-BE49-F238E27FC236}">
                <a16:creationId xmlns:a16="http://schemas.microsoft.com/office/drawing/2014/main" id="{5B2B911C-847B-41C7-AC27-B28DE74DB0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7438" y="4929188"/>
          <a:ext cx="3619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3" name="Формула" r:id="rId5" imgW="152280" imgH="203040" progId="Equation.3">
                  <p:embed/>
                </p:oleObj>
              </mc:Choice>
              <mc:Fallback>
                <p:oleObj name="Формула" r:id="rId5" imgW="152280" imgH="203040" progId="Equation.3">
                  <p:embed/>
                  <p:pic>
                    <p:nvPicPr>
                      <p:cNvPr id="12291" name="Object 3">
                        <a:extLst>
                          <a:ext uri="{FF2B5EF4-FFF2-40B4-BE49-F238E27FC236}">
                            <a16:creationId xmlns:a16="http://schemas.microsoft.com/office/drawing/2014/main" id="{5B2B911C-847B-41C7-AC27-B28DE74DB0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4929188"/>
                        <a:ext cx="3619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5">
            <a:extLst>
              <a:ext uri="{FF2B5EF4-FFF2-40B4-BE49-F238E27FC236}">
                <a16:creationId xmlns:a16="http://schemas.microsoft.com/office/drawing/2014/main" id="{D135411C-59C6-484D-A8D9-BA4D717AD5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5429250"/>
          <a:ext cx="14906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4" name="Формула" r:id="rId7" imgW="596880" imgH="203040" progId="Equation.3">
                  <p:embed/>
                </p:oleObj>
              </mc:Choice>
              <mc:Fallback>
                <p:oleObj name="Формула" r:id="rId7" imgW="596880" imgH="203040" progId="Equation.3">
                  <p:embed/>
                  <p:pic>
                    <p:nvPicPr>
                      <p:cNvPr id="12292" name="Object 5">
                        <a:extLst>
                          <a:ext uri="{FF2B5EF4-FFF2-40B4-BE49-F238E27FC236}">
                            <a16:creationId xmlns:a16="http://schemas.microsoft.com/office/drawing/2014/main" id="{D135411C-59C6-484D-A8D9-BA4D717AD5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29250"/>
                        <a:ext cx="14906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Прямоугольник 1">
            <a:extLst>
              <a:ext uri="{FF2B5EF4-FFF2-40B4-BE49-F238E27FC236}">
                <a16:creationId xmlns:a16="http://schemas.microsoft.com/office/drawing/2014/main" id="{4ED9800F-FD26-4ACC-B26C-67A27A10C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064" y="285751"/>
            <a:ext cx="8429625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ru-RU" altLang="ru-RU" sz="38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Сегнетоэлектрики. Пьезоэлектрический эффект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Box 9">
            <a:extLst>
              <a:ext uri="{FF2B5EF4-FFF2-40B4-BE49-F238E27FC236}">
                <a16:creationId xmlns:a16="http://schemas.microsoft.com/office/drawing/2014/main" id="{37F93729-496D-41A8-8660-D914113B4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7" y="1739899"/>
            <a:ext cx="614362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3. При измерениях поля значения вектора поляризации  </a:t>
            </a:r>
            <a:r>
              <a:rPr lang="ru-RU" altLang="ru-RU" sz="2000" b="1" i="1" dirty="0"/>
              <a:t>р</a:t>
            </a:r>
            <a:r>
              <a:rPr lang="ru-RU" altLang="ru-RU" sz="2000" dirty="0"/>
              <a:t> (а следовательно, и </a:t>
            </a:r>
            <a:r>
              <a:rPr lang="en-US" altLang="ru-RU" sz="2000" b="1" i="1" dirty="0"/>
              <a:t>D</a:t>
            </a:r>
            <a:r>
              <a:rPr lang="en-US" altLang="ru-RU" sz="2000" dirty="0"/>
              <a:t>)</a:t>
            </a:r>
            <a:r>
              <a:rPr lang="ru-RU" altLang="ru-RU" sz="2000" dirty="0"/>
              <a:t> отстают от напряженности поля </a:t>
            </a:r>
            <a:r>
              <a:rPr lang="ru-RU" altLang="ru-RU" sz="2000" b="1" dirty="0"/>
              <a:t>Е</a:t>
            </a:r>
            <a:r>
              <a:rPr lang="ru-RU" altLang="ru-RU" sz="2000" dirty="0"/>
              <a:t>, в результате чего  </a:t>
            </a:r>
            <a:r>
              <a:rPr lang="ru-RU" altLang="ru-RU" sz="2000" b="1" i="1" dirty="0"/>
              <a:t>р</a:t>
            </a:r>
            <a:r>
              <a:rPr lang="ru-RU" altLang="ru-RU" sz="2000" dirty="0"/>
              <a:t> и </a:t>
            </a:r>
            <a:r>
              <a:rPr lang="en-US" altLang="ru-RU" sz="2000" b="1" i="1" dirty="0"/>
              <a:t>D</a:t>
            </a:r>
            <a:r>
              <a:rPr lang="en-US" altLang="ru-RU" sz="2000" b="1" dirty="0"/>
              <a:t> </a:t>
            </a:r>
            <a:r>
              <a:rPr lang="ru-RU" altLang="ru-RU" sz="2000" dirty="0"/>
              <a:t>определяется не только величиной в данный момент, но и предшествующими значениями </a:t>
            </a:r>
            <a:r>
              <a:rPr lang="ru-RU" altLang="ru-RU" sz="2000" b="1" i="1" dirty="0"/>
              <a:t>Е</a:t>
            </a:r>
            <a:r>
              <a:rPr lang="ru-RU" altLang="ru-RU" sz="2000" dirty="0"/>
              <a:t>, т.е. зависят от предыстории диэлектрика. Это явление называется </a:t>
            </a:r>
            <a:r>
              <a:rPr lang="ru-RU" altLang="ru-RU" sz="2000" b="1" u="sng" dirty="0"/>
              <a:t>гистерезисом</a:t>
            </a:r>
            <a:r>
              <a:rPr lang="ru-RU" altLang="ru-RU" sz="2000" dirty="0"/>
              <a:t>.</a:t>
            </a:r>
          </a:p>
        </p:txBody>
      </p:sp>
      <p:sp>
        <p:nvSpPr>
          <p:cNvPr id="13317" name="TextBox 11">
            <a:extLst>
              <a:ext uri="{FF2B5EF4-FFF2-40B4-BE49-F238E27FC236}">
                <a16:creationId xmlns:a16="http://schemas.microsoft.com/office/drawing/2014/main" id="{FAA87D53-B347-4D04-9934-60FC14003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938" y="4795837"/>
            <a:ext cx="3857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- остаточная поляризация  </a:t>
            </a:r>
          </a:p>
        </p:txBody>
      </p:sp>
      <p:sp>
        <p:nvSpPr>
          <p:cNvPr id="13318" name="TextBox 12">
            <a:extLst>
              <a:ext uri="{FF2B5EF4-FFF2-40B4-BE49-F238E27FC236}">
                <a16:creationId xmlns:a16="http://schemas.microsoft.com/office/drawing/2014/main" id="{39889081-ACDD-4AE8-9F24-D2ED0B42B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0" y="5295900"/>
            <a:ext cx="3357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/>
              <a:t>- коэрцитивная сила</a:t>
            </a:r>
          </a:p>
        </p:txBody>
      </p:sp>
      <p:graphicFrame>
        <p:nvGraphicFramePr>
          <p:cNvPr id="13314" name="Object 12">
            <a:extLst>
              <a:ext uri="{FF2B5EF4-FFF2-40B4-BE49-F238E27FC236}">
                <a16:creationId xmlns:a16="http://schemas.microsoft.com/office/drawing/2014/main" id="{340EE6AA-515D-4F07-9D0A-18DC7FA0A1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8437" y="4652963"/>
          <a:ext cx="5715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2" name="Equation" r:id="rId3" imgW="164880" imgH="215640" progId="Equation.3">
                  <p:embed/>
                </p:oleObj>
              </mc:Choice>
              <mc:Fallback>
                <p:oleObj name="Equation" r:id="rId3" imgW="164880" imgH="215640" progId="Equation.3">
                  <p:embed/>
                  <p:pic>
                    <p:nvPicPr>
                      <p:cNvPr id="13314" name="Object 12">
                        <a:extLst>
                          <a:ext uri="{FF2B5EF4-FFF2-40B4-BE49-F238E27FC236}">
                            <a16:creationId xmlns:a16="http://schemas.microsoft.com/office/drawing/2014/main" id="{340EE6AA-515D-4F07-9D0A-18DC7FA0A1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7" y="4652963"/>
                        <a:ext cx="5715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13">
            <a:extLst>
              <a:ext uri="{FF2B5EF4-FFF2-40B4-BE49-F238E27FC236}">
                <a16:creationId xmlns:a16="http://schemas.microsoft.com/office/drawing/2014/main" id="{29A442AA-5057-41CE-8D2D-7264F492B3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9875" y="5295901"/>
          <a:ext cx="5000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3" name="Equation" r:id="rId5" imgW="190440" imgH="228600" progId="Equation.3">
                  <p:embed/>
                </p:oleObj>
              </mc:Choice>
              <mc:Fallback>
                <p:oleObj name="Equation" r:id="rId5" imgW="190440" imgH="228600" progId="Equation.3">
                  <p:embed/>
                  <p:pic>
                    <p:nvPicPr>
                      <p:cNvPr id="13315" name="Object 13">
                        <a:extLst>
                          <a:ext uri="{FF2B5EF4-FFF2-40B4-BE49-F238E27FC236}">
                            <a16:creationId xmlns:a16="http://schemas.microsoft.com/office/drawing/2014/main" id="{29A442AA-5057-41CE-8D2D-7264F492B3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5295901"/>
                        <a:ext cx="5000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9" name="Picture 4">
            <a:extLst>
              <a:ext uri="{FF2B5EF4-FFF2-40B4-BE49-F238E27FC236}">
                <a16:creationId xmlns:a16="http://schemas.microsoft.com/office/drawing/2014/main" id="{174D0B3E-7826-431D-B1B3-13B99B37E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13" y="3000376"/>
            <a:ext cx="2779712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1">
            <a:extLst>
              <a:ext uri="{FF2B5EF4-FFF2-40B4-BE49-F238E27FC236}">
                <a16:creationId xmlns:a16="http://schemas.microsoft.com/office/drawing/2014/main" id="{63F0D04B-662C-48AB-B8E3-60D849004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064" y="285751"/>
            <a:ext cx="8429625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ru-RU" altLang="ru-RU" sz="38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Сегнетоэлектрики. Пьезоэлектрический эффект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1">
            <a:extLst>
              <a:ext uri="{FF2B5EF4-FFF2-40B4-BE49-F238E27FC236}">
                <a16:creationId xmlns:a16="http://schemas.microsoft.com/office/drawing/2014/main" id="{1A1FFA43-43A5-4E44-B9DC-7A9D5C369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403" y="2355739"/>
            <a:ext cx="800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4. Наличие </a:t>
            </a:r>
            <a:r>
              <a:rPr lang="ru-RU" altLang="ru-RU" sz="2000" b="1" u="sng" dirty="0"/>
              <a:t>доменной</a:t>
            </a:r>
            <a:r>
              <a:rPr lang="ru-RU" altLang="ru-RU" sz="2000" dirty="0"/>
              <a:t> структуры. Дипольные моменты отдельных областей (доменов) имеют одинаковую ориентацию. </a:t>
            </a:r>
          </a:p>
        </p:txBody>
      </p:sp>
      <p:sp>
        <p:nvSpPr>
          <p:cNvPr id="57347" name="TextBox 2">
            <a:extLst>
              <a:ext uri="{FF2B5EF4-FFF2-40B4-BE49-F238E27FC236}">
                <a16:creationId xmlns:a16="http://schemas.microsoft.com/office/drawing/2014/main" id="{92FACC7F-DC67-442B-8D1E-BE1A196CF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403" y="3175793"/>
            <a:ext cx="77152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5. Для каждого сегнетоэлектрика  имеется температура, выше которой вещество утрачивает необычные свойства и становится обычным диэлектриком. Эта температура называется </a:t>
            </a:r>
            <a:r>
              <a:rPr lang="ru-RU" altLang="ru-RU" sz="2000" b="1" u="sng" dirty="0"/>
              <a:t>точкой Кюри</a:t>
            </a:r>
            <a:r>
              <a:rPr lang="ru-RU" altLang="ru-RU" sz="2000" dirty="0"/>
              <a:t>. </a:t>
            </a:r>
          </a:p>
        </p:txBody>
      </p:sp>
      <p:sp>
        <p:nvSpPr>
          <p:cNvPr id="57348" name="TextBox 3">
            <a:extLst>
              <a:ext uri="{FF2B5EF4-FFF2-40B4-BE49-F238E27FC236}">
                <a16:creationId xmlns:a16="http://schemas.microsoft.com/office/drawing/2014/main" id="{F79797A2-67CB-4D84-B4D8-CF6F60450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63" y="4587874"/>
            <a:ext cx="4214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6. Пьезоэлектрический эффект.</a:t>
            </a:r>
          </a:p>
        </p:txBody>
      </p:sp>
      <p:sp>
        <p:nvSpPr>
          <p:cNvPr id="57349" name="TextBox 5">
            <a:extLst>
              <a:ext uri="{FF2B5EF4-FFF2-40B4-BE49-F238E27FC236}">
                <a16:creationId xmlns:a16="http://schemas.microsoft.com/office/drawing/2014/main" id="{738615CE-B811-4067-920F-474244B5D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75" y="5564186"/>
            <a:ext cx="6429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b="1" u="sng" dirty="0"/>
              <a:t>Обратный пьезоэлектрический эффект </a:t>
            </a:r>
            <a:r>
              <a:rPr lang="ru-RU" altLang="ru-RU" sz="2000" dirty="0"/>
              <a:t>– поляризация под действием электрического поля сопровождается механическими деформациями.</a:t>
            </a:r>
          </a:p>
        </p:txBody>
      </p:sp>
      <p:sp>
        <p:nvSpPr>
          <p:cNvPr id="57350" name="TextBox 6">
            <a:extLst>
              <a:ext uri="{FF2B5EF4-FFF2-40B4-BE49-F238E27FC236}">
                <a16:creationId xmlns:a16="http://schemas.microsoft.com/office/drawing/2014/main" id="{3016B6EC-9DEB-4782-968E-49F670D87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19" y="4987924"/>
            <a:ext cx="7000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Сегнетоэлектрики при деформации поляризуются.</a:t>
            </a:r>
          </a:p>
        </p:txBody>
      </p:sp>
      <p:sp>
        <p:nvSpPr>
          <p:cNvPr id="7" name="Прямоугольник 1">
            <a:extLst>
              <a:ext uri="{FF2B5EF4-FFF2-40B4-BE49-F238E27FC236}">
                <a16:creationId xmlns:a16="http://schemas.microsoft.com/office/drawing/2014/main" id="{6FE051F4-E240-401C-8386-D439F7FF1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215" y="262888"/>
            <a:ext cx="8429625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ru-RU" altLang="ru-RU" sz="38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Сегнетоэлектрики. Пьезоэлектрический эффект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TextBox 1">
            <a:extLst>
              <a:ext uri="{FF2B5EF4-FFF2-40B4-BE49-F238E27FC236}">
                <a16:creationId xmlns:a16="http://schemas.microsoft.com/office/drawing/2014/main" id="{43B48C3E-B1B2-4884-925B-393889B9D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437" y="170996"/>
            <a:ext cx="8143875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8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Энергия системы зарядов</a:t>
            </a:r>
          </a:p>
        </p:txBody>
      </p:sp>
      <p:sp>
        <p:nvSpPr>
          <p:cNvPr id="20487" name="Прямоугольник 2">
            <a:extLst>
              <a:ext uri="{FF2B5EF4-FFF2-40B4-BE49-F238E27FC236}">
                <a16:creationId xmlns:a16="http://schemas.microsoft.com/office/drawing/2014/main" id="{08C3FA2B-7031-48DF-BCB5-3F1C451B2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88" y="1699010"/>
            <a:ext cx="66436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dirty="0"/>
              <a:t>Электростатические силы взаимодействия консервативны; следовательно, система зарядов обладает потенциальной энергией. </a:t>
            </a:r>
          </a:p>
        </p:txBody>
      </p:sp>
      <p:sp>
        <p:nvSpPr>
          <p:cNvPr id="20488" name="Rectangle 4">
            <a:extLst>
              <a:ext uri="{FF2B5EF4-FFF2-40B4-BE49-F238E27FC236}">
                <a16:creationId xmlns:a16="http://schemas.microsoft.com/office/drawing/2014/main" id="{C7954D6D-97B6-45CC-A06A-46AD51257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88" y="3862178"/>
            <a:ext cx="108000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198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dirty="0">
                <a:cs typeface="Times New Roman" panose="02020603050405020304" pitchFamily="18" charset="0"/>
              </a:rPr>
              <a:t>Сближение зарядов можно произвести, приближая </a:t>
            </a:r>
            <a:r>
              <a:rPr lang="en-US" altLang="ru-RU" b="1" i="1" dirty="0">
                <a:cs typeface="Times New Roman" panose="02020603050405020304" pitchFamily="18" charset="0"/>
              </a:rPr>
              <a:t>q</a:t>
            </a:r>
            <a:r>
              <a:rPr lang="en-US" altLang="ru-RU" b="1" i="1" baseline="-25000" dirty="0">
                <a:cs typeface="Times New Roman" panose="02020603050405020304" pitchFamily="18" charset="0"/>
              </a:rPr>
              <a:t>1</a:t>
            </a:r>
            <a:r>
              <a:rPr lang="en-US" altLang="ru-RU" i="1" dirty="0">
                <a:cs typeface="Times New Roman" panose="02020603050405020304" pitchFamily="18" charset="0"/>
              </a:rPr>
              <a:t> </a:t>
            </a:r>
            <a:r>
              <a:rPr lang="ru-RU" altLang="ru-RU" dirty="0">
                <a:cs typeface="Times New Roman" panose="02020603050405020304" pitchFamily="18" charset="0"/>
              </a:rPr>
              <a:t>к </a:t>
            </a:r>
            <a:r>
              <a:rPr lang="en-US" altLang="ru-RU" b="1" i="1" dirty="0">
                <a:cs typeface="Times New Roman" panose="02020603050405020304" pitchFamily="18" charset="0"/>
              </a:rPr>
              <a:t>q</a:t>
            </a:r>
            <a:r>
              <a:rPr lang="ru-RU" altLang="ru-RU" b="1" i="1" baseline="-30000" dirty="0">
                <a:cs typeface="Times New Roman" panose="02020603050405020304" pitchFamily="18" charset="0"/>
              </a:rPr>
              <a:t>2</a:t>
            </a:r>
            <a:r>
              <a:rPr lang="ru-RU" altLang="ru-RU" b="1" i="1" dirty="0">
                <a:cs typeface="Times New Roman" panose="02020603050405020304" pitchFamily="18" charset="0"/>
              </a:rPr>
              <a:t> </a:t>
            </a:r>
            <a:r>
              <a:rPr lang="ru-RU" altLang="ru-RU" dirty="0">
                <a:cs typeface="Times New Roman" panose="02020603050405020304" pitchFamily="18" charset="0"/>
              </a:rPr>
              <a:t>либо </a:t>
            </a:r>
            <a:r>
              <a:rPr lang="en-US" altLang="ru-RU" b="1" i="1" dirty="0">
                <a:cs typeface="Times New Roman" panose="02020603050405020304" pitchFamily="18" charset="0"/>
              </a:rPr>
              <a:t>q</a:t>
            </a:r>
            <a:r>
              <a:rPr lang="ru-RU" altLang="ru-RU" b="1" i="1" baseline="-30000" dirty="0">
                <a:cs typeface="Times New Roman" panose="02020603050405020304" pitchFamily="18" charset="0"/>
              </a:rPr>
              <a:t>2</a:t>
            </a:r>
            <a:r>
              <a:rPr lang="ru-RU" altLang="ru-RU" i="1" dirty="0">
                <a:cs typeface="Times New Roman" panose="02020603050405020304" pitchFamily="18" charset="0"/>
              </a:rPr>
              <a:t> </a:t>
            </a:r>
            <a:r>
              <a:rPr lang="ru-RU" altLang="ru-RU" dirty="0">
                <a:cs typeface="Times New Roman" panose="02020603050405020304" pitchFamily="18" charset="0"/>
              </a:rPr>
              <a:t>к </a:t>
            </a:r>
            <a:r>
              <a:rPr lang="en-US" altLang="ru-RU" b="1" i="1" dirty="0">
                <a:cs typeface="Times New Roman" panose="02020603050405020304" pitchFamily="18" charset="0"/>
              </a:rPr>
              <a:t>q</a:t>
            </a:r>
            <a:r>
              <a:rPr lang="en-US" altLang="ru-RU" b="1" i="1" baseline="-25000" dirty="0">
                <a:cs typeface="Times New Roman" panose="02020603050405020304" pitchFamily="18" charset="0"/>
              </a:rPr>
              <a:t>1</a:t>
            </a:r>
            <a:r>
              <a:rPr lang="ru-RU" altLang="ru-RU" i="1" dirty="0">
                <a:cs typeface="Times New Roman" panose="02020603050405020304" pitchFamily="18" charset="0"/>
              </a:rPr>
              <a:t>. </a:t>
            </a:r>
            <a:r>
              <a:rPr lang="ru-RU" altLang="ru-RU" dirty="0">
                <a:cs typeface="Times New Roman" panose="02020603050405020304" pitchFamily="18" charset="0"/>
              </a:rPr>
              <a:t>В обоих случаях совершается одинаковая работа. Работа переноса заряда </a:t>
            </a:r>
            <a:r>
              <a:rPr lang="en-US" altLang="ru-RU" b="1" i="1" dirty="0">
                <a:cs typeface="Times New Roman" panose="02020603050405020304" pitchFamily="18" charset="0"/>
              </a:rPr>
              <a:t>q</a:t>
            </a:r>
            <a:r>
              <a:rPr lang="en-US" altLang="ru-RU" b="1" i="1" baseline="-25000" dirty="0">
                <a:cs typeface="Times New Roman" panose="02020603050405020304" pitchFamily="18" charset="0"/>
              </a:rPr>
              <a:t>1</a:t>
            </a:r>
            <a:r>
              <a:rPr lang="ru-RU" altLang="ru-RU" i="1" dirty="0">
                <a:cs typeface="Times New Roman" panose="02020603050405020304" pitchFamily="18" charset="0"/>
              </a:rPr>
              <a:t> </a:t>
            </a:r>
            <a:r>
              <a:rPr lang="ru-RU" altLang="ru-RU" dirty="0">
                <a:cs typeface="Times New Roman" panose="02020603050405020304" pitchFamily="18" charset="0"/>
              </a:rPr>
              <a:t>из бесконечности в точку, удаленную от </a:t>
            </a:r>
            <a:r>
              <a:rPr lang="en-US" altLang="ru-RU" b="1" i="1" dirty="0">
                <a:cs typeface="Times New Roman" panose="02020603050405020304" pitchFamily="18" charset="0"/>
              </a:rPr>
              <a:t>q</a:t>
            </a:r>
            <a:r>
              <a:rPr lang="ru-RU" altLang="ru-RU" b="1" i="1" baseline="-30000" dirty="0">
                <a:cs typeface="Times New Roman" panose="02020603050405020304" pitchFamily="18" charset="0"/>
              </a:rPr>
              <a:t>2</a:t>
            </a:r>
            <a:r>
              <a:rPr lang="ru-RU" altLang="ru-RU" i="1" dirty="0">
                <a:cs typeface="Times New Roman" panose="02020603050405020304" pitchFamily="18" charset="0"/>
              </a:rPr>
              <a:t> </a:t>
            </a:r>
            <a:r>
              <a:rPr lang="ru-RU" altLang="ru-RU" dirty="0">
                <a:cs typeface="Times New Roman" panose="02020603050405020304" pitchFamily="18" charset="0"/>
              </a:rPr>
              <a:t>на </a:t>
            </a:r>
            <a:r>
              <a:rPr lang="en-US" altLang="ru-RU" b="1" i="1" dirty="0">
                <a:cs typeface="Times New Roman" panose="02020603050405020304" pitchFamily="18" charset="0"/>
              </a:rPr>
              <a:t>r</a:t>
            </a:r>
            <a:r>
              <a:rPr lang="ru-RU" altLang="ru-RU" b="1" i="1" baseline="-30000" dirty="0">
                <a:cs typeface="Times New Roman" panose="02020603050405020304" pitchFamily="18" charset="0"/>
              </a:rPr>
              <a:t>12</a:t>
            </a:r>
            <a:r>
              <a:rPr lang="ru-RU" altLang="ru-RU" b="1" i="1" dirty="0">
                <a:cs typeface="Times New Roman" panose="02020603050405020304" pitchFamily="18" charset="0"/>
              </a:rPr>
              <a:t>, </a:t>
            </a:r>
            <a:r>
              <a:rPr lang="ru-RU" altLang="ru-RU" dirty="0">
                <a:cs typeface="Times New Roman" panose="02020603050405020304" pitchFamily="18" charset="0"/>
              </a:rPr>
              <a:t>определяется по формуле: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51B5F5CC-612C-434B-8F63-3A73C3EA4942}"/>
              </a:ext>
            </a:extLst>
          </p:cNvPr>
          <p:cNvGrpSpPr/>
          <p:nvPr/>
        </p:nvGrpSpPr>
        <p:grpSpPr>
          <a:xfrm>
            <a:off x="8789496" y="1874481"/>
            <a:ext cx="2956036" cy="1554519"/>
            <a:chOff x="8596313" y="1214439"/>
            <a:chExt cx="1857376" cy="1012824"/>
          </a:xfrm>
        </p:grpSpPr>
        <p:sp>
          <p:nvSpPr>
            <p:cNvPr id="20492" name="TextBox 8">
              <a:extLst>
                <a:ext uri="{FF2B5EF4-FFF2-40B4-BE49-F238E27FC236}">
                  <a16:creationId xmlns:a16="http://schemas.microsoft.com/office/drawing/2014/main" id="{3A575A31-A137-4939-B717-EE1C02B2E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39250" y="1857375"/>
              <a:ext cx="6429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i="1"/>
                <a:t>r</a:t>
              </a:r>
              <a:r>
                <a:rPr lang="en-US" altLang="ru-RU" baseline="-25000"/>
                <a:t>12</a:t>
              </a:r>
              <a:endParaRPr lang="ru-RU" altLang="ru-RU" baseline="-25000"/>
            </a:p>
          </p:txBody>
        </p: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EA5684C4-5A64-4359-B739-E2CF7EA2980A}"/>
                </a:ext>
              </a:extLst>
            </p:cNvPr>
            <p:cNvGrpSpPr/>
            <p:nvPr/>
          </p:nvGrpSpPr>
          <p:grpSpPr>
            <a:xfrm>
              <a:off x="8596313" y="1214439"/>
              <a:ext cx="1857376" cy="571500"/>
              <a:chOff x="8596313" y="1214439"/>
              <a:chExt cx="1857376" cy="571500"/>
            </a:xfrm>
          </p:grpSpPr>
          <p:cxnSp>
            <p:nvCxnSpPr>
              <p:cNvPr id="6" name="Прямая соединительная линия 5">
                <a:extLst>
                  <a:ext uri="{FF2B5EF4-FFF2-40B4-BE49-F238E27FC236}">
                    <a16:creationId xmlns:a16="http://schemas.microsoft.com/office/drawing/2014/main" id="{002056F4-74A1-4B37-A8C2-C83F6FE9F176}"/>
                  </a:ext>
                </a:extLst>
              </p:cNvPr>
              <p:cNvCxnSpPr/>
              <p:nvPr/>
            </p:nvCxnSpPr>
            <p:spPr>
              <a:xfrm>
                <a:off x="8739188" y="1714500"/>
                <a:ext cx="142875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CE172009-27AA-41AE-8480-6F1E26117606}"/>
                  </a:ext>
                </a:extLst>
              </p:cNvPr>
              <p:cNvSpPr/>
              <p:nvPr/>
            </p:nvSpPr>
            <p:spPr>
              <a:xfrm>
                <a:off x="8667751" y="1643064"/>
                <a:ext cx="142875" cy="1428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061B115F-C9B0-445F-9FF3-2AFAE34B879C}"/>
                  </a:ext>
                </a:extLst>
              </p:cNvPr>
              <p:cNvSpPr/>
              <p:nvPr/>
            </p:nvSpPr>
            <p:spPr>
              <a:xfrm>
                <a:off x="10167939" y="1643064"/>
                <a:ext cx="142875" cy="1428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20493" name="TextBox 9">
                <a:extLst>
                  <a:ext uri="{FF2B5EF4-FFF2-40B4-BE49-F238E27FC236}">
                    <a16:creationId xmlns:a16="http://schemas.microsoft.com/office/drawing/2014/main" id="{FB11CB07-D482-4B18-A861-023EF22BBA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96313" y="1214439"/>
                <a:ext cx="500062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ru-RU" i="1">
                    <a:cs typeface="Times New Roman" panose="02020603050405020304" pitchFamily="18" charset="0"/>
                  </a:rPr>
                  <a:t>q</a:t>
                </a:r>
                <a:r>
                  <a:rPr lang="ru-RU" altLang="ru-RU" i="1" baseline="-30000">
                    <a:cs typeface="Times New Roman" panose="02020603050405020304" pitchFamily="18" charset="0"/>
                  </a:rPr>
                  <a:t>1</a:t>
                </a:r>
                <a:endParaRPr lang="ru-RU" altLang="ru-RU">
                  <a:cs typeface="Times New Roman" panose="02020603050405020304" pitchFamily="18" charset="0"/>
                </a:endParaRPr>
              </a:p>
            </p:txBody>
          </p:sp>
          <p:sp>
            <p:nvSpPr>
              <p:cNvPr id="20494" name="TextBox 10">
                <a:extLst>
                  <a:ext uri="{FF2B5EF4-FFF2-40B4-BE49-F238E27FC236}">
                    <a16:creationId xmlns:a16="http://schemas.microsoft.com/office/drawing/2014/main" id="{B5DFFCE2-CC28-4CEB-A243-589F4BBBC4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53626" y="1214439"/>
                <a:ext cx="500063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ru-RU" i="1">
                    <a:cs typeface="Times New Roman" panose="02020603050405020304" pitchFamily="18" charset="0"/>
                  </a:rPr>
                  <a:t>q</a:t>
                </a:r>
                <a:r>
                  <a:rPr lang="en-US" altLang="ru-RU" i="1" baseline="-30000">
                    <a:cs typeface="Times New Roman" panose="02020603050405020304" pitchFamily="18" charset="0"/>
                  </a:rPr>
                  <a:t>2</a:t>
                </a:r>
                <a:endParaRPr lang="ru-RU" altLang="ru-RU"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20482" name="Object 5">
            <a:extLst>
              <a:ext uri="{FF2B5EF4-FFF2-40B4-BE49-F238E27FC236}">
                <a16:creationId xmlns:a16="http://schemas.microsoft.com/office/drawing/2014/main" id="{8A7136FF-A9E2-4B10-8255-8646981F66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1189" y="5357812"/>
          <a:ext cx="320516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2" name="Формула" r:id="rId3" imgW="1384200" imgH="431640" progId="Equation.3">
                  <p:embed/>
                </p:oleObj>
              </mc:Choice>
              <mc:Fallback>
                <p:oleObj name="Формула" r:id="rId3" imgW="1384200" imgH="431640" progId="Equation.3">
                  <p:embed/>
                  <p:pic>
                    <p:nvPicPr>
                      <p:cNvPr id="20482" name="Object 5">
                        <a:extLst>
                          <a:ext uri="{FF2B5EF4-FFF2-40B4-BE49-F238E27FC236}">
                            <a16:creationId xmlns:a16="http://schemas.microsoft.com/office/drawing/2014/main" id="{8A7136FF-A9E2-4B10-8255-8646981F66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9" y="5357812"/>
                        <a:ext cx="3205162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Rectangle 6">
            <a:extLst>
              <a:ext uri="{FF2B5EF4-FFF2-40B4-BE49-F238E27FC236}">
                <a16:creationId xmlns:a16="http://schemas.microsoft.com/office/drawing/2014/main" id="{5CCE00A0-221A-4DF1-B263-8C62FB1B7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1" y="5357811"/>
            <a:ext cx="457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dirty="0">
                <a:cs typeface="Times New Roman" panose="02020603050405020304" pitchFamily="18" charset="0"/>
              </a:rPr>
              <a:t>где </a:t>
            </a:r>
            <a:r>
              <a:rPr lang="ru-RU" altLang="ru-RU" sz="24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ru-RU" altLang="ru-RU" b="1" baseline="-25000" dirty="0">
                <a:cs typeface="Times New Roman" panose="02020603050405020304" pitchFamily="18" charset="0"/>
              </a:rPr>
              <a:t>1</a:t>
            </a:r>
            <a:r>
              <a:rPr lang="ru-RU" altLang="ru-RU" b="1" dirty="0">
                <a:cs typeface="Times New Roman" panose="02020603050405020304" pitchFamily="18" charset="0"/>
              </a:rPr>
              <a:t> </a:t>
            </a:r>
            <a:r>
              <a:rPr lang="ru-RU" altLang="ru-RU" dirty="0">
                <a:cs typeface="Times New Roman" panose="02020603050405020304" pitchFamily="18" charset="0"/>
              </a:rPr>
              <a:t>— потенциал, создаваемый зарядом </a:t>
            </a:r>
            <a:r>
              <a:rPr lang="en-US" altLang="ru-RU" b="1" i="1" dirty="0">
                <a:cs typeface="Times New Roman" panose="02020603050405020304" pitchFamily="18" charset="0"/>
              </a:rPr>
              <a:t>q</a:t>
            </a:r>
            <a:r>
              <a:rPr lang="ru-RU" altLang="ru-RU" b="1" i="1" baseline="-30000" dirty="0">
                <a:cs typeface="Times New Roman" panose="02020603050405020304" pitchFamily="18" charset="0"/>
              </a:rPr>
              <a:t>2</a:t>
            </a:r>
            <a:r>
              <a:rPr lang="ru-RU" altLang="ru-RU" i="1" dirty="0">
                <a:cs typeface="Times New Roman" panose="02020603050405020304" pitchFamily="18" charset="0"/>
              </a:rPr>
              <a:t> </a:t>
            </a:r>
            <a:r>
              <a:rPr lang="ru-RU" altLang="ru-RU" dirty="0">
                <a:cs typeface="Times New Roman" panose="02020603050405020304" pitchFamily="18" charset="0"/>
              </a:rPr>
              <a:t>в той точке, в которую перемещается заряд </a:t>
            </a:r>
            <a:r>
              <a:rPr lang="en-US" altLang="ru-RU" b="1" i="1" dirty="0">
                <a:cs typeface="Times New Roman" panose="02020603050405020304" pitchFamily="18" charset="0"/>
              </a:rPr>
              <a:t>q</a:t>
            </a:r>
            <a:r>
              <a:rPr lang="ru-RU" altLang="ru-RU" b="1" i="1" baseline="-25000" dirty="0">
                <a:cs typeface="Times New Roman" panose="02020603050405020304" pitchFamily="18" charset="0"/>
              </a:rPr>
              <a:t>1</a:t>
            </a:r>
            <a:r>
              <a:rPr lang="ru-RU" altLang="ru-RU" i="1" dirty="0">
                <a:cs typeface="Times New Roman" panose="02020603050405020304" pitchFamily="18" charset="0"/>
              </a:rPr>
              <a:t>.</a:t>
            </a:r>
            <a:endParaRPr lang="ru-RU" altLang="ru-RU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Box 1">
            <a:extLst>
              <a:ext uri="{FF2B5EF4-FFF2-40B4-BE49-F238E27FC236}">
                <a16:creationId xmlns:a16="http://schemas.microsoft.com/office/drawing/2014/main" id="{DFF11762-8AE6-4412-BAE7-6EF6B5FB3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306" y="165891"/>
            <a:ext cx="82153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u="sng" dirty="0"/>
              <a:t>Неполярная молекула </a:t>
            </a:r>
            <a:r>
              <a:rPr lang="ru-RU" altLang="ru-RU" sz="2400" dirty="0"/>
              <a:t>ведет себя во внешнем поле как </a:t>
            </a:r>
            <a:r>
              <a:rPr lang="ru-RU" altLang="ru-RU" sz="2400" u="sng" dirty="0"/>
              <a:t>упругий диполь</a:t>
            </a:r>
            <a:r>
              <a:rPr lang="ru-RU" altLang="ru-RU" sz="2400" dirty="0"/>
              <a:t>.</a:t>
            </a:r>
          </a:p>
        </p:txBody>
      </p:sp>
      <p:sp>
        <p:nvSpPr>
          <p:cNvPr id="2054" name="TextBox 2">
            <a:extLst>
              <a:ext uri="{FF2B5EF4-FFF2-40B4-BE49-F238E27FC236}">
                <a16:creationId xmlns:a16="http://schemas.microsoft.com/office/drawing/2014/main" id="{FCB9D2E7-E353-4DE2-9B9D-794719300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305" y="1454946"/>
            <a:ext cx="82153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u="sng" dirty="0"/>
              <a:t>Полярная молекула </a:t>
            </a:r>
            <a:r>
              <a:rPr lang="ru-RU" altLang="ru-RU" sz="2400" dirty="0"/>
              <a:t>ведет себя во внешнем поле как </a:t>
            </a:r>
            <a:r>
              <a:rPr lang="ru-RU" altLang="ru-RU" sz="2400" u="sng" dirty="0"/>
              <a:t>жесткий диполь</a:t>
            </a:r>
            <a:r>
              <a:rPr lang="ru-RU" altLang="ru-RU" sz="2400" dirty="0"/>
              <a:t>.</a:t>
            </a:r>
          </a:p>
        </p:txBody>
      </p:sp>
      <p:sp>
        <p:nvSpPr>
          <p:cNvPr id="2055" name="TextBox 3">
            <a:extLst>
              <a:ext uri="{FF2B5EF4-FFF2-40B4-BE49-F238E27FC236}">
                <a16:creationId xmlns:a16="http://schemas.microsoft.com/office/drawing/2014/main" id="{D411F94E-38F6-4111-93EF-1BFC21747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2701926"/>
            <a:ext cx="71437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u="sng" dirty="0"/>
              <a:t>Вектором поляризации </a:t>
            </a:r>
            <a:r>
              <a:rPr lang="ru-RU" altLang="ru-RU" sz="2400" dirty="0"/>
              <a:t>диэлектрика называется электрический момент единицы объема диэлектрика, он равен векторной сумме  электрических моментов всех молекул, заключенных в единице объема.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2">
                <a:extLst>
                  <a:ext uri="{FF2B5EF4-FFF2-40B4-BE49-F238E27FC236}">
                    <a16:creationId xmlns:a16="http://schemas.microsoft.com/office/drawing/2014/main" id="{25EF3175-B08A-4224-9DF7-3F54E2EF430F}"/>
                  </a:ext>
                </a:extLst>
              </p:cNvPr>
              <p:cNvSpPr txBox="1"/>
              <p:nvPr/>
            </p:nvSpPr>
            <p:spPr bwMode="auto">
              <a:xfrm>
                <a:off x="8417619" y="2893222"/>
                <a:ext cx="2662237" cy="1476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3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ru-RU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ru-RU" sz="3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3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2050" name="Object 2">
                <a:extLst>
                  <a:ext uri="{FF2B5EF4-FFF2-40B4-BE49-F238E27FC236}">
                    <a16:creationId xmlns:a16="http://schemas.microsoft.com/office/drawing/2014/main" id="{25EF3175-B08A-4224-9DF7-3F54E2EF4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17619" y="2893222"/>
                <a:ext cx="2662237" cy="1476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6" name="TextBox 1">
            <a:extLst>
              <a:ext uri="{FF2B5EF4-FFF2-40B4-BE49-F238E27FC236}">
                <a16:creationId xmlns:a16="http://schemas.microsoft.com/office/drawing/2014/main" id="{9ADE6856-B14A-424F-AD3A-A05E1B107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4745836"/>
            <a:ext cx="8286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/>
              <a:t>У диэлектриков любого типа (кроме сегнетоэлектриков) вектор поляризации связан с напряженностью поля в той же точке простым соотношением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Object 6">
                <a:extLst>
                  <a:ext uri="{FF2B5EF4-FFF2-40B4-BE49-F238E27FC236}">
                    <a16:creationId xmlns:a16="http://schemas.microsoft.com/office/drawing/2014/main" id="{A9E683B7-CCFC-4309-8F15-5E117211F9A4}"/>
                  </a:ext>
                </a:extLst>
              </p:cNvPr>
              <p:cNvSpPr txBox="1"/>
              <p:nvPr/>
            </p:nvSpPr>
            <p:spPr bwMode="auto">
              <a:xfrm>
                <a:off x="6343650" y="5499105"/>
                <a:ext cx="2219325" cy="89376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051" name="Object 6">
                <a:extLst>
                  <a:ext uri="{FF2B5EF4-FFF2-40B4-BE49-F238E27FC236}">
                    <a16:creationId xmlns:a16="http://schemas.microsoft.com/office/drawing/2014/main" id="{A9E683B7-CCFC-4309-8F15-5E117211F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43650" y="5499105"/>
                <a:ext cx="2219325" cy="893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7" name="TextBox 3">
            <a:extLst>
              <a:ext uri="{FF2B5EF4-FFF2-40B4-BE49-F238E27FC236}">
                <a16:creationId xmlns:a16="http://schemas.microsoft.com/office/drawing/2014/main" id="{07FC18AA-F231-48D2-89A1-D1FB9199C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2550" y="5641186"/>
            <a:ext cx="857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/>
              <a:t>где </a:t>
            </a:r>
          </a:p>
        </p:txBody>
      </p:sp>
      <p:sp>
        <p:nvSpPr>
          <p:cNvPr id="2058" name="TextBox 4">
            <a:extLst>
              <a:ext uri="{FF2B5EF4-FFF2-40B4-BE49-F238E27FC236}">
                <a16:creationId xmlns:a16="http://schemas.microsoft.com/office/drawing/2014/main" id="{75170DC9-AB23-4EF2-9A6C-47FD0F837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3" y="6103149"/>
            <a:ext cx="7429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/>
              <a:t>- диэлектрическая восприимчивость диэлектрика</a:t>
            </a:r>
          </a:p>
        </p:txBody>
      </p:sp>
      <p:graphicFrame>
        <p:nvGraphicFramePr>
          <p:cNvPr id="2052" name="Object 3">
            <a:extLst>
              <a:ext uri="{FF2B5EF4-FFF2-40B4-BE49-F238E27FC236}">
                <a16:creationId xmlns:a16="http://schemas.microsoft.com/office/drawing/2014/main" id="{F46806B5-0818-45D0-8190-AD2DACF8EA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51868"/>
              </p:ext>
            </p:extLst>
          </p:nvPr>
        </p:nvGraphicFramePr>
        <p:xfrm>
          <a:off x="403623" y="6103149"/>
          <a:ext cx="3619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8" name="Формула" r:id="rId5" imgW="152280" imgH="164880" progId="Equation.3">
                  <p:embed/>
                </p:oleObj>
              </mc:Choice>
              <mc:Fallback>
                <p:oleObj name="Формула" r:id="rId5" imgW="152280" imgH="164880" progId="Equation.3">
                  <p:embed/>
                  <p:pic>
                    <p:nvPicPr>
                      <p:cNvPr id="2052" name="Object 3">
                        <a:extLst>
                          <a:ext uri="{FF2B5EF4-FFF2-40B4-BE49-F238E27FC236}">
                            <a16:creationId xmlns:a16="http://schemas.microsoft.com/office/drawing/2014/main" id="{F46806B5-0818-45D0-8190-AD2DACF8EA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623" y="6103149"/>
                        <a:ext cx="3619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TextBox 1">
            <a:extLst>
              <a:ext uri="{FF2B5EF4-FFF2-40B4-BE49-F238E27FC236}">
                <a16:creationId xmlns:a16="http://schemas.microsoft.com/office/drawing/2014/main" id="{43B48C3E-B1B2-4884-925B-393889B9D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437" y="170996"/>
            <a:ext cx="8143875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8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Энергия системы зарядов</a:t>
            </a:r>
          </a:p>
        </p:txBody>
      </p:sp>
      <p:sp>
        <p:nvSpPr>
          <p:cNvPr id="20496" name="Rectangle 1">
            <a:extLst>
              <a:ext uri="{FF2B5EF4-FFF2-40B4-BE49-F238E27FC236}">
                <a16:creationId xmlns:a16="http://schemas.microsoft.com/office/drawing/2014/main" id="{D537C8C7-1D6D-4D6A-8E87-B74F3E45D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51" y="1774459"/>
            <a:ext cx="3857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176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dirty="0">
                <a:cs typeface="Times New Roman" panose="02020603050405020304" pitchFamily="18" charset="0"/>
              </a:rPr>
              <a:t>Работа переноса заряда </a:t>
            </a:r>
            <a:r>
              <a:rPr lang="en-US" altLang="ru-RU" b="1" i="1" dirty="0">
                <a:cs typeface="Times New Roman" panose="02020603050405020304" pitchFamily="18" charset="0"/>
              </a:rPr>
              <a:t>q</a:t>
            </a:r>
            <a:r>
              <a:rPr lang="ru-RU" altLang="ru-RU" b="1" i="1" baseline="-30000" dirty="0">
                <a:cs typeface="Times New Roman" panose="02020603050405020304" pitchFamily="18" charset="0"/>
              </a:rPr>
              <a:t>2</a:t>
            </a:r>
            <a:r>
              <a:rPr lang="ru-RU" altLang="ru-RU" i="1" dirty="0">
                <a:cs typeface="Times New Roman" panose="02020603050405020304" pitchFamily="18" charset="0"/>
              </a:rPr>
              <a:t> </a:t>
            </a:r>
            <a:r>
              <a:rPr lang="ru-RU" altLang="ru-RU" dirty="0">
                <a:cs typeface="Times New Roman" panose="02020603050405020304" pitchFamily="18" charset="0"/>
              </a:rPr>
              <a:t>из бесконечности в точку, удаленную от </a:t>
            </a:r>
            <a:r>
              <a:rPr lang="en-US" altLang="ru-RU" b="1" i="1" dirty="0">
                <a:cs typeface="Times New Roman" panose="02020603050405020304" pitchFamily="18" charset="0"/>
              </a:rPr>
              <a:t>q</a:t>
            </a:r>
            <a:r>
              <a:rPr lang="ru-RU" altLang="ru-RU" b="1" i="1" baseline="-25000" dirty="0">
                <a:cs typeface="Times New Roman" panose="02020603050405020304" pitchFamily="18" charset="0"/>
              </a:rPr>
              <a:t>1</a:t>
            </a:r>
            <a:r>
              <a:rPr lang="en-US" altLang="ru-RU" b="1" i="1" dirty="0">
                <a:cs typeface="Times New Roman" panose="02020603050405020304" pitchFamily="18" charset="0"/>
              </a:rPr>
              <a:t> </a:t>
            </a:r>
            <a:r>
              <a:rPr lang="ru-RU" altLang="ru-RU" dirty="0">
                <a:cs typeface="Times New Roman" panose="02020603050405020304" pitchFamily="18" charset="0"/>
              </a:rPr>
              <a:t>на </a:t>
            </a:r>
            <a:r>
              <a:rPr lang="en-US" altLang="ru-RU" b="1" i="1" dirty="0">
                <a:cs typeface="Times New Roman" panose="02020603050405020304" pitchFamily="18" charset="0"/>
              </a:rPr>
              <a:t>r</a:t>
            </a:r>
            <a:r>
              <a:rPr lang="ru-RU" altLang="ru-RU" b="1" i="1" baseline="-30000" dirty="0">
                <a:cs typeface="Times New Roman" panose="02020603050405020304" pitchFamily="18" charset="0"/>
              </a:rPr>
              <a:t>12</a:t>
            </a:r>
            <a:r>
              <a:rPr lang="ru-RU" altLang="ru-RU" b="1" i="1" dirty="0">
                <a:cs typeface="Times New Roman" panose="02020603050405020304" pitchFamily="18" charset="0"/>
              </a:rPr>
              <a:t>, </a:t>
            </a:r>
            <a:r>
              <a:rPr lang="ru-RU" altLang="ru-RU" dirty="0">
                <a:cs typeface="Times New Roman" panose="02020603050405020304" pitchFamily="18" charset="0"/>
              </a:rPr>
              <a:t>равна</a:t>
            </a:r>
          </a:p>
        </p:txBody>
      </p:sp>
      <p:graphicFrame>
        <p:nvGraphicFramePr>
          <p:cNvPr id="20483" name="Object 2">
            <a:extLst>
              <a:ext uri="{FF2B5EF4-FFF2-40B4-BE49-F238E27FC236}">
                <a16:creationId xmlns:a16="http://schemas.microsoft.com/office/drawing/2014/main" id="{43F5758F-4492-4B0B-9821-6631DCDA9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6888" y="1703020"/>
          <a:ext cx="28749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0" name="Формула" r:id="rId3" imgW="1447560" imgH="431640" progId="Equation.3">
                  <p:embed/>
                </p:oleObj>
              </mc:Choice>
              <mc:Fallback>
                <p:oleObj name="Формула" r:id="rId3" imgW="1447560" imgH="431640" progId="Equation.3">
                  <p:embed/>
                  <p:pic>
                    <p:nvPicPr>
                      <p:cNvPr id="20483" name="Object 2">
                        <a:extLst>
                          <a:ext uri="{FF2B5EF4-FFF2-40B4-BE49-F238E27FC236}">
                            <a16:creationId xmlns:a16="http://schemas.microsoft.com/office/drawing/2014/main" id="{43F5758F-4492-4B0B-9821-6631DCDA9A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888" y="1703020"/>
                        <a:ext cx="287496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3">
            <a:extLst>
              <a:ext uri="{FF2B5EF4-FFF2-40B4-BE49-F238E27FC236}">
                <a16:creationId xmlns:a16="http://schemas.microsoft.com/office/drawing/2014/main" id="{9BF01E96-E723-44B5-B7AC-396603D1C1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2076" y="2846021"/>
          <a:ext cx="2217737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1" name="Формула" r:id="rId5" imgW="787320" imgH="215640" progId="Equation.3">
                  <p:embed/>
                </p:oleObj>
              </mc:Choice>
              <mc:Fallback>
                <p:oleObj name="Формула" r:id="rId5" imgW="787320" imgH="215640" progId="Equation.3">
                  <p:embed/>
                  <p:pic>
                    <p:nvPicPr>
                      <p:cNvPr id="20484" name="Object 3">
                        <a:extLst>
                          <a:ext uri="{FF2B5EF4-FFF2-40B4-BE49-F238E27FC236}">
                            <a16:creationId xmlns:a16="http://schemas.microsoft.com/office/drawing/2014/main" id="{9BF01E96-E723-44B5-B7AC-396603D1C1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076" y="2846021"/>
                        <a:ext cx="2217737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4">
            <a:extLst>
              <a:ext uri="{FF2B5EF4-FFF2-40B4-BE49-F238E27FC236}">
                <a16:creationId xmlns:a16="http://schemas.microsoft.com/office/drawing/2014/main" id="{B1AA783E-A59B-44F4-BEC3-76A54FF17B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2638" y="2846021"/>
          <a:ext cx="24939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2" name="Формула" r:id="rId7" imgW="1002960" imgH="215640" progId="Equation.3">
                  <p:embed/>
                </p:oleObj>
              </mc:Choice>
              <mc:Fallback>
                <p:oleObj name="Формула" r:id="rId7" imgW="1002960" imgH="215640" progId="Equation.3">
                  <p:embed/>
                  <p:pic>
                    <p:nvPicPr>
                      <p:cNvPr id="20485" name="Object 4">
                        <a:extLst>
                          <a:ext uri="{FF2B5EF4-FFF2-40B4-BE49-F238E27FC236}">
                            <a16:creationId xmlns:a16="http://schemas.microsoft.com/office/drawing/2014/main" id="{B1AA783E-A59B-44F4-BEC3-76A54FF17B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638" y="2846021"/>
                        <a:ext cx="249396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5">
            <a:extLst>
              <a:ext uri="{FF2B5EF4-FFF2-40B4-BE49-F238E27FC236}">
                <a16:creationId xmlns:a16="http://schemas.microsoft.com/office/drawing/2014/main" id="{3AD8001D-47A7-46D0-A3B0-8A614024D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687" y="3723142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198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>
                <a:cs typeface="Times New Roman" panose="02020603050405020304" pitchFamily="18" charset="0"/>
              </a:rPr>
              <a:t>Формула для энергии системы зарядов, в которую входят оба заряда:</a:t>
            </a:r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458715EF-54ED-4059-A2AB-C89C42456C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3499" y="3651704"/>
          <a:ext cx="26543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3" name="Формула" r:id="rId9" imgW="1218960" imgH="393480" progId="Equation.3">
                  <p:embed/>
                </p:oleObj>
              </mc:Choice>
              <mc:Fallback>
                <p:oleObj name="Формула" r:id="rId9" imgW="1218960" imgH="393480" progId="Equation.3">
                  <p:embed/>
                  <p:pic>
                    <p:nvPicPr>
                      <p:cNvPr id="18" name="Object 6">
                        <a:extLst>
                          <a:ext uri="{FF2B5EF4-FFF2-40B4-BE49-F238E27FC236}">
                            <a16:creationId xmlns:a16="http://schemas.microsoft.com/office/drawing/2014/main" id="{458715EF-54ED-4059-A2AB-C89C42456C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499" y="3651704"/>
                        <a:ext cx="2654300" cy="857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>
            <a:extLst>
              <a:ext uri="{FF2B5EF4-FFF2-40B4-BE49-F238E27FC236}">
                <a16:creationId xmlns:a16="http://schemas.microsoft.com/office/drawing/2014/main" id="{666FF273-4758-4023-89AD-0AA856CD8D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96249" y="4580392"/>
          <a:ext cx="353853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4" name="Формула" r:id="rId11" imgW="1625400" imgH="393480" progId="Equation.3">
                  <p:embed/>
                </p:oleObj>
              </mc:Choice>
              <mc:Fallback>
                <p:oleObj name="Формула" r:id="rId11" imgW="1625400" imgH="393480" progId="Equation.3">
                  <p:embed/>
                  <p:pic>
                    <p:nvPicPr>
                      <p:cNvPr id="19" name="Object 6">
                        <a:extLst>
                          <a:ext uri="{FF2B5EF4-FFF2-40B4-BE49-F238E27FC236}">
                            <a16:creationId xmlns:a16="http://schemas.microsoft.com/office/drawing/2014/main" id="{666FF273-4758-4023-89AD-0AA856CD8D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49" y="4580392"/>
                        <a:ext cx="3538538" cy="857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1">
            <a:extLst>
              <a:ext uri="{FF2B5EF4-FFF2-40B4-BE49-F238E27FC236}">
                <a16:creationId xmlns:a16="http://schemas.microsoft.com/office/drawing/2014/main" id="{0443BE2E-4B1A-43DF-BC43-CDA8558D2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2" y="4866143"/>
            <a:ext cx="3625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Энергия системы </a:t>
            </a:r>
            <a:r>
              <a:rPr lang="ru-RU" altLang="ru-RU" b="1" u="sng"/>
              <a:t>трех</a:t>
            </a:r>
            <a:r>
              <a:rPr lang="ru-RU" altLang="ru-RU"/>
              <a:t> зарядов:</a:t>
            </a:r>
          </a:p>
        </p:txBody>
      </p:sp>
      <p:graphicFrame>
        <p:nvGraphicFramePr>
          <p:cNvPr id="21" name="Object 8">
            <a:extLst>
              <a:ext uri="{FF2B5EF4-FFF2-40B4-BE49-F238E27FC236}">
                <a16:creationId xmlns:a16="http://schemas.microsoft.com/office/drawing/2014/main" id="{9CFB60A0-76A0-4AEA-8A4D-51C3608900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1438" y="5794829"/>
          <a:ext cx="1785937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5" name="Формула" r:id="rId13" imgW="876240" imgH="393480" progId="Equation.3">
                  <p:embed/>
                </p:oleObj>
              </mc:Choice>
              <mc:Fallback>
                <p:oleObj name="Формула" r:id="rId13" imgW="876240" imgH="393480" progId="Equation.3">
                  <p:embed/>
                  <p:pic>
                    <p:nvPicPr>
                      <p:cNvPr id="21" name="Object 8">
                        <a:extLst>
                          <a:ext uri="{FF2B5EF4-FFF2-40B4-BE49-F238E27FC236}">
                            <a16:creationId xmlns:a16="http://schemas.microsoft.com/office/drawing/2014/main" id="{9CFB60A0-76A0-4AEA-8A4D-51C3608900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5794829"/>
                        <a:ext cx="1785937" cy="8016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>
            <a:extLst>
              <a:ext uri="{FF2B5EF4-FFF2-40B4-BE49-F238E27FC236}">
                <a16:creationId xmlns:a16="http://schemas.microsoft.com/office/drawing/2014/main" id="{5769ABD8-AD3E-40D5-AA6D-49FF626C80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39250" y="5723392"/>
          <a:ext cx="223837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6" name="Формула" r:id="rId15" imgW="914400" imgH="393480" progId="Equation.3">
                  <p:embed/>
                </p:oleObj>
              </mc:Choice>
              <mc:Fallback>
                <p:oleObj name="Формула" r:id="rId15" imgW="914400" imgH="393480" progId="Equation.3">
                  <p:embed/>
                  <p:pic>
                    <p:nvPicPr>
                      <p:cNvPr id="22" name="Object 9">
                        <a:extLst>
                          <a:ext uri="{FF2B5EF4-FFF2-40B4-BE49-F238E27FC236}">
                            <a16:creationId xmlns:a16="http://schemas.microsoft.com/office/drawing/2014/main" id="{5769ABD8-AD3E-40D5-AA6D-49FF626C80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0" y="5723392"/>
                        <a:ext cx="2238375" cy="9636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16">
            <a:extLst>
              <a:ext uri="{FF2B5EF4-FFF2-40B4-BE49-F238E27FC236}">
                <a16:creationId xmlns:a16="http://schemas.microsoft.com/office/drawing/2014/main" id="{6B2DC2C8-460E-44F9-9DD6-1E47A61C1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937705"/>
            <a:ext cx="3071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При объёмном распределении зарядов:</a:t>
            </a:r>
          </a:p>
        </p:txBody>
      </p:sp>
    </p:spTree>
    <p:extLst>
      <p:ext uri="{BB962C8B-B14F-4D97-AF65-F5344CB8AC3E}">
        <p14:creationId xmlns:p14="http://schemas.microsoft.com/office/powerpoint/2010/main" val="1806118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Rectangle 1">
            <a:extLst>
              <a:ext uri="{FF2B5EF4-FFF2-40B4-BE49-F238E27FC236}">
                <a16:creationId xmlns:a16="http://schemas.microsoft.com/office/drawing/2014/main" id="{E443F1FC-21EF-4DB3-B323-F6ABFE93C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88" y="1670387"/>
            <a:ext cx="1144482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198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000" dirty="0">
                <a:cs typeface="Times New Roman" panose="02020603050405020304" pitchFamily="18" charset="0"/>
              </a:rPr>
              <a:t>Система зарядов на проводнике обладает энергией, равной </a:t>
            </a:r>
            <a:r>
              <a:rPr lang="ru-RU" altLang="ru-RU" sz="2000" u="sng" dirty="0">
                <a:cs typeface="Times New Roman" panose="02020603050405020304" pitchFamily="18" charset="0"/>
              </a:rPr>
              <a:t>работе</a:t>
            </a:r>
            <a:r>
              <a:rPr lang="ru-RU" altLang="ru-RU" sz="2000" dirty="0">
                <a:cs typeface="Times New Roman" panose="02020603050405020304" pitchFamily="18" charset="0"/>
              </a:rPr>
              <a:t>, которую нужно совершить, чтобы перенести все заряды </a:t>
            </a:r>
            <a:r>
              <a:rPr lang="ru-RU" altLang="ru-RU" sz="2000" u="sng" dirty="0">
                <a:cs typeface="Times New Roman" panose="02020603050405020304" pitchFamily="18" charset="0"/>
              </a:rPr>
              <a:t>из бесконечности </a:t>
            </a:r>
            <a:r>
              <a:rPr lang="ru-RU" altLang="ru-RU" sz="2000" dirty="0">
                <a:cs typeface="Times New Roman" panose="02020603050405020304" pitchFamily="18" charset="0"/>
              </a:rPr>
              <a:t>и расположить  их на поверхности проводника.</a:t>
            </a:r>
          </a:p>
        </p:txBody>
      </p:sp>
      <p:sp>
        <p:nvSpPr>
          <p:cNvPr id="21514" name="Прямоугольник 1">
            <a:extLst>
              <a:ext uri="{FF2B5EF4-FFF2-40B4-BE49-F238E27FC236}">
                <a16:creationId xmlns:a16="http://schemas.microsoft.com/office/drawing/2014/main" id="{0196445D-36B9-48FB-AB0E-D2132DC97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15" y="16680"/>
            <a:ext cx="11784169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 eaLnBrk="1" hangingPunct="1"/>
            <a:r>
              <a:rPr lang="ru-RU" altLang="ru-RU" sz="38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Энергия заряженного уединенного проводника</a:t>
            </a: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DA248A6A-75A6-4CA5-91AB-AB42E3BF8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776" y="2739231"/>
            <a:ext cx="800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dirty="0"/>
              <a:t>При переносе второй порции  заряда </a:t>
            </a:r>
            <a:r>
              <a:rPr lang="en-US" altLang="ru-RU" sz="2000" i="1" dirty="0">
                <a:sym typeface="Symbol" panose="05050102010706020507" pitchFamily="18" charset="2"/>
              </a:rPr>
              <a:t></a:t>
            </a:r>
            <a:r>
              <a:rPr lang="en-US" altLang="ru-RU" sz="2000" i="1" dirty="0"/>
              <a:t>q </a:t>
            </a:r>
            <a:r>
              <a:rPr lang="ru-RU" altLang="ru-RU" sz="2000" dirty="0"/>
              <a:t>требуется совершать работу:</a:t>
            </a:r>
          </a:p>
        </p:txBody>
      </p:sp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110AE869-CF65-464A-B724-B7CF253F81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203" y="3140074"/>
          <a:ext cx="26368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6" name="Формула" r:id="rId3" imgW="1117440" imgH="393480" progId="Equation.3">
                  <p:embed/>
                </p:oleObj>
              </mc:Choice>
              <mc:Fallback>
                <p:oleObj name="Формула" r:id="rId3" imgW="1117440" imgH="393480" progId="Equation.3">
                  <p:embed/>
                  <p:pic>
                    <p:nvPicPr>
                      <p:cNvPr id="12" name="Object 2">
                        <a:extLst>
                          <a:ext uri="{FF2B5EF4-FFF2-40B4-BE49-F238E27FC236}">
                            <a16:creationId xmlns:a16="http://schemas.microsoft.com/office/drawing/2014/main" id="{110AE869-CF65-464A-B724-B7CF253F81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03" y="3140074"/>
                        <a:ext cx="263683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7">
            <a:extLst>
              <a:ext uri="{FF2B5EF4-FFF2-40B4-BE49-F238E27FC236}">
                <a16:creationId xmlns:a16="http://schemas.microsoft.com/office/drawing/2014/main" id="{DDCFCB59-E9E9-4EE1-9EF1-6B9FF42E9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102" y="3140074"/>
            <a:ext cx="82919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i="1" dirty="0">
                <a:sym typeface="Symbol" panose="05050102010706020507" pitchFamily="18" charset="2"/>
              </a:rPr>
              <a:t></a:t>
            </a:r>
            <a:r>
              <a:rPr lang="ru-RU" altLang="ru-RU" sz="2000" dirty="0"/>
              <a:t> — потенциал проводника, обусловленный уже имеющимся на нем зарядом </a:t>
            </a:r>
            <a:r>
              <a:rPr lang="en-US" altLang="ru-RU" sz="2000" i="1" dirty="0"/>
              <a:t>q</a:t>
            </a:r>
            <a:r>
              <a:rPr lang="ru-RU" altLang="ru-RU" sz="2000" i="1" dirty="0"/>
              <a:t>, С </a:t>
            </a:r>
            <a:r>
              <a:rPr lang="ru-RU" altLang="ru-RU" sz="2000" dirty="0"/>
              <a:t>— емкость проводника.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C904B88-3B8E-446D-8A68-A671C6B1F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470" y="4367352"/>
            <a:ext cx="7929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04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000" dirty="0">
                <a:cs typeface="Times New Roman" panose="02020603050405020304" pitchFamily="18" charset="0"/>
              </a:rPr>
              <a:t>Работа идет на увеличение энергии проводника. </a:t>
            </a:r>
          </a:p>
        </p:txBody>
      </p:sp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1A942E95-7D01-40F3-82CD-196FA4E374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781" y="4754896"/>
          <a:ext cx="18573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7" name="Формула" r:id="rId5" imgW="812520" imgH="393480" progId="Equation.3">
                  <p:embed/>
                </p:oleObj>
              </mc:Choice>
              <mc:Fallback>
                <p:oleObj name="Формула" r:id="rId5" imgW="812520" imgH="393480" progId="Equation.3">
                  <p:embed/>
                  <p:pic>
                    <p:nvPicPr>
                      <p:cNvPr id="15" name="Object 5">
                        <a:extLst>
                          <a:ext uri="{FF2B5EF4-FFF2-40B4-BE49-F238E27FC236}">
                            <a16:creationId xmlns:a16="http://schemas.microsoft.com/office/drawing/2014/main" id="{1A942E95-7D01-40F3-82CD-196FA4E374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81" y="4754896"/>
                        <a:ext cx="18573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">
            <a:extLst>
              <a:ext uri="{FF2B5EF4-FFF2-40B4-BE49-F238E27FC236}">
                <a16:creationId xmlns:a16="http://schemas.microsoft.com/office/drawing/2014/main" id="{F67D06F2-4955-4EF4-B1B2-6B88459F4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730" y="5071095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Откуда:</a:t>
            </a: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50B820C8-F8D3-447C-882E-7C3ECDB5FB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2969" y="4698471"/>
          <a:ext cx="1214438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8" name="Формула" r:id="rId7" imgW="545760" imgH="419040" progId="Equation.3">
                  <p:embed/>
                </p:oleObj>
              </mc:Choice>
              <mc:Fallback>
                <p:oleObj name="Формула" r:id="rId7" imgW="545760" imgH="419040" progId="Equation.3">
                  <p:embed/>
                  <p:pic>
                    <p:nvPicPr>
                      <p:cNvPr id="17" name="Object 3">
                        <a:extLst>
                          <a:ext uri="{FF2B5EF4-FFF2-40B4-BE49-F238E27FC236}">
                            <a16:creationId xmlns:a16="http://schemas.microsoft.com/office/drawing/2014/main" id="{50B820C8-F8D3-447C-882E-7C3ECDB5FB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969" y="4698471"/>
                        <a:ext cx="1214438" cy="9318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5">
            <a:extLst>
              <a:ext uri="{FF2B5EF4-FFF2-40B4-BE49-F238E27FC236}">
                <a16:creationId xmlns:a16="http://schemas.microsoft.com/office/drawing/2014/main" id="{8A95FB5B-7306-4442-89A5-D15F907C9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9" y="4804108"/>
            <a:ext cx="314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- энергия проводника</a:t>
            </a:r>
          </a:p>
        </p:txBody>
      </p:sp>
      <p:graphicFrame>
        <p:nvGraphicFramePr>
          <p:cNvPr id="19" name="Object 4">
            <a:extLst>
              <a:ext uri="{FF2B5EF4-FFF2-40B4-BE49-F238E27FC236}">
                <a16:creationId xmlns:a16="http://schemas.microsoft.com/office/drawing/2014/main" id="{428E2E08-A009-496D-8B81-699E8C47B9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6812" y="5912633"/>
          <a:ext cx="92868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9" name="Формула" r:id="rId9" imgW="419040" imgH="419040" progId="Equation.3">
                  <p:embed/>
                </p:oleObj>
              </mc:Choice>
              <mc:Fallback>
                <p:oleObj name="Формула" r:id="rId9" imgW="419040" imgH="419040" progId="Equation.3">
                  <p:embed/>
                  <p:pic>
                    <p:nvPicPr>
                      <p:cNvPr id="19" name="Object 4">
                        <a:extLst>
                          <a:ext uri="{FF2B5EF4-FFF2-40B4-BE49-F238E27FC236}">
                            <a16:creationId xmlns:a16="http://schemas.microsoft.com/office/drawing/2014/main" id="{428E2E08-A009-496D-8B81-699E8C47B9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812" y="5912633"/>
                        <a:ext cx="928687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8">
            <a:extLst>
              <a:ext uri="{FF2B5EF4-FFF2-40B4-BE49-F238E27FC236}">
                <a16:creationId xmlns:a16="http://schemas.microsoft.com/office/drawing/2014/main" id="{B2BC817D-E612-491A-9F3D-BD984AA88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418" y="6176951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 получим:</a:t>
            </a:r>
          </a:p>
        </p:txBody>
      </p:sp>
      <p:graphicFrame>
        <p:nvGraphicFramePr>
          <p:cNvPr id="21" name="Object 10">
            <a:extLst>
              <a:ext uri="{FF2B5EF4-FFF2-40B4-BE49-F238E27FC236}">
                <a16:creationId xmlns:a16="http://schemas.microsoft.com/office/drawing/2014/main" id="{40B817B9-2E86-4924-84E0-CA6C6B42B6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23526" y="5653076"/>
          <a:ext cx="24765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0" name="Формула" r:id="rId11" imgW="990360" imgH="419040" progId="Equation.3">
                  <p:embed/>
                </p:oleObj>
              </mc:Choice>
              <mc:Fallback>
                <p:oleObj name="Формула" r:id="rId11" imgW="990360" imgH="419040" progId="Equation.3">
                  <p:embed/>
                  <p:pic>
                    <p:nvPicPr>
                      <p:cNvPr id="21" name="Object 10">
                        <a:extLst>
                          <a:ext uri="{FF2B5EF4-FFF2-40B4-BE49-F238E27FC236}">
                            <a16:creationId xmlns:a16="http://schemas.microsoft.com/office/drawing/2014/main" id="{40B817B9-2E86-4924-84E0-CA6C6B42B6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526" y="5653076"/>
                        <a:ext cx="2476500" cy="1047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206606"/>
            <a:ext cx="914400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8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Энергия электростатического поля</a:t>
            </a:r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2239489" y="1845964"/>
          <a:ext cx="3706813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2" name="Формула" r:id="rId3" imgW="1968500" imgH="444500" progId="Equation.3">
                  <p:embed/>
                </p:oleObj>
              </mc:Choice>
              <mc:Fallback>
                <p:oleObj name="Формула" r:id="rId3" imgW="1968500" imgH="444500" progId="Equation.3">
                  <p:embed/>
                  <p:pic>
                    <p:nvPicPr>
                      <p:cNvPr id="798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489" y="1845964"/>
                        <a:ext cx="3706813" cy="833438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5941071" y="2021030"/>
            <a:ext cx="4750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/>
            <a:r>
              <a:rPr lang="ru-RU" sz="2400" b="1" i="1" dirty="0">
                <a:solidFill>
                  <a:srgbClr val="C00000"/>
                </a:solidFill>
              </a:rPr>
              <a:t>Уединенного проводника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191888" y="3131856"/>
          <a:ext cx="380365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3" name="Формула" r:id="rId5" imgW="2019300" imgH="444500" progId="Equation.3">
                  <p:embed/>
                </p:oleObj>
              </mc:Choice>
              <mc:Fallback>
                <p:oleObj name="Формула" r:id="rId5" imgW="2019300" imgH="4445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1888" y="3131856"/>
                        <a:ext cx="3803650" cy="833438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811520" y="3274725"/>
            <a:ext cx="26773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/>
            <a:r>
              <a:rPr lang="ru-RU" sz="2400" b="1" i="1" dirty="0">
                <a:solidFill>
                  <a:srgbClr val="C00000"/>
                </a:solidFill>
              </a:rPr>
              <a:t>Конденсатора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503713" y="4757325"/>
          <a:ext cx="6388101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4" name="Формула" r:id="rId7" imgW="3390900" imgH="749300" progId="Equation.3">
                  <p:embed/>
                </p:oleObj>
              </mc:Choice>
              <mc:Fallback>
                <p:oleObj name="Формула" r:id="rId7" imgW="3390900" imgH="74930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3" y="4757325"/>
                        <a:ext cx="6388101" cy="1404937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36560" y="167322"/>
            <a:ext cx="953979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8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Энергия электростатического поля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2743164" y="1904995"/>
          <a:ext cx="6388101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6" name="Формула" r:id="rId3" imgW="3390900" imgH="749300" progId="Equation.3">
                  <p:embed/>
                </p:oleObj>
              </mc:Choice>
              <mc:Fallback>
                <p:oleObj name="Формула" r:id="rId3" imgW="3390900" imgH="74930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164" y="1904995"/>
                        <a:ext cx="6388101" cy="1404937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443320" y="3693381"/>
          <a:ext cx="50736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7" name="Формула" r:id="rId5" imgW="2692400" imgH="533400" progId="Equation.3">
                  <p:embed/>
                </p:oleObj>
              </mc:Choice>
              <mc:Fallback>
                <p:oleObj name="Формула" r:id="rId5" imgW="2692400" imgH="53340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320" y="3693381"/>
                        <a:ext cx="5073650" cy="1000125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7547358" y="3595685"/>
            <a:ext cx="34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/>
            <a:r>
              <a:rPr lang="ru-RU" sz="2400" b="1" i="1" dirty="0">
                <a:solidFill>
                  <a:srgbClr val="C00000"/>
                </a:solidFill>
              </a:rPr>
              <a:t>Объемная плотность энергии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410372" y="4955456"/>
          <a:ext cx="19621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8" name="Формула" r:id="rId7" imgW="1040948" imgH="418918" progId="Equation.3">
                  <p:embed/>
                </p:oleObj>
              </mc:Choice>
              <mc:Fallback>
                <p:oleObj name="Формула" r:id="rId7" imgW="1040948" imgH="418918" progId="Equation.3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372" y="4955456"/>
                        <a:ext cx="1962150" cy="785812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2279576" y="5870703"/>
            <a:ext cx="55771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/>
            <a:r>
              <a:rPr lang="ru-RU" sz="2400" b="1" i="1" dirty="0">
                <a:solidFill>
                  <a:srgbClr val="C00000"/>
                </a:solidFill>
              </a:rPr>
              <a:t>Вычисление энергии в случае</a:t>
            </a:r>
          </a:p>
          <a:p>
            <a:pPr marL="742950" indent="-742950"/>
            <a:r>
              <a:rPr lang="ru-RU" sz="2400" b="1" i="1" dirty="0">
                <a:solidFill>
                  <a:srgbClr val="C00000"/>
                </a:solidFill>
              </a:rPr>
              <a:t> неоднородного поля</a:t>
            </a:r>
          </a:p>
        </p:txBody>
      </p:sp>
    </p:spTree>
    <p:extLst>
      <p:ext uri="{BB962C8B-B14F-4D97-AF65-F5344CB8AC3E}">
        <p14:creationId xmlns:p14="http://schemas.microsoft.com/office/powerpoint/2010/main" val="3627564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Прямоугольник 1">
            <a:extLst>
              <a:ext uri="{FF2B5EF4-FFF2-40B4-BE49-F238E27FC236}">
                <a16:creationId xmlns:a16="http://schemas.microsoft.com/office/drawing/2014/main" id="{38055EA3-187A-4425-AB87-A99263EE3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786" y="161508"/>
            <a:ext cx="970329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/>
              <a:t> </a:t>
            </a:r>
            <a:r>
              <a:rPr lang="ru-RU" altLang="ru-RU" sz="38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Энергия заряженного конденсатора</a:t>
            </a:r>
          </a:p>
        </p:txBody>
      </p:sp>
      <p:sp>
        <p:nvSpPr>
          <p:cNvPr id="23558" name="Rectangle 1">
            <a:extLst>
              <a:ext uri="{FF2B5EF4-FFF2-40B4-BE49-F238E27FC236}">
                <a16:creationId xmlns:a16="http://schemas.microsoft.com/office/drawing/2014/main" id="{94BE42B1-B343-41D4-83E1-832069D04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62739"/>
            <a:ext cx="11811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188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000" dirty="0">
                <a:cs typeface="Times New Roman" panose="02020603050405020304" pitchFamily="18" charset="0"/>
              </a:rPr>
              <a:t>Процесс возникновения на обкладках конденсатора зарядов </a:t>
            </a:r>
            <a:r>
              <a:rPr lang="ru-RU" altLang="ru-RU" sz="2000" i="1" dirty="0">
                <a:cs typeface="Times New Roman" panose="02020603050405020304" pitchFamily="18" charset="0"/>
              </a:rPr>
              <a:t>+</a:t>
            </a:r>
            <a:r>
              <a:rPr lang="en-US" altLang="ru-RU" sz="2000" i="1" dirty="0">
                <a:cs typeface="Times New Roman" panose="02020603050405020304" pitchFamily="18" charset="0"/>
              </a:rPr>
              <a:t>q </a:t>
            </a:r>
            <a:r>
              <a:rPr lang="ru-RU" altLang="ru-RU" sz="2000" dirty="0">
                <a:cs typeface="Times New Roman" panose="02020603050405020304" pitchFamily="18" charset="0"/>
              </a:rPr>
              <a:t>и -</a:t>
            </a:r>
            <a:r>
              <a:rPr lang="en-US" altLang="ru-RU" sz="2000" i="1" dirty="0">
                <a:cs typeface="Times New Roman" panose="02020603050405020304" pitchFamily="18" charset="0"/>
              </a:rPr>
              <a:t>q </a:t>
            </a:r>
            <a:r>
              <a:rPr lang="ru-RU" altLang="ru-RU" sz="2000" dirty="0">
                <a:cs typeface="Times New Roman" panose="02020603050405020304" pitchFamily="18" charset="0"/>
              </a:rPr>
              <a:t>можно представить так, что от одной обкладки последовательно отнимаются малые порции заряда </a:t>
            </a:r>
            <a:r>
              <a:rPr lang="en-US" altLang="ru-RU" sz="2000" i="1" dirty="0"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ru-RU" sz="2000" i="1" dirty="0">
                <a:cs typeface="Times New Roman" panose="02020603050405020304" pitchFamily="18" charset="0"/>
              </a:rPr>
              <a:t>q </a:t>
            </a:r>
            <a:r>
              <a:rPr lang="ru-RU" altLang="ru-RU" sz="2000" dirty="0">
                <a:cs typeface="Times New Roman" panose="02020603050405020304" pitchFamily="18" charset="0"/>
              </a:rPr>
              <a:t>и перемещаются на другую обкладку. </a:t>
            </a:r>
          </a:p>
        </p:txBody>
      </p:sp>
      <p:sp>
        <p:nvSpPr>
          <p:cNvPr id="23559" name="Rectangle 1">
            <a:extLst>
              <a:ext uri="{FF2B5EF4-FFF2-40B4-BE49-F238E27FC236}">
                <a16:creationId xmlns:a16="http://schemas.microsoft.com/office/drawing/2014/main" id="{0424391F-773E-4877-9797-4DA43587E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010" y="3244359"/>
            <a:ext cx="7000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188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000" dirty="0">
                <a:cs typeface="Times New Roman" panose="02020603050405020304" pitchFamily="18" charset="0"/>
              </a:rPr>
              <a:t>Работа переноса очередной порции заряда равна:</a:t>
            </a:r>
          </a:p>
        </p:txBody>
      </p:sp>
      <p:graphicFrame>
        <p:nvGraphicFramePr>
          <p:cNvPr id="23554" name="Object 2">
            <a:extLst>
              <a:ext uri="{FF2B5EF4-FFF2-40B4-BE49-F238E27FC236}">
                <a16:creationId xmlns:a16="http://schemas.microsoft.com/office/drawing/2014/main" id="{9D89FC7F-142E-496E-BF97-42D1FD3F5C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7826" y="3874085"/>
          <a:ext cx="40767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0" name="Формула" r:id="rId3" imgW="1562040" imgH="215640" progId="Equation.3">
                  <p:embed/>
                </p:oleObj>
              </mc:Choice>
              <mc:Fallback>
                <p:oleObj name="Формула" r:id="rId3" imgW="1562040" imgH="215640" progId="Equation.3">
                  <p:embed/>
                  <p:pic>
                    <p:nvPicPr>
                      <p:cNvPr id="23554" name="Object 2">
                        <a:extLst>
                          <a:ext uri="{FF2B5EF4-FFF2-40B4-BE49-F238E27FC236}">
                            <a16:creationId xmlns:a16="http://schemas.microsoft.com/office/drawing/2014/main" id="{9D89FC7F-142E-496E-BF97-42D1FD3F5C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826" y="3874085"/>
                        <a:ext cx="40767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Прямоугольник 4">
            <a:extLst>
              <a:ext uri="{FF2B5EF4-FFF2-40B4-BE49-F238E27FC236}">
                <a16:creationId xmlns:a16="http://schemas.microsoft.com/office/drawing/2014/main" id="{AB5D4D56-201F-4FBC-BA2B-14F9C2AA6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290" y="4012991"/>
            <a:ext cx="4859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/>
              <a:t>где </a:t>
            </a:r>
            <a:r>
              <a:rPr lang="en-US" altLang="ru-RU" sz="2000" i="1"/>
              <a:t>U </a:t>
            </a:r>
            <a:r>
              <a:rPr lang="ru-RU" altLang="ru-RU" sz="2000"/>
              <a:t>— напряжение на конденсаторе. </a:t>
            </a:r>
          </a:p>
        </p:txBody>
      </p:sp>
      <p:sp>
        <p:nvSpPr>
          <p:cNvPr id="23561" name="TextBox 5">
            <a:extLst>
              <a:ext uri="{FF2B5EF4-FFF2-40B4-BE49-F238E27FC236}">
                <a16:creationId xmlns:a16="http://schemas.microsoft.com/office/drawing/2014/main" id="{BD99677C-3361-40C9-A3AF-49EE410AA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434" y="4666836"/>
            <a:ext cx="2143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/>
              <a:t>Тогда энергия:</a:t>
            </a:r>
          </a:p>
        </p:txBody>
      </p:sp>
      <p:graphicFrame>
        <p:nvGraphicFramePr>
          <p:cNvPr id="23555" name="Object 3">
            <a:extLst>
              <a:ext uri="{FF2B5EF4-FFF2-40B4-BE49-F238E27FC236}">
                <a16:creationId xmlns:a16="http://schemas.microsoft.com/office/drawing/2014/main" id="{DD871B3D-7DD5-4202-BFD5-3D39FDFAD6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52088" y="4426744"/>
          <a:ext cx="351631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1" name="Формула" r:id="rId5" imgW="1460160" imgH="393480" progId="Equation.3">
                  <p:embed/>
                </p:oleObj>
              </mc:Choice>
              <mc:Fallback>
                <p:oleObj name="Формула" r:id="rId5" imgW="1460160" imgH="393480" progId="Equation.3">
                  <p:embed/>
                  <p:pic>
                    <p:nvPicPr>
                      <p:cNvPr id="23555" name="Object 3">
                        <a:extLst>
                          <a:ext uri="{FF2B5EF4-FFF2-40B4-BE49-F238E27FC236}">
                            <a16:creationId xmlns:a16="http://schemas.microsoft.com/office/drawing/2014/main" id="{DD871B3D-7DD5-4202-BFD5-3D39FDFAD6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2088" y="4426744"/>
                        <a:ext cx="3516313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Прямоугольник 7">
            <a:extLst>
              <a:ext uri="{FF2B5EF4-FFF2-40B4-BE49-F238E27FC236}">
                <a16:creationId xmlns:a16="http://schemas.microsoft.com/office/drawing/2014/main" id="{D7889182-3703-49E8-BD36-F09A0A8A3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0763" y="5617747"/>
            <a:ext cx="46434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Интегрируя, приходим к формуле для </a:t>
            </a:r>
            <a:r>
              <a:rPr lang="ru-RU" altLang="ru-RU" sz="2000" b="1" u="sng" dirty="0"/>
              <a:t>энергии заряженного конденсатора</a:t>
            </a:r>
          </a:p>
        </p:txBody>
      </p:sp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25F01343-391E-4208-9155-03F21E487A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44029" y="5716490"/>
          <a:ext cx="31242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2" name="Формула" r:id="rId7" imgW="1409400" imgH="419040" progId="Equation.3">
                  <p:embed/>
                </p:oleObj>
              </mc:Choice>
              <mc:Fallback>
                <p:oleObj name="Формула" r:id="rId7" imgW="1409400" imgH="419040" progId="Equation.3">
                  <p:embed/>
                  <p:pic>
                    <p:nvPicPr>
                      <p:cNvPr id="23556" name="Object 4">
                        <a:extLst>
                          <a:ext uri="{FF2B5EF4-FFF2-40B4-BE49-F238E27FC236}">
                            <a16:creationId xmlns:a16="http://schemas.microsoft.com/office/drawing/2014/main" id="{25F01343-391E-4208-9155-03F21E487A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4029" y="5716490"/>
                        <a:ext cx="3124200" cy="9286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4">
            <a:extLst>
              <a:ext uri="{FF2B5EF4-FFF2-40B4-BE49-F238E27FC236}">
                <a16:creationId xmlns:a16="http://schemas.microsoft.com/office/drawing/2014/main" id="{1A7644ED-3131-477C-A749-8EFDBED58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072" y="65818"/>
            <a:ext cx="11912958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04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dirty="0">
                <a:cs typeface="Times New Roman" panose="02020603050405020304" pitchFamily="18" charset="0"/>
              </a:rPr>
              <a:t> </a:t>
            </a:r>
            <a:r>
              <a:rPr lang="ru-RU" altLang="ru-RU" sz="38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Сила взаимодействия между пластинами  плоского конденсатора.</a:t>
            </a:r>
            <a:endParaRPr lang="ru-RU" altLang="ru-RU" dirty="0">
              <a:cs typeface="Times New Roman" panose="02020603050405020304" pitchFamily="18" charset="0"/>
            </a:endParaRPr>
          </a:p>
        </p:txBody>
      </p:sp>
      <p:graphicFrame>
        <p:nvGraphicFramePr>
          <p:cNvPr id="24578" name="Object 5">
            <a:extLst>
              <a:ext uri="{FF2B5EF4-FFF2-40B4-BE49-F238E27FC236}">
                <a16:creationId xmlns:a16="http://schemas.microsoft.com/office/drawing/2014/main" id="{FE50DB14-C25C-45A4-8A9E-31B343FAB5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3979" y="2540242"/>
          <a:ext cx="130333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8" name="Формула" r:id="rId3" imgW="545760" imgH="419040" progId="Equation.3">
                  <p:embed/>
                </p:oleObj>
              </mc:Choice>
              <mc:Fallback>
                <p:oleObj name="Формула" r:id="rId3" imgW="545760" imgH="419040" progId="Equation.3">
                  <p:embed/>
                  <p:pic>
                    <p:nvPicPr>
                      <p:cNvPr id="24578" name="Object 5">
                        <a:extLst>
                          <a:ext uri="{FF2B5EF4-FFF2-40B4-BE49-F238E27FC236}">
                            <a16:creationId xmlns:a16="http://schemas.microsoft.com/office/drawing/2014/main" id="{FE50DB14-C25C-45A4-8A9E-31B343FAB5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979" y="2540242"/>
                        <a:ext cx="1303338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Box 5">
            <a:extLst>
              <a:ext uri="{FF2B5EF4-FFF2-40B4-BE49-F238E27FC236}">
                <a16:creationId xmlns:a16="http://schemas.microsoft.com/office/drawing/2014/main" id="{1ACCB52E-0A1F-4246-912F-5F4B6211F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730" y="2897429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/>
              <a:t>т.к.</a:t>
            </a:r>
          </a:p>
        </p:txBody>
      </p:sp>
      <p:graphicFrame>
        <p:nvGraphicFramePr>
          <p:cNvPr id="24579" name="Object 6">
            <a:extLst>
              <a:ext uri="{FF2B5EF4-FFF2-40B4-BE49-F238E27FC236}">
                <a16:creationId xmlns:a16="http://schemas.microsoft.com/office/drawing/2014/main" id="{B7D816BD-2538-4A8F-A99D-6D3B363ABE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7104" y="2540241"/>
          <a:ext cx="178593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9" name="Формула" r:id="rId5" imgW="622080" imgH="393480" progId="Equation.3">
                  <p:embed/>
                </p:oleObj>
              </mc:Choice>
              <mc:Fallback>
                <p:oleObj name="Формула" r:id="rId5" imgW="622080" imgH="393480" progId="Equation.3">
                  <p:embed/>
                  <p:pic>
                    <p:nvPicPr>
                      <p:cNvPr id="24579" name="Object 6">
                        <a:extLst>
                          <a:ext uri="{FF2B5EF4-FFF2-40B4-BE49-F238E27FC236}">
                            <a16:creationId xmlns:a16="http://schemas.microsoft.com/office/drawing/2014/main" id="{B7D816BD-2538-4A8F-A99D-6D3B363ABE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7104" y="2540241"/>
                        <a:ext cx="1785938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Box 7">
            <a:extLst>
              <a:ext uri="{FF2B5EF4-FFF2-40B4-BE49-F238E27FC236}">
                <a16:creationId xmlns:a16="http://schemas.microsoft.com/office/drawing/2014/main" id="{67749D0F-173A-4FE8-9503-540E2F92E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355" y="2897429"/>
            <a:ext cx="785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/>
              <a:t>то</a:t>
            </a:r>
          </a:p>
        </p:txBody>
      </p:sp>
      <p:graphicFrame>
        <p:nvGraphicFramePr>
          <p:cNvPr id="24580" name="Object 7">
            <a:extLst>
              <a:ext uri="{FF2B5EF4-FFF2-40B4-BE49-F238E27FC236}">
                <a16:creationId xmlns:a16="http://schemas.microsoft.com/office/drawing/2014/main" id="{55BEA5BE-9DB2-4F79-9A97-44B0AEB42B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6105" y="2540242"/>
          <a:ext cx="164306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0" name="Формула" r:id="rId7" imgW="723600" imgH="457200" progId="Equation.3">
                  <p:embed/>
                </p:oleObj>
              </mc:Choice>
              <mc:Fallback>
                <p:oleObj name="Формула" r:id="rId7" imgW="723600" imgH="457200" progId="Equation.3">
                  <p:embed/>
                  <p:pic>
                    <p:nvPicPr>
                      <p:cNvPr id="24580" name="Object 7">
                        <a:extLst>
                          <a:ext uri="{FF2B5EF4-FFF2-40B4-BE49-F238E27FC236}">
                            <a16:creationId xmlns:a16="http://schemas.microsoft.com/office/drawing/2014/main" id="{55BEA5BE-9DB2-4F79-9A97-44B0AEB42B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6105" y="2540242"/>
                        <a:ext cx="1643063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Прямоугольник 9">
            <a:extLst>
              <a:ext uri="{FF2B5EF4-FFF2-40B4-BE49-F238E27FC236}">
                <a16:creationId xmlns:a16="http://schemas.microsoft.com/office/drawing/2014/main" id="{15EED9FC-1AAE-4CB1-8148-95B953F3C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0" y="3875915"/>
            <a:ext cx="72151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dirty="0"/>
              <a:t>Будем считать </a:t>
            </a:r>
            <a:r>
              <a:rPr lang="ru-RU" altLang="ru-RU" sz="2000" u="sng" dirty="0"/>
              <a:t>заряд на обкладках постоянным </a:t>
            </a:r>
            <a:r>
              <a:rPr lang="ru-RU" altLang="ru-RU" sz="2000" dirty="0"/>
              <a:t>(т.е. конденсатор</a:t>
            </a:r>
            <a:r>
              <a:rPr lang="ru-RU" altLang="ru-RU" sz="2000" b="1" dirty="0"/>
              <a:t>   </a:t>
            </a:r>
            <a:r>
              <a:rPr lang="ru-RU" altLang="ru-RU" sz="2000" dirty="0"/>
              <a:t>отключен от источника напряжения).</a:t>
            </a:r>
          </a:p>
        </p:txBody>
      </p:sp>
      <p:graphicFrame>
        <p:nvGraphicFramePr>
          <p:cNvPr id="24581" name="Object 8">
            <a:extLst>
              <a:ext uri="{FF2B5EF4-FFF2-40B4-BE49-F238E27FC236}">
                <a16:creationId xmlns:a16="http://schemas.microsoft.com/office/drawing/2014/main" id="{458BAFB1-B77D-4BD4-BC50-7E22836B9E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31469" y="5592211"/>
          <a:ext cx="286226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1" name="Формула" r:id="rId9" imgW="1307880" imgH="457200" progId="Equation.3">
                  <p:embed/>
                </p:oleObj>
              </mc:Choice>
              <mc:Fallback>
                <p:oleObj name="Формула" r:id="rId9" imgW="1307880" imgH="457200" progId="Equation.3">
                  <p:embed/>
                  <p:pic>
                    <p:nvPicPr>
                      <p:cNvPr id="24581" name="Object 8">
                        <a:extLst>
                          <a:ext uri="{FF2B5EF4-FFF2-40B4-BE49-F238E27FC236}">
                            <a16:creationId xmlns:a16="http://schemas.microsoft.com/office/drawing/2014/main" id="{458BAFB1-B77D-4BD4-BC50-7E22836B9E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1469" y="5592211"/>
                        <a:ext cx="2862263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Прямоугольник 12">
            <a:extLst>
              <a:ext uri="{FF2B5EF4-FFF2-40B4-BE49-F238E27FC236}">
                <a16:creationId xmlns:a16="http://schemas.microsoft.com/office/drawing/2014/main" id="{ABE9A983-9699-4E8D-B74E-50F25570E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3281" y="5592210"/>
            <a:ext cx="457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dirty="0"/>
              <a:t>(знак «—» указывает на то, что сила стремится уменьшить </a:t>
            </a:r>
            <a:r>
              <a:rPr lang="ru-RU" altLang="ru-RU" sz="2000" i="1" dirty="0"/>
              <a:t>х, </a:t>
            </a:r>
            <a:r>
              <a:rPr lang="ru-RU" altLang="ru-RU" sz="2000" dirty="0"/>
              <a:t>т. е. является силой притяжения)</a:t>
            </a:r>
          </a:p>
        </p:txBody>
      </p:sp>
      <p:sp>
        <p:nvSpPr>
          <p:cNvPr id="24587" name="TextBox 10">
            <a:extLst>
              <a:ext uri="{FF2B5EF4-FFF2-40B4-BE49-F238E27FC236}">
                <a16:creationId xmlns:a16="http://schemas.microsoft.com/office/drawing/2014/main" id="{EAACD4F9-B0D6-45B6-A587-870129291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9969" y="4808363"/>
            <a:ext cx="6858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dirty="0"/>
              <a:t>Воспользуемся соотношением, связывающим потенциальную энергию и силу: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31F5443-3F38-4547-B656-7000EE79A393}"/>
              </a:ext>
            </a:extLst>
          </p:cNvPr>
          <p:cNvSpPr/>
          <p:nvPr/>
        </p:nvSpPr>
        <p:spPr>
          <a:xfrm>
            <a:off x="1017298" y="2001643"/>
            <a:ext cx="9425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000" dirty="0">
                <a:cs typeface="Times New Roman" panose="02020603050405020304" pitchFamily="18" charset="0"/>
              </a:rPr>
              <a:t>Обозначим переменный зазор между обкладками через </a:t>
            </a:r>
            <a:r>
              <a:rPr lang="ru-RU" altLang="ru-RU" sz="2000" i="1" dirty="0">
                <a:cs typeface="Times New Roman" panose="02020603050405020304" pitchFamily="18" charset="0"/>
              </a:rPr>
              <a:t>х.</a:t>
            </a:r>
            <a:endParaRPr lang="ru-RU" altLang="ru-RU" sz="20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4E4C301F-8DF1-6FAD-E5E7-A3528D9079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101084"/>
              </p:ext>
            </p:extLst>
          </p:nvPr>
        </p:nvGraphicFramePr>
        <p:xfrm>
          <a:off x="3514035" y="2575719"/>
          <a:ext cx="837782" cy="7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5" name="Equation" r:id="rId3" imgW="583947" imgH="495085" progId="Equation.DSMT4">
                  <p:embed/>
                </p:oleObj>
              </mc:Choice>
              <mc:Fallback>
                <p:oleObj name="Equation" r:id="rId3" imgW="583947" imgH="49508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035" y="2575719"/>
                        <a:ext cx="837782" cy="706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D6BC1023-ED99-8C89-3797-F32AADDE89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937374"/>
              </p:ext>
            </p:extLst>
          </p:nvPr>
        </p:nvGraphicFramePr>
        <p:xfrm>
          <a:off x="5606702" y="2575719"/>
          <a:ext cx="1108078" cy="604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6" name="Equation" r:id="rId5" imgW="825500" imgH="457200" progId="Equation.DSMT4">
                  <p:embed/>
                </p:oleObj>
              </mc:Choice>
              <mc:Fallback>
                <p:oleObj name="Equation" r:id="rId5" imgW="8255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6702" y="2575719"/>
                        <a:ext cx="1108078" cy="6047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DEFB1EA-13AA-B5A7-098D-FD5B1E2554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523196"/>
              </p:ext>
            </p:extLst>
          </p:nvPr>
        </p:nvGraphicFramePr>
        <p:xfrm>
          <a:off x="7969665" y="2575719"/>
          <a:ext cx="1066112" cy="581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7" name="Equation" r:id="rId7" imgW="825500" imgH="457200" progId="Equation.DSMT4">
                  <p:embed/>
                </p:oleObj>
              </mc:Choice>
              <mc:Fallback>
                <p:oleObj name="Equation" r:id="rId7" imgW="8255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665" y="2575719"/>
                        <a:ext cx="1066112" cy="5818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0982D85-4311-FAB1-63D6-2556C079C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0662" y="2497290"/>
            <a:ext cx="10814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ε</a:t>
            </a:r>
            <a:r>
              <a:rPr kumimoji="0" lang="ru-RU" altLang="ru-RU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ε</a:t>
            </a:r>
            <a:r>
              <a:rPr kumimoji="0" lang="en-US" alt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7046D7-8323-CCBE-321E-811D5BDCD10D}"/>
              </a:ext>
            </a:extLst>
          </p:cNvPr>
          <p:cNvSpPr txBox="1"/>
          <p:nvPr/>
        </p:nvSpPr>
        <p:spPr>
          <a:xfrm>
            <a:off x="378069" y="738656"/>
            <a:ext cx="114479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некоторой точке изотропного диэлектрика с проницаемостью ε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электрическое смещение (индукция) имеет значение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Чему равна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поляризованность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этой точке?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BBD591-875F-1852-8EFC-DE979A28EAC5}"/>
              </a:ext>
            </a:extLst>
          </p:cNvPr>
          <p:cNvSpPr txBox="1"/>
          <p:nvPr/>
        </p:nvSpPr>
        <p:spPr>
          <a:xfrm>
            <a:off x="1253625" y="2693407"/>
            <a:ext cx="1219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ru-R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ε</a:t>
            </a:r>
            <a:r>
              <a:rPr kumimoji="0" lang="ru-RU" altLang="ru-RU" sz="18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kumimoji="0" lang="en-US" altLang="ru-R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endParaRPr lang="ru-RU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E71CF608-56BD-9C9D-4886-9A5A432B05BB}"/>
              </a:ext>
            </a:extLst>
          </p:cNvPr>
          <p:cNvSpPr txBox="1">
            <a:spLocks/>
          </p:cNvSpPr>
          <p:nvPr/>
        </p:nvSpPr>
        <p:spPr>
          <a:xfrm>
            <a:off x="225669" y="8802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>
                <a:solidFill>
                  <a:srgbClr val="0070C0"/>
                </a:solidFill>
              </a:rPr>
              <a:t>Мини тест</a:t>
            </a:r>
            <a:endParaRPr lang="ru-RU" dirty="0">
              <a:solidFill>
                <a:srgbClr val="0070C0"/>
              </a:solidFill>
            </a:endParaRPr>
          </a:p>
        </p:txBody>
      </p:sp>
      <p:graphicFrame>
        <p:nvGraphicFramePr>
          <p:cNvPr id="14" name="Таблица 14">
            <a:extLst>
              <a:ext uri="{FF2B5EF4-FFF2-40B4-BE49-F238E27FC236}">
                <a16:creationId xmlns:a16="http://schemas.microsoft.com/office/drawing/2014/main" id="{324BDFB9-B3A8-E990-2265-465DA4AA4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81755"/>
              </p:ext>
            </p:extLst>
          </p:nvPr>
        </p:nvGraphicFramePr>
        <p:xfrm>
          <a:off x="518378" y="2135102"/>
          <a:ext cx="114479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590">
                  <a:extLst>
                    <a:ext uri="{9D8B030D-6E8A-4147-A177-3AD203B41FA5}">
                      <a16:colId xmlns:a16="http://schemas.microsoft.com/office/drawing/2014/main" val="2280237699"/>
                    </a:ext>
                  </a:extLst>
                </a:gridCol>
                <a:gridCol w="2289590">
                  <a:extLst>
                    <a:ext uri="{9D8B030D-6E8A-4147-A177-3AD203B41FA5}">
                      <a16:colId xmlns:a16="http://schemas.microsoft.com/office/drawing/2014/main" val="787756170"/>
                    </a:ext>
                  </a:extLst>
                </a:gridCol>
                <a:gridCol w="2289590">
                  <a:extLst>
                    <a:ext uri="{9D8B030D-6E8A-4147-A177-3AD203B41FA5}">
                      <a16:colId xmlns:a16="http://schemas.microsoft.com/office/drawing/2014/main" val="3851545710"/>
                    </a:ext>
                  </a:extLst>
                </a:gridCol>
                <a:gridCol w="2289590">
                  <a:extLst>
                    <a:ext uri="{9D8B030D-6E8A-4147-A177-3AD203B41FA5}">
                      <a16:colId xmlns:a16="http://schemas.microsoft.com/office/drawing/2014/main" val="4003917315"/>
                    </a:ext>
                  </a:extLst>
                </a:gridCol>
                <a:gridCol w="2289590">
                  <a:extLst>
                    <a:ext uri="{9D8B030D-6E8A-4147-A177-3AD203B41FA5}">
                      <a16:colId xmlns:a16="http://schemas.microsoft.com/office/drawing/2014/main" val="2180243213"/>
                    </a:ext>
                  </a:extLst>
                </a:gridCol>
              </a:tblGrid>
              <a:tr h="3532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954454"/>
                  </a:ext>
                </a:extLst>
              </a:tr>
              <a:tr h="353206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74195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40F918F-BC1C-1B2D-67BB-38CE3D81F9D6}"/>
              </a:ext>
            </a:extLst>
          </p:cNvPr>
          <p:cNvSpPr txBox="1"/>
          <p:nvPr/>
        </p:nvSpPr>
        <p:spPr>
          <a:xfrm>
            <a:off x="317142" y="3433391"/>
            <a:ext cx="1168719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Как изменится напряженность поля внутри плоского конденсатора, подключенного к источнику, если расстояние между пластинами уменьшить в два раза?</a:t>
            </a:r>
            <a:endParaRPr lang="en-US" sz="2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Уменьшится в 4 раза.</a:t>
            </a:r>
          </a:p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Возрастет в 4 раза.</a:t>
            </a:r>
          </a:p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Уменьшится в 2 раза.</a:t>
            </a:r>
          </a:p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Возрастет в 2 раза.</a:t>
            </a:r>
          </a:p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Не изменится.</a:t>
            </a:r>
          </a:p>
        </p:txBody>
      </p:sp>
    </p:spTree>
    <p:extLst>
      <p:ext uri="{BB962C8B-B14F-4D97-AF65-F5344CB8AC3E}">
        <p14:creationId xmlns:p14="http://schemas.microsoft.com/office/powerpoint/2010/main" val="407773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C5616AE-CA89-42E5-BD8A-41C79811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183" y="144463"/>
            <a:ext cx="10150967" cy="836612"/>
          </a:xfrm>
        </p:spPr>
        <p:txBody>
          <a:bodyPr/>
          <a:lstStyle/>
          <a:p>
            <a:pPr eaLnBrk="1" hangingPunct="1">
              <a:lnSpc>
                <a:spcPct val="60000"/>
              </a:lnSpc>
              <a:defRPr/>
            </a:pPr>
            <a:r>
              <a:rPr lang="ru-RU" sz="3400" kern="1200" dirty="0">
                <a:solidFill>
                  <a:schemeClr val="accent1">
                    <a:satMod val="150000"/>
                  </a:schemeClr>
                </a:solidFill>
              </a:rPr>
              <a:t>Электростатическое поле в диэлектрике. Свободные и связанные заряды 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71226A2E-9063-47A8-AE12-D6E407862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A5BC3081-3F0F-47BF-A73E-7774E74E1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33" y="1088855"/>
            <a:ext cx="10941854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/>
              <a:t>     </a:t>
            </a:r>
            <a:r>
              <a:rPr lang="ru-RU" altLang="ru-RU" sz="2000" dirty="0">
                <a:solidFill>
                  <a:srgbClr val="000000"/>
                </a:solidFill>
              </a:rPr>
              <a:t>Пусть внешнее поле </a:t>
            </a:r>
            <a:r>
              <a:rPr lang="ru-RU" altLang="ru-RU" sz="2000" b="1" i="1" dirty="0">
                <a:solidFill>
                  <a:srgbClr val="000000"/>
                </a:solidFill>
              </a:rPr>
              <a:t>Е</a:t>
            </a:r>
            <a:r>
              <a:rPr lang="ru-RU" altLang="ru-RU" sz="2000" baseline="-25000" dirty="0">
                <a:solidFill>
                  <a:srgbClr val="000000"/>
                </a:solidFill>
              </a:rPr>
              <a:t>0</a:t>
            </a:r>
            <a:r>
              <a:rPr lang="ru-RU" altLang="ru-RU" sz="2000" dirty="0">
                <a:solidFill>
                  <a:srgbClr val="000000"/>
                </a:solidFill>
              </a:rPr>
              <a:t> создается зарядами (</a:t>
            </a:r>
            <a:r>
              <a:rPr lang="ru-RU" altLang="ru-RU" sz="2000" i="1" dirty="0">
                <a:solidFill>
                  <a:srgbClr val="000000"/>
                </a:solidFill>
              </a:rPr>
              <a:t>+</a:t>
            </a:r>
            <a:r>
              <a:rPr lang="en-US" altLang="ru-RU" sz="2000" i="1" dirty="0">
                <a:solidFill>
                  <a:srgbClr val="000000"/>
                </a:solidFill>
              </a:rPr>
              <a:t>Q</a:t>
            </a:r>
            <a:r>
              <a:rPr lang="ru-RU" altLang="ru-RU" sz="2000" i="1" dirty="0">
                <a:solidFill>
                  <a:srgbClr val="000000"/>
                </a:solidFill>
              </a:rPr>
              <a:t>, −</a:t>
            </a:r>
            <a:r>
              <a:rPr lang="en-US" altLang="ru-RU" sz="2000" i="1" dirty="0">
                <a:solidFill>
                  <a:srgbClr val="000000"/>
                </a:solidFill>
              </a:rPr>
              <a:t>Q</a:t>
            </a:r>
            <a:r>
              <a:rPr lang="ru-RU" altLang="ru-RU" sz="2000" dirty="0">
                <a:solidFill>
                  <a:srgbClr val="000000"/>
                </a:solidFill>
              </a:rPr>
              <a:t>) на обкладках плоского конденсатора, между которыми помещается образец-диэлектрик.</a:t>
            </a:r>
            <a:endParaRPr lang="en-US" altLang="ru-RU" sz="2000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000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ru-RU" altLang="ru-RU" sz="2000" dirty="0">
                <a:solidFill>
                  <a:srgbClr val="000000"/>
                </a:solidFill>
              </a:rPr>
              <a:t>     Происходит поляризация диэлектрика</a:t>
            </a:r>
            <a:r>
              <a:rPr lang="ru-RU" altLang="ru-RU" sz="1800" dirty="0">
                <a:solidFill>
                  <a:srgbClr val="000000"/>
                </a:solidFill>
              </a:rPr>
              <a:t>… </a:t>
            </a:r>
            <a:r>
              <a:rPr lang="ru-RU" altLang="ru-RU" sz="2000" dirty="0">
                <a:solidFill>
                  <a:srgbClr val="000000"/>
                </a:solidFill>
              </a:rPr>
              <a:t>и на внешних гранях образца образуются </a:t>
            </a:r>
            <a:r>
              <a:rPr lang="ru-RU" altLang="ru-RU" sz="2000" dirty="0" err="1">
                <a:solidFill>
                  <a:srgbClr val="000000"/>
                </a:solidFill>
              </a:rPr>
              <a:t>нескомпенсированные</a:t>
            </a:r>
            <a:r>
              <a:rPr lang="ru-RU" altLang="ru-RU" sz="2000" dirty="0">
                <a:solidFill>
                  <a:srgbClr val="000000"/>
                </a:solidFill>
              </a:rPr>
              <a:t> молекулярные заряды, которые принято называть </a:t>
            </a:r>
            <a:r>
              <a:rPr lang="ru-RU" altLang="ru-RU" sz="2000" i="1" dirty="0">
                <a:solidFill>
                  <a:srgbClr val="000000"/>
                </a:solidFill>
              </a:rPr>
              <a:t>связанными</a:t>
            </a:r>
            <a:r>
              <a:rPr lang="ru-RU" altLang="ru-RU" sz="1800" i="1" dirty="0">
                <a:solidFill>
                  <a:srgbClr val="000000"/>
                </a:solidFill>
              </a:rPr>
              <a:t> </a:t>
            </a:r>
            <a:r>
              <a:rPr lang="en-US" altLang="ru-RU" sz="1800" dirty="0">
                <a:solidFill>
                  <a:srgbClr val="000000"/>
                </a:solidFill>
              </a:rPr>
              <a:t>(</a:t>
            </a:r>
            <a:r>
              <a:rPr lang="en-US" altLang="ru-RU" sz="1800" i="1" dirty="0">
                <a:solidFill>
                  <a:srgbClr val="000000"/>
                </a:solidFill>
              </a:rPr>
              <a:t>+</a:t>
            </a:r>
            <a:r>
              <a:rPr lang="en-US" altLang="ru-RU" sz="2000" i="1" dirty="0">
                <a:solidFill>
                  <a:srgbClr val="000000"/>
                </a:solidFill>
              </a:rPr>
              <a:t>q', -q'</a:t>
            </a:r>
            <a:r>
              <a:rPr lang="en-US" altLang="ru-RU" sz="2000" dirty="0">
                <a:solidFill>
                  <a:srgbClr val="000000"/>
                </a:solidFill>
              </a:rPr>
              <a:t>)</a:t>
            </a:r>
            <a:r>
              <a:rPr lang="ru-RU" altLang="ru-RU" sz="2000" dirty="0">
                <a:solidFill>
                  <a:srgbClr val="000000"/>
                </a:solidFill>
              </a:rPr>
              <a:t>. Эти заряды создают поле </a:t>
            </a:r>
            <a:r>
              <a:rPr lang="ru-RU" altLang="ru-RU" sz="2000" b="1" i="1" dirty="0">
                <a:solidFill>
                  <a:srgbClr val="000000"/>
                </a:solidFill>
              </a:rPr>
              <a:t>Е</a:t>
            </a:r>
            <a:r>
              <a:rPr lang="en-US" altLang="ru-RU" sz="2000" b="1" i="1" dirty="0">
                <a:solidFill>
                  <a:srgbClr val="000000"/>
                </a:solidFill>
              </a:rPr>
              <a:t>´</a:t>
            </a:r>
            <a:r>
              <a:rPr lang="ru-RU" altLang="ru-RU" sz="2000" dirty="0">
                <a:solidFill>
                  <a:srgbClr val="000000"/>
                </a:solidFill>
              </a:rPr>
              <a:t>, которое вместе с внешним полем  </a:t>
            </a:r>
            <a:r>
              <a:rPr lang="ru-RU" altLang="ru-RU" sz="2000" b="1" i="1" dirty="0">
                <a:solidFill>
                  <a:srgbClr val="000000"/>
                </a:solidFill>
              </a:rPr>
              <a:t>Е</a:t>
            </a:r>
            <a:r>
              <a:rPr lang="ru-RU" altLang="ru-RU" sz="1800" baseline="-25000" dirty="0">
                <a:solidFill>
                  <a:srgbClr val="000000"/>
                </a:solidFill>
              </a:rPr>
              <a:t>0   </a:t>
            </a:r>
            <a:r>
              <a:rPr lang="ru-RU" altLang="ru-RU" sz="2000" dirty="0">
                <a:solidFill>
                  <a:srgbClr val="000000"/>
                </a:solidFill>
              </a:rPr>
              <a:t>формирует поле в</a:t>
            </a:r>
            <a:endParaRPr lang="en-US" altLang="ru-RU" sz="2000" dirty="0">
              <a:solidFill>
                <a:srgbClr val="000000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E6A85E9-A541-4837-B458-DCBBE300947B}"/>
              </a:ext>
            </a:extLst>
          </p:cNvPr>
          <p:cNvGrpSpPr/>
          <p:nvPr/>
        </p:nvGrpSpPr>
        <p:grpSpPr>
          <a:xfrm>
            <a:off x="193183" y="3648434"/>
            <a:ext cx="5406847" cy="3344794"/>
            <a:chOff x="2603501" y="3622676"/>
            <a:chExt cx="4645025" cy="3046413"/>
          </a:xfrm>
        </p:grpSpPr>
        <p:sp>
          <p:nvSpPr>
            <p:cNvPr id="38919" name="Text Box 7">
              <a:extLst>
                <a:ext uri="{FF2B5EF4-FFF2-40B4-BE49-F238E27FC236}">
                  <a16:creationId xmlns:a16="http://schemas.microsoft.com/office/drawing/2014/main" id="{C47ECE05-5A91-46DA-B4BB-2AFD57BA14C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86150" y="5973764"/>
              <a:ext cx="2609850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200"/>
                <a:t> </a:t>
              </a:r>
              <a:r>
                <a:rPr lang="en-US" altLang="ru-RU" sz="1200">
                  <a:solidFill>
                    <a:srgbClr val="000000"/>
                  </a:solidFill>
                </a:rPr>
                <a:t>+     +       </a:t>
              </a:r>
              <a:r>
                <a:rPr lang="ru-RU" altLang="ru-RU" sz="1200">
                  <a:solidFill>
                    <a:srgbClr val="000000"/>
                  </a:solidFill>
                </a:rPr>
                <a:t> </a:t>
              </a:r>
              <a:r>
                <a:rPr lang="en-US" altLang="ru-RU" sz="1200">
                  <a:solidFill>
                    <a:srgbClr val="000000"/>
                  </a:solidFill>
                </a:rPr>
                <a:t>+</a:t>
              </a:r>
              <a:r>
                <a:rPr lang="ru-RU" altLang="ru-RU" sz="1200">
                  <a:solidFill>
                    <a:srgbClr val="000000"/>
                  </a:solidFill>
                </a:rPr>
                <a:t>  </a:t>
              </a:r>
              <a:r>
                <a:rPr lang="en-US" altLang="ru-RU" sz="1200">
                  <a:solidFill>
                    <a:srgbClr val="000000"/>
                  </a:solidFill>
                </a:rPr>
                <a:t>       +      +</a:t>
              </a:r>
              <a:r>
                <a:rPr lang="en-US" altLang="ru-RU" sz="1200" b="1" i="1">
                  <a:solidFill>
                    <a:srgbClr val="000000"/>
                  </a:solidFill>
                </a:rPr>
                <a:t>q′</a:t>
              </a:r>
              <a:endParaRPr lang="ru-RU" altLang="ru-RU" sz="1200">
                <a:solidFill>
                  <a:srgbClr val="000000"/>
                </a:solidFill>
              </a:endParaRPr>
            </a:p>
          </p:txBody>
        </p:sp>
        <p:sp>
          <p:nvSpPr>
            <p:cNvPr id="38920" name="Text Box 8">
              <a:extLst>
                <a:ext uri="{FF2B5EF4-FFF2-40B4-BE49-F238E27FC236}">
                  <a16:creationId xmlns:a16="http://schemas.microsoft.com/office/drawing/2014/main" id="{EF5D9BC5-22E5-4991-9548-596EAA16473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503613" y="4060826"/>
              <a:ext cx="2609850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200"/>
                <a:t> </a:t>
              </a:r>
              <a:r>
                <a:rPr lang="en-US" altLang="ru-RU" sz="1200">
                  <a:solidFill>
                    <a:srgbClr val="000000"/>
                  </a:solidFill>
                </a:rPr>
                <a:t>−     −       </a:t>
              </a:r>
              <a:r>
                <a:rPr lang="ru-RU" altLang="ru-RU" sz="1200">
                  <a:solidFill>
                    <a:srgbClr val="000000"/>
                  </a:solidFill>
                </a:rPr>
                <a:t> </a:t>
              </a:r>
              <a:r>
                <a:rPr lang="en-US" altLang="ru-RU" sz="1200">
                  <a:solidFill>
                    <a:srgbClr val="000000"/>
                  </a:solidFill>
                </a:rPr>
                <a:t>−</a:t>
              </a:r>
              <a:r>
                <a:rPr lang="ru-RU" altLang="ru-RU" sz="1200">
                  <a:solidFill>
                    <a:srgbClr val="000000"/>
                  </a:solidFill>
                </a:rPr>
                <a:t> </a:t>
              </a:r>
              <a:r>
                <a:rPr lang="en-US" altLang="ru-RU" sz="1200">
                  <a:solidFill>
                    <a:srgbClr val="000000"/>
                  </a:solidFill>
                </a:rPr>
                <a:t>       −       −</a:t>
              </a:r>
              <a:r>
                <a:rPr lang="en-US" altLang="ru-RU" sz="1200" b="1" i="1">
                  <a:solidFill>
                    <a:srgbClr val="000000"/>
                  </a:solidFill>
                </a:rPr>
                <a:t>q′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38921" name="Rectangle 9" descr="Светлый диагональный 2">
              <a:extLst>
                <a:ext uri="{FF2B5EF4-FFF2-40B4-BE49-F238E27FC236}">
                  <a16:creationId xmlns:a16="http://schemas.microsoft.com/office/drawing/2014/main" id="{919AD913-7A8D-4D1C-B656-F9F5EEA19B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54400" y="4275138"/>
              <a:ext cx="2319338" cy="1727200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38922" name="Text Box 10">
              <a:extLst>
                <a:ext uri="{FF2B5EF4-FFF2-40B4-BE49-F238E27FC236}">
                  <a16:creationId xmlns:a16="http://schemas.microsoft.com/office/drawing/2014/main" id="{A209C7F6-A1DE-43A3-AB55-4ACCCB54C12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49589" y="6257926"/>
              <a:ext cx="3697287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900">
                  <a:solidFill>
                    <a:srgbClr val="000000"/>
                  </a:solidFill>
                </a:rPr>
                <a:t>−     −    −     −    −     −   </a:t>
              </a:r>
              <a:r>
                <a:rPr lang="en-US" altLang="ru-RU" sz="1900" i="1">
                  <a:solidFill>
                    <a:srgbClr val="000000"/>
                  </a:solidFill>
                </a:rPr>
                <a:t>Q</a:t>
              </a:r>
              <a:endParaRPr lang="ru-RU" altLang="ru-RU" sz="1900">
                <a:solidFill>
                  <a:srgbClr val="000000"/>
                </a:solidFill>
              </a:endParaRPr>
            </a:p>
          </p:txBody>
        </p:sp>
        <p:sp>
          <p:nvSpPr>
            <p:cNvPr id="38923" name="Text Box 11">
              <a:extLst>
                <a:ext uri="{FF2B5EF4-FFF2-40B4-BE49-F238E27FC236}">
                  <a16:creationId xmlns:a16="http://schemas.microsoft.com/office/drawing/2014/main" id="{18E4BB4A-2E65-499F-A146-876CE93AAE4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49588" y="3622676"/>
              <a:ext cx="3697287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900" dirty="0">
                  <a:solidFill>
                    <a:srgbClr val="000000"/>
                  </a:solidFill>
                </a:rPr>
                <a:t>+     +    +     +    +     +   </a:t>
              </a:r>
              <a:r>
                <a:rPr lang="en-US" altLang="ru-RU" sz="1900" i="1" dirty="0">
                  <a:solidFill>
                    <a:srgbClr val="000000"/>
                  </a:solidFill>
                </a:rPr>
                <a:t>Q</a:t>
              </a:r>
              <a:endParaRPr lang="ru-RU" altLang="ru-RU" sz="1900" dirty="0">
                <a:solidFill>
                  <a:srgbClr val="000000"/>
                </a:solidFill>
              </a:endParaRPr>
            </a:p>
          </p:txBody>
        </p:sp>
        <p:sp>
          <p:nvSpPr>
            <p:cNvPr id="38924" name="Line 12">
              <a:extLst>
                <a:ext uri="{FF2B5EF4-FFF2-40B4-BE49-F238E27FC236}">
                  <a16:creationId xmlns:a16="http://schemas.microsoft.com/office/drawing/2014/main" id="{5935BF55-30A2-498D-9345-D92B112D5E2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800351" y="4060825"/>
              <a:ext cx="355282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25" name="Line 13">
              <a:extLst>
                <a:ext uri="{FF2B5EF4-FFF2-40B4-BE49-F238E27FC236}">
                  <a16:creationId xmlns:a16="http://schemas.microsoft.com/office/drawing/2014/main" id="{AB9772ED-578E-471D-A4BC-5E8779A7269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800351" y="6232525"/>
              <a:ext cx="355282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26" name="Line 14">
              <a:extLst>
                <a:ext uri="{FF2B5EF4-FFF2-40B4-BE49-F238E27FC236}">
                  <a16:creationId xmlns:a16="http://schemas.microsoft.com/office/drawing/2014/main" id="{1280BBCB-B3BF-4C40-B048-AD70DB1076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165475" y="4060826"/>
              <a:ext cx="0" cy="21447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27" name="Line 15">
              <a:extLst>
                <a:ext uri="{FF2B5EF4-FFF2-40B4-BE49-F238E27FC236}">
                  <a16:creationId xmlns:a16="http://schemas.microsoft.com/office/drawing/2014/main" id="{72AF2977-74B2-487E-9D6E-D06B286E1C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46500" y="4059239"/>
              <a:ext cx="0" cy="214153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28" name="Line 16">
              <a:extLst>
                <a:ext uri="{FF2B5EF4-FFF2-40B4-BE49-F238E27FC236}">
                  <a16:creationId xmlns:a16="http://schemas.microsoft.com/office/drawing/2014/main" id="{16E080B1-9755-4317-9557-B935B5FCD5E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4350" y="4059239"/>
              <a:ext cx="0" cy="214153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29" name="Line 17">
              <a:extLst>
                <a:ext uri="{FF2B5EF4-FFF2-40B4-BE49-F238E27FC236}">
                  <a16:creationId xmlns:a16="http://schemas.microsoft.com/office/drawing/2014/main" id="{7524C61F-F9ED-4B32-829E-56B0719E2C5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905375" y="4059239"/>
              <a:ext cx="0" cy="214153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30" name="Line 18">
              <a:extLst>
                <a:ext uri="{FF2B5EF4-FFF2-40B4-BE49-F238E27FC236}">
                  <a16:creationId xmlns:a16="http://schemas.microsoft.com/office/drawing/2014/main" id="{DE37B157-DF80-414F-B2E2-88DA1778CB9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483225" y="4059239"/>
              <a:ext cx="0" cy="214153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31" name="Line 19">
              <a:extLst>
                <a:ext uri="{FF2B5EF4-FFF2-40B4-BE49-F238E27FC236}">
                  <a16:creationId xmlns:a16="http://schemas.microsoft.com/office/drawing/2014/main" id="{41B55F9F-3FFD-465C-8A24-AE684E6D9D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064250" y="4059239"/>
              <a:ext cx="0" cy="214153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32" name="AutoShape 20">
              <a:extLst>
                <a:ext uri="{FF2B5EF4-FFF2-40B4-BE49-F238E27FC236}">
                  <a16:creationId xmlns:a16="http://schemas.microsoft.com/office/drawing/2014/main" id="{B0661CBE-6846-48B8-8C93-EE970C6808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90964" y="4275138"/>
              <a:ext cx="217487" cy="582612"/>
            </a:xfrm>
            <a:prstGeom prst="wedgeEllipseCallout">
              <a:avLst>
                <a:gd name="adj1" fmla="val -18750"/>
                <a:gd name="adj2" fmla="val 45000"/>
              </a:avLst>
            </a:prstGeom>
            <a:solidFill>
              <a:schemeClr val="tx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20000"/>
                </a:spcAft>
                <a:buClrTx/>
                <a:buSzTx/>
                <a:buFontTx/>
                <a:buNone/>
              </a:pPr>
              <a:r>
                <a:rPr lang="ru-RU" altLang="ru-RU" sz="1200" b="1">
                  <a:solidFill>
                    <a:srgbClr val="000000"/>
                  </a:solidFill>
                </a:rPr>
                <a:t>−</a:t>
              </a:r>
              <a:endParaRPr lang="en-US" altLang="ru-RU" sz="1200" b="1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80000"/>
                </a:lnSpc>
                <a:buClrTx/>
                <a:buSzTx/>
                <a:buFontTx/>
                <a:buNone/>
              </a:pPr>
              <a:r>
                <a:rPr lang="en-US" altLang="ru-RU" sz="1200" b="1">
                  <a:solidFill>
                    <a:srgbClr val="000000"/>
                  </a:solidFill>
                </a:rPr>
                <a:t>+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38933" name="AutoShape 21">
              <a:extLst>
                <a:ext uri="{FF2B5EF4-FFF2-40B4-BE49-F238E27FC236}">
                  <a16:creationId xmlns:a16="http://schemas.microsoft.com/office/drawing/2014/main" id="{C82D12A7-6B8C-480F-893F-C286DDC507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67225" y="4275138"/>
              <a:ext cx="217488" cy="582612"/>
            </a:xfrm>
            <a:prstGeom prst="wedgeEllipseCallout">
              <a:avLst>
                <a:gd name="adj1" fmla="val -18750"/>
                <a:gd name="adj2" fmla="val 45000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20000"/>
                </a:spcAft>
                <a:buClrTx/>
                <a:buSzTx/>
                <a:buFontTx/>
                <a:buNone/>
              </a:pPr>
              <a:r>
                <a:rPr lang="ru-RU" altLang="ru-RU" sz="1200" b="1">
                  <a:solidFill>
                    <a:srgbClr val="000000"/>
                  </a:solidFill>
                </a:rPr>
                <a:t>−</a:t>
              </a:r>
              <a:endParaRPr lang="en-US" altLang="ru-RU" sz="1200" b="1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80000"/>
                </a:lnSpc>
                <a:buClrTx/>
                <a:buSzTx/>
                <a:buFontTx/>
                <a:buNone/>
              </a:pPr>
              <a:r>
                <a:rPr lang="en-US" altLang="ru-RU" sz="1200" b="1">
                  <a:solidFill>
                    <a:srgbClr val="000000"/>
                  </a:solidFill>
                </a:rPr>
                <a:t>+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38934" name="AutoShape 22">
              <a:extLst>
                <a:ext uri="{FF2B5EF4-FFF2-40B4-BE49-F238E27FC236}">
                  <a16:creationId xmlns:a16="http://schemas.microsoft.com/office/drawing/2014/main" id="{EDB5F5BA-7EB4-487F-B302-E1F4D7214A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49839" y="4275138"/>
              <a:ext cx="217487" cy="582612"/>
            </a:xfrm>
            <a:prstGeom prst="wedgeEllipseCallout">
              <a:avLst>
                <a:gd name="adj1" fmla="val -18750"/>
                <a:gd name="adj2" fmla="val 45000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200" b="1">
                  <a:solidFill>
                    <a:srgbClr val="000000"/>
                  </a:solidFill>
                </a:rPr>
                <a:t>−</a:t>
              </a:r>
              <a:endParaRPr lang="en-US" altLang="ru-RU" sz="1200" b="1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80000"/>
                </a:lnSpc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lang="en-US" altLang="ru-RU" sz="1200" b="1">
                  <a:solidFill>
                    <a:srgbClr val="000000"/>
                  </a:solidFill>
                </a:rPr>
                <a:t>+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38935" name="AutoShape 23">
              <a:extLst>
                <a:ext uri="{FF2B5EF4-FFF2-40B4-BE49-F238E27FC236}">
                  <a16:creationId xmlns:a16="http://schemas.microsoft.com/office/drawing/2014/main" id="{DC6B9551-D6E9-4F64-8455-4CF21A2B67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90964" y="5395913"/>
              <a:ext cx="217487" cy="582612"/>
            </a:xfrm>
            <a:prstGeom prst="wedgeEllipseCallout">
              <a:avLst>
                <a:gd name="adj1" fmla="val -18750"/>
                <a:gd name="adj2" fmla="val 45000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200" b="1">
                  <a:solidFill>
                    <a:srgbClr val="000000"/>
                  </a:solidFill>
                </a:rPr>
                <a:t>−</a:t>
              </a:r>
              <a:endParaRPr lang="en-US" altLang="ru-RU" sz="1200" b="1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80000"/>
                </a:lnSpc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lang="en-US" altLang="ru-RU" sz="1200" b="1">
                  <a:solidFill>
                    <a:srgbClr val="000000"/>
                  </a:solidFill>
                </a:rPr>
                <a:t>+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38936" name="AutoShape 24">
              <a:extLst>
                <a:ext uri="{FF2B5EF4-FFF2-40B4-BE49-F238E27FC236}">
                  <a16:creationId xmlns:a16="http://schemas.microsoft.com/office/drawing/2014/main" id="{DF3B462C-FEBB-4384-9CA2-72106BA3A6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67225" y="5395913"/>
              <a:ext cx="217488" cy="582612"/>
            </a:xfrm>
            <a:prstGeom prst="wedgeEllipseCallout">
              <a:avLst>
                <a:gd name="adj1" fmla="val -18750"/>
                <a:gd name="adj2" fmla="val 45000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200" b="1">
                  <a:solidFill>
                    <a:srgbClr val="000000"/>
                  </a:solidFill>
                </a:rPr>
                <a:t>−</a:t>
              </a:r>
              <a:endParaRPr lang="en-US" altLang="ru-RU" sz="1200" b="1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80000"/>
                </a:lnSpc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lang="en-US" altLang="ru-RU" sz="1200" b="1">
                  <a:solidFill>
                    <a:srgbClr val="000000"/>
                  </a:solidFill>
                </a:rPr>
                <a:t>+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38937" name="AutoShape 25">
              <a:extLst>
                <a:ext uri="{FF2B5EF4-FFF2-40B4-BE49-F238E27FC236}">
                  <a16:creationId xmlns:a16="http://schemas.microsoft.com/office/drawing/2014/main" id="{2DD4591A-301C-49D7-A2BA-FE30121155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49839" y="5395913"/>
              <a:ext cx="217487" cy="582612"/>
            </a:xfrm>
            <a:prstGeom prst="wedgeEllipseCallout">
              <a:avLst>
                <a:gd name="adj1" fmla="val -18750"/>
                <a:gd name="adj2" fmla="val 45000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200" b="1">
                  <a:solidFill>
                    <a:srgbClr val="000000"/>
                  </a:solidFill>
                </a:rPr>
                <a:t>−</a:t>
              </a:r>
              <a:endParaRPr lang="en-US" altLang="ru-RU" sz="1200" b="1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80000"/>
                </a:lnSpc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lang="en-US" altLang="ru-RU" sz="1200" b="1">
                  <a:solidFill>
                    <a:srgbClr val="000000"/>
                  </a:solidFill>
                </a:rPr>
                <a:t>+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38938" name="AutoShape 26">
              <a:extLst>
                <a:ext uri="{FF2B5EF4-FFF2-40B4-BE49-F238E27FC236}">
                  <a16:creationId xmlns:a16="http://schemas.microsoft.com/office/drawing/2014/main" id="{C91FA265-47EC-45ED-A7B3-C77CB97ED3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90964" y="4856163"/>
              <a:ext cx="217487" cy="582612"/>
            </a:xfrm>
            <a:prstGeom prst="wedgeEllipseCallout">
              <a:avLst>
                <a:gd name="adj1" fmla="val -18750"/>
                <a:gd name="adj2" fmla="val 45000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200" b="1">
                  <a:solidFill>
                    <a:srgbClr val="000000"/>
                  </a:solidFill>
                </a:rPr>
                <a:t>−</a:t>
              </a:r>
              <a:endParaRPr lang="en-US" altLang="ru-RU" sz="1200" b="1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80000"/>
                </a:lnSpc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lang="en-US" altLang="ru-RU" sz="1200" b="1">
                  <a:solidFill>
                    <a:srgbClr val="000000"/>
                  </a:solidFill>
                </a:rPr>
                <a:t>+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38939" name="AutoShape 27">
              <a:extLst>
                <a:ext uri="{FF2B5EF4-FFF2-40B4-BE49-F238E27FC236}">
                  <a16:creationId xmlns:a16="http://schemas.microsoft.com/office/drawing/2014/main" id="{A2930CE7-AF0C-4BA5-82E3-47F883EDCA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67225" y="4856163"/>
              <a:ext cx="217488" cy="582612"/>
            </a:xfrm>
            <a:prstGeom prst="wedgeEllipseCallout">
              <a:avLst>
                <a:gd name="adj1" fmla="val -18750"/>
                <a:gd name="adj2" fmla="val 45000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200" b="1" dirty="0">
                  <a:solidFill>
                    <a:srgbClr val="000000"/>
                  </a:solidFill>
                </a:rPr>
                <a:t>−</a:t>
              </a:r>
              <a:endParaRPr lang="en-US" altLang="ru-RU" sz="1200" b="1" dirty="0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80000"/>
                </a:lnSpc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lang="en-US" altLang="ru-RU" sz="1200" b="1" dirty="0">
                  <a:solidFill>
                    <a:srgbClr val="000000"/>
                  </a:solidFill>
                </a:rPr>
                <a:t>+</a:t>
              </a:r>
              <a:endParaRPr lang="ru-RU" altLang="ru-RU" sz="1800" dirty="0">
                <a:solidFill>
                  <a:srgbClr val="000000"/>
                </a:solidFill>
              </a:endParaRPr>
            </a:p>
          </p:txBody>
        </p:sp>
        <p:sp>
          <p:nvSpPr>
            <p:cNvPr id="38940" name="AutoShape 28">
              <a:extLst>
                <a:ext uri="{FF2B5EF4-FFF2-40B4-BE49-F238E27FC236}">
                  <a16:creationId xmlns:a16="http://schemas.microsoft.com/office/drawing/2014/main" id="{35F6F4AF-6105-44DD-9FC6-F5CF54D299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49839" y="4856163"/>
              <a:ext cx="217487" cy="582612"/>
            </a:xfrm>
            <a:prstGeom prst="wedgeEllipseCallout">
              <a:avLst>
                <a:gd name="adj1" fmla="val -18750"/>
                <a:gd name="adj2" fmla="val 45000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200" b="1">
                  <a:solidFill>
                    <a:srgbClr val="000000"/>
                  </a:solidFill>
                </a:rPr>
                <a:t>−</a:t>
              </a:r>
              <a:endParaRPr lang="en-US" altLang="ru-RU" sz="1200" b="1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80000"/>
                </a:lnSpc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lang="en-US" altLang="ru-RU" sz="1200" b="1">
                  <a:solidFill>
                    <a:srgbClr val="000000"/>
                  </a:solidFill>
                </a:rPr>
                <a:t>+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38941" name="Line 29">
              <a:extLst>
                <a:ext uri="{FF2B5EF4-FFF2-40B4-BE49-F238E27FC236}">
                  <a16:creationId xmlns:a16="http://schemas.microsoft.com/office/drawing/2014/main" id="{ADFD77EE-CDD9-49C1-A642-F0479825331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629275" y="4275138"/>
              <a:ext cx="0" cy="16700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42" name="Line 30">
              <a:extLst>
                <a:ext uri="{FF2B5EF4-FFF2-40B4-BE49-F238E27FC236}">
                  <a16:creationId xmlns:a16="http://schemas.microsoft.com/office/drawing/2014/main" id="{AB928C7D-0F01-445A-96BC-55D75AF7E5F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598863" y="4275138"/>
              <a:ext cx="0" cy="16700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43" name="AutoShape 31">
              <a:extLst>
                <a:ext uri="{FF2B5EF4-FFF2-40B4-BE49-F238E27FC236}">
                  <a16:creationId xmlns:a16="http://schemas.microsoft.com/office/drawing/2014/main" id="{53D375AE-E1DC-4C92-80D7-7DF729558BC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97613" y="4745039"/>
              <a:ext cx="417512" cy="415925"/>
            </a:xfrm>
            <a:prstGeom prst="callout1">
              <a:avLst>
                <a:gd name="adj1" fmla="val 52463"/>
                <a:gd name="adj2" fmla="val 0"/>
                <a:gd name="adj3" fmla="val 95940"/>
                <a:gd name="adj4" fmla="val -6115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 b="1" i="1">
                  <a:solidFill>
                    <a:srgbClr val="000000"/>
                  </a:solidFill>
                </a:rPr>
                <a:t>E</a:t>
              </a:r>
              <a:r>
                <a:rPr lang="en-US" altLang="ru-RU" sz="1800" b="1" i="1" baseline="-25000">
                  <a:solidFill>
                    <a:srgbClr val="000000"/>
                  </a:solidFill>
                </a:rPr>
                <a:t>0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38944" name="AutoShape 32">
              <a:extLst>
                <a:ext uri="{FF2B5EF4-FFF2-40B4-BE49-F238E27FC236}">
                  <a16:creationId xmlns:a16="http://schemas.microsoft.com/office/drawing/2014/main" id="{9C385E58-B75D-4658-AABB-B8983EC64CC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03501" y="4945063"/>
              <a:ext cx="417513" cy="284162"/>
            </a:xfrm>
            <a:prstGeom prst="callout1">
              <a:avLst>
                <a:gd name="adj1" fmla="val 52463"/>
                <a:gd name="adj2" fmla="val 100000"/>
                <a:gd name="adj3" fmla="val 122028"/>
                <a:gd name="adj4" fmla="val 23884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 b="1" i="1">
                  <a:solidFill>
                    <a:srgbClr val="000000"/>
                  </a:solidFill>
                </a:rPr>
                <a:t>E′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38946" name="AutoShape 34">
              <a:extLst>
                <a:ext uri="{FF2B5EF4-FFF2-40B4-BE49-F238E27FC236}">
                  <a16:creationId xmlns:a16="http://schemas.microsoft.com/office/drawing/2014/main" id="{B363ADA6-CC74-431B-96FE-0A254625CB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62689" y="5276851"/>
              <a:ext cx="985837" cy="417513"/>
            </a:xfrm>
            <a:prstGeom prst="callout1">
              <a:avLst>
                <a:gd name="adj1" fmla="val 27375"/>
                <a:gd name="adj2" fmla="val 0"/>
                <a:gd name="adj3" fmla="val 94676"/>
                <a:gd name="adj4" fmla="val -49759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 i="1">
                  <a:solidFill>
                    <a:srgbClr val="000000"/>
                  </a:solidFill>
                </a:rPr>
                <a:t>образец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</p:grpSp>
      <p:sp>
        <p:nvSpPr>
          <p:cNvPr id="38949" name="Text Box 37">
            <a:extLst>
              <a:ext uri="{FF2B5EF4-FFF2-40B4-BE49-F238E27FC236}">
                <a16:creationId xmlns:a16="http://schemas.microsoft.com/office/drawing/2014/main" id="{475BC0D0-AE5B-4B8C-B363-80649454B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8703" y="4251324"/>
            <a:ext cx="4579661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 err="1">
                <a:solidFill>
                  <a:srgbClr val="000000"/>
                </a:solidFill>
              </a:rPr>
              <a:t>диэлектрике,как</a:t>
            </a:r>
            <a:r>
              <a:rPr lang="ru-RU" altLang="ru-RU" sz="2000" dirty="0">
                <a:solidFill>
                  <a:srgbClr val="000000"/>
                </a:solidFill>
              </a:rPr>
              <a:t> суперпозицию:</a:t>
            </a:r>
            <a:endParaRPr lang="en-US" altLang="ru-RU" sz="2000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000" dirty="0">
              <a:solidFill>
                <a:srgbClr val="000000"/>
              </a:solidFill>
            </a:endParaRPr>
          </a:p>
          <a:p>
            <a:pPr algn="ctr" eaLnBrk="1" hangingPunct="1">
              <a:buClrTx/>
              <a:buSzTx/>
              <a:buFontTx/>
              <a:buNone/>
            </a:pPr>
            <a:r>
              <a:rPr lang="ru-RU" altLang="ru-RU" sz="2000" b="1" i="1" dirty="0">
                <a:solidFill>
                  <a:srgbClr val="000000"/>
                </a:solidFill>
              </a:rPr>
              <a:t>Е </a:t>
            </a:r>
            <a:r>
              <a:rPr lang="ru-RU" altLang="ru-RU" sz="2000" dirty="0">
                <a:solidFill>
                  <a:srgbClr val="000000"/>
                </a:solidFill>
              </a:rPr>
              <a:t>= </a:t>
            </a:r>
            <a:r>
              <a:rPr lang="ru-RU" altLang="ru-RU" sz="2000" b="1" i="1" dirty="0">
                <a:solidFill>
                  <a:srgbClr val="000000"/>
                </a:solidFill>
              </a:rPr>
              <a:t>Е</a:t>
            </a:r>
            <a:r>
              <a:rPr lang="ru-RU" altLang="ru-RU" sz="2000" baseline="-25000" dirty="0">
                <a:solidFill>
                  <a:srgbClr val="000000"/>
                </a:solidFill>
              </a:rPr>
              <a:t>0 </a:t>
            </a:r>
            <a:r>
              <a:rPr lang="ru-RU" altLang="ru-RU" sz="2000" dirty="0">
                <a:solidFill>
                  <a:srgbClr val="000000"/>
                </a:solidFill>
              </a:rPr>
              <a:t>+ </a:t>
            </a:r>
            <a:r>
              <a:rPr lang="ru-RU" altLang="ru-RU" sz="2000" b="1" i="1" dirty="0">
                <a:solidFill>
                  <a:srgbClr val="000000"/>
                </a:solidFill>
              </a:rPr>
              <a:t>Е</a:t>
            </a:r>
            <a:r>
              <a:rPr lang="en-US" altLang="ru-RU" sz="2000" b="1" i="1" dirty="0">
                <a:solidFill>
                  <a:srgbClr val="000000"/>
                </a:solidFill>
              </a:rPr>
              <a:t>´</a:t>
            </a:r>
            <a:endParaRPr lang="ru-RU" altLang="ru-RU" sz="2000" b="1" i="1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 i="1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i="1" dirty="0">
                <a:solidFill>
                  <a:srgbClr val="000000"/>
                </a:solidFill>
              </a:rPr>
              <a:t>Замечание:</a:t>
            </a:r>
            <a:r>
              <a:rPr lang="ru-RU" altLang="ru-RU" sz="1800" dirty="0">
                <a:solidFill>
                  <a:srgbClr val="000000"/>
                </a:solidFill>
              </a:rPr>
              <a:t> Заряды (</a:t>
            </a:r>
            <a:r>
              <a:rPr lang="ru-RU" altLang="ru-RU" sz="1800" i="1" dirty="0">
                <a:solidFill>
                  <a:srgbClr val="000000"/>
                </a:solidFill>
              </a:rPr>
              <a:t>+</a:t>
            </a:r>
            <a:r>
              <a:rPr lang="en-US" altLang="ru-RU" sz="1800" i="1" dirty="0">
                <a:solidFill>
                  <a:srgbClr val="000000"/>
                </a:solidFill>
              </a:rPr>
              <a:t>Q</a:t>
            </a:r>
            <a:r>
              <a:rPr lang="ru-RU" altLang="ru-RU" sz="1800" i="1" dirty="0">
                <a:solidFill>
                  <a:srgbClr val="000000"/>
                </a:solidFill>
              </a:rPr>
              <a:t>, −</a:t>
            </a:r>
            <a:r>
              <a:rPr lang="en-US" altLang="ru-RU" sz="1800" i="1" dirty="0">
                <a:solidFill>
                  <a:srgbClr val="000000"/>
                </a:solidFill>
              </a:rPr>
              <a:t>Q</a:t>
            </a:r>
            <a:r>
              <a:rPr lang="ru-RU" altLang="ru-RU" sz="1800" dirty="0">
                <a:solidFill>
                  <a:srgbClr val="000000"/>
                </a:solidFill>
              </a:rPr>
              <a:t>), которые не входят в состав молекул вещества (диэлектрика), называют </a:t>
            </a:r>
            <a:r>
              <a:rPr lang="ru-RU" altLang="ru-RU" sz="1800" i="1" dirty="0">
                <a:solidFill>
                  <a:srgbClr val="000000"/>
                </a:solidFill>
              </a:rPr>
              <a:t>сторонними</a:t>
            </a:r>
            <a:r>
              <a:rPr lang="ru-RU" altLang="ru-RU" sz="1800" dirty="0">
                <a:solidFill>
                  <a:srgbClr val="000000"/>
                </a:solidFill>
              </a:rPr>
              <a:t>. </a:t>
            </a:r>
          </a:p>
        </p:txBody>
      </p:sp>
    </p:spTree>
  </p:cSld>
  <p:clrMapOvr>
    <a:masterClrMapping/>
  </p:clrMapOvr>
  <p:transition spd="slow">
    <p:split orient="vert"/>
    <p:sndAc>
      <p:stSnd>
        <p:snd r:embed="rId2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3600"/>
                            </p:stCondLst>
                            <p:childTnLst>
                              <p:par>
                                <p:cTn id="16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8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7300"/>
                            </p:stCondLst>
                            <p:childTnLst>
                              <p:par>
                                <p:cTn id="22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8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8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8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8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7" grpId="0"/>
      <p:bldP spid="38949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3CF92715-18BB-4CCB-B9E2-A762F0AF3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CFE75641-ACA1-494E-B744-AD108B8A3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35" y="1861612"/>
            <a:ext cx="1182346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/>
              <a:t>     </a:t>
            </a:r>
            <a:r>
              <a:rPr lang="ru-RU" altLang="ru-RU" sz="2000" dirty="0">
                <a:solidFill>
                  <a:srgbClr val="000000"/>
                </a:solidFill>
              </a:rPr>
              <a:t>В случае неоднородного диэлектрика (НД), у которого, например, по объему увеличивается вдоль оси </a:t>
            </a:r>
            <a:r>
              <a:rPr lang="ru-RU" altLang="ru-RU" sz="2000" i="1" dirty="0">
                <a:solidFill>
                  <a:srgbClr val="000000"/>
                </a:solidFill>
              </a:rPr>
              <a:t>х</a:t>
            </a:r>
            <a:r>
              <a:rPr lang="ru-RU" altLang="ru-RU" sz="2000" dirty="0">
                <a:solidFill>
                  <a:srgbClr val="000000"/>
                </a:solidFill>
              </a:rPr>
              <a:t> плотность вещества, включение внешнего поля </a:t>
            </a:r>
            <a:r>
              <a:rPr lang="ru-RU" altLang="ru-RU" sz="2000" b="1" i="1" dirty="0">
                <a:solidFill>
                  <a:srgbClr val="000000"/>
                </a:solidFill>
              </a:rPr>
              <a:t>Е</a:t>
            </a:r>
            <a:r>
              <a:rPr lang="ru-RU" altLang="ru-RU" sz="2000" b="1" i="1" baseline="-25000" dirty="0">
                <a:solidFill>
                  <a:srgbClr val="000000"/>
                </a:solidFill>
              </a:rPr>
              <a:t>0</a:t>
            </a:r>
            <a:r>
              <a:rPr lang="ru-RU" altLang="ru-RU" sz="2000" baseline="-25000" dirty="0">
                <a:solidFill>
                  <a:srgbClr val="000000"/>
                </a:solidFill>
              </a:rPr>
              <a:t> </a:t>
            </a:r>
            <a:r>
              <a:rPr lang="ru-RU" altLang="ru-RU" sz="2000" dirty="0">
                <a:solidFill>
                  <a:srgbClr val="000000"/>
                </a:solidFill>
              </a:rPr>
              <a:t>приведет к сдвигу распределений объемных плотностей положительного и отрицательного молекулярных зарядов (</a:t>
            </a:r>
            <a:r>
              <a:rPr lang="ru-RU" altLang="ru-RU" sz="2000" i="1" dirty="0">
                <a:solidFill>
                  <a:srgbClr val="000000"/>
                </a:solidFill>
              </a:rPr>
              <a:t>ρ′</a:t>
            </a:r>
            <a:r>
              <a:rPr lang="ru-RU" altLang="ru-RU" sz="2000" i="1" baseline="30000" dirty="0">
                <a:solidFill>
                  <a:srgbClr val="000000"/>
                </a:solidFill>
              </a:rPr>
              <a:t>+</a:t>
            </a:r>
            <a:r>
              <a:rPr lang="ru-RU" altLang="ru-RU" sz="2000" dirty="0">
                <a:solidFill>
                  <a:srgbClr val="000000"/>
                </a:solidFill>
              </a:rPr>
              <a:t>, </a:t>
            </a:r>
            <a:r>
              <a:rPr lang="ru-RU" altLang="ru-RU" sz="2000" i="1" dirty="0">
                <a:solidFill>
                  <a:srgbClr val="000000"/>
                </a:solidFill>
              </a:rPr>
              <a:t>ρ′</a:t>
            </a:r>
            <a:r>
              <a:rPr lang="ru-RU" altLang="ru-RU" sz="2000" i="1" baseline="30000" dirty="0">
                <a:solidFill>
                  <a:srgbClr val="000000"/>
                </a:solidFill>
              </a:rPr>
              <a:t>−</a:t>
            </a:r>
            <a:r>
              <a:rPr lang="ru-RU" altLang="ru-RU" sz="2000" dirty="0">
                <a:solidFill>
                  <a:srgbClr val="000000"/>
                </a:solidFill>
              </a:rPr>
              <a:t>) относительно друг друга и появлению </a:t>
            </a:r>
            <a:r>
              <a:rPr lang="ru-RU" altLang="ru-RU" sz="2000" dirty="0" err="1">
                <a:solidFill>
                  <a:srgbClr val="000000"/>
                </a:solidFill>
              </a:rPr>
              <a:t>нескомпенсированных</a:t>
            </a:r>
            <a:r>
              <a:rPr lang="ru-RU" altLang="ru-RU" sz="2000" dirty="0">
                <a:solidFill>
                  <a:srgbClr val="000000"/>
                </a:solidFill>
              </a:rPr>
              <a:t> зарядов как на поверхности диэлектрика, так и в его объеме (на рисунке – это отрицательный заряд в объеме).</a:t>
            </a:r>
            <a:endParaRPr lang="en-US" altLang="ru-RU" sz="2000" dirty="0">
              <a:solidFill>
                <a:srgbClr val="000000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C5C4234-A48F-46BD-AA0B-B1B1C6D676A4}"/>
              </a:ext>
            </a:extLst>
          </p:cNvPr>
          <p:cNvGrpSpPr/>
          <p:nvPr/>
        </p:nvGrpSpPr>
        <p:grpSpPr>
          <a:xfrm>
            <a:off x="2905108" y="4074875"/>
            <a:ext cx="6191249" cy="2509266"/>
            <a:chOff x="4008439" y="4149726"/>
            <a:chExt cx="4632325" cy="1725613"/>
          </a:xfrm>
        </p:grpSpPr>
        <p:sp>
          <p:nvSpPr>
            <p:cNvPr id="40994" name="Text Box 34">
              <a:extLst>
                <a:ext uri="{FF2B5EF4-FFF2-40B4-BE49-F238E27FC236}">
                  <a16:creationId xmlns:a16="http://schemas.microsoft.com/office/drawing/2014/main" id="{30A7E413-2669-4E1A-9EB0-13BE5EB9B8C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91400" y="4487863"/>
              <a:ext cx="300038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ρ′</a:t>
              </a:r>
              <a:r>
                <a:rPr lang="ru-RU" altLang="ru-RU" sz="1800" i="1" baseline="-25000">
                  <a:solidFill>
                    <a:srgbClr val="000000"/>
                  </a:solidFill>
                </a:rPr>
                <a:t>−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40999" name="Text Box 39">
              <a:extLst>
                <a:ext uri="{FF2B5EF4-FFF2-40B4-BE49-F238E27FC236}">
                  <a16:creationId xmlns:a16="http://schemas.microsoft.com/office/drawing/2014/main" id="{569AE797-1B0B-421A-9A7D-67937173622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558089" y="4221163"/>
              <a:ext cx="625475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 b="1" i="1">
                  <a:solidFill>
                    <a:srgbClr val="000000"/>
                  </a:solidFill>
                </a:rPr>
                <a:t>Е</a:t>
              </a:r>
              <a:r>
                <a:rPr lang="ru-RU" altLang="ru-RU" sz="1800" b="1" i="1" baseline="-25000">
                  <a:solidFill>
                    <a:srgbClr val="000000"/>
                  </a:solidFill>
                </a:rPr>
                <a:t>0</a:t>
              </a:r>
              <a:r>
                <a:rPr lang="ru-RU" altLang="ru-RU" sz="1800">
                  <a:solidFill>
                    <a:srgbClr val="000000"/>
                  </a:solidFill>
                </a:rPr>
                <a:t> </a:t>
              </a:r>
              <a:r>
                <a:rPr lang="ru-RU" altLang="ru-RU" sz="1800" b="1">
                  <a:solidFill>
                    <a:srgbClr val="000000"/>
                  </a:solidFill>
                </a:rPr>
                <a:t>→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41001" name="Text Box 41">
              <a:extLst>
                <a:ext uri="{FF2B5EF4-FFF2-40B4-BE49-F238E27FC236}">
                  <a16:creationId xmlns:a16="http://schemas.microsoft.com/office/drawing/2014/main" id="{90706E7D-7B60-4AE8-AE6B-E6F365A75EE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434389" y="5611814"/>
              <a:ext cx="206375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 i="1">
                  <a:solidFill>
                    <a:srgbClr val="000000"/>
                  </a:solidFill>
                </a:rPr>
                <a:t>х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41003" name="Line 43">
              <a:extLst>
                <a:ext uri="{FF2B5EF4-FFF2-40B4-BE49-F238E27FC236}">
                  <a16:creationId xmlns:a16="http://schemas.microsoft.com/office/drawing/2014/main" id="{8E8D2A8B-68CF-4DB3-B58A-7F4CAC24AFE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302500" y="5765800"/>
              <a:ext cx="11318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05" name="Line 45">
              <a:extLst>
                <a:ext uri="{FF2B5EF4-FFF2-40B4-BE49-F238E27FC236}">
                  <a16:creationId xmlns:a16="http://schemas.microsoft.com/office/drawing/2014/main" id="{71496D79-4D6F-4698-A6AB-C50C9275AE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>
              <a:off x="6530182" y="4993482"/>
              <a:ext cx="15446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08" name="Freeform 48">
              <a:extLst>
                <a:ext uri="{FF2B5EF4-FFF2-40B4-BE49-F238E27FC236}">
                  <a16:creationId xmlns:a16="http://schemas.microsoft.com/office/drawing/2014/main" id="{F7E2A17A-F159-4FE0-B296-C88AD23FC4E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08875" y="4530726"/>
              <a:ext cx="514350" cy="1235075"/>
            </a:xfrm>
            <a:custGeom>
              <a:avLst/>
              <a:gdLst>
                <a:gd name="T0" fmla="*/ 0 w 840"/>
                <a:gd name="T1" fmla="*/ 2147483646 h 1260"/>
                <a:gd name="T2" fmla="*/ 0 w 840"/>
                <a:gd name="T3" fmla="*/ 2147483646 h 1260"/>
                <a:gd name="T4" fmla="*/ 2147483646 w 840"/>
                <a:gd name="T5" fmla="*/ 0 h 1260"/>
                <a:gd name="T6" fmla="*/ 2147483646 w 840"/>
                <a:gd name="T7" fmla="*/ 2147483646 h 1260"/>
                <a:gd name="T8" fmla="*/ 0 w 840"/>
                <a:gd name="T9" fmla="*/ 2147483646 h 12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0" h="1260">
                  <a:moveTo>
                    <a:pt x="0" y="1260"/>
                  </a:moveTo>
                  <a:lnTo>
                    <a:pt x="0" y="360"/>
                  </a:lnTo>
                  <a:lnTo>
                    <a:pt x="840" y="0"/>
                  </a:lnTo>
                  <a:lnTo>
                    <a:pt x="840" y="1260"/>
                  </a:lnTo>
                  <a:lnTo>
                    <a:pt x="0" y="1260"/>
                  </a:lnTo>
                  <a:close/>
                </a:path>
              </a:pathLst>
            </a:custGeom>
            <a:noFill/>
            <a:ln w="25400" cap="flat">
              <a:solidFill>
                <a:srgbClr val="FFCC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09" name="Freeform 49">
              <a:extLst>
                <a:ext uri="{FF2B5EF4-FFF2-40B4-BE49-F238E27FC236}">
                  <a16:creationId xmlns:a16="http://schemas.microsoft.com/office/drawing/2014/main" id="{E8D2B55E-3939-4ED5-B49A-74466D9909C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3664" y="4527551"/>
              <a:ext cx="515937" cy="1236663"/>
            </a:xfrm>
            <a:custGeom>
              <a:avLst/>
              <a:gdLst>
                <a:gd name="T0" fmla="*/ 0 w 840"/>
                <a:gd name="T1" fmla="*/ 2147483646 h 1260"/>
                <a:gd name="T2" fmla="*/ 0 w 840"/>
                <a:gd name="T3" fmla="*/ 2147483646 h 1260"/>
                <a:gd name="T4" fmla="*/ 2147483646 w 840"/>
                <a:gd name="T5" fmla="*/ 0 h 1260"/>
                <a:gd name="T6" fmla="*/ 2147483646 w 840"/>
                <a:gd name="T7" fmla="*/ 2147483646 h 1260"/>
                <a:gd name="T8" fmla="*/ 0 w 840"/>
                <a:gd name="T9" fmla="*/ 2147483646 h 12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0" h="1260">
                  <a:moveTo>
                    <a:pt x="0" y="1260"/>
                  </a:moveTo>
                  <a:lnTo>
                    <a:pt x="0" y="360"/>
                  </a:lnTo>
                  <a:lnTo>
                    <a:pt x="840" y="0"/>
                  </a:lnTo>
                  <a:lnTo>
                    <a:pt x="840" y="1260"/>
                  </a:lnTo>
                  <a:lnTo>
                    <a:pt x="0" y="126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10" name="Line 50">
              <a:extLst>
                <a:ext uri="{FF2B5EF4-FFF2-40B4-BE49-F238E27FC236}">
                  <a16:creationId xmlns:a16="http://schemas.microsoft.com/office/drawing/2014/main" id="{5FD01B28-AE08-4982-8220-B025614050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023225" y="4527550"/>
              <a:ext cx="0" cy="122713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41021" name="Group 61">
              <a:extLst>
                <a:ext uri="{FF2B5EF4-FFF2-40B4-BE49-F238E27FC236}">
                  <a16:creationId xmlns:a16="http://schemas.microsoft.com/office/drawing/2014/main" id="{0334AE70-1A77-4CB7-8680-CB0A016B5A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56263" y="4221161"/>
              <a:ext cx="1336675" cy="1654175"/>
              <a:chOff x="1469" y="2659"/>
              <a:chExt cx="842" cy="1042"/>
            </a:xfrm>
          </p:grpSpPr>
          <p:sp>
            <p:nvSpPr>
              <p:cNvPr id="16408" name="Text Box 38">
                <a:extLst>
                  <a:ext uri="{FF2B5EF4-FFF2-40B4-BE49-F238E27FC236}">
                    <a16:creationId xmlns:a16="http://schemas.microsoft.com/office/drawing/2014/main" id="{C3470AE9-841C-4EFF-8265-BEF2462D4AF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598" y="2659"/>
                <a:ext cx="511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 b="1" i="1">
                    <a:solidFill>
                      <a:srgbClr val="000000"/>
                    </a:solidFill>
                  </a:rPr>
                  <a:t>Е</a:t>
                </a:r>
                <a:r>
                  <a:rPr lang="ru-RU" altLang="ru-RU" sz="1800" b="1" i="1" baseline="-25000">
                    <a:solidFill>
                      <a:srgbClr val="000000"/>
                    </a:solidFill>
                  </a:rPr>
                  <a:t>0</a:t>
                </a:r>
                <a:r>
                  <a:rPr lang="ru-RU" altLang="ru-RU" sz="1800">
                    <a:solidFill>
                      <a:srgbClr val="000000"/>
                    </a:solidFill>
                  </a:rPr>
                  <a:t> = 0</a:t>
                </a:r>
              </a:p>
            </p:txBody>
          </p:sp>
          <p:sp>
            <p:nvSpPr>
              <p:cNvPr id="16409" name="Text Box 40">
                <a:extLst>
                  <a:ext uri="{FF2B5EF4-FFF2-40B4-BE49-F238E27FC236}">
                    <a16:creationId xmlns:a16="http://schemas.microsoft.com/office/drawing/2014/main" id="{0F55F93B-2B9D-4437-8875-076DFB59EB9F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182" y="3535"/>
                <a:ext cx="129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 i="1">
                    <a:solidFill>
                      <a:srgbClr val="000000"/>
                    </a:solidFill>
                  </a:rPr>
                  <a:t>х</a:t>
                </a: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10" name="Line 42">
                <a:extLst>
                  <a:ext uri="{FF2B5EF4-FFF2-40B4-BE49-F238E27FC236}">
                    <a16:creationId xmlns:a16="http://schemas.microsoft.com/office/drawing/2014/main" id="{9104A49A-D47A-4E58-90AE-77AB159030B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469" y="3632"/>
                <a:ext cx="7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411" name="Line 44">
                <a:extLst>
                  <a:ext uri="{FF2B5EF4-FFF2-40B4-BE49-F238E27FC236}">
                    <a16:creationId xmlns:a16="http://schemas.microsoft.com/office/drawing/2014/main" id="{E06EBA93-3E6D-4E58-BF57-B65FE6A6FCF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-5400000">
                <a:off x="982" y="3146"/>
                <a:ext cx="9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412" name="Freeform 46">
                <a:extLst>
                  <a:ext uri="{FF2B5EF4-FFF2-40B4-BE49-F238E27FC236}">
                    <a16:creationId xmlns:a16="http://schemas.microsoft.com/office/drawing/2014/main" id="{3776ADF1-AB5F-4BBF-A8C7-C06735CBF96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98" y="2859"/>
                <a:ext cx="324" cy="778"/>
              </a:xfrm>
              <a:custGeom>
                <a:avLst/>
                <a:gdLst>
                  <a:gd name="T0" fmla="*/ 0 w 840"/>
                  <a:gd name="T1" fmla="*/ 27 h 1260"/>
                  <a:gd name="T2" fmla="*/ 0 w 840"/>
                  <a:gd name="T3" fmla="*/ 7 h 1260"/>
                  <a:gd name="T4" fmla="*/ 0 w 840"/>
                  <a:gd name="T5" fmla="*/ 0 h 1260"/>
                  <a:gd name="T6" fmla="*/ 0 w 840"/>
                  <a:gd name="T7" fmla="*/ 27 h 1260"/>
                  <a:gd name="T8" fmla="*/ 0 w 840"/>
                  <a:gd name="T9" fmla="*/ 27 h 12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40" h="1260">
                    <a:moveTo>
                      <a:pt x="0" y="1260"/>
                    </a:moveTo>
                    <a:lnTo>
                      <a:pt x="0" y="360"/>
                    </a:lnTo>
                    <a:lnTo>
                      <a:pt x="840" y="0"/>
                    </a:lnTo>
                    <a:lnTo>
                      <a:pt x="840" y="1260"/>
                    </a:lnTo>
                    <a:lnTo>
                      <a:pt x="0" y="126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413" name="Freeform 47">
                <a:extLst>
                  <a:ext uri="{FF2B5EF4-FFF2-40B4-BE49-F238E27FC236}">
                    <a16:creationId xmlns:a16="http://schemas.microsoft.com/office/drawing/2014/main" id="{811F734A-374B-4D0D-BD9B-909FBED0BA1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625" y="2852"/>
                <a:ext cx="324" cy="779"/>
              </a:xfrm>
              <a:custGeom>
                <a:avLst/>
                <a:gdLst>
                  <a:gd name="T0" fmla="*/ 0 w 840"/>
                  <a:gd name="T1" fmla="*/ 27 h 1260"/>
                  <a:gd name="T2" fmla="*/ 0 w 840"/>
                  <a:gd name="T3" fmla="*/ 7 h 1260"/>
                  <a:gd name="T4" fmla="*/ 0 w 840"/>
                  <a:gd name="T5" fmla="*/ 0 h 1260"/>
                  <a:gd name="T6" fmla="*/ 0 w 840"/>
                  <a:gd name="T7" fmla="*/ 27 h 1260"/>
                  <a:gd name="T8" fmla="*/ 0 w 840"/>
                  <a:gd name="T9" fmla="*/ 27 h 12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40" h="1260">
                    <a:moveTo>
                      <a:pt x="0" y="1260"/>
                    </a:moveTo>
                    <a:lnTo>
                      <a:pt x="0" y="360"/>
                    </a:lnTo>
                    <a:lnTo>
                      <a:pt x="840" y="0"/>
                    </a:lnTo>
                    <a:lnTo>
                      <a:pt x="840" y="1260"/>
                    </a:lnTo>
                    <a:lnTo>
                      <a:pt x="0" y="1260"/>
                    </a:lnTo>
                    <a:close/>
                  </a:path>
                </a:pathLst>
              </a:custGeom>
              <a:noFill/>
              <a:ln w="25400" cap="flat">
                <a:solidFill>
                  <a:srgbClr val="FFCC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414" name="Line 51">
                <a:extLst>
                  <a:ext uri="{FF2B5EF4-FFF2-40B4-BE49-F238E27FC236}">
                    <a16:creationId xmlns:a16="http://schemas.microsoft.com/office/drawing/2014/main" id="{6D17FD67-0880-4510-AEAB-34C3BE7A03E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22" y="2852"/>
                <a:ext cx="0" cy="773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41013" name="Text Box 53">
              <a:extLst>
                <a:ext uri="{FF2B5EF4-FFF2-40B4-BE49-F238E27FC236}">
                  <a16:creationId xmlns:a16="http://schemas.microsoft.com/office/drawing/2014/main" id="{3244E9D7-6EE0-4E1D-A8B1-25618AA82F4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032625" y="4149726"/>
              <a:ext cx="255588" cy="30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ρ′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41014" name="Text Box 54">
              <a:extLst>
                <a:ext uri="{FF2B5EF4-FFF2-40B4-BE49-F238E27FC236}">
                  <a16:creationId xmlns:a16="http://schemas.microsoft.com/office/drawing/2014/main" id="{9A212018-7DCB-4464-8025-CE1273BA138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86751" y="4527551"/>
              <a:ext cx="334963" cy="30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ρ′</a:t>
              </a:r>
              <a:r>
                <a:rPr lang="ru-RU" altLang="ru-RU" sz="1800" i="1" baseline="-25000">
                  <a:solidFill>
                    <a:srgbClr val="000000"/>
                  </a:solidFill>
                </a:rPr>
                <a:t>+</a:t>
              </a: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41015" name="Text Box 55">
              <a:extLst>
                <a:ext uri="{FF2B5EF4-FFF2-40B4-BE49-F238E27FC236}">
                  <a16:creationId xmlns:a16="http://schemas.microsoft.com/office/drawing/2014/main" id="{84DB75FA-31F5-43E6-88D0-60BFE37FC8E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058151" y="4708526"/>
              <a:ext cx="117475" cy="94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8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600">
                  <a:solidFill>
                    <a:srgbClr val="000000"/>
                  </a:solidFill>
                </a:rPr>
                <a:t>+</a:t>
              </a:r>
            </a:p>
            <a:p>
              <a:pPr eaLnBrk="1" hangingPunct="1">
                <a:lnSpc>
                  <a:spcPct val="8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600">
                  <a:solidFill>
                    <a:srgbClr val="000000"/>
                  </a:solidFill>
                </a:rPr>
                <a:t>+</a:t>
              </a:r>
            </a:p>
            <a:p>
              <a:pPr eaLnBrk="1" hangingPunct="1">
                <a:lnSpc>
                  <a:spcPct val="8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600">
                  <a:solidFill>
                    <a:srgbClr val="000000"/>
                  </a:solidFill>
                </a:rPr>
                <a:t>+</a:t>
              </a:r>
            </a:p>
            <a:p>
              <a:pPr eaLnBrk="1" hangingPunct="1">
                <a:lnSpc>
                  <a:spcPct val="8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600">
                  <a:solidFill>
                    <a:srgbClr val="000000"/>
                  </a:solidFill>
                </a:rPr>
                <a:t>+</a:t>
              </a:r>
            </a:p>
            <a:p>
              <a:pPr eaLnBrk="1" hangingPunct="1">
                <a:lnSpc>
                  <a:spcPct val="8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60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41016" name="Text Box 56">
              <a:extLst>
                <a:ext uri="{FF2B5EF4-FFF2-40B4-BE49-F238E27FC236}">
                  <a16:creationId xmlns:a16="http://schemas.microsoft.com/office/drawing/2014/main" id="{C428EFB0-560C-4AF5-AF8C-67A651F4AD0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548564" y="4708526"/>
              <a:ext cx="115887" cy="94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8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600" dirty="0">
                  <a:solidFill>
                    <a:srgbClr val="000000"/>
                  </a:solidFill>
                </a:rPr>
                <a:t>−</a:t>
              </a:r>
            </a:p>
            <a:p>
              <a:pPr eaLnBrk="1" hangingPunct="1">
                <a:lnSpc>
                  <a:spcPct val="8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600" dirty="0">
                  <a:solidFill>
                    <a:srgbClr val="000000"/>
                  </a:solidFill>
                </a:rPr>
                <a:t>−</a:t>
              </a:r>
            </a:p>
            <a:p>
              <a:pPr eaLnBrk="1" hangingPunct="1">
                <a:lnSpc>
                  <a:spcPct val="8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600" dirty="0">
                  <a:solidFill>
                    <a:srgbClr val="000000"/>
                  </a:solidFill>
                </a:rPr>
                <a:t>−</a:t>
              </a:r>
            </a:p>
            <a:p>
              <a:pPr eaLnBrk="1" hangingPunct="1">
                <a:lnSpc>
                  <a:spcPct val="8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600" dirty="0">
                  <a:solidFill>
                    <a:srgbClr val="000000"/>
                  </a:solidFill>
                </a:rPr>
                <a:t>−</a:t>
              </a:r>
            </a:p>
            <a:p>
              <a:pPr eaLnBrk="1" hangingPunct="1">
                <a:lnSpc>
                  <a:spcPct val="8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600" dirty="0">
                  <a:solidFill>
                    <a:srgbClr val="000000"/>
                  </a:solidFill>
                </a:rPr>
                <a:t>−</a:t>
              </a:r>
            </a:p>
          </p:txBody>
        </p:sp>
        <p:sp>
          <p:nvSpPr>
            <p:cNvPr id="41017" name="Text Box 57">
              <a:extLst>
                <a:ext uri="{FF2B5EF4-FFF2-40B4-BE49-F238E27FC236}">
                  <a16:creationId xmlns:a16="http://schemas.microsoft.com/office/drawing/2014/main" id="{F1D0AC90-5694-4E47-B97E-F6CCF465450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680326" y="4498975"/>
              <a:ext cx="11747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8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600" b="1">
                  <a:solidFill>
                    <a:srgbClr val="000000"/>
                  </a:solidFill>
                </a:rPr>
                <a:t>−</a:t>
              </a:r>
            </a:p>
          </p:txBody>
        </p:sp>
        <p:grpSp>
          <p:nvGrpSpPr>
            <p:cNvPr id="41020" name="Group 60">
              <a:extLst>
                <a:ext uri="{FF2B5EF4-FFF2-40B4-BE49-F238E27FC236}">
                  <a16:creationId xmlns:a16="http://schemas.microsoft.com/office/drawing/2014/main" id="{75EE39B0-E9DF-443D-9C1A-1CC9380545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8439" y="4352926"/>
              <a:ext cx="1362075" cy="1522413"/>
              <a:chOff x="431" y="2742"/>
              <a:chExt cx="858" cy="959"/>
            </a:xfrm>
          </p:grpSpPr>
          <p:sp>
            <p:nvSpPr>
              <p:cNvPr id="16404" name="Freeform 35">
                <a:extLst>
                  <a:ext uri="{FF2B5EF4-FFF2-40B4-BE49-F238E27FC236}">
                    <a16:creationId xmlns:a16="http://schemas.microsoft.com/office/drawing/2014/main" id="{7372A12F-D267-4C75-B15D-529310A82C0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" y="2742"/>
                <a:ext cx="398" cy="890"/>
              </a:xfrm>
              <a:custGeom>
                <a:avLst/>
                <a:gdLst>
                  <a:gd name="T0" fmla="*/ 0 w 1198"/>
                  <a:gd name="T1" fmla="*/ 1 h 1647"/>
                  <a:gd name="T2" fmla="*/ 0 w 1198"/>
                  <a:gd name="T3" fmla="*/ 1 h 1647"/>
                  <a:gd name="T4" fmla="*/ 0 w 1198"/>
                  <a:gd name="T5" fmla="*/ 1 h 1647"/>
                  <a:gd name="T6" fmla="*/ 0 w 1198"/>
                  <a:gd name="T7" fmla="*/ 1 h 1647"/>
                  <a:gd name="T8" fmla="*/ 0 w 1198"/>
                  <a:gd name="T9" fmla="*/ 1 h 1647"/>
                  <a:gd name="T10" fmla="*/ 0 w 1198"/>
                  <a:gd name="T11" fmla="*/ 12 h 1647"/>
                  <a:gd name="T12" fmla="*/ 0 w 1198"/>
                  <a:gd name="T13" fmla="*/ 12 h 1647"/>
                  <a:gd name="T14" fmla="*/ 0 w 1198"/>
                  <a:gd name="T15" fmla="*/ 1 h 16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98" h="1647">
                    <a:moveTo>
                      <a:pt x="223" y="33"/>
                    </a:moveTo>
                    <a:cubicBezTo>
                      <a:pt x="521" y="83"/>
                      <a:pt x="0" y="0"/>
                      <a:pt x="778" y="63"/>
                    </a:cubicBezTo>
                    <a:cubicBezTo>
                      <a:pt x="810" y="66"/>
                      <a:pt x="836" y="91"/>
                      <a:pt x="868" y="93"/>
                    </a:cubicBezTo>
                    <a:cubicBezTo>
                      <a:pt x="953" y="98"/>
                      <a:pt x="1038" y="103"/>
                      <a:pt x="1123" y="108"/>
                    </a:cubicBezTo>
                    <a:cubicBezTo>
                      <a:pt x="1188" y="124"/>
                      <a:pt x="1162" y="123"/>
                      <a:pt x="1198" y="123"/>
                    </a:cubicBezTo>
                    <a:lnTo>
                      <a:pt x="1189" y="1647"/>
                    </a:lnTo>
                    <a:lnTo>
                      <a:pt x="229" y="1647"/>
                    </a:lnTo>
                    <a:lnTo>
                      <a:pt x="223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6600">
                      <a:alpha val="89998"/>
                    </a:srgbClr>
                  </a:gs>
                  <a:gs pos="100000">
                    <a:srgbClr val="762F00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405" name="Line 36">
                <a:extLst>
                  <a:ext uri="{FF2B5EF4-FFF2-40B4-BE49-F238E27FC236}">
                    <a16:creationId xmlns:a16="http://schemas.microsoft.com/office/drawing/2014/main" id="{F950811A-5A71-49BD-B857-C716D57241D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1" y="3632"/>
                <a:ext cx="7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406" name="Text Box 37">
                <a:extLst>
                  <a:ext uri="{FF2B5EF4-FFF2-40B4-BE49-F238E27FC236}">
                    <a16:creationId xmlns:a16="http://schemas.microsoft.com/office/drawing/2014/main" id="{6E335E98-7DE0-4058-AE41-1930436A7C8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159" y="3535"/>
                <a:ext cx="130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 i="1">
                    <a:solidFill>
                      <a:srgbClr val="000000"/>
                    </a:solidFill>
                  </a:rPr>
                  <a:t>х</a:t>
                </a: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07" name="Text Box 59">
                <a:extLst>
                  <a:ext uri="{FF2B5EF4-FFF2-40B4-BE49-F238E27FC236}">
                    <a16:creationId xmlns:a16="http://schemas.microsoft.com/office/drawing/2014/main" id="{702CDD2D-A9B3-46AF-AB62-AEFB4A1F87C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930" y="3054"/>
                <a:ext cx="225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 dirty="0">
                    <a:solidFill>
                      <a:srgbClr val="000000"/>
                    </a:solidFill>
                  </a:rPr>
                  <a:t>НД</a:t>
                </a:r>
              </a:p>
            </p:txBody>
          </p:sp>
        </p:grpSp>
      </p:grpSp>
      <p:sp>
        <p:nvSpPr>
          <p:cNvPr id="35" name="Rectangle 2">
            <a:extLst>
              <a:ext uri="{FF2B5EF4-FFF2-40B4-BE49-F238E27FC236}">
                <a16:creationId xmlns:a16="http://schemas.microsoft.com/office/drawing/2014/main" id="{7F5698F0-82AE-4870-8599-1C54D3722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83" y="144462"/>
            <a:ext cx="10528353" cy="101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>
              <a:lnSpc>
                <a:spcPct val="60000"/>
              </a:lnSpc>
              <a:defRPr/>
            </a:pPr>
            <a:r>
              <a:rPr lang="ru-RU" sz="3400" kern="1200" dirty="0">
                <a:solidFill>
                  <a:schemeClr val="accent1">
                    <a:satMod val="150000"/>
                  </a:schemeClr>
                </a:solidFill>
              </a:rPr>
              <a:t>Электростатическое поле в диэлектрике. Свободные и связанные заряды </a:t>
            </a:r>
          </a:p>
        </p:txBody>
      </p:sp>
    </p:spTree>
  </p:cSld>
  <p:clrMapOvr>
    <a:masterClrMapping/>
  </p:clrMapOvr>
  <p:transition spd="slow">
    <p:split orient="vert"/>
    <p:sndAc>
      <p:stSnd>
        <p:snd r:embed="rId2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89BE723-6E98-4E27-9C93-A1795A0DD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2276" y="592156"/>
            <a:ext cx="11359166" cy="622300"/>
          </a:xfr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ru-RU" sz="3400" kern="1200" dirty="0">
                <a:solidFill>
                  <a:schemeClr val="accent1">
                    <a:satMod val="150000"/>
                  </a:schemeClr>
                </a:solidFill>
              </a:rPr>
              <a:t>Теорема Гаусса для вектора поляризованности</a:t>
            </a: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58C30A3E-C6DA-488C-B219-1C135A1FC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42017" name="Text Box 33">
            <a:extLst>
              <a:ext uri="{FF2B5EF4-FFF2-40B4-BE49-F238E27FC236}">
                <a16:creationId xmlns:a16="http://schemas.microsoft.com/office/drawing/2014/main" id="{9F9C11C3-80D1-4501-B86C-B946A1CFF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817" y="1780793"/>
            <a:ext cx="80645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i="1" dirty="0">
                <a:solidFill>
                  <a:srgbClr val="000000"/>
                </a:solidFill>
              </a:rPr>
              <a:t>Формулировка: </a:t>
            </a:r>
            <a:r>
              <a:rPr lang="ru-RU" altLang="ru-RU" sz="2000" dirty="0">
                <a:solidFill>
                  <a:srgbClr val="000000"/>
                </a:solidFill>
              </a:rPr>
              <a:t>Поток вектора </a:t>
            </a:r>
            <a:r>
              <a:rPr lang="ru-RU" altLang="ru-RU" sz="2000" b="1" i="1" dirty="0">
                <a:solidFill>
                  <a:srgbClr val="000000"/>
                </a:solidFill>
              </a:rPr>
              <a:t>Р</a:t>
            </a:r>
            <a:r>
              <a:rPr lang="ru-RU" altLang="ru-RU" sz="2000" dirty="0">
                <a:solidFill>
                  <a:srgbClr val="000000"/>
                </a:solidFill>
              </a:rPr>
              <a:t> через произвольную замкнутую поверхность </a:t>
            </a:r>
            <a:r>
              <a:rPr lang="en-US" altLang="ru-RU" sz="2000" i="1" dirty="0">
                <a:solidFill>
                  <a:srgbClr val="000000"/>
                </a:solidFill>
              </a:rPr>
              <a:t>S</a:t>
            </a:r>
            <a:r>
              <a:rPr lang="ru-RU" altLang="ru-RU" sz="2000" dirty="0">
                <a:solidFill>
                  <a:srgbClr val="000000"/>
                </a:solidFill>
              </a:rPr>
              <a:t> равен взятому с обратным знаком избыточному связанному заряду диэлектрика в объеме, охватываемом данной поверхностью, т. е.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000" dirty="0">
              <a:solidFill>
                <a:srgbClr val="000000"/>
              </a:solidFill>
            </a:endParaRPr>
          </a:p>
        </p:txBody>
      </p:sp>
      <p:graphicFrame>
        <p:nvGraphicFramePr>
          <p:cNvPr id="42018" name="Object 34">
            <a:extLst>
              <a:ext uri="{FF2B5EF4-FFF2-40B4-BE49-F238E27FC236}">
                <a16:creationId xmlns:a16="http://schemas.microsoft.com/office/drawing/2014/main" id="{B0044562-0EE8-4D1A-811D-CD8057B246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30293" y="3379827"/>
          <a:ext cx="4268973" cy="1464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2" name="Формула" r:id="rId4" imgW="1114504" imgH="333368" progId="Equation.3">
                  <p:embed/>
                </p:oleObj>
              </mc:Choice>
              <mc:Fallback>
                <p:oleObj name="Формула" r:id="rId4" imgW="1114504" imgH="333368" progId="Equation.3">
                  <p:embed/>
                  <p:pic>
                    <p:nvPicPr>
                      <p:cNvPr id="42018" name="Object 34">
                        <a:extLst>
                          <a:ext uri="{FF2B5EF4-FFF2-40B4-BE49-F238E27FC236}">
                            <a16:creationId xmlns:a16="http://schemas.microsoft.com/office/drawing/2014/main" id="{B0044562-0EE8-4D1A-811D-CD8057B246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0293" y="3379827"/>
                        <a:ext cx="4268973" cy="1464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AD2BD58-E1FD-4E06-82C4-7FFE8DF4A94A}"/>
              </a:ext>
            </a:extLst>
          </p:cNvPr>
          <p:cNvGrpSpPr/>
          <p:nvPr/>
        </p:nvGrpSpPr>
        <p:grpSpPr>
          <a:xfrm>
            <a:off x="403628" y="3956565"/>
            <a:ext cx="3395640" cy="2785547"/>
            <a:chOff x="4718050" y="2708276"/>
            <a:chExt cx="2241551" cy="1958975"/>
          </a:xfrm>
        </p:grpSpPr>
        <p:sp>
          <p:nvSpPr>
            <p:cNvPr id="42022" name="Text Box 38">
              <a:extLst>
                <a:ext uri="{FF2B5EF4-FFF2-40B4-BE49-F238E27FC236}">
                  <a16:creationId xmlns:a16="http://schemas.microsoft.com/office/drawing/2014/main" id="{E28833F3-836A-434F-B494-433289B7FD1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465763" y="2708276"/>
              <a:ext cx="1281112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600" i="1">
                  <a:solidFill>
                    <a:srgbClr val="000000"/>
                  </a:solidFill>
                </a:rPr>
                <a:t>диэлектрик</a:t>
              </a:r>
              <a:endParaRPr lang="ru-RU" altLang="ru-RU" sz="1600">
                <a:solidFill>
                  <a:srgbClr val="000000"/>
                </a:solidFill>
              </a:endParaRPr>
            </a:p>
          </p:txBody>
        </p:sp>
        <p:grpSp>
          <p:nvGrpSpPr>
            <p:cNvPr id="42023" name="Group 39">
              <a:extLst>
                <a:ext uri="{FF2B5EF4-FFF2-40B4-BE49-F238E27FC236}">
                  <a16:creationId xmlns:a16="http://schemas.microsoft.com/office/drawing/2014/main" id="{994927F6-1969-482F-9865-7B7197960A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18050" y="2974976"/>
              <a:ext cx="1974850" cy="1692275"/>
              <a:chOff x="1821" y="7500"/>
              <a:chExt cx="2220" cy="1903"/>
            </a:xfrm>
          </p:grpSpPr>
          <p:sp>
            <p:nvSpPr>
              <p:cNvPr id="17419" name="Freeform 40">
                <a:extLst>
                  <a:ext uri="{FF2B5EF4-FFF2-40B4-BE49-F238E27FC236}">
                    <a16:creationId xmlns:a16="http://schemas.microsoft.com/office/drawing/2014/main" id="{C2CCCD69-2A70-4610-9B2C-B9C8CDA311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21" y="7903"/>
                <a:ext cx="2220" cy="1500"/>
              </a:xfrm>
              <a:custGeom>
                <a:avLst/>
                <a:gdLst>
                  <a:gd name="T0" fmla="*/ 280 w 2220"/>
                  <a:gd name="T1" fmla="*/ 180 h 1500"/>
                  <a:gd name="T2" fmla="*/ 760 w 2220"/>
                  <a:gd name="T3" fmla="*/ 0 h 1500"/>
                  <a:gd name="T4" fmla="*/ 1840 w 2220"/>
                  <a:gd name="T5" fmla="*/ 180 h 1500"/>
                  <a:gd name="T6" fmla="*/ 2200 w 2220"/>
                  <a:gd name="T7" fmla="*/ 900 h 1500"/>
                  <a:gd name="T8" fmla="*/ 1720 w 2220"/>
                  <a:gd name="T9" fmla="*/ 1440 h 1500"/>
                  <a:gd name="T10" fmla="*/ 520 w 2220"/>
                  <a:gd name="T11" fmla="*/ 1260 h 1500"/>
                  <a:gd name="T12" fmla="*/ 40 w 2220"/>
                  <a:gd name="T13" fmla="*/ 720 h 1500"/>
                  <a:gd name="T14" fmla="*/ 280 w 2220"/>
                  <a:gd name="T15" fmla="*/ 180 h 15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220" h="1500">
                    <a:moveTo>
                      <a:pt x="280" y="180"/>
                    </a:moveTo>
                    <a:cubicBezTo>
                      <a:pt x="400" y="60"/>
                      <a:pt x="500" y="0"/>
                      <a:pt x="760" y="0"/>
                    </a:cubicBezTo>
                    <a:cubicBezTo>
                      <a:pt x="1020" y="0"/>
                      <a:pt x="1600" y="30"/>
                      <a:pt x="1840" y="180"/>
                    </a:cubicBezTo>
                    <a:cubicBezTo>
                      <a:pt x="2080" y="330"/>
                      <a:pt x="2220" y="690"/>
                      <a:pt x="2200" y="900"/>
                    </a:cubicBezTo>
                    <a:cubicBezTo>
                      <a:pt x="2180" y="1110"/>
                      <a:pt x="2000" y="1380"/>
                      <a:pt x="1720" y="1440"/>
                    </a:cubicBezTo>
                    <a:cubicBezTo>
                      <a:pt x="1440" y="1500"/>
                      <a:pt x="800" y="1380"/>
                      <a:pt x="520" y="1260"/>
                    </a:cubicBezTo>
                    <a:cubicBezTo>
                      <a:pt x="240" y="1140"/>
                      <a:pt x="80" y="900"/>
                      <a:pt x="40" y="720"/>
                    </a:cubicBezTo>
                    <a:cubicBezTo>
                      <a:pt x="0" y="540"/>
                      <a:pt x="160" y="300"/>
                      <a:pt x="280" y="1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20" name="Freeform 41" descr="Контурные ромбики">
                <a:extLst>
                  <a:ext uri="{FF2B5EF4-FFF2-40B4-BE49-F238E27FC236}">
                    <a16:creationId xmlns:a16="http://schemas.microsoft.com/office/drawing/2014/main" id="{DF1A18C8-083E-488F-A1A0-92D03F6F747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4325832">
                <a:off x="2571" y="7650"/>
                <a:ext cx="1320" cy="1020"/>
              </a:xfrm>
              <a:custGeom>
                <a:avLst/>
                <a:gdLst>
                  <a:gd name="T0" fmla="*/ 4 w 2220"/>
                  <a:gd name="T1" fmla="*/ 8 h 1500"/>
                  <a:gd name="T2" fmla="*/ 12 w 2220"/>
                  <a:gd name="T3" fmla="*/ 0 h 1500"/>
                  <a:gd name="T4" fmla="*/ 29 w 2220"/>
                  <a:gd name="T5" fmla="*/ 8 h 1500"/>
                  <a:gd name="T6" fmla="*/ 34 w 2220"/>
                  <a:gd name="T7" fmla="*/ 41 h 1500"/>
                  <a:gd name="T8" fmla="*/ 27 w 2220"/>
                  <a:gd name="T9" fmla="*/ 66 h 1500"/>
                  <a:gd name="T10" fmla="*/ 8 w 2220"/>
                  <a:gd name="T11" fmla="*/ 57 h 1500"/>
                  <a:gd name="T12" fmla="*/ 1 w 2220"/>
                  <a:gd name="T13" fmla="*/ 33 h 1500"/>
                  <a:gd name="T14" fmla="*/ 4 w 2220"/>
                  <a:gd name="T15" fmla="*/ 8 h 15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220" h="1500">
                    <a:moveTo>
                      <a:pt x="280" y="180"/>
                    </a:moveTo>
                    <a:cubicBezTo>
                      <a:pt x="400" y="60"/>
                      <a:pt x="500" y="0"/>
                      <a:pt x="760" y="0"/>
                    </a:cubicBezTo>
                    <a:cubicBezTo>
                      <a:pt x="1020" y="0"/>
                      <a:pt x="1600" y="30"/>
                      <a:pt x="1840" y="180"/>
                    </a:cubicBezTo>
                    <a:cubicBezTo>
                      <a:pt x="2080" y="330"/>
                      <a:pt x="2220" y="690"/>
                      <a:pt x="2200" y="900"/>
                    </a:cubicBezTo>
                    <a:cubicBezTo>
                      <a:pt x="2180" y="1110"/>
                      <a:pt x="2000" y="1380"/>
                      <a:pt x="1720" y="1440"/>
                    </a:cubicBezTo>
                    <a:cubicBezTo>
                      <a:pt x="1440" y="1500"/>
                      <a:pt x="800" y="1380"/>
                      <a:pt x="520" y="1260"/>
                    </a:cubicBezTo>
                    <a:cubicBezTo>
                      <a:pt x="240" y="1140"/>
                      <a:pt x="80" y="900"/>
                      <a:pt x="40" y="720"/>
                    </a:cubicBezTo>
                    <a:cubicBezTo>
                      <a:pt x="0" y="540"/>
                      <a:pt x="160" y="300"/>
                      <a:pt x="280" y="180"/>
                    </a:cubicBezTo>
                    <a:close/>
                  </a:path>
                </a:pathLst>
              </a:custGeom>
              <a:pattFill prst="openDmnd">
                <a:fgClr>
                  <a:srgbClr val="000000"/>
                </a:fgClr>
                <a:bgClr>
                  <a:srgbClr val="FFFFFF"/>
                </a:bgClr>
              </a:patt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7421" name="Group 42">
                <a:extLst>
                  <a:ext uri="{FF2B5EF4-FFF2-40B4-BE49-F238E27FC236}">
                    <a16:creationId xmlns:a16="http://schemas.microsoft.com/office/drawing/2014/main" id="{38A8AABE-ECBF-4C74-BFD8-B425558FD76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208094">
                <a:off x="2781" y="7920"/>
                <a:ext cx="960" cy="197"/>
                <a:chOff x="2781" y="7920"/>
                <a:chExt cx="960" cy="197"/>
              </a:xfrm>
            </p:grpSpPr>
            <p:sp>
              <p:nvSpPr>
                <p:cNvPr id="17422" name="Freeform 43">
                  <a:extLst>
                    <a:ext uri="{FF2B5EF4-FFF2-40B4-BE49-F238E27FC236}">
                      <a16:creationId xmlns:a16="http://schemas.microsoft.com/office/drawing/2014/main" id="{27D602E4-285C-4306-8A76-84FF01F216C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781" y="7920"/>
                  <a:ext cx="960" cy="183"/>
                </a:xfrm>
                <a:custGeom>
                  <a:avLst/>
                  <a:gdLst>
                    <a:gd name="T0" fmla="*/ 0 w 1200"/>
                    <a:gd name="T1" fmla="*/ 10 h 210"/>
                    <a:gd name="T2" fmla="*/ 81 w 1200"/>
                    <a:gd name="T3" fmla="*/ 10 h 210"/>
                    <a:gd name="T4" fmla="*/ 201 w 1200"/>
                    <a:gd name="T5" fmla="*/ 70 h 21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200" h="210">
                      <a:moveTo>
                        <a:pt x="0" y="30"/>
                      </a:moveTo>
                      <a:cubicBezTo>
                        <a:pt x="140" y="15"/>
                        <a:pt x="280" y="0"/>
                        <a:pt x="480" y="30"/>
                      </a:cubicBezTo>
                      <a:cubicBezTo>
                        <a:pt x="680" y="60"/>
                        <a:pt x="1080" y="180"/>
                        <a:pt x="1200" y="210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423" name="Oval 44">
                  <a:extLst>
                    <a:ext uri="{FF2B5EF4-FFF2-40B4-BE49-F238E27FC236}">
                      <a16:creationId xmlns:a16="http://schemas.microsoft.com/office/drawing/2014/main" id="{21266E48-F50E-4F7F-BA5B-F32B8FE791B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769195">
                  <a:off x="3141" y="7937"/>
                  <a:ext cx="360" cy="18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ru-RU" altLang="ru-RU" sz="1800"/>
                </a:p>
              </p:txBody>
            </p:sp>
          </p:grpSp>
        </p:grpSp>
        <p:sp>
          <p:nvSpPr>
            <p:cNvPr id="42029" name="Text Box 45">
              <a:extLst>
                <a:ext uri="{FF2B5EF4-FFF2-40B4-BE49-F238E27FC236}">
                  <a16:creationId xmlns:a16="http://schemas.microsoft.com/office/drawing/2014/main" id="{E879C1BC-86F7-498C-AA36-56DA636900C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465764" y="4148139"/>
              <a:ext cx="21272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600" i="1">
                  <a:solidFill>
                    <a:srgbClr val="000000"/>
                  </a:solidFill>
                </a:rPr>
                <a:t>S</a:t>
              </a:r>
              <a:endParaRPr lang="ru-RU" altLang="ru-RU" sz="1600">
                <a:solidFill>
                  <a:srgbClr val="000000"/>
                </a:solidFill>
              </a:endParaRPr>
            </a:p>
          </p:txBody>
        </p:sp>
        <p:sp>
          <p:nvSpPr>
            <p:cNvPr id="42030" name="AutoShape 46">
              <a:extLst>
                <a:ext uri="{FF2B5EF4-FFF2-40B4-BE49-F238E27FC236}">
                  <a16:creationId xmlns:a16="http://schemas.microsoft.com/office/drawing/2014/main" id="{22D005E9-1DAE-48E3-B91D-1C82E9FBDB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38926" y="3187701"/>
              <a:ext cx="320675" cy="290513"/>
            </a:xfrm>
            <a:prstGeom prst="callout1">
              <a:avLst>
                <a:gd name="adj1" fmla="val 55694"/>
                <a:gd name="adj2" fmla="val 0"/>
                <a:gd name="adj3" fmla="val 92616"/>
                <a:gd name="adj4" fmla="val -17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600" i="1">
                  <a:solidFill>
                    <a:srgbClr val="000000"/>
                  </a:solidFill>
                </a:rPr>
                <a:t>dS</a:t>
              </a:r>
              <a:endParaRPr lang="ru-RU" altLang="ru-RU" sz="1600">
                <a:solidFill>
                  <a:srgbClr val="000000"/>
                </a:solidFill>
              </a:endParaRPr>
            </a:p>
          </p:txBody>
        </p:sp>
      </p:grpSp>
      <p:sp>
        <p:nvSpPr>
          <p:cNvPr id="42058" name="Text Box 74">
            <a:extLst>
              <a:ext uri="{FF2B5EF4-FFF2-40B4-BE49-F238E27FC236}">
                <a16:creationId xmlns:a16="http://schemas.microsoft.com/office/drawing/2014/main" id="{47E292F2-8567-4A8C-957B-C85A5EB90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0" y="4955103"/>
            <a:ext cx="80645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000" i="1" dirty="0">
                <a:solidFill>
                  <a:srgbClr val="000000"/>
                </a:solidFill>
              </a:rPr>
              <a:t>Доказательство: </a:t>
            </a:r>
            <a:r>
              <a:rPr lang="ru-RU" altLang="ru-RU" sz="2000" dirty="0">
                <a:solidFill>
                  <a:srgbClr val="000000"/>
                </a:solidFill>
              </a:rPr>
              <a:t>Пусть произвольная замкнутая поверхность </a:t>
            </a:r>
            <a:r>
              <a:rPr lang="en-US" altLang="ru-RU" sz="2000" i="1" dirty="0">
                <a:solidFill>
                  <a:srgbClr val="000000"/>
                </a:solidFill>
              </a:rPr>
              <a:t>S</a:t>
            </a:r>
            <a:r>
              <a:rPr lang="ru-RU" altLang="ru-RU" sz="2000" dirty="0">
                <a:solidFill>
                  <a:srgbClr val="000000"/>
                </a:solidFill>
              </a:rPr>
              <a:t> охватывает часть диэлектрика. При включении внешнего поля – диэлектрик поляризуется, т.е. его положительные связанные заряды сместятся относительно отрицательных. Найдем заряд, который «проходит» через элемент </a:t>
            </a:r>
            <a:r>
              <a:rPr lang="en-US" altLang="ru-RU" sz="2000" i="1" dirty="0" err="1">
                <a:solidFill>
                  <a:srgbClr val="000000"/>
                </a:solidFill>
              </a:rPr>
              <a:t>dS</a:t>
            </a:r>
            <a:r>
              <a:rPr lang="en-US" altLang="ru-RU" sz="2000" i="1" dirty="0">
                <a:solidFill>
                  <a:srgbClr val="000000"/>
                </a:solidFill>
              </a:rPr>
              <a:t> </a:t>
            </a:r>
            <a:r>
              <a:rPr lang="ru-RU" altLang="ru-RU" sz="2000" dirty="0">
                <a:solidFill>
                  <a:srgbClr val="000000"/>
                </a:solidFill>
              </a:rPr>
              <a:t>поверхности</a:t>
            </a:r>
            <a:r>
              <a:rPr lang="en-US" altLang="ru-RU" sz="2000" i="1" dirty="0">
                <a:solidFill>
                  <a:srgbClr val="000000"/>
                </a:solidFill>
              </a:rPr>
              <a:t> S</a:t>
            </a:r>
            <a:r>
              <a:rPr lang="ru-RU" altLang="ru-RU" sz="2000" dirty="0">
                <a:solidFill>
                  <a:srgbClr val="000000"/>
                </a:solidFill>
              </a:rPr>
              <a:t>.</a:t>
            </a:r>
            <a:r>
              <a:rPr lang="ru-RU" altLang="ru-RU" sz="1800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slow">
    <p:split orient="vert"/>
    <p:sndAc>
      <p:stSnd>
        <p:snd r:embed="rId3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2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2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575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2017" grpId="0"/>
      <p:bldP spid="420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CC2C3C8E-EAC6-48C6-801B-7436B7002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472739FC-F006-45E5-B197-0C0391B00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9723" y="1860338"/>
            <a:ext cx="80645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/>
              <a:t>     </a:t>
            </a:r>
            <a:r>
              <a:rPr lang="ru-RU" altLang="ru-RU" sz="2000" dirty="0">
                <a:solidFill>
                  <a:srgbClr val="000000"/>
                </a:solidFill>
              </a:rPr>
              <a:t>Пусть </a:t>
            </a:r>
            <a:r>
              <a:rPr lang="en-US" altLang="ru-RU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ru-RU" altLang="ru-RU" sz="2000" b="1" i="1" baseline="-25000" dirty="0">
                <a:solidFill>
                  <a:srgbClr val="000000"/>
                </a:solidFill>
              </a:rPr>
              <a:t>+</a:t>
            </a:r>
            <a:r>
              <a:rPr lang="ru-RU" altLang="ru-RU" sz="2000" b="1" i="1" dirty="0">
                <a:solidFill>
                  <a:srgbClr val="000000"/>
                </a:solidFill>
              </a:rPr>
              <a:t> </a:t>
            </a:r>
            <a:r>
              <a:rPr lang="ru-RU" altLang="ru-RU" sz="2000" dirty="0">
                <a:solidFill>
                  <a:srgbClr val="000000"/>
                </a:solidFill>
              </a:rPr>
              <a:t>и </a:t>
            </a:r>
            <a:r>
              <a:rPr lang="en-US" altLang="ru-RU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ru-RU" altLang="ru-RU" sz="2000" b="1" i="1" baseline="-25000" dirty="0">
                <a:solidFill>
                  <a:srgbClr val="000000"/>
                </a:solidFill>
              </a:rPr>
              <a:t>−</a:t>
            </a:r>
            <a:r>
              <a:rPr lang="ru-RU" altLang="ru-RU" sz="2000" dirty="0">
                <a:solidFill>
                  <a:srgbClr val="000000"/>
                </a:solidFill>
              </a:rPr>
              <a:t> - векторы, характеризующие смещения связанных зарядов. Через</a:t>
            </a:r>
            <a:r>
              <a:rPr lang="ru-RU" altLang="ru-RU" sz="2000" i="1" dirty="0">
                <a:solidFill>
                  <a:srgbClr val="000000"/>
                </a:solidFill>
              </a:rPr>
              <a:t> </a:t>
            </a:r>
            <a:r>
              <a:rPr lang="en-US" altLang="ru-RU" sz="2000" i="1" dirty="0" err="1">
                <a:solidFill>
                  <a:srgbClr val="000000"/>
                </a:solidFill>
              </a:rPr>
              <a:t>dS</a:t>
            </a:r>
            <a:r>
              <a:rPr lang="ru-RU" altLang="ru-RU" sz="2000" dirty="0">
                <a:solidFill>
                  <a:srgbClr val="000000"/>
                </a:solidFill>
              </a:rPr>
              <a:t> «наружу» поверхности </a:t>
            </a:r>
            <a:r>
              <a:rPr lang="en-US" altLang="ru-RU" sz="2000" i="1" dirty="0">
                <a:solidFill>
                  <a:srgbClr val="000000"/>
                </a:solidFill>
              </a:rPr>
              <a:t>S</a:t>
            </a:r>
            <a:r>
              <a:rPr lang="ru-RU" altLang="ru-RU" sz="2000" dirty="0">
                <a:solidFill>
                  <a:srgbClr val="000000"/>
                </a:solidFill>
              </a:rPr>
              <a:t> выйдет положительный заряд </a:t>
            </a:r>
            <a:r>
              <a:rPr lang="en-US" altLang="ru-RU" sz="2000" i="1" dirty="0" err="1">
                <a:solidFill>
                  <a:srgbClr val="000000"/>
                </a:solidFill>
              </a:rPr>
              <a:t>dq</a:t>
            </a:r>
            <a:r>
              <a:rPr lang="ru-RU" altLang="ru-RU" sz="2000" i="1" dirty="0">
                <a:solidFill>
                  <a:srgbClr val="000000"/>
                </a:solidFill>
              </a:rPr>
              <a:t>′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+</a:t>
            </a:r>
            <a:r>
              <a:rPr lang="ru-RU" altLang="ru-RU" sz="2000" i="1" dirty="0">
                <a:solidFill>
                  <a:srgbClr val="000000"/>
                </a:solidFill>
              </a:rPr>
              <a:t>= ρ′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+</a:t>
            </a:r>
            <a:r>
              <a:rPr lang="ru-RU" altLang="ru-RU" sz="2000" i="1" dirty="0">
                <a:solidFill>
                  <a:srgbClr val="000000"/>
                </a:solidFill>
              </a:rPr>
              <a:t>∙</a:t>
            </a:r>
            <a:r>
              <a:rPr lang="en-US" altLang="ru-RU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+</a:t>
            </a:r>
            <a:r>
              <a:rPr lang="ru-RU" altLang="ru-RU" sz="2000" i="1" dirty="0">
                <a:solidFill>
                  <a:srgbClr val="000000"/>
                </a:solidFill>
              </a:rPr>
              <a:t>∙</a:t>
            </a:r>
            <a:r>
              <a:rPr lang="en-US" altLang="ru-RU" sz="2000" i="1" dirty="0" err="1">
                <a:solidFill>
                  <a:srgbClr val="000000"/>
                </a:solidFill>
              </a:rPr>
              <a:t>dS</a:t>
            </a:r>
            <a:r>
              <a:rPr lang="ru-RU" altLang="ru-RU" sz="2000" i="1" dirty="0">
                <a:solidFill>
                  <a:srgbClr val="000000"/>
                </a:solidFill>
              </a:rPr>
              <a:t>∙</a:t>
            </a:r>
            <a:r>
              <a:rPr lang="en-US" altLang="ru-RU" sz="2000" dirty="0">
                <a:solidFill>
                  <a:srgbClr val="000000"/>
                </a:solidFill>
              </a:rPr>
              <a:t>cos</a:t>
            </a:r>
            <a:r>
              <a:rPr lang="en-US" alt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α</a:t>
            </a:r>
            <a:r>
              <a:rPr lang="ru-RU" altLang="ru-RU" sz="2000" dirty="0">
                <a:solidFill>
                  <a:srgbClr val="000000"/>
                </a:solidFill>
              </a:rPr>
              <a:t>, заключенный во «внутренней» части косого цилиндра. Также через элемент </a:t>
            </a:r>
            <a:r>
              <a:rPr lang="en-US" altLang="ru-RU" sz="2000" i="1" dirty="0" err="1">
                <a:solidFill>
                  <a:srgbClr val="000000"/>
                </a:solidFill>
              </a:rPr>
              <a:t>dS</a:t>
            </a:r>
            <a:r>
              <a:rPr lang="ru-RU" altLang="ru-RU" sz="2000" dirty="0">
                <a:solidFill>
                  <a:srgbClr val="000000"/>
                </a:solidFill>
              </a:rPr>
              <a:t> войдет внутрь поверхности отрицательный заряд </a:t>
            </a:r>
            <a:r>
              <a:rPr lang="en-US" altLang="ru-RU" sz="2000" i="1" dirty="0" err="1">
                <a:solidFill>
                  <a:srgbClr val="000000"/>
                </a:solidFill>
              </a:rPr>
              <a:t>dq</a:t>
            </a:r>
            <a:r>
              <a:rPr lang="ru-RU" altLang="ru-RU" sz="2000" i="1" dirty="0">
                <a:solidFill>
                  <a:srgbClr val="000000"/>
                </a:solidFill>
              </a:rPr>
              <a:t>′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−</a:t>
            </a:r>
            <a:r>
              <a:rPr lang="ru-RU" altLang="ru-RU" sz="2000" i="1" dirty="0">
                <a:solidFill>
                  <a:srgbClr val="000000"/>
                </a:solidFill>
              </a:rPr>
              <a:t>= ρ′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−</a:t>
            </a:r>
            <a:r>
              <a:rPr lang="ru-RU" altLang="ru-RU" sz="2000" i="1" dirty="0">
                <a:solidFill>
                  <a:srgbClr val="000000"/>
                </a:solidFill>
              </a:rPr>
              <a:t>∙</a:t>
            </a:r>
            <a:r>
              <a:rPr lang="en-US" altLang="ru-RU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−</a:t>
            </a:r>
            <a:r>
              <a:rPr lang="ru-RU" altLang="ru-RU" sz="2000" i="1" dirty="0">
                <a:solidFill>
                  <a:srgbClr val="000000"/>
                </a:solidFill>
              </a:rPr>
              <a:t>∙</a:t>
            </a:r>
            <a:r>
              <a:rPr lang="en-US" altLang="ru-RU" sz="2000" i="1" dirty="0" err="1">
                <a:solidFill>
                  <a:srgbClr val="000000"/>
                </a:solidFill>
              </a:rPr>
              <a:t>dS</a:t>
            </a:r>
            <a:r>
              <a:rPr lang="ru-RU" altLang="ru-RU" sz="2000" i="1" dirty="0">
                <a:solidFill>
                  <a:srgbClr val="000000"/>
                </a:solidFill>
              </a:rPr>
              <a:t>∙</a:t>
            </a:r>
            <a:r>
              <a:rPr lang="en-US" altLang="ru-RU" sz="2000" dirty="0">
                <a:solidFill>
                  <a:srgbClr val="000000"/>
                </a:solidFill>
              </a:rPr>
              <a:t>cos</a:t>
            </a:r>
            <a:r>
              <a:rPr lang="en-US" alt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α</a:t>
            </a:r>
            <a:r>
              <a:rPr lang="ru-RU" altLang="ru-RU" sz="2000" dirty="0">
                <a:solidFill>
                  <a:srgbClr val="000000"/>
                </a:solidFill>
              </a:rPr>
              <a:t>, заключенный во внешней части цилиндра.</a:t>
            </a:r>
            <a:r>
              <a:rPr lang="ru-RU" altLang="ru-RU" sz="18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3046" name="Text Box 38">
            <a:extLst>
              <a:ext uri="{FF2B5EF4-FFF2-40B4-BE49-F238E27FC236}">
                <a16:creationId xmlns:a16="http://schemas.microsoft.com/office/drawing/2014/main" id="{D1A7395B-B134-41BF-B0A8-665EBDA65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2472" y="4840046"/>
            <a:ext cx="80645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/>
              <a:t>     </a:t>
            </a:r>
            <a:r>
              <a:rPr lang="ru-RU" altLang="ru-RU" sz="2000" dirty="0">
                <a:solidFill>
                  <a:srgbClr val="000000"/>
                </a:solidFill>
              </a:rPr>
              <a:t>Таким образом, суммарный связанный заряд, выходящий наружу через элемент поверхности: </a:t>
            </a:r>
            <a:r>
              <a:rPr lang="en-US" altLang="ru-RU" sz="2000" i="1" dirty="0" err="1">
                <a:solidFill>
                  <a:srgbClr val="000000"/>
                </a:solidFill>
              </a:rPr>
              <a:t>dq</a:t>
            </a:r>
            <a:r>
              <a:rPr lang="ru-RU" altLang="ru-RU" sz="2000" i="1" dirty="0">
                <a:solidFill>
                  <a:srgbClr val="000000"/>
                </a:solidFill>
              </a:rPr>
              <a:t>′= ρ′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+</a:t>
            </a:r>
            <a:r>
              <a:rPr lang="ru-RU" altLang="ru-RU" sz="2000" i="1" dirty="0">
                <a:solidFill>
                  <a:srgbClr val="000000"/>
                </a:solidFill>
              </a:rPr>
              <a:t>∙</a:t>
            </a:r>
            <a:r>
              <a:rPr lang="en-US" altLang="ru-RU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+</a:t>
            </a:r>
            <a:r>
              <a:rPr lang="ru-RU" altLang="ru-RU" sz="2000" i="1" dirty="0">
                <a:solidFill>
                  <a:srgbClr val="000000"/>
                </a:solidFill>
              </a:rPr>
              <a:t>∙</a:t>
            </a:r>
            <a:r>
              <a:rPr lang="en-US" altLang="ru-RU" sz="2000" i="1" dirty="0" err="1">
                <a:solidFill>
                  <a:srgbClr val="000000"/>
                </a:solidFill>
              </a:rPr>
              <a:t>dS</a:t>
            </a:r>
            <a:r>
              <a:rPr lang="ru-RU" altLang="ru-RU" sz="2000" i="1" dirty="0">
                <a:solidFill>
                  <a:srgbClr val="000000"/>
                </a:solidFill>
              </a:rPr>
              <a:t>∙</a:t>
            </a:r>
            <a:r>
              <a:rPr lang="en-US" altLang="ru-RU" sz="2000" dirty="0">
                <a:solidFill>
                  <a:srgbClr val="000000"/>
                </a:solidFill>
              </a:rPr>
              <a:t>cos</a:t>
            </a:r>
            <a:r>
              <a:rPr lang="en-US" alt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α</a:t>
            </a:r>
            <a:r>
              <a:rPr lang="ru-RU" altLang="ru-RU" sz="2000" dirty="0">
                <a:solidFill>
                  <a:srgbClr val="000000"/>
                </a:solidFill>
              </a:rPr>
              <a:t>+</a:t>
            </a:r>
            <a:r>
              <a:rPr lang="ru-RU" alt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</a:rPr>
              <a:t>+|</a:t>
            </a:r>
            <a:r>
              <a:rPr lang="ru-RU" altLang="ru-RU" sz="2000" i="1" dirty="0">
                <a:solidFill>
                  <a:srgbClr val="000000"/>
                </a:solidFill>
              </a:rPr>
              <a:t>ρ′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−</a:t>
            </a:r>
            <a:r>
              <a:rPr lang="ru-RU" altLang="ru-RU" sz="2000" dirty="0">
                <a:solidFill>
                  <a:srgbClr val="000000"/>
                </a:solidFill>
              </a:rPr>
              <a:t>|</a:t>
            </a:r>
            <a:r>
              <a:rPr lang="ru-RU" altLang="ru-RU" sz="2000" i="1" dirty="0">
                <a:solidFill>
                  <a:srgbClr val="000000"/>
                </a:solidFill>
              </a:rPr>
              <a:t>∙</a:t>
            </a:r>
            <a:r>
              <a:rPr lang="en-US" altLang="ru-RU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−</a:t>
            </a:r>
            <a:r>
              <a:rPr lang="ru-RU" altLang="ru-RU" sz="2000" i="1" dirty="0">
                <a:solidFill>
                  <a:srgbClr val="000000"/>
                </a:solidFill>
              </a:rPr>
              <a:t>∙</a:t>
            </a:r>
            <a:r>
              <a:rPr lang="en-US" altLang="ru-RU" sz="2000" i="1" dirty="0" err="1">
                <a:solidFill>
                  <a:srgbClr val="000000"/>
                </a:solidFill>
              </a:rPr>
              <a:t>dS</a:t>
            </a:r>
            <a:r>
              <a:rPr lang="ru-RU" altLang="ru-RU" sz="2000" i="1" dirty="0">
                <a:solidFill>
                  <a:srgbClr val="000000"/>
                </a:solidFill>
              </a:rPr>
              <a:t>∙</a:t>
            </a:r>
            <a:r>
              <a:rPr lang="en-US" altLang="ru-RU" sz="2000" dirty="0">
                <a:solidFill>
                  <a:srgbClr val="000000"/>
                </a:solidFill>
              </a:rPr>
              <a:t>cos</a:t>
            </a:r>
            <a:r>
              <a:rPr lang="en-US" alt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α</a:t>
            </a:r>
            <a:r>
              <a:rPr lang="ru-RU" altLang="ru-RU" sz="2000" dirty="0">
                <a:solidFill>
                  <a:srgbClr val="000000"/>
                </a:solidFill>
              </a:rPr>
              <a:t>= </a:t>
            </a:r>
            <a:r>
              <a:rPr lang="ru-RU" altLang="ru-RU" sz="2000" i="1" dirty="0">
                <a:solidFill>
                  <a:srgbClr val="000000"/>
                </a:solidFill>
              </a:rPr>
              <a:t>ρ′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+</a:t>
            </a:r>
            <a:r>
              <a:rPr lang="ru-RU" altLang="ru-RU" sz="2000" i="1" dirty="0">
                <a:solidFill>
                  <a:srgbClr val="000000"/>
                </a:solidFill>
              </a:rPr>
              <a:t>∙</a:t>
            </a:r>
            <a:r>
              <a:rPr lang="ru-RU" altLang="ru-RU" sz="2000" dirty="0">
                <a:solidFill>
                  <a:srgbClr val="000000"/>
                </a:solidFill>
              </a:rPr>
              <a:t>(</a:t>
            </a:r>
            <a:r>
              <a:rPr lang="en-US" altLang="ru-RU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+</a:t>
            </a:r>
            <a:r>
              <a:rPr lang="ru-RU" altLang="ru-RU" sz="2000" dirty="0">
                <a:solidFill>
                  <a:srgbClr val="000000"/>
                </a:solidFill>
              </a:rPr>
              <a:t>+ </a:t>
            </a:r>
            <a:r>
              <a:rPr lang="en-US" altLang="ru-RU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−</a:t>
            </a:r>
            <a:r>
              <a:rPr lang="ru-RU" altLang="ru-RU" sz="2000" dirty="0">
                <a:solidFill>
                  <a:srgbClr val="000000"/>
                </a:solidFill>
              </a:rPr>
              <a:t>)∙</a:t>
            </a:r>
            <a:r>
              <a:rPr lang="en-US" altLang="ru-RU" sz="2000" i="1" dirty="0" err="1">
                <a:solidFill>
                  <a:srgbClr val="000000"/>
                </a:solidFill>
              </a:rPr>
              <a:t>dS</a:t>
            </a:r>
            <a:r>
              <a:rPr lang="ru-RU" altLang="ru-RU" sz="2000" i="1" dirty="0">
                <a:solidFill>
                  <a:srgbClr val="000000"/>
                </a:solidFill>
              </a:rPr>
              <a:t>∙</a:t>
            </a:r>
            <a:r>
              <a:rPr lang="en-US" altLang="ru-RU" sz="2000" dirty="0">
                <a:solidFill>
                  <a:srgbClr val="000000"/>
                </a:solidFill>
              </a:rPr>
              <a:t>cos</a:t>
            </a:r>
            <a:r>
              <a:rPr lang="en-US" alt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α</a:t>
            </a:r>
            <a:r>
              <a:rPr lang="ru-RU" altLang="ru-RU" sz="2000" dirty="0">
                <a:solidFill>
                  <a:srgbClr val="000000"/>
                </a:solidFill>
              </a:rPr>
              <a:t>= </a:t>
            </a:r>
            <a:r>
              <a:rPr lang="ru-RU" altLang="ru-RU" sz="2000" i="1" dirty="0">
                <a:solidFill>
                  <a:srgbClr val="000000"/>
                </a:solidFill>
              </a:rPr>
              <a:t>ρ′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+</a:t>
            </a:r>
            <a:r>
              <a:rPr lang="ru-RU" altLang="ru-RU" sz="2000" i="1" dirty="0">
                <a:solidFill>
                  <a:srgbClr val="000000"/>
                </a:solidFill>
              </a:rPr>
              <a:t>∙</a:t>
            </a:r>
            <a:r>
              <a:rPr lang="en-US" altLang="ru-RU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ru-RU" altLang="ru-RU" sz="2000" i="1" dirty="0">
                <a:solidFill>
                  <a:srgbClr val="000000"/>
                </a:solidFill>
              </a:rPr>
              <a:t>∙</a:t>
            </a:r>
            <a:r>
              <a:rPr lang="en-US" altLang="ru-RU" sz="2000" i="1" dirty="0" err="1">
                <a:solidFill>
                  <a:srgbClr val="000000"/>
                </a:solidFill>
              </a:rPr>
              <a:t>dS</a:t>
            </a:r>
            <a:r>
              <a:rPr lang="ru-RU" altLang="ru-RU" sz="2000" i="1" dirty="0">
                <a:solidFill>
                  <a:srgbClr val="000000"/>
                </a:solidFill>
              </a:rPr>
              <a:t>∙</a:t>
            </a:r>
            <a:r>
              <a:rPr lang="en-US" altLang="ru-RU" sz="2000" dirty="0">
                <a:solidFill>
                  <a:srgbClr val="000000"/>
                </a:solidFill>
              </a:rPr>
              <a:t>cos</a:t>
            </a:r>
            <a:r>
              <a:rPr lang="en-US" alt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α</a:t>
            </a:r>
            <a:r>
              <a:rPr lang="ru-RU" altLang="ru-RU" sz="2000" dirty="0">
                <a:solidFill>
                  <a:srgbClr val="000000"/>
                </a:solidFill>
              </a:rPr>
              <a:t>, где </a:t>
            </a:r>
            <a:r>
              <a:rPr lang="en-US" altLang="ru-RU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ru-RU" altLang="ru-RU" sz="2000" i="1" dirty="0">
                <a:solidFill>
                  <a:srgbClr val="000000"/>
                </a:solidFill>
              </a:rPr>
              <a:t> =</a:t>
            </a:r>
            <a:r>
              <a:rPr lang="ru-RU" altLang="ru-RU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+</a:t>
            </a:r>
            <a:r>
              <a:rPr lang="ru-RU" altLang="ru-RU" sz="2000" dirty="0">
                <a:solidFill>
                  <a:srgbClr val="000000"/>
                </a:solidFill>
              </a:rPr>
              <a:t>+</a:t>
            </a:r>
            <a:r>
              <a:rPr lang="ru-RU" altLang="ru-RU" sz="2000" i="1" dirty="0">
                <a:solidFill>
                  <a:srgbClr val="000000"/>
                </a:solidFill>
              </a:rPr>
              <a:t> </a:t>
            </a:r>
            <a:r>
              <a:rPr lang="en-US" altLang="ru-RU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−</a:t>
            </a:r>
            <a:r>
              <a:rPr lang="ru-RU" altLang="ru-RU" sz="2000" dirty="0">
                <a:solidFill>
                  <a:srgbClr val="000000"/>
                </a:solidFill>
              </a:rPr>
              <a:t> - расстояние, на которое сместились относительно друг друга положительный и отрицательный заряды, образовав диполи с суммарным дипольным моментом </a:t>
            </a:r>
            <a:r>
              <a:rPr lang="ru-RU" altLang="ru-RU" sz="2000" b="1" i="1" dirty="0">
                <a:solidFill>
                  <a:srgbClr val="000000"/>
                </a:solidFill>
              </a:rPr>
              <a:t>р </a:t>
            </a:r>
            <a:r>
              <a:rPr lang="ru-RU" altLang="ru-RU" sz="2000" dirty="0">
                <a:solidFill>
                  <a:srgbClr val="000000"/>
                </a:solidFill>
              </a:rPr>
              <a:t>= </a:t>
            </a:r>
            <a:r>
              <a:rPr lang="ru-RU" altLang="ru-RU" sz="2000" i="1" dirty="0">
                <a:solidFill>
                  <a:srgbClr val="000000"/>
                </a:solidFill>
              </a:rPr>
              <a:t>ρ′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+</a:t>
            </a:r>
            <a:r>
              <a:rPr lang="ru-RU" altLang="ru-RU" sz="2000" i="1" dirty="0">
                <a:solidFill>
                  <a:srgbClr val="000000"/>
                </a:solidFill>
              </a:rPr>
              <a:t>∙Δ</a:t>
            </a:r>
            <a:r>
              <a:rPr lang="en-US" altLang="ru-RU" sz="2000" i="1" dirty="0">
                <a:solidFill>
                  <a:srgbClr val="000000"/>
                </a:solidFill>
              </a:rPr>
              <a:t>V</a:t>
            </a:r>
            <a:r>
              <a:rPr lang="ru-RU" altLang="ru-RU" sz="2000" i="1" dirty="0">
                <a:solidFill>
                  <a:srgbClr val="000000"/>
                </a:solidFill>
              </a:rPr>
              <a:t>∙</a:t>
            </a:r>
            <a:r>
              <a:rPr lang="en-US" altLang="ru-RU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5BB96142-98BD-46FE-BD36-3D3FD591E91E}"/>
              </a:ext>
            </a:extLst>
          </p:cNvPr>
          <p:cNvGrpSpPr/>
          <p:nvPr/>
        </p:nvGrpSpPr>
        <p:grpSpPr>
          <a:xfrm>
            <a:off x="348758" y="2208764"/>
            <a:ext cx="3720965" cy="2778261"/>
            <a:chOff x="4727576" y="2852738"/>
            <a:chExt cx="2952750" cy="1973263"/>
          </a:xfrm>
        </p:grpSpPr>
        <p:sp>
          <p:nvSpPr>
            <p:cNvPr id="43031" name="Freeform 23">
              <a:extLst>
                <a:ext uri="{FF2B5EF4-FFF2-40B4-BE49-F238E27FC236}">
                  <a16:creationId xmlns:a16="http://schemas.microsoft.com/office/drawing/2014/main" id="{5EA6A918-B9FC-4D5F-8200-6E4D6760B79A}"/>
                </a:ext>
              </a:extLst>
            </p:cNvPr>
            <p:cNvSpPr>
              <a:spLocks noChangeAspect="1"/>
            </p:cNvSpPr>
            <p:nvPr/>
          </p:nvSpPr>
          <p:spPr bwMode="auto">
            <a:xfrm rot="20579762">
              <a:off x="5043489" y="3222626"/>
              <a:ext cx="1817687" cy="1603375"/>
            </a:xfrm>
            <a:custGeom>
              <a:avLst/>
              <a:gdLst>
                <a:gd name="T0" fmla="*/ 0 w 2040"/>
                <a:gd name="T1" fmla="*/ 0 h 1620"/>
                <a:gd name="T2" fmla="*/ 2147483646 w 2040"/>
                <a:gd name="T3" fmla="*/ 2147483646 h 1620"/>
                <a:gd name="T4" fmla="*/ 2147483646 w 2040"/>
                <a:gd name="T5" fmla="*/ 2147483646 h 1620"/>
                <a:gd name="T6" fmla="*/ 2147483646 w 2040"/>
                <a:gd name="T7" fmla="*/ 2147483646 h 16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40" h="1620">
                  <a:moveTo>
                    <a:pt x="0" y="0"/>
                  </a:moveTo>
                  <a:cubicBezTo>
                    <a:pt x="240" y="30"/>
                    <a:pt x="480" y="60"/>
                    <a:pt x="720" y="180"/>
                  </a:cubicBezTo>
                  <a:cubicBezTo>
                    <a:pt x="960" y="300"/>
                    <a:pt x="1220" y="480"/>
                    <a:pt x="1440" y="720"/>
                  </a:cubicBezTo>
                  <a:cubicBezTo>
                    <a:pt x="1660" y="960"/>
                    <a:pt x="1940" y="1470"/>
                    <a:pt x="2040" y="162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ADF7BB6E-F38D-4B8B-A71C-08389646096F}"/>
                </a:ext>
              </a:extLst>
            </p:cNvPr>
            <p:cNvGrpSpPr/>
            <p:nvPr/>
          </p:nvGrpSpPr>
          <p:grpSpPr>
            <a:xfrm>
              <a:off x="4727576" y="2852738"/>
              <a:ext cx="2952750" cy="1654175"/>
              <a:chOff x="4727576" y="2852738"/>
              <a:chExt cx="2952750" cy="1654175"/>
            </a:xfrm>
          </p:grpSpPr>
          <p:sp>
            <p:nvSpPr>
              <p:cNvPr id="43023" name="Text Box 15">
                <a:extLst>
                  <a:ext uri="{FF2B5EF4-FFF2-40B4-BE49-F238E27FC236}">
                    <a16:creationId xmlns:a16="http://schemas.microsoft.com/office/drawing/2014/main" id="{81999F50-C676-4D42-99D8-76FAF2DECD38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6861176" y="3954463"/>
                <a:ext cx="212725" cy="273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8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</a:t>
                </a:r>
                <a:r>
                  <a:rPr lang="en-US" altLang="ru-RU" sz="18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−</a:t>
                </a:r>
                <a:endParaRPr lang="ru-RU" altLang="ru-RU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24" name="Text Box 16">
                <a:extLst>
                  <a:ext uri="{FF2B5EF4-FFF2-40B4-BE49-F238E27FC236}">
                    <a16:creationId xmlns:a16="http://schemas.microsoft.com/office/drawing/2014/main" id="{E1CDC36E-51FA-4B2B-B0F9-C5A7321C79D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6219826" y="4183063"/>
                <a:ext cx="212725" cy="273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8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</a:t>
                </a:r>
                <a:r>
                  <a:rPr lang="en-US" altLang="ru-RU" sz="18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+</a:t>
                </a:r>
                <a:endParaRPr lang="ru-RU" altLang="ru-RU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25" name="AutoShape 17">
                <a:extLst>
                  <a:ext uri="{FF2B5EF4-FFF2-40B4-BE49-F238E27FC236}">
                    <a16:creationId xmlns:a16="http://schemas.microsoft.com/office/drawing/2014/main" id="{29B44F32-42AC-4FED-ACCC-912952F292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727576" y="3521076"/>
                <a:ext cx="481013" cy="288925"/>
              </a:xfrm>
              <a:prstGeom prst="callout1">
                <a:avLst>
                  <a:gd name="adj1" fmla="val 39560"/>
                  <a:gd name="adj2" fmla="val 100000"/>
                  <a:gd name="adj3" fmla="val 129671"/>
                  <a:gd name="adj4" fmla="val 21056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600" i="1">
                    <a:solidFill>
                      <a:srgbClr val="000000"/>
                    </a:solidFill>
                  </a:rPr>
                  <a:t>dq′</a:t>
                </a:r>
                <a:r>
                  <a:rPr lang="en-US" altLang="ru-RU" sz="1600" i="1" baseline="-25000">
                    <a:solidFill>
                      <a:srgbClr val="000000"/>
                    </a:solidFill>
                  </a:rPr>
                  <a:t>+</a:t>
                </a:r>
                <a:endParaRPr lang="ru-RU" altLang="ru-RU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026" name="Text Box 18">
                <a:extLst>
                  <a:ext uri="{FF2B5EF4-FFF2-40B4-BE49-F238E27FC236}">
                    <a16:creationId xmlns:a16="http://schemas.microsoft.com/office/drawing/2014/main" id="{339EBB68-2ABF-45D7-8C6B-A52FEE3282E1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6281739" y="3413126"/>
                <a:ext cx="160337" cy="233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α</a:t>
                </a:r>
                <a:endParaRPr lang="ru-RU" altLang="ru-RU" sz="18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27" name="Oval 19" descr="Контурные ромбики">
                <a:extLst>
                  <a:ext uri="{FF2B5EF4-FFF2-40B4-BE49-F238E27FC236}">
                    <a16:creationId xmlns:a16="http://schemas.microsoft.com/office/drawing/2014/main" id="{A635B7BE-2625-414B-80AB-03BFD5666A6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572343">
                <a:off x="6326188" y="3333751"/>
                <a:ext cx="952500" cy="422275"/>
              </a:xfrm>
              <a:prstGeom prst="ellipse">
                <a:avLst/>
              </a:prstGeom>
              <a:pattFill prst="openDmnd">
                <a:fgClr>
                  <a:srgbClr val="000000"/>
                </a:fgClr>
                <a:bgClr>
                  <a:srgbClr val="FFFFFF"/>
                </a:bgClr>
              </a:patt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1800"/>
              </a:p>
            </p:txBody>
          </p:sp>
          <p:sp>
            <p:nvSpPr>
              <p:cNvPr id="43028" name="Oval 20" descr="Контурные ромбики">
                <a:extLst>
                  <a:ext uri="{FF2B5EF4-FFF2-40B4-BE49-F238E27FC236}">
                    <a16:creationId xmlns:a16="http://schemas.microsoft.com/office/drawing/2014/main" id="{13D1FBCB-7FE4-4B98-B29B-0C1735036C8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572343">
                <a:off x="5043489" y="3873501"/>
                <a:ext cx="954087" cy="422275"/>
              </a:xfrm>
              <a:prstGeom prst="ellipse">
                <a:avLst/>
              </a:prstGeom>
              <a:pattFill prst="openDmnd">
                <a:fgClr>
                  <a:srgbClr val="000000"/>
                </a:fgClr>
                <a:bgClr>
                  <a:srgbClr val="FFFFFF"/>
                </a:bgClr>
              </a:patt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1800"/>
              </a:p>
            </p:txBody>
          </p:sp>
          <p:sp>
            <p:nvSpPr>
              <p:cNvPr id="43029" name="Line 21">
                <a:extLst>
                  <a:ext uri="{FF2B5EF4-FFF2-40B4-BE49-F238E27FC236}">
                    <a16:creationId xmlns:a16="http://schemas.microsoft.com/office/drawing/2014/main" id="{97825F1D-7F02-4180-9860-1A826231145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5151438" y="3298825"/>
                <a:ext cx="1257300" cy="5143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030" name="Line 22">
                <a:extLst>
                  <a:ext uri="{FF2B5EF4-FFF2-40B4-BE49-F238E27FC236}">
                    <a16:creationId xmlns:a16="http://schemas.microsoft.com/office/drawing/2014/main" id="{461864BB-D295-4DDA-85AA-214F0557CC9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5949950" y="3798888"/>
                <a:ext cx="1257300" cy="5143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032" name="Oval 24">
                <a:extLst>
                  <a:ext uri="{FF2B5EF4-FFF2-40B4-BE49-F238E27FC236}">
                    <a16:creationId xmlns:a16="http://schemas.microsoft.com/office/drawing/2014/main" id="{28F58D80-AA03-4989-B8FD-F35F7D6BFD2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572343">
                <a:off x="5686425" y="3611564"/>
                <a:ext cx="954088" cy="422275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1800"/>
              </a:p>
            </p:txBody>
          </p:sp>
          <p:sp>
            <p:nvSpPr>
              <p:cNvPr id="43033" name="AutoShape 25">
                <a:extLst>
                  <a:ext uri="{FF2B5EF4-FFF2-40B4-BE49-F238E27FC236}">
                    <a16:creationId xmlns:a16="http://schemas.microsoft.com/office/drawing/2014/main" id="{B5093653-2C00-4C40-A80B-03610C6454E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20023215">
                <a:off x="5384801" y="3814764"/>
                <a:ext cx="747713" cy="160337"/>
              </a:xfrm>
              <a:custGeom>
                <a:avLst/>
                <a:gdLst>
                  <a:gd name="T0" fmla="*/ 2147483646 w 21600"/>
                  <a:gd name="T1" fmla="*/ 0 h 21600"/>
                  <a:gd name="T2" fmla="*/ 0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4714 h 21600"/>
                  <a:gd name="T14" fmla="*/ 19220 w 21600"/>
                  <a:gd name="T15" fmla="*/ 1688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7377" y="0"/>
                    </a:moveTo>
                    <a:lnTo>
                      <a:pt x="17377" y="4714"/>
                    </a:lnTo>
                    <a:lnTo>
                      <a:pt x="3375" y="4714"/>
                    </a:lnTo>
                    <a:lnTo>
                      <a:pt x="3375" y="16886"/>
                    </a:lnTo>
                    <a:lnTo>
                      <a:pt x="17377" y="16886"/>
                    </a:lnTo>
                    <a:lnTo>
                      <a:pt x="17377" y="21600"/>
                    </a:lnTo>
                    <a:lnTo>
                      <a:pt x="21600" y="10800"/>
                    </a:lnTo>
                    <a:lnTo>
                      <a:pt x="17377" y="0"/>
                    </a:lnTo>
                    <a:close/>
                  </a:path>
                  <a:path w="21600" h="21600">
                    <a:moveTo>
                      <a:pt x="1350" y="4714"/>
                    </a:moveTo>
                    <a:lnTo>
                      <a:pt x="1350" y="16886"/>
                    </a:lnTo>
                    <a:lnTo>
                      <a:pt x="2700" y="16886"/>
                    </a:lnTo>
                    <a:lnTo>
                      <a:pt x="2700" y="4714"/>
                    </a:lnTo>
                    <a:lnTo>
                      <a:pt x="1350" y="4714"/>
                    </a:lnTo>
                    <a:close/>
                  </a:path>
                  <a:path w="21600" h="21600">
                    <a:moveTo>
                      <a:pt x="0" y="4714"/>
                    </a:moveTo>
                    <a:lnTo>
                      <a:pt x="0" y="16886"/>
                    </a:lnTo>
                    <a:lnTo>
                      <a:pt x="675" y="16886"/>
                    </a:lnTo>
                    <a:lnTo>
                      <a:pt x="675" y="4714"/>
                    </a:lnTo>
                    <a:lnTo>
                      <a:pt x="0" y="4714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034" name="AutoShape 26">
                <a:extLst>
                  <a:ext uri="{FF2B5EF4-FFF2-40B4-BE49-F238E27FC236}">
                    <a16:creationId xmlns:a16="http://schemas.microsoft.com/office/drawing/2014/main" id="{9E263308-0AE0-450C-B7BD-D5A861837F7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20023215" flipH="1" flipV="1">
                <a:off x="6292850" y="3654425"/>
                <a:ext cx="749300" cy="160338"/>
              </a:xfrm>
              <a:custGeom>
                <a:avLst/>
                <a:gdLst>
                  <a:gd name="T0" fmla="*/ 2147483646 w 21600"/>
                  <a:gd name="T1" fmla="*/ 0 h 21600"/>
                  <a:gd name="T2" fmla="*/ 0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4714 h 21600"/>
                  <a:gd name="T14" fmla="*/ 19220 w 21600"/>
                  <a:gd name="T15" fmla="*/ 1688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7377" y="0"/>
                    </a:moveTo>
                    <a:lnTo>
                      <a:pt x="17377" y="4714"/>
                    </a:lnTo>
                    <a:lnTo>
                      <a:pt x="3375" y="4714"/>
                    </a:lnTo>
                    <a:lnTo>
                      <a:pt x="3375" y="16886"/>
                    </a:lnTo>
                    <a:lnTo>
                      <a:pt x="17377" y="16886"/>
                    </a:lnTo>
                    <a:lnTo>
                      <a:pt x="17377" y="21600"/>
                    </a:lnTo>
                    <a:lnTo>
                      <a:pt x="21600" y="10800"/>
                    </a:lnTo>
                    <a:lnTo>
                      <a:pt x="17377" y="0"/>
                    </a:lnTo>
                    <a:close/>
                  </a:path>
                  <a:path w="21600" h="21600">
                    <a:moveTo>
                      <a:pt x="1350" y="4714"/>
                    </a:moveTo>
                    <a:lnTo>
                      <a:pt x="1350" y="16886"/>
                    </a:lnTo>
                    <a:lnTo>
                      <a:pt x="2700" y="16886"/>
                    </a:lnTo>
                    <a:lnTo>
                      <a:pt x="2700" y="4714"/>
                    </a:lnTo>
                    <a:lnTo>
                      <a:pt x="1350" y="4714"/>
                    </a:lnTo>
                    <a:close/>
                  </a:path>
                  <a:path w="21600" h="21600">
                    <a:moveTo>
                      <a:pt x="0" y="4714"/>
                    </a:moveTo>
                    <a:lnTo>
                      <a:pt x="0" y="16886"/>
                    </a:lnTo>
                    <a:lnTo>
                      <a:pt x="675" y="16886"/>
                    </a:lnTo>
                    <a:lnTo>
                      <a:pt x="675" y="4714"/>
                    </a:lnTo>
                    <a:lnTo>
                      <a:pt x="0" y="4714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035" name="Line 27">
                <a:extLst>
                  <a:ext uri="{FF2B5EF4-FFF2-40B4-BE49-F238E27FC236}">
                    <a16:creationId xmlns:a16="http://schemas.microsoft.com/office/drawing/2014/main" id="{904D2C53-B27A-41E0-8B2B-5012A5C3EDB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1300000" flipV="1">
                <a:off x="6202363" y="3157538"/>
                <a:ext cx="641350" cy="64135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036" name="Line 28">
                <a:extLst>
                  <a:ext uri="{FF2B5EF4-FFF2-40B4-BE49-F238E27FC236}">
                    <a16:creationId xmlns:a16="http://schemas.microsoft.com/office/drawing/2014/main" id="{F7460F43-3F93-4C19-BF41-3D67E8D5455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6169025" y="3333750"/>
                <a:ext cx="1119188" cy="503238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8451" name="Group 29">
                <a:extLst>
                  <a:ext uri="{FF2B5EF4-FFF2-40B4-BE49-F238E27FC236}">
                    <a16:creationId xmlns:a16="http://schemas.microsoft.com/office/drawing/2014/main" id="{15538085-BBF9-43D3-91C7-FC0CA041525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157914" y="3703639"/>
                <a:ext cx="111125" cy="111125"/>
                <a:chOff x="6311" y="6594"/>
                <a:chExt cx="125" cy="125"/>
              </a:xfrm>
            </p:grpSpPr>
            <p:sp>
              <p:nvSpPr>
                <p:cNvPr id="18459" name="Freeform 30">
                  <a:extLst>
                    <a:ext uri="{FF2B5EF4-FFF2-40B4-BE49-F238E27FC236}">
                      <a16:creationId xmlns:a16="http://schemas.microsoft.com/office/drawing/2014/main" id="{D330361B-051E-4C50-80A3-68E6D8F9366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2220000">
                  <a:off x="6311" y="6594"/>
                  <a:ext cx="125" cy="125"/>
                </a:xfrm>
                <a:custGeom>
                  <a:avLst/>
                  <a:gdLst>
                    <a:gd name="T0" fmla="*/ 0 w 240"/>
                    <a:gd name="T1" fmla="*/ 10 h 180"/>
                    <a:gd name="T2" fmla="*/ 0 w 240"/>
                    <a:gd name="T3" fmla="*/ 0 h 180"/>
                    <a:gd name="T4" fmla="*/ 2 w 240"/>
                    <a:gd name="T5" fmla="*/ 0 h 18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180">
                      <a:moveTo>
                        <a:pt x="0" y="180"/>
                      </a:moveTo>
                      <a:lnTo>
                        <a:pt x="0" y="0"/>
                      </a:lnTo>
                      <a:lnTo>
                        <a:pt x="24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8460" name="Oval 31">
                  <a:extLst>
                    <a:ext uri="{FF2B5EF4-FFF2-40B4-BE49-F238E27FC236}">
                      <a16:creationId xmlns:a16="http://schemas.microsoft.com/office/drawing/2014/main" id="{F1160300-1D89-440C-9352-A33BABAA6D6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370" y="6660"/>
                  <a:ext cx="11" cy="11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ru-RU" altLang="ru-RU" sz="1800"/>
                </a:p>
              </p:txBody>
            </p:sp>
          </p:grpSp>
          <p:sp>
            <p:nvSpPr>
              <p:cNvPr id="43040" name="Text Box 32">
                <a:extLst>
                  <a:ext uri="{FF2B5EF4-FFF2-40B4-BE49-F238E27FC236}">
                    <a16:creationId xmlns:a16="http://schemas.microsoft.com/office/drawing/2014/main" id="{DF417C96-7AF0-45C2-9766-AC832BFC38A1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7304089" y="3173413"/>
                <a:ext cx="212725" cy="222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600" b="1" i="1">
                    <a:solidFill>
                      <a:srgbClr val="000000"/>
                    </a:solidFill>
                  </a:rPr>
                  <a:t>Р</a:t>
                </a:r>
                <a:endParaRPr lang="ru-RU" altLang="ru-RU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041" name="Text Box 33">
                <a:extLst>
                  <a:ext uri="{FF2B5EF4-FFF2-40B4-BE49-F238E27FC236}">
                    <a16:creationId xmlns:a16="http://schemas.microsoft.com/office/drawing/2014/main" id="{4B2A0E1D-7B2B-4B0C-AA20-F79D384D41C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6753226" y="2852738"/>
                <a:ext cx="214313" cy="222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600" b="1" i="1">
                    <a:solidFill>
                      <a:srgbClr val="000000"/>
                    </a:solidFill>
                  </a:rPr>
                  <a:t>п</a:t>
                </a:r>
                <a:endParaRPr lang="ru-RU" altLang="ru-RU" sz="16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3042" name="AutoShape 34">
                <a:extLst>
                  <a:ext uri="{FF2B5EF4-FFF2-40B4-BE49-F238E27FC236}">
                    <a16:creationId xmlns:a16="http://schemas.microsoft.com/office/drawing/2014/main" id="{3E20DA8C-EBC2-4A4B-A173-370E455F2FA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181851" y="3814764"/>
                <a:ext cx="498475" cy="288925"/>
              </a:xfrm>
              <a:prstGeom prst="callout1">
                <a:avLst>
                  <a:gd name="adj1" fmla="val 39560"/>
                  <a:gd name="adj2" fmla="val 0"/>
                  <a:gd name="adj3" fmla="val -18130"/>
                  <a:gd name="adj4" fmla="val -117833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600" i="1">
                    <a:solidFill>
                      <a:srgbClr val="000000"/>
                    </a:solidFill>
                  </a:rPr>
                  <a:t>dq′</a:t>
                </a:r>
                <a:r>
                  <a:rPr lang="en-US" altLang="ru-RU" sz="1600" i="1" baseline="-25000">
                    <a:solidFill>
                      <a:srgbClr val="000000"/>
                    </a:solidFill>
                  </a:rPr>
                  <a:t>−</a:t>
                </a:r>
              </a:p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043" name="AutoShape 35">
                <a:extLst>
                  <a:ext uri="{FF2B5EF4-FFF2-40B4-BE49-F238E27FC236}">
                    <a16:creationId xmlns:a16="http://schemas.microsoft.com/office/drawing/2014/main" id="{E4E5AE18-3960-4E56-96A9-F5448DB69AE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72114" y="3106739"/>
                <a:ext cx="319087" cy="288925"/>
              </a:xfrm>
              <a:prstGeom prst="callout1">
                <a:avLst>
                  <a:gd name="adj1" fmla="val 55694"/>
                  <a:gd name="adj2" fmla="val 100000"/>
                  <a:gd name="adj3" fmla="val 189537"/>
                  <a:gd name="adj4" fmla="val 13750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600" i="1">
                    <a:solidFill>
                      <a:srgbClr val="000000"/>
                    </a:solidFill>
                  </a:rPr>
                  <a:t>dS</a:t>
                </a:r>
                <a:endParaRPr lang="ru-RU" altLang="ru-RU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56" name="Line 37">
                <a:extLst>
                  <a:ext uri="{FF2B5EF4-FFF2-40B4-BE49-F238E27FC236}">
                    <a16:creationId xmlns:a16="http://schemas.microsoft.com/office/drawing/2014/main" id="{1EC30CDC-056F-4D9A-A464-E4CD57E4A0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18264" y="3617914"/>
                <a:ext cx="71437" cy="730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cxnSp>
            <p:nvCxnSpPr>
              <p:cNvPr id="3" name="Прямая соединительная линия 2">
                <a:extLst>
                  <a:ext uri="{FF2B5EF4-FFF2-40B4-BE49-F238E27FC236}">
                    <a16:creationId xmlns:a16="http://schemas.microsoft.com/office/drawing/2014/main" id="{0A9B74BC-C84B-4C51-A06B-4F9FF55F350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420000" flipV="1">
                <a:off x="5103813" y="3224213"/>
                <a:ext cx="2087562" cy="128270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3" name="Rectangle 2">
            <a:extLst>
              <a:ext uri="{FF2B5EF4-FFF2-40B4-BE49-F238E27FC236}">
                <a16:creationId xmlns:a16="http://schemas.microsoft.com/office/drawing/2014/main" id="{3CC80692-E639-4BC5-8D84-F2917AF1F1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2276" y="592156"/>
            <a:ext cx="11359166" cy="622300"/>
          </a:xfr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ru-RU" sz="3400" kern="1200" dirty="0">
                <a:solidFill>
                  <a:schemeClr val="accent1">
                    <a:satMod val="150000"/>
                  </a:schemeClr>
                </a:solidFill>
              </a:rPr>
              <a:t>Теорема Гаусса для вектора поляризованности</a:t>
            </a:r>
          </a:p>
        </p:txBody>
      </p:sp>
    </p:spTree>
  </p:cSld>
  <p:clrMapOvr>
    <a:masterClrMapping/>
  </p:clrMapOvr>
  <p:transition spd="slow">
    <p:split orient="vert"/>
    <p:sndAc>
      <p:stSnd>
        <p:snd r:embed="rId2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43046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>
            <a:extLst>
              <a:ext uri="{FF2B5EF4-FFF2-40B4-BE49-F238E27FC236}">
                <a16:creationId xmlns:a16="http://schemas.microsoft.com/office/drawing/2014/main" id="{C34243E5-1894-4B12-B997-39EC62DEF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369DB0CD-BB72-4D99-BD8D-8771670C2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150" y="1738648"/>
            <a:ext cx="10138380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/>
              <a:t>     </a:t>
            </a:r>
            <a:r>
              <a:rPr lang="ru-RU" altLang="ru-RU" sz="2000" dirty="0">
                <a:solidFill>
                  <a:srgbClr val="000000"/>
                </a:solidFill>
              </a:rPr>
              <a:t>Модуль </a:t>
            </a:r>
            <a:r>
              <a:rPr lang="ru-RU" altLang="ru-RU" sz="2000" dirty="0" err="1">
                <a:solidFill>
                  <a:srgbClr val="000000"/>
                </a:solidFill>
              </a:rPr>
              <a:t>поляризованности</a:t>
            </a:r>
            <a:r>
              <a:rPr lang="ru-RU" altLang="ru-RU" sz="2000" dirty="0">
                <a:solidFill>
                  <a:srgbClr val="000000"/>
                </a:solidFill>
              </a:rPr>
              <a:t> представим как </a:t>
            </a:r>
            <a:r>
              <a:rPr lang="ru-RU" altLang="ru-RU" sz="2000" i="1" dirty="0">
                <a:solidFill>
                  <a:srgbClr val="000000"/>
                </a:solidFill>
              </a:rPr>
              <a:t>Р = ρ′</a:t>
            </a:r>
            <a:r>
              <a:rPr lang="ru-RU" altLang="ru-RU" sz="2000" i="1" baseline="-25000" dirty="0">
                <a:solidFill>
                  <a:srgbClr val="000000"/>
                </a:solidFill>
              </a:rPr>
              <a:t>+</a:t>
            </a:r>
            <a:r>
              <a:rPr lang="ru-RU" altLang="ru-RU" sz="2000" i="1" dirty="0">
                <a:solidFill>
                  <a:srgbClr val="000000"/>
                </a:solidFill>
              </a:rPr>
              <a:t>∙ </a:t>
            </a:r>
            <a:r>
              <a:rPr lang="en-US" altLang="ru-RU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ru-RU" altLang="ru-RU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ru-RU" altLang="ru-RU" sz="2000" dirty="0">
                <a:solidFill>
                  <a:srgbClr val="000000"/>
                </a:solidFill>
              </a:rPr>
              <a:t>тогда искомый заряд в последнем выражении можно записать:  </a:t>
            </a:r>
            <a:r>
              <a:rPr lang="en-US" altLang="ru-RU" sz="2000" i="1" dirty="0" err="1">
                <a:solidFill>
                  <a:srgbClr val="000000"/>
                </a:solidFill>
              </a:rPr>
              <a:t>dq</a:t>
            </a:r>
            <a:r>
              <a:rPr lang="ru-RU" altLang="ru-RU" sz="2000" i="1" dirty="0">
                <a:solidFill>
                  <a:srgbClr val="000000"/>
                </a:solidFill>
              </a:rPr>
              <a:t>′ </a:t>
            </a:r>
            <a:r>
              <a:rPr lang="ru-RU" altLang="ru-RU" sz="2000" dirty="0">
                <a:solidFill>
                  <a:srgbClr val="000000"/>
                </a:solidFill>
              </a:rPr>
              <a:t>= </a:t>
            </a:r>
            <a:r>
              <a:rPr lang="en-US" altLang="ru-RU" sz="2000" i="1" dirty="0">
                <a:solidFill>
                  <a:srgbClr val="000000"/>
                </a:solidFill>
              </a:rPr>
              <a:t>P</a:t>
            </a:r>
            <a:r>
              <a:rPr lang="ru-RU" altLang="ru-RU" sz="2000" i="1" dirty="0">
                <a:solidFill>
                  <a:srgbClr val="000000"/>
                </a:solidFill>
              </a:rPr>
              <a:t>∙</a:t>
            </a:r>
            <a:r>
              <a:rPr lang="en-US" altLang="ru-RU" sz="2000" i="1" dirty="0" err="1">
                <a:solidFill>
                  <a:srgbClr val="000000"/>
                </a:solidFill>
              </a:rPr>
              <a:t>dS</a:t>
            </a:r>
            <a:r>
              <a:rPr lang="ru-RU" altLang="ru-RU" sz="2000" i="1" dirty="0">
                <a:solidFill>
                  <a:srgbClr val="000000"/>
                </a:solidFill>
              </a:rPr>
              <a:t>∙</a:t>
            </a:r>
            <a:r>
              <a:rPr lang="en-US" altLang="ru-RU" sz="2000" dirty="0">
                <a:solidFill>
                  <a:srgbClr val="000000"/>
                </a:solidFill>
              </a:rPr>
              <a:t>cos</a:t>
            </a:r>
            <a:r>
              <a:rPr lang="en-US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α</a:t>
            </a:r>
            <a:r>
              <a:rPr lang="en-US" altLang="ru-RU" sz="2000" i="1" dirty="0">
                <a:solidFill>
                  <a:srgbClr val="000000"/>
                </a:solidFill>
              </a:rPr>
              <a:t> </a:t>
            </a:r>
            <a:r>
              <a:rPr lang="ru-RU" altLang="ru-RU" sz="2000" dirty="0">
                <a:solidFill>
                  <a:srgbClr val="000000"/>
                </a:solidFill>
              </a:rPr>
              <a:t>= </a:t>
            </a:r>
            <a:r>
              <a:rPr lang="en-US" altLang="ru-RU" sz="2000" i="1" dirty="0" err="1">
                <a:solidFill>
                  <a:srgbClr val="000000"/>
                </a:solidFill>
              </a:rPr>
              <a:t>P</a:t>
            </a:r>
            <a:r>
              <a:rPr lang="en-US" altLang="ru-RU" sz="2000" i="1" baseline="-25000" dirty="0" err="1">
                <a:solidFill>
                  <a:srgbClr val="000000"/>
                </a:solidFill>
              </a:rPr>
              <a:t>n</a:t>
            </a:r>
            <a:r>
              <a:rPr lang="ru-RU" altLang="ru-RU" sz="2000" i="1" dirty="0">
                <a:solidFill>
                  <a:srgbClr val="000000"/>
                </a:solidFill>
              </a:rPr>
              <a:t>∙</a:t>
            </a:r>
            <a:r>
              <a:rPr lang="en-US" altLang="ru-RU" sz="2000" i="1" dirty="0" err="1">
                <a:solidFill>
                  <a:srgbClr val="000000"/>
                </a:solidFill>
              </a:rPr>
              <a:t>dS</a:t>
            </a:r>
            <a:r>
              <a:rPr lang="en-US" altLang="ru-RU" sz="2000" i="1" dirty="0">
                <a:solidFill>
                  <a:srgbClr val="000000"/>
                </a:solidFill>
              </a:rPr>
              <a:t> </a:t>
            </a:r>
            <a:r>
              <a:rPr lang="ru-RU" altLang="ru-RU" sz="2000" dirty="0">
                <a:solidFill>
                  <a:srgbClr val="000000"/>
                </a:solidFill>
              </a:rPr>
              <a:t>= </a:t>
            </a:r>
            <a:r>
              <a:rPr lang="en-US" altLang="ru-RU" sz="2000" b="1" i="1" dirty="0">
                <a:solidFill>
                  <a:srgbClr val="000000"/>
                </a:solidFill>
              </a:rPr>
              <a:t>P</a:t>
            </a:r>
            <a:r>
              <a:rPr lang="ru-RU" altLang="ru-RU" sz="2000" b="1" i="1" dirty="0">
                <a:solidFill>
                  <a:srgbClr val="000000"/>
                </a:solidFill>
              </a:rPr>
              <a:t>∙</a:t>
            </a:r>
            <a:r>
              <a:rPr lang="en-US" altLang="ru-RU" sz="2000" b="1" i="1" dirty="0" err="1">
                <a:solidFill>
                  <a:srgbClr val="000000"/>
                </a:solidFill>
              </a:rPr>
              <a:t>dS</a:t>
            </a:r>
            <a:endParaRPr lang="ru-RU" altLang="ru-RU" sz="1800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ru-RU" altLang="ru-RU" sz="2000" dirty="0">
                <a:solidFill>
                  <a:srgbClr val="000000"/>
                </a:solidFill>
              </a:rPr>
              <a:t>     Затем проинтегрировав по всей замкнутой поверхности </a:t>
            </a:r>
            <a:r>
              <a:rPr lang="en-US" altLang="ru-RU" sz="2000" i="1" dirty="0">
                <a:solidFill>
                  <a:srgbClr val="000000"/>
                </a:solidFill>
              </a:rPr>
              <a:t>S</a:t>
            </a:r>
            <a:r>
              <a:rPr lang="ru-RU" altLang="ru-RU" sz="2000" dirty="0">
                <a:solidFill>
                  <a:srgbClr val="000000"/>
                </a:solidFill>
              </a:rPr>
              <a:t>, определим полный заряд, который вышел при поляризации диэлектрика из соответствующего объема:</a:t>
            </a:r>
          </a:p>
          <a:p>
            <a:pPr algn="ctr" eaLnBrk="1" hangingPunct="1">
              <a:spcBef>
                <a:spcPct val="30000"/>
              </a:spcBef>
              <a:buClrTx/>
              <a:buSzTx/>
              <a:buFontTx/>
              <a:buNone/>
            </a:pPr>
            <a:endParaRPr lang="ru-RU" altLang="ru-RU" sz="2000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ru-RU" altLang="ru-RU" sz="2000" dirty="0">
                <a:solidFill>
                  <a:srgbClr val="000000"/>
                </a:solidFill>
              </a:rPr>
              <a:t>    </a:t>
            </a:r>
            <a:endParaRPr lang="en-US" altLang="ru-RU" sz="2000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endParaRPr lang="en-US" altLang="ru-RU" sz="2000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endParaRPr lang="en-US" altLang="ru-RU" sz="2000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ru-RU" altLang="ru-RU" sz="2000" dirty="0">
                <a:solidFill>
                  <a:srgbClr val="000000"/>
                </a:solidFill>
              </a:rPr>
              <a:t>Таким образом внутри поверхности </a:t>
            </a:r>
            <a:r>
              <a:rPr lang="en-US" altLang="ru-RU" sz="2000" i="1" dirty="0">
                <a:solidFill>
                  <a:srgbClr val="000000"/>
                </a:solidFill>
              </a:rPr>
              <a:t>S</a:t>
            </a:r>
            <a:r>
              <a:rPr lang="ru-RU" altLang="ru-RU" sz="2000" dirty="0">
                <a:solidFill>
                  <a:srgbClr val="000000"/>
                </a:solidFill>
              </a:rPr>
              <a:t> останется такой же избыточный связанный заряд с обратным знаком, т.е. </a:t>
            </a:r>
            <a:r>
              <a:rPr lang="en-US" altLang="ru-RU" sz="2000" i="1" dirty="0">
                <a:solidFill>
                  <a:srgbClr val="000000"/>
                </a:solidFill>
              </a:rPr>
              <a:t>q</a:t>
            </a:r>
            <a:r>
              <a:rPr lang="ru-RU" altLang="ru-RU" sz="2000" i="1" dirty="0">
                <a:solidFill>
                  <a:srgbClr val="000000"/>
                </a:solidFill>
              </a:rPr>
              <a:t>′</a:t>
            </a:r>
            <a:r>
              <a:rPr lang="ru-RU" altLang="ru-RU" sz="2000" dirty="0">
                <a:solidFill>
                  <a:srgbClr val="000000"/>
                </a:solidFill>
              </a:rPr>
              <a:t> = −</a:t>
            </a:r>
            <a:r>
              <a:rPr lang="en-US" altLang="ru-RU" sz="2000" i="1" dirty="0">
                <a:solidFill>
                  <a:srgbClr val="000000"/>
                </a:solidFill>
              </a:rPr>
              <a:t>q</a:t>
            </a:r>
            <a:r>
              <a:rPr lang="ru-RU" altLang="ru-RU" sz="2000" i="1" baseline="30000" dirty="0">
                <a:solidFill>
                  <a:srgbClr val="000000"/>
                </a:solidFill>
              </a:rPr>
              <a:t>′</a:t>
            </a:r>
            <a:r>
              <a:rPr lang="ru-RU" altLang="ru-RU" sz="2000" baseline="-25000" dirty="0">
                <a:solidFill>
                  <a:srgbClr val="000000"/>
                </a:solidFill>
              </a:rPr>
              <a:t>(</a:t>
            </a:r>
            <a:r>
              <a:rPr lang="ru-RU" altLang="ru-RU" sz="2000" i="1" baseline="-25000" dirty="0" err="1">
                <a:solidFill>
                  <a:srgbClr val="000000"/>
                </a:solidFill>
              </a:rPr>
              <a:t>внут</a:t>
            </a:r>
            <a:r>
              <a:rPr lang="ru-RU" altLang="ru-RU" sz="2000" baseline="-25000" dirty="0">
                <a:solidFill>
                  <a:srgbClr val="000000"/>
                </a:solidFill>
              </a:rPr>
              <a:t>)</a:t>
            </a:r>
            <a:r>
              <a:rPr lang="ru-RU" altLang="ru-RU" sz="2000" dirty="0">
                <a:solidFill>
                  <a:srgbClr val="000000"/>
                </a:solidFill>
              </a:rPr>
              <a:t> и </a:t>
            </a:r>
            <a:r>
              <a:rPr lang="ru-RU" altLang="ru-RU" sz="2000" u="sng" dirty="0">
                <a:solidFill>
                  <a:srgbClr val="000000"/>
                </a:solidFill>
              </a:rPr>
              <a:t>в итоге мы доказали теорему</a:t>
            </a:r>
            <a:r>
              <a:rPr lang="ru-RU" altLang="ru-RU" sz="2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9462" name="Rectangle 29">
            <a:extLst>
              <a:ext uri="{FF2B5EF4-FFF2-40B4-BE49-F238E27FC236}">
                <a16:creationId xmlns:a16="http://schemas.microsoft.com/office/drawing/2014/main" id="{C5B79AC9-CA69-4845-8C81-7421F8FC6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graphicFrame>
        <p:nvGraphicFramePr>
          <p:cNvPr id="44060" name="Object 28">
            <a:extLst>
              <a:ext uri="{FF2B5EF4-FFF2-40B4-BE49-F238E27FC236}">
                <a16:creationId xmlns:a16="http://schemas.microsoft.com/office/drawing/2014/main" id="{43FAE8F0-B619-4E5C-BEC3-D147001D08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2807" y="4062361"/>
          <a:ext cx="2206386" cy="1129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6" name="Формула" r:id="rId4" imgW="723820" imgH="333368" progId="Equation.3">
                  <p:embed/>
                </p:oleObj>
              </mc:Choice>
              <mc:Fallback>
                <p:oleObj name="Формула" r:id="rId4" imgW="723820" imgH="333368" progId="Equation.3">
                  <p:embed/>
                  <p:pic>
                    <p:nvPicPr>
                      <p:cNvPr id="44060" name="Object 28">
                        <a:extLst>
                          <a:ext uri="{FF2B5EF4-FFF2-40B4-BE49-F238E27FC236}">
                            <a16:creationId xmlns:a16="http://schemas.microsoft.com/office/drawing/2014/main" id="{43FAE8F0-B619-4E5C-BEC3-D147001D08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807" y="4062361"/>
                        <a:ext cx="2206386" cy="1129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31">
            <a:extLst>
              <a:ext uri="{FF2B5EF4-FFF2-40B4-BE49-F238E27FC236}">
                <a16:creationId xmlns:a16="http://schemas.microsoft.com/office/drawing/2014/main" id="{3083BE16-B4D9-4AF7-B2E4-0CABBE303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A5F4EB1-5E3D-4B13-ADA9-36B6ABF6D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2276" y="592156"/>
            <a:ext cx="11359166" cy="622300"/>
          </a:xfr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ru-RU" sz="3400" kern="1200" dirty="0">
                <a:solidFill>
                  <a:schemeClr val="accent1">
                    <a:satMod val="150000"/>
                  </a:schemeClr>
                </a:solidFill>
              </a:rPr>
              <a:t>Теорема Гаусса для вектора поляризованности</a:t>
            </a:r>
          </a:p>
        </p:txBody>
      </p:sp>
    </p:spTree>
  </p:cSld>
  <p:clrMapOvr>
    <a:masterClrMapping/>
  </p:clrMapOvr>
  <p:transition spd="slow">
    <p:split orient="vert"/>
    <p:sndAc>
      <p:stSnd>
        <p:snd r:embed="rId3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>
            <a:extLst>
              <a:ext uri="{FF2B5EF4-FFF2-40B4-BE49-F238E27FC236}">
                <a16:creationId xmlns:a16="http://schemas.microsoft.com/office/drawing/2014/main" id="{C34243E5-1894-4B12-B997-39EC62DEF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44059" name="Text Box 27">
            <a:extLst>
              <a:ext uri="{FF2B5EF4-FFF2-40B4-BE49-F238E27FC236}">
                <a16:creationId xmlns:a16="http://schemas.microsoft.com/office/drawing/2014/main" id="{10CF2C62-D064-4702-A129-C0FA32B3D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49" y="1815921"/>
            <a:ext cx="10145601" cy="411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Tx/>
              <a:buFontTx/>
              <a:buChar char="•"/>
            </a:pPr>
            <a:r>
              <a:rPr lang="ru-RU" altLang="ru-RU" sz="2000" dirty="0"/>
              <a:t> </a:t>
            </a:r>
            <a:r>
              <a:rPr lang="ru-RU" altLang="ru-RU" sz="2400" dirty="0">
                <a:solidFill>
                  <a:srgbClr val="000000"/>
                </a:solidFill>
              </a:rPr>
              <a:t>Дифференциальная форма теоремы Гаусса для вектора </a:t>
            </a:r>
            <a:r>
              <a:rPr lang="ru-RU" altLang="ru-RU" sz="2400" b="1" i="1" dirty="0">
                <a:solidFill>
                  <a:srgbClr val="000000"/>
                </a:solidFill>
              </a:rPr>
              <a:t>Р</a:t>
            </a:r>
          </a:p>
          <a:p>
            <a:pPr algn="just" eaLnBrk="1" hangingPunct="1">
              <a:buClr>
                <a:schemeClr val="bg1"/>
              </a:buClr>
              <a:buSzTx/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</a:rPr>
              <a:t>    С помощью теоремы Остроградского – Гаусса и объемной плотности заряда </a:t>
            </a:r>
            <a:r>
              <a:rPr lang="ru-RU" altLang="ru-RU" sz="2400" i="1" dirty="0">
                <a:solidFill>
                  <a:srgbClr val="000000"/>
                </a:solidFill>
              </a:rPr>
              <a:t>ρ′ </a:t>
            </a:r>
            <a:r>
              <a:rPr lang="ru-RU" altLang="ru-RU" sz="2400" dirty="0">
                <a:solidFill>
                  <a:srgbClr val="000000"/>
                </a:solidFill>
              </a:rPr>
              <a:t>формуле можно придать дифференциальную (локальную) форму:</a:t>
            </a:r>
            <a:endParaRPr lang="en-US" altLang="ru-RU" sz="2400" dirty="0">
              <a:solidFill>
                <a:srgbClr val="000000"/>
              </a:solidFill>
            </a:endParaRPr>
          </a:p>
          <a:p>
            <a:pPr algn="just" eaLnBrk="1" hangingPunct="1">
              <a:buClr>
                <a:schemeClr val="bg1"/>
              </a:buClr>
              <a:buSzTx/>
              <a:buFontTx/>
              <a:buNone/>
            </a:pPr>
            <a:endParaRPr lang="en-US" altLang="ru-RU" sz="2400" dirty="0">
              <a:solidFill>
                <a:srgbClr val="000000"/>
              </a:solidFill>
            </a:endParaRPr>
          </a:p>
          <a:p>
            <a:pPr algn="just" eaLnBrk="1" hangingPunct="1">
              <a:buClr>
                <a:schemeClr val="bg1"/>
              </a:buClr>
              <a:buSzTx/>
              <a:buFontTx/>
              <a:buNone/>
            </a:pPr>
            <a:endParaRPr lang="ru-RU" altLang="ru-RU" sz="2400" dirty="0">
              <a:solidFill>
                <a:srgbClr val="000000"/>
              </a:solidFill>
            </a:endParaRPr>
          </a:p>
          <a:p>
            <a:pPr algn="ctr" eaLnBrk="1" hangingPunct="1">
              <a:buClr>
                <a:schemeClr val="bg1"/>
              </a:buClr>
              <a:buSzTx/>
              <a:buFontTx/>
              <a:buNone/>
            </a:pPr>
            <a:endParaRPr lang="ru-RU" altLang="ru-RU" sz="2400" dirty="0">
              <a:solidFill>
                <a:srgbClr val="000000"/>
              </a:solidFill>
            </a:endParaRPr>
          </a:p>
          <a:p>
            <a:pPr algn="just" eaLnBrk="1" hangingPunct="1">
              <a:buClr>
                <a:schemeClr val="bg1"/>
              </a:buClr>
              <a:buSzTx/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</a:rPr>
              <a:t>Т.е. дивергенция </a:t>
            </a:r>
            <a:r>
              <a:rPr lang="ru-RU" altLang="ru-RU" sz="2400" dirty="0" err="1">
                <a:solidFill>
                  <a:srgbClr val="000000"/>
                </a:solidFill>
              </a:rPr>
              <a:t>поляризованности</a:t>
            </a:r>
            <a:r>
              <a:rPr lang="ru-RU" altLang="ru-RU" sz="2400" dirty="0">
                <a:solidFill>
                  <a:srgbClr val="000000"/>
                </a:solidFill>
              </a:rPr>
              <a:t> показывает наличие объемных избыточных связанных зарядов, как элементарных «источников» поля</a:t>
            </a:r>
            <a:r>
              <a:rPr lang="ru-RU" altLang="ru-RU" sz="2400" dirty="0"/>
              <a:t> </a:t>
            </a:r>
            <a:r>
              <a:rPr lang="ru-RU" altLang="ru-RU" sz="2400" b="1" i="1" dirty="0">
                <a:solidFill>
                  <a:srgbClr val="000000"/>
                </a:solidFill>
              </a:rPr>
              <a:t>Р</a:t>
            </a:r>
            <a:r>
              <a:rPr lang="ru-RU" altLang="ru-RU" sz="24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19462" name="Rectangle 29">
            <a:extLst>
              <a:ext uri="{FF2B5EF4-FFF2-40B4-BE49-F238E27FC236}">
                <a16:creationId xmlns:a16="http://schemas.microsoft.com/office/drawing/2014/main" id="{C5B79AC9-CA69-4845-8C81-7421F8FC6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19464" name="Rectangle 31">
            <a:extLst>
              <a:ext uri="{FF2B5EF4-FFF2-40B4-BE49-F238E27FC236}">
                <a16:creationId xmlns:a16="http://schemas.microsoft.com/office/drawing/2014/main" id="{3083BE16-B4D9-4AF7-B2E4-0CABBE303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62" name="Object 30">
                <a:extLst>
                  <a:ext uri="{FF2B5EF4-FFF2-40B4-BE49-F238E27FC236}">
                    <a16:creationId xmlns:a16="http://schemas.microsoft.com/office/drawing/2014/main" id="{7ABDFF62-9905-4FC2-BD7E-FDA7992974A5}"/>
                  </a:ext>
                </a:extLst>
              </p:cNvPr>
              <p:cNvSpPr txBox="1"/>
              <p:nvPr/>
            </p:nvSpPr>
            <p:spPr bwMode="auto">
              <a:xfrm>
                <a:off x="4193861" y="3853380"/>
                <a:ext cx="1987998" cy="8511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Р</m:t>
                          </m:r>
                        </m:e>
                      </m:acc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4062" name="Object 30">
                <a:extLst>
                  <a:ext uri="{FF2B5EF4-FFF2-40B4-BE49-F238E27FC236}">
                    <a16:creationId xmlns:a16="http://schemas.microsoft.com/office/drawing/2014/main" id="{7ABDFF62-9905-4FC2-BD7E-FDA799297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3861" y="3853380"/>
                <a:ext cx="1987998" cy="8511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>
            <a:extLst>
              <a:ext uri="{FF2B5EF4-FFF2-40B4-BE49-F238E27FC236}">
                <a16:creationId xmlns:a16="http://schemas.microsoft.com/office/drawing/2014/main" id="{E56279FD-BEAE-4B55-AD10-9F48B1489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2276" y="592156"/>
            <a:ext cx="11359166" cy="622300"/>
          </a:xfr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ru-RU" sz="3400" kern="1200" dirty="0">
                <a:solidFill>
                  <a:schemeClr val="accent1">
                    <a:satMod val="150000"/>
                  </a:schemeClr>
                </a:solidFill>
              </a:rPr>
              <a:t>Теорема Гаусса для вектора поляризованности</a:t>
            </a:r>
          </a:p>
        </p:txBody>
      </p:sp>
    </p:spTree>
    <p:extLst>
      <p:ext uri="{BB962C8B-B14F-4D97-AF65-F5344CB8AC3E}">
        <p14:creationId xmlns:p14="http://schemas.microsoft.com/office/powerpoint/2010/main" val="2769647599"/>
      </p:ext>
    </p:extLst>
  </p:cSld>
  <p:clrMapOvr>
    <a:masterClrMapping/>
  </p:clrMapOvr>
  <p:transition spd="slow">
    <p:split orient="vert"/>
    <p:sndAc>
      <p:stSnd>
        <p:snd r:embed="rId2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4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4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4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9225"/>
                            </p:stCondLst>
                            <p:childTnLst>
                              <p:par>
                                <p:cTn id="18" presetID="40" presetClass="entr" presetSubtype="0" fill="hold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4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9" grpId="0" build="allAtOnce"/>
      <p:bldP spid="1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2800</Words>
  <Application>Microsoft Office PowerPoint</Application>
  <PresentationFormat>Широкоэкранный</PresentationFormat>
  <Paragraphs>336</Paragraphs>
  <Slides>36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36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Constantia</vt:lpstr>
      <vt:lpstr>Times New Roman</vt:lpstr>
      <vt:lpstr>Verdana</vt:lpstr>
      <vt:lpstr>Wingdings</vt:lpstr>
      <vt:lpstr>Тема Office</vt:lpstr>
      <vt:lpstr>Формула</vt:lpstr>
      <vt:lpstr>Equation</vt:lpstr>
      <vt:lpstr>MathType 6.0 Equation</vt:lpstr>
      <vt:lpstr>Электричество</vt:lpstr>
      <vt:lpstr>Презентация PowerPoint</vt:lpstr>
      <vt:lpstr>Презентация PowerPoint</vt:lpstr>
      <vt:lpstr>Электростатическое поле в диэлектрике. Свободные и связанные заряды </vt:lpstr>
      <vt:lpstr>Презентация PowerPoint</vt:lpstr>
      <vt:lpstr>Теорема Гаусса для вектора поляризованности</vt:lpstr>
      <vt:lpstr>Теорема Гаусса для вектора поляризованности</vt:lpstr>
      <vt:lpstr>Теорема Гаусса для вектора поляризованности</vt:lpstr>
      <vt:lpstr>Теорема Гаусса для вектора поляризованности</vt:lpstr>
      <vt:lpstr>Связь поляризованности с плотностью связанных зарядов</vt:lpstr>
      <vt:lpstr>Связь поляризованности с плотностью связанных зарядов</vt:lpstr>
      <vt:lpstr>Связь поляризованности с плотностью связанных зарядов</vt:lpstr>
      <vt:lpstr>Связь поляризованности с плотностью связанных зарядов</vt:lpstr>
      <vt:lpstr>Обобщение теоремы Гаусса для диэлектриков. Вектор электрического смещения </vt:lpstr>
      <vt:lpstr>Обобщение теоремы Гаусса для диэлектриков. Вектор электрического смещения </vt:lpstr>
      <vt:lpstr>Обобщение теоремы Гаусса для диэлектриков. Вектор электрического смещения </vt:lpstr>
      <vt:lpstr>Обобщение теоремы Гаусса для диэлектриков. Вектор электрического смещения </vt:lpstr>
      <vt:lpstr>Обобщение теоремы Гаусса для диэлектриков. Вектор электрического смещения </vt:lpstr>
      <vt:lpstr>Обобщение теоремы Гаусса для диэлектриков. Вектор электрического смещения </vt:lpstr>
      <vt:lpstr>Поле на границе раздела диэлектриков</vt:lpstr>
      <vt:lpstr>Поле на границе раздела диэлектриков</vt:lpstr>
      <vt:lpstr>Поле на границе раздела диэлектриков</vt:lpstr>
      <vt:lpstr>Поле на границе раздела диэлектриков</vt:lpstr>
      <vt:lpstr>Презентация PowerPoint</vt:lpstr>
      <vt:lpstr>Поле на границе раздела диэлектриков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Электричество</dc:title>
  <dc:creator>Александр</dc:creator>
  <cp:lastModifiedBy>Александр</cp:lastModifiedBy>
  <cp:revision>10</cp:revision>
  <dcterms:created xsi:type="dcterms:W3CDTF">2020-04-10T09:31:15Z</dcterms:created>
  <dcterms:modified xsi:type="dcterms:W3CDTF">2022-05-10T19:15:53Z</dcterms:modified>
</cp:coreProperties>
</file>