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19" r:id="rId2"/>
    <p:sldId id="426" r:id="rId3"/>
    <p:sldId id="427" r:id="rId4"/>
    <p:sldId id="431" r:id="rId5"/>
    <p:sldId id="432" r:id="rId6"/>
    <p:sldId id="433" r:id="rId7"/>
    <p:sldId id="428" r:id="rId8"/>
    <p:sldId id="429" r:id="rId9"/>
    <p:sldId id="430" r:id="rId10"/>
    <p:sldId id="434" r:id="rId11"/>
    <p:sldId id="435" r:id="rId12"/>
    <p:sldId id="436" r:id="rId13"/>
    <p:sldId id="437" r:id="rId14"/>
    <p:sldId id="438" r:id="rId15"/>
    <p:sldId id="439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0D79B-BE32-4E42-AF51-47AA2E10890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80FE2-6065-45E1-9DB1-42C6F954A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33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F5B10-26F7-48CD-B2F2-852A131D3D64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89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E4DFE-36AB-43DB-AD8E-80AC56616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A9C63C-185C-49B3-9EC1-6C76C194B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8A6428-9808-4A24-9CFD-CDBCF784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9BDD8-42CB-40CA-9B57-C24B1266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07149-6FF6-4BCE-A863-F50F8BE5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F6064-44F1-4084-9469-4B4E0AA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F7EE74-2640-418D-94DA-D6A800C0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EDD2B-F007-4345-9750-70F74484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CD83A-D639-464D-BC2B-F1512CC6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77C411-9149-4B76-9452-91CE8566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76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D2A79F-9F4D-438A-B298-1BEC92375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1AE3CB-4CA5-474F-B3D3-4781A3CE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7DD57-5371-44E7-91BE-DB4E235B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000C9-B5E5-438A-B946-A83CE13B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A5AF3-FC3F-410B-9921-A9F1F6E5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50D8E-4821-495C-9E5E-1B3331B0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B6088-A983-4414-BE7A-DBC4F8F80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447BFA-FD9F-4670-A2C3-43898B6C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3E35B-F8E0-4899-9727-DFB3BB7D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A2370-39CE-4D20-BA8C-CB2AB596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3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23CDA-4108-418E-AAD1-24549535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587649-D0E4-4A19-AF8C-247168F2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CAFBC3-C30E-4B33-8288-83E06A3F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86AA0D-A5B5-458E-8088-3A9F3940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F9D94-E86F-43AF-B7D7-DE0CB5E7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30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8CB54-C5C2-4846-AE94-E56FDFEF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BBB2A9-4457-49E7-A098-A449FC488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38D555-87D5-4A1F-B9B7-ABD5B8C88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BAF9E-FC4F-4F64-A27B-C4ED0EA2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3C919D-8EB7-4E37-A04B-3979C39A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BD3E8-07BE-477F-9480-316EA0C2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3D205-C7F8-42E0-8927-E50002E3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273929-A670-47C1-B418-8059F8A9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0D8F4-5D6B-4ABC-A215-D44EE5D5C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B7EBCB-7683-4018-81BB-F624DD5D2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E4D18A-535C-4FB1-AD9D-E6F27B0C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83A463-5DAE-4460-8188-73F708A3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9DC648-4CA3-4B21-BB49-99196BFF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637A4E-EE80-4D3C-946A-D546F11A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3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092B8-8D0E-4119-BAB6-BDD3B766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4625E5-72C6-4CAC-8470-C954134C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369443-22E8-484E-8DBD-0722104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E8AADD-A31C-4876-9CB8-78537586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8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59ECBE-E608-4B25-97D6-AB1CB65F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583F57-D1B4-489C-A00F-F6F1B032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7C54AB-CBB7-4FE4-B9AD-A6B6B058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3D59B-9A9B-494A-9864-9AD75EEC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2CDBA7-EEA5-40E6-AFEC-504B89394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792A0A-290A-4242-BAEC-BAD8BF886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C2ABF-3F39-4C3B-ADDD-F36E8C2E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3B4A2-A97D-44C8-9224-DA27A746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A6A2A-375F-49A9-8D0D-8ED4D52A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0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6093F-AD9E-4FF9-B644-9E2C464B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5FAF4F-34CB-4D68-AB43-2E6DD6F32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387035-4F53-4F61-BC4D-2CE4E2609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47BAB5-14D1-4A81-A2E8-EF35DD38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CA8A5-6E50-4E64-A674-A5573B6B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625EF8-65C2-4F0C-8B55-DFC429B5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47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A9D35-7E16-4EA4-9D9B-CD0C1B0A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19CD07-E230-4AB8-AB34-3408933D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D4651-B2C9-4805-975E-41CED257C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C166-4514-42A4-A4F0-0BE6ACF52668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15B04-80EF-4708-A726-1DF670220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DD8DDD-D696-4B27-8BB2-EFE9D92AA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DC23-9774-467A-9259-C603CE79A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5.bin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42.png"/><Relationship Id="rId7" Type="http://schemas.openxmlformats.org/officeDocument/2006/relationships/image" Target="../media/image44.w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0.wmf"/><Relationship Id="rId18" Type="http://schemas.openxmlformats.org/officeDocument/2006/relationships/oleObject" Target="../embeddings/oleObject55.bin"/><Relationship Id="rId3" Type="http://schemas.openxmlformats.org/officeDocument/2006/relationships/image" Target="../media/image55.wmf"/><Relationship Id="rId21" Type="http://schemas.openxmlformats.org/officeDocument/2006/relationships/image" Target="../media/image64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62.wmf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23" Type="http://schemas.openxmlformats.org/officeDocument/2006/relationships/image" Target="../media/image65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73.wmf"/><Relationship Id="rId2" Type="http://schemas.openxmlformats.org/officeDocument/2006/relationships/oleObject" Target="../embeddings/oleObject58.bin"/><Relationship Id="rId16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6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74.bin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81.wmf"/><Relationship Id="rId2" Type="http://schemas.openxmlformats.org/officeDocument/2006/relationships/oleObject" Target="../embeddings/oleObject66.bin"/><Relationship Id="rId16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7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5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85.bin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8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9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09.wmf"/><Relationship Id="rId2" Type="http://schemas.openxmlformats.org/officeDocument/2006/relationships/oleObject" Target="../embeddings/oleObject96.bin"/><Relationship Id="rId16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110.wmf"/><Relationship Id="rId7" Type="http://schemas.openxmlformats.org/officeDocument/2006/relationships/image" Target="../media/image112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1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image" Target="../media/image114.wmf"/><Relationship Id="rId7" Type="http://schemas.openxmlformats.org/officeDocument/2006/relationships/image" Target="../media/image116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118.wmf"/><Relationship Id="rId7" Type="http://schemas.openxmlformats.org/officeDocument/2006/relationships/oleObject" Target="../embeddings/oleObject115.bin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Рисунок 124" descr="Изображение выглядит как внутренний, металлоизделия, стол&#10;&#10;Описание создано автоматически">
            <a:extLst>
              <a:ext uri="{FF2B5EF4-FFF2-40B4-BE49-F238E27FC236}">
                <a16:creationId xmlns:a16="http://schemas.microsoft.com/office/drawing/2014/main" id="{F3909196-941E-4992-BED1-BC11D2307F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3896" y="0"/>
            <a:ext cx="3138104" cy="4247004"/>
          </a:xfrm>
          <a:custGeom>
            <a:avLst/>
            <a:gdLst>
              <a:gd name="connsiteX0" fmla="*/ 807468 w 4184139"/>
              <a:gd name="connsiteY0" fmla="*/ 0 h 4247004"/>
              <a:gd name="connsiteX1" fmla="*/ 4068803 w 4184139"/>
              <a:gd name="connsiteY1" fmla="*/ 0 h 4247004"/>
              <a:gd name="connsiteX2" fmla="*/ 4162158 w 4184139"/>
              <a:gd name="connsiteY2" fmla="*/ 84846 h 4247004"/>
              <a:gd name="connsiteX3" fmla="*/ 4184139 w 4184139"/>
              <a:gd name="connsiteY3" fmla="*/ 109032 h 4247004"/>
              <a:gd name="connsiteX4" fmla="*/ 4184139 w 4184139"/>
              <a:gd name="connsiteY4" fmla="*/ 3508705 h 4247004"/>
              <a:gd name="connsiteX5" fmla="*/ 4162158 w 4184139"/>
              <a:gd name="connsiteY5" fmla="*/ 3532891 h 4247004"/>
              <a:gd name="connsiteX6" fmla="*/ 2438135 w 4184139"/>
              <a:gd name="connsiteY6" fmla="*/ 4247004 h 4247004"/>
              <a:gd name="connsiteX7" fmla="*/ 0 w 4184139"/>
              <a:gd name="connsiteY7" fmla="*/ 1808869 h 4247004"/>
              <a:gd name="connsiteX8" fmla="*/ 714113 w 4184139"/>
              <a:gd name="connsiteY8" fmla="*/ 84846 h 424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4139" h="4247004">
                <a:moveTo>
                  <a:pt x="807468" y="0"/>
                </a:moveTo>
                <a:lnTo>
                  <a:pt x="4068803" y="0"/>
                </a:lnTo>
                <a:lnTo>
                  <a:pt x="4162158" y="84846"/>
                </a:lnTo>
                <a:lnTo>
                  <a:pt x="4184139" y="109032"/>
                </a:lnTo>
                <a:lnTo>
                  <a:pt x="4184139" y="3508705"/>
                </a:lnTo>
                <a:lnTo>
                  <a:pt x="4162158" y="3532891"/>
                </a:lnTo>
                <a:cubicBezTo>
                  <a:pt x="3720942" y="3974107"/>
                  <a:pt x="3111408" y="4247004"/>
                  <a:pt x="2438135" y="4247004"/>
                </a:cubicBezTo>
                <a:cubicBezTo>
                  <a:pt x="1091590" y="4247004"/>
                  <a:pt x="0" y="3155414"/>
                  <a:pt x="0" y="1808869"/>
                </a:cubicBezTo>
                <a:cubicBezTo>
                  <a:pt x="0" y="1135596"/>
                  <a:pt x="272898" y="526062"/>
                  <a:pt x="714113" y="84846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54E013-7609-4552-A8AD-5B1DDB0490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637" y="1"/>
            <a:ext cx="3161753" cy="3381796"/>
          </a:xfrm>
          <a:custGeom>
            <a:avLst/>
            <a:gdLst>
              <a:gd name="connsiteX0" fmla="*/ 431362 w 4215670"/>
              <a:gd name="connsiteY0" fmla="*/ 0 h 3381796"/>
              <a:gd name="connsiteX1" fmla="*/ 3784309 w 4215670"/>
              <a:gd name="connsiteY1" fmla="*/ 0 h 3381796"/>
              <a:gd name="connsiteX2" fmla="*/ 3855685 w 4215670"/>
              <a:gd name="connsiteY2" fmla="*/ 95451 h 3381796"/>
              <a:gd name="connsiteX3" fmla="*/ 4215670 w 4215670"/>
              <a:gd name="connsiteY3" fmla="*/ 1273961 h 3381796"/>
              <a:gd name="connsiteX4" fmla="*/ 2107836 w 4215670"/>
              <a:gd name="connsiteY4" fmla="*/ 3381796 h 3381796"/>
              <a:gd name="connsiteX5" fmla="*/ 0 w 4215670"/>
              <a:gd name="connsiteY5" fmla="*/ 1273961 h 3381796"/>
              <a:gd name="connsiteX6" fmla="*/ 359986 w 4215670"/>
              <a:gd name="connsiteY6" fmla="*/ 95451 h 3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670" h="3381796">
                <a:moveTo>
                  <a:pt x="431362" y="0"/>
                </a:moveTo>
                <a:lnTo>
                  <a:pt x="3784309" y="0"/>
                </a:lnTo>
                <a:lnTo>
                  <a:pt x="3855685" y="95451"/>
                </a:lnTo>
                <a:cubicBezTo>
                  <a:pt x="4082961" y="431863"/>
                  <a:pt x="4215670" y="837414"/>
                  <a:pt x="4215670" y="1273961"/>
                </a:cubicBezTo>
                <a:cubicBezTo>
                  <a:pt x="4215670" y="2438087"/>
                  <a:pt x="3271960" y="3381796"/>
                  <a:pt x="2107836" y="3381796"/>
                </a:cubicBezTo>
                <a:cubicBezTo>
                  <a:pt x="943711" y="3381796"/>
                  <a:pt x="0" y="2438087"/>
                  <a:pt x="0" y="1273961"/>
                </a:cubicBezTo>
                <a:cubicBezTo>
                  <a:pt x="0" y="837414"/>
                  <a:pt x="132710" y="431863"/>
                  <a:pt x="359986" y="95451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0" name="Рисунок 59" descr="Изображение выглядит как транспорт&#10;&#10;Описание создано автоматически">
            <a:extLst>
              <a:ext uri="{FF2B5EF4-FFF2-40B4-BE49-F238E27FC236}">
                <a16:creationId xmlns:a16="http://schemas.microsoft.com/office/drawing/2014/main" id="{08C650E0-B4D1-40F8-ACDF-AF497894FA0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0" y="1327615"/>
            <a:ext cx="3893075" cy="5530385"/>
          </a:xfrm>
          <a:custGeom>
            <a:avLst/>
            <a:gdLst>
              <a:gd name="connsiteX0" fmla="*/ 1986067 w 5190767"/>
              <a:gd name="connsiteY0" fmla="*/ 0 h 5530385"/>
              <a:gd name="connsiteX1" fmla="*/ 5190767 w 5190767"/>
              <a:gd name="connsiteY1" fmla="*/ 3204701 h 5530385"/>
              <a:gd name="connsiteX2" fmla="*/ 4252132 w 5190767"/>
              <a:gd name="connsiteY2" fmla="*/ 5470767 h 5530385"/>
              <a:gd name="connsiteX3" fmla="*/ 4186536 w 5190767"/>
              <a:gd name="connsiteY3" fmla="*/ 5530385 h 5530385"/>
              <a:gd name="connsiteX4" fmla="*/ 0 w 5190767"/>
              <a:gd name="connsiteY4" fmla="*/ 5530385 h 5530385"/>
              <a:gd name="connsiteX5" fmla="*/ 0 w 5190767"/>
              <a:gd name="connsiteY5" fmla="*/ 692598 h 5530385"/>
              <a:gd name="connsiteX6" fmla="*/ 194287 w 5190767"/>
              <a:gd name="connsiteY6" fmla="*/ 547313 h 5530385"/>
              <a:gd name="connsiteX7" fmla="*/ 1986067 w 5190767"/>
              <a:gd name="connsiteY7" fmla="*/ 0 h 55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767" h="5530385">
                <a:moveTo>
                  <a:pt x="1986067" y="0"/>
                </a:moveTo>
                <a:cubicBezTo>
                  <a:pt x="3755974" y="0"/>
                  <a:pt x="5190767" y="1434794"/>
                  <a:pt x="5190767" y="3204701"/>
                </a:cubicBezTo>
                <a:cubicBezTo>
                  <a:pt x="5190767" y="4089655"/>
                  <a:pt x="4832069" y="4890830"/>
                  <a:pt x="4252132" y="5470767"/>
                </a:cubicBezTo>
                <a:lnTo>
                  <a:pt x="4186536" y="5530385"/>
                </a:lnTo>
                <a:lnTo>
                  <a:pt x="0" y="5530385"/>
                </a:lnTo>
                <a:lnTo>
                  <a:pt x="0" y="692598"/>
                </a:lnTo>
                <a:lnTo>
                  <a:pt x="194287" y="547313"/>
                </a:lnTo>
                <a:cubicBezTo>
                  <a:pt x="705761" y="201768"/>
                  <a:pt x="1322351" y="0"/>
                  <a:pt x="1986067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CDD7C-75F0-49C2-9B2E-581F86D20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4239" y="4229456"/>
            <a:ext cx="5510704" cy="1160633"/>
          </a:xfrm>
        </p:spPr>
        <p:txBody>
          <a:bodyPr anchor="t">
            <a:noAutofit/>
          </a:bodyPr>
          <a:lstStyle/>
          <a:p>
            <a:pPr algn="r"/>
            <a:r>
              <a:rPr lang="ru-RU" dirty="0">
                <a:solidFill>
                  <a:srgbClr val="002060"/>
                </a:solidFill>
                <a:latin typeface="Constantia" panose="02030602050306030303" pitchFamily="18" charset="0"/>
              </a:rPr>
              <a:t>Электричество</a:t>
            </a:r>
            <a:endParaRPr lang="en-US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BC01C6-E454-4FA3-967D-EC7E86396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7089" y="6030242"/>
            <a:ext cx="4237983" cy="683752"/>
          </a:xfrm>
        </p:spPr>
        <p:txBody>
          <a:bodyPr anchor="b">
            <a:noAutofit/>
          </a:bodyPr>
          <a:lstStyle/>
          <a:p>
            <a:pPr algn="r"/>
            <a:r>
              <a:rPr lang="ru-RU" sz="5400" dirty="0">
                <a:solidFill>
                  <a:srgbClr val="FF0000"/>
                </a:solidFill>
                <a:latin typeface="Constantia" panose="02030602050306030303" pitchFamily="18" charset="0"/>
              </a:rPr>
              <a:t>Лекция </a:t>
            </a:r>
            <a:r>
              <a:rPr lang="en-US" sz="5400" dirty="0">
                <a:solidFill>
                  <a:srgbClr val="FF0000"/>
                </a:solidFill>
                <a:latin typeface="Constantia" panose="02030602050306030303" pitchFamily="18" charset="0"/>
              </a:rPr>
              <a:t>5</a:t>
            </a:r>
            <a:endParaRPr lang="ru-RU" sz="5400" dirty="0">
              <a:solidFill>
                <a:srgbClr val="FF0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7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Прямоугольник 1">
            <a:extLst>
              <a:ext uri="{FF2B5EF4-FFF2-40B4-BE49-F238E27FC236}">
                <a16:creationId xmlns:a16="http://schemas.microsoft.com/office/drawing/2014/main" id="{55F1B7B2-153D-41D3-B7E3-5FD0F58EC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931" y="531955"/>
            <a:ext cx="51475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Закон Джоуля-Ленца </a:t>
            </a:r>
          </a:p>
        </p:txBody>
      </p:sp>
      <p:sp>
        <p:nvSpPr>
          <p:cNvPr id="33797" name="TextBox 2">
            <a:extLst>
              <a:ext uri="{FF2B5EF4-FFF2-40B4-BE49-F238E27FC236}">
                <a16:creationId xmlns:a16="http://schemas.microsoft.com/office/drawing/2014/main" id="{BFB52385-6049-4346-AEBE-FA665FD4C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19" y="1788774"/>
            <a:ext cx="1165519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При прохождении по проводнику тока проводник нагревается. Джоуль и независимо от него Ленц обнаружили экспериментально, что </a:t>
            </a:r>
            <a:r>
              <a:rPr lang="ru-RU" altLang="ru-RU" sz="2000" b="1" dirty="0"/>
              <a:t>количество тепла, выделяющееся в проводнике пропорционально его сопротивлению, квадрату силы тока и времени прохождения тока.</a:t>
            </a:r>
          </a:p>
        </p:txBody>
      </p:sp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F9E006AD-5768-4798-AB0D-B78DF2FB6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993" y="3162922"/>
          <a:ext cx="17859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83920" imgH="228600" progId="Equation.3">
                  <p:embed/>
                </p:oleObj>
              </mc:Choice>
              <mc:Fallback>
                <p:oleObj name="Формула" r:id="rId2" imgW="583920" imgH="228600" progId="Equation.3">
                  <p:embed/>
                  <p:pic>
                    <p:nvPicPr>
                      <p:cNvPr id="33794" name="Object 2">
                        <a:extLst>
                          <a:ext uri="{FF2B5EF4-FFF2-40B4-BE49-F238E27FC236}">
                            <a16:creationId xmlns:a16="http://schemas.microsoft.com/office/drawing/2014/main" id="{F9E006AD-5768-4798-AB0D-B78DF2FB6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993" y="3162922"/>
                        <a:ext cx="1785938" cy="698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Прямоугольник 4">
            <a:extLst>
              <a:ext uri="{FF2B5EF4-FFF2-40B4-BE49-F238E27FC236}">
                <a16:creationId xmlns:a16="http://schemas.microsoft.com/office/drawing/2014/main" id="{A9D754A5-A419-4A80-949A-39E9A9CC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119" y="3315322"/>
            <a:ext cx="3116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dirty="0"/>
              <a:t>- закон</a:t>
            </a:r>
            <a:r>
              <a:rPr lang="ru-RU" altLang="ru-RU" sz="2000" dirty="0"/>
              <a:t> </a:t>
            </a:r>
            <a:r>
              <a:rPr lang="ru-RU" altLang="ru-RU" sz="2000" b="1" dirty="0"/>
              <a:t>Джоуля</a:t>
            </a:r>
            <a:r>
              <a:rPr lang="ru-RU" altLang="ru-RU" sz="2000" dirty="0"/>
              <a:t>—</a:t>
            </a:r>
            <a:r>
              <a:rPr lang="ru-RU" altLang="ru-RU" sz="2000" b="1" dirty="0"/>
              <a:t>Ленца</a:t>
            </a:r>
            <a:endParaRPr lang="ru-RU" altLang="ru-RU" sz="2000" dirty="0"/>
          </a:p>
        </p:txBody>
      </p:sp>
      <p:sp>
        <p:nvSpPr>
          <p:cNvPr id="33799" name="TextBox 5">
            <a:extLst>
              <a:ext uri="{FF2B5EF4-FFF2-40B4-BE49-F238E27FC236}">
                <a16:creationId xmlns:a16="http://schemas.microsoft.com/office/drawing/2014/main" id="{B3D5FDAF-6F16-4BA4-9C55-97261BE44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4382352"/>
            <a:ext cx="5572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Если сила тока изменяется со временем, то:</a:t>
            </a:r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AF91A185-4E10-48B6-92E5-0B2F3E051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9513" y="3421063"/>
          <a:ext cx="2022475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469800" progId="Equation.DSMT4">
                  <p:embed/>
                </p:oleObj>
              </mc:Choice>
              <mc:Fallback>
                <p:oleObj name="Equation" r:id="rId4" imgW="749160" imgH="469800" progId="Equation.DSMT4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AF91A185-4E10-48B6-92E5-0B2F3E051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13" y="3421063"/>
                        <a:ext cx="2022475" cy="1268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Box 10">
            <a:extLst>
              <a:ext uri="{FF2B5EF4-FFF2-40B4-BE49-F238E27FC236}">
                <a16:creationId xmlns:a16="http://schemas.microsoft.com/office/drawing/2014/main" id="{AF7D532A-0F9E-4A61-BDEF-32625C1C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9" y="5150702"/>
            <a:ext cx="7858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При этом силы поля совершают работу</a:t>
            </a:r>
            <a:r>
              <a:rPr lang="en-US" altLang="ru-RU" sz="2000" dirty="0"/>
              <a:t>:</a:t>
            </a:r>
            <a:r>
              <a:rPr lang="ru-RU" altLang="ru-RU" sz="2000" dirty="0"/>
              <a:t> </a:t>
            </a:r>
            <a:r>
              <a:rPr lang="en-US" altLang="ru-RU" sz="2400" i="1" dirty="0" err="1"/>
              <a:t>dA</a:t>
            </a:r>
            <a:r>
              <a:rPr lang="en-US" altLang="ru-RU" sz="2400" i="1" dirty="0"/>
              <a:t>=</a:t>
            </a:r>
            <a:r>
              <a:rPr lang="en-US" altLang="ru-RU" sz="2400" i="1" dirty="0" err="1"/>
              <a:t>Udq</a:t>
            </a:r>
            <a:r>
              <a:rPr lang="en-US" altLang="ru-RU" sz="2400" i="1" dirty="0"/>
              <a:t>=</a:t>
            </a:r>
            <a:r>
              <a:rPr lang="en-US" altLang="ru-RU" sz="2400" i="1" dirty="0" err="1"/>
              <a:t>Uidt</a:t>
            </a:r>
            <a:r>
              <a:rPr lang="en-US" altLang="ru-RU" sz="2400" i="1" dirty="0"/>
              <a:t>=RI</a:t>
            </a:r>
            <a:r>
              <a:rPr lang="en-US" altLang="ru-RU" sz="2400" i="1" baseline="30000" dirty="0"/>
              <a:t>2</a:t>
            </a:r>
            <a:r>
              <a:rPr lang="en-US" altLang="ru-RU" sz="2400" i="1" dirty="0"/>
              <a:t>dt</a:t>
            </a:r>
            <a:endParaRPr lang="ru-RU" altLang="ru-RU" sz="2400" i="1" dirty="0"/>
          </a:p>
        </p:txBody>
      </p:sp>
      <p:sp>
        <p:nvSpPr>
          <p:cNvPr id="33801" name="TextBox 13">
            <a:extLst>
              <a:ext uri="{FF2B5EF4-FFF2-40B4-BE49-F238E27FC236}">
                <a16:creationId xmlns:a16="http://schemas.microsoft.com/office/drawing/2014/main" id="{26ABEDF4-C9D9-4A96-8689-3BEDF22A1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19" y="5905769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 err="1"/>
              <a:t>Т.о</a:t>
            </a:r>
            <a:r>
              <a:rPr lang="ru-RU" altLang="ru-RU" sz="2000" dirty="0"/>
              <a:t>., нагревание проводника происходит за счет работы, совершаемой силами поля над носителями заряда.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Прямоугольник 2">
            <a:extLst>
              <a:ext uri="{FF2B5EF4-FFF2-40B4-BE49-F238E27FC236}">
                <a16:creationId xmlns:a16="http://schemas.microsoft.com/office/drawing/2014/main" id="{ED3F6AE2-9D82-4D8C-805F-556D15F72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08" y="66675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По закону Джоуля — Ленца, за время </a:t>
            </a:r>
            <a:r>
              <a:rPr lang="en-US" altLang="ru-RU" sz="2000" dirty="0"/>
              <a:t>d</a:t>
            </a:r>
            <a:r>
              <a:rPr lang="en-US" altLang="ru-RU" sz="2000" i="1" dirty="0"/>
              <a:t>t</a:t>
            </a:r>
            <a:r>
              <a:rPr lang="ru-RU" altLang="ru-RU" sz="2000" dirty="0"/>
              <a:t> в этом объеме выделится теплота</a:t>
            </a:r>
          </a:p>
        </p:txBody>
      </p:sp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84AFF7A5-21DE-4529-979C-51C051359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4613" y="206375"/>
          <a:ext cx="22796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228600" progId="Equation.DSMT4">
                  <p:embed/>
                </p:oleObj>
              </mc:Choice>
              <mc:Fallback>
                <p:oleObj name="Equation" r:id="rId2" imgW="736560" imgH="228600" progId="Equation.DSMT4">
                  <p:embed/>
                  <p:pic>
                    <p:nvPicPr>
                      <p:cNvPr id="34818" name="Object 2">
                        <a:extLst>
                          <a:ext uri="{FF2B5EF4-FFF2-40B4-BE49-F238E27FC236}">
                            <a16:creationId xmlns:a16="http://schemas.microsoft.com/office/drawing/2014/main" id="{84AFF7A5-21DE-4529-979C-51C051359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206375"/>
                        <a:ext cx="22796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AFEB5406-D7F0-48A4-AD53-28D315EA1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6158" y="605357"/>
          <a:ext cx="3569593" cy="101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200" imgH="393480" progId="Equation.DSMT4">
                  <p:embed/>
                </p:oleObj>
              </mc:Choice>
              <mc:Fallback>
                <p:oleObj name="Equation" r:id="rId4" imgW="1384200" imgH="393480" progId="Equation.DSMT4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id="{AFEB5406-D7F0-48A4-AD53-28D315EA1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158" y="605357"/>
                        <a:ext cx="3569593" cy="101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F14CD631-F5BD-4CA2-8B27-2E908A890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125" y="2078329"/>
          <a:ext cx="5168883" cy="104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942920" imgH="393480" progId="Equation.3">
                  <p:embed/>
                </p:oleObj>
              </mc:Choice>
              <mc:Fallback>
                <p:oleObj name="Формула" r:id="rId6" imgW="1942920" imgH="393480" progId="Equation.3">
                  <p:embed/>
                  <p:pic>
                    <p:nvPicPr>
                      <p:cNvPr id="34820" name="Object 4">
                        <a:extLst>
                          <a:ext uri="{FF2B5EF4-FFF2-40B4-BE49-F238E27FC236}">
                            <a16:creationId xmlns:a16="http://schemas.microsoft.com/office/drawing/2014/main" id="{F14CD631-F5BD-4CA2-8B27-2E908A890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125" y="2078329"/>
                        <a:ext cx="5168883" cy="104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0C7D7112-9BE7-4850-A028-545B46282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1" y="2286000"/>
          <a:ext cx="2271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888840" imgH="228600" progId="Equation.3">
                  <p:embed/>
                </p:oleObj>
              </mc:Choice>
              <mc:Fallback>
                <p:oleObj name="Формула" r:id="rId8" imgW="888840" imgH="228600" progId="Equation.3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0C7D7112-9BE7-4850-A028-545B46282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1" y="2286000"/>
                        <a:ext cx="2271713" cy="58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Прямоугольник 7">
            <a:extLst>
              <a:ext uri="{FF2B5EF4-FFF2-40B4-BE49-F238E27FC236}">
                <a16:creationId xmlns:a16="http://schemas.microsoft.com/office/drawing/2014/main" id="{6024C050-1F17-4A25-A4C6-61EF88DA1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16" y="3343303"/>
            <a:ext cx="8020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Количество теплоты, выделяющееся за единицу времени в единице объема, называется </a:t>
            </a:r>
            <a:r>
              <a:rPr lang="ru-RU" altLang="ru-RU" sz="2000" b="1" dirty="0"/>
              <a:t>удельной тепловой мощностью тока.</a:t>
            </a:r>
            <a:r>
              <a:rPr lang="ru-RU" altLang="ru-RU" sz="2000" dirty="0"/>
              <a:t> </a:t>
            </a:r>
          </a:p>
        </p:txBody>
      </p:sp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C11ED598-F160-4C05-95B5-94C473A2B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53625" y="3781930"/>
          <a:ext cx="13938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495000" imgH="228600" progId="Equation.3">
                  <p:embed/>
                </p:oleObj>
              </mc:Choice>
              <mc:Fallback>
                <p:oleObj name="Формула" r:id="rId10" imgW="495000" imgH="228600" progId="Equation.3">
                  <p:embed/>
                  <p:pic>
                    <p:nvPicPr>
                      <p:cNvPr id="34822" name="Object 6">
                        <a:extLst>
                          <a:ext uri="{FF2B5EF4-FFF2-40B4-BE49-F238E27FC236}">
                            <a16:creationId xmlns:a16="http://schemas.microsoft.com/office/drawing/2014/main" id="{C11ED598-F160-4C05-95B5-94C473A2BD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25" y="3781930"/>
                        <a:ext cx="1393825" cy="642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Прямоугольник 9">
            <a:extLst>
              <a:ext uri="{FF2B5EF4-FFF2-40B4-BE49-F238E27FC236}">
                <a16:creationId xmlns:a16="http://schemas.microsoft.com/office/drawing/2014/main" id="{EB46E69E-6CAC-4FA9-9B94-DCD3631A2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16" y="4576662"/>
            <a:ext cx="74486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Используя дифференциальную форму закона</a:t>
            </a:r>
            <a:r>
              <a:rPr lang="ru-RU" altLang="ru-RU" sz="2000" b="1" dirty="0"/>
              <a:t> </a:t>
            </a:r>
            <a:r>
              <a:rPr lang="ru-RU" altLang="ru-RU" sz="2000" dirty="0"/>
              <a:t>Ома (</a:t>
            </a:r>
            <a:r>
              <a:rPr lang="en-US" altLang="ru-RU" sz="2000" i="1" dirty="0"/>
              <a:t>j</a:t>
            </a:r>
            <a:r>
              <a:rPr lang="ru-RU" altLang="ru-RU" sz="2000" i="1" dirty="0"/>
              <a:t>=</a:t>
            </a:r>
            <a:r>
              <a:rPr lang="ru-RU" altLang="ru-RU" sz="2000" i="1" dirty="0">
                <a:sym typeface="Symbol" panose="05050102010706020507" pitchFamily="18" charset="2"/>
              </a:rPr>
              <a:t></a:t>
            </a:r>
            <a:r>
              <a:rPr lang="ru-RU" altLang="ru-RU" sz="2000" i="1" dirty="0"/>
              <a:t>Е)</a:t>
            </a:r>
            <a:r>
              <a:rPr lang="ru-RU" altLang="ru-RU" sz="2000" dirty="0"/>
              <a:t> и соотношение </a:t>
            </a:r>
            <a:r>
              <a:rPr lang="ru-RU" altLang="ru-RU" sz="2000" b="1" i="1" dirty="0">
                <a:sym typeface="Symbol" panose="05050102010706020507" pitchFamily="18" charset="2"/>
              </a:rPr>
              <a:t></a:t>
            </a:r>
            <a:r>
              <a:rPr lang="ru-RU" altLang="ru-RU" sz="2000" b="1" i="1" dirty="0"/>
              <a:t>=</a:t>
            </a:r>
            <a:r>
              <a:rPr lang="ru-RU" altLang="ru-RU" sz="2000" b="1" dirty="0"/>
              <a:t>1</a:t>
            </a:r>
            <a:r>
              <a:rPr lang="ru-RU" altLang="ru-RU" sz="2000" b="1" i="1" dirty="0"/>
              <a:t>/</a:t>
            </a:r>
            <a:r>
              <a:rPr lang="ru-RU" altLang="ru-RU" sz="2000" b="1" i="1" dirty="0">
                <a:sym typeface="Symbol" panose="05050102010706020507" pitchFamily="18" charset="2"/>
              </a:rPr>
              <a:t></a:t>
            </a:r>
            <a:r>
              <a:rPr lang="ru-RU" altLang="ru-RU" sz="2000" i="1" dirty="0"/>
              <a:t>, </a:t>
            </a:r>
            <a:r>
              <a:rPr lang="ru-RU" altLang="ru-RU" sz="2000" dirty="0"/>
              <a:t>получим</a:t>
            </a:r>
          </a:p>
        </p:txBody>
      </p:sp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F8E0EC8E-A004-4C24-AEC6-DE780FD62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7835" y="5865712"/>
          <a:ext cx="1571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545760" imgH="203040" progId="Equation.3">
                  <p:embed/>
                </p:oleObj>
              </mc:Choice>
              <mc:Fallback>
                <p:oleObj name="Формула" r:id="rId12" imgW="545760" imgH="203040" progId="Equation.3">
                  <p:embed/>
                  <p:pic>
                    <p:nvPicPr>
                      <p:cNvPr id="34823" name="Object 7">
                        <a:extLst>
                          <a:ext uri="{FF2B5EF4-FFF2-40B4-BE49-F238E27FC236}">
                            <a16:creationId xmlns:a16="http://schemas.microsoft.com/office/drawing/2014/main" id="{F8E0EC8E-A004-4C24-AEC6-DE780FD62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835" y="5865712"/>
                        <a:ext cx="1571625" cy="58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Прямоугольник 11">
            <a:extLst>
              <a:ext uri="{FF2B5EF4-FFF2-40B4-BE49-F238E27FC236}">
                <a16:creationId xmlns:a16="http://schemas.microsoft.com/office/drawing/2014/main" id="{11B437EE-A5BE-4D4A-81CA-37A07E1E9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419" y="5531055"/>
            <a:ext cx="49291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Формулы  являются обобщенным выражением</a:t>
            </a:r>
            <a:r>
              <a:rPr lang="ru-RU" altLang="ru-RU" sz="2000" b="1" dirty="0"/>
              <a:t> закона Джоуля—Ленца в дифференциальной форме</a:t>
            </a:r>
            <a:endParaRPr lang="ru-RU" altLang="ru-RU" sz="2000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E6E9259-C363-4EE3-9C96-84E3B4E84353}"/>
              </a:ext>
            </a:extLst>
          </p:cNvPr>
          <p:cNvCxnSpPr/>
          <p:nvPr/>
        </p:nvCxnSpPr>
        <p:spPr>
          <a:xfrm rot="10800000" flipV="1">
            <a:off x="5718085" y="6157812"/>
            <a:ext cx="857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FE55EA1-0CC5-4E5B-A6D1-AD9D0FF526E7}"/>
              </a:ext>
            </a:extLst>
          </p:cNvPr>
          <p:cNvCxnSpPr/>
          <p:nvPr/>
        </p:nvCxnSpPr>
        <p:spPr>
          <a:xfrm flipV="1">
            <a:off x="7473949" y="4465103"/>
            <a:ext cx="3286125" cy="128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Box 3">
            <a:extLst>
              <a:ext uri="{FF2B5EF4-FFF2-40B4-BE49-F238E27FC236}">
                <a16:creationId xmlns:a16="http://schemas.microsoft.com/office/drawing/2014/main" id="{2C7B0CEC-BB07-4D44-941F-0722967E9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60" y="571501"/>
            <a:ext cx="1133340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Закон Ома для неоднородного участка цепи</a:t>
            </a:r>
          </a:p>
        </p:txBody>
      </p:sp>
      <p:pic>
        <p:nvPicPr>
          <p:cNvPr id="35846" name="Picture 18">
            <a:extLst>
              <a:ext uri="{FF2B5EF4-FFF2-40B4-BE49-F238E27FC236}">
                <a16:creationId xmlns:a16="http://schemas.microsoft.com/office/drawing/2014/main" id="{53913D82-AC43-4B7C-B370-520B1E0B9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27" y="2750569"/>
            <a:ext cx="409575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20">
            <a:extLst>
              <a:ext uri="{FF2B5EF4-FFF2-40B4-BE49-F238E27FC236}">
                <a16:creationId xmlns:a16="http://schemas.microsoft.com/office/drawing/2014/main" id="{8BEB8D9D-95E5-4CE8-8E37-DCEB4EAF8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1777049"/>
            <a:ext cx="7500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ru-RU" altLang="ru-RU" sz="2000" dirty="0">
                <a:cs typeface="Times New Roman" panose="02020603050405020304" pitchFamily="18" charset="0"/>
              </a:rPr>
              <a:t>Рассмотрим </a:t>
            </a:r>
            <a:r>
              <a:rPr lang="ru-RU" altLang="ru-RU" sz="2000" b="1" dirty="0">
                <a:cs typeface="Times New Roman" panose="02020603050405020304" pitchFamily="18" charset="0"/>
              </a:rPr>
              <a:t>неоднородный участок цепи,</a:t>
            </a:r>
            <a:r>
              <a:rPr lang="ru-RU" altLang="ru-RU" sz="2000" dirty="0">
                <a:cs typeface="Times New Roman" panose="02020603050405020304" pitchFamily="18" charset="0"/>
              </a:rPr>
              <a:t> где       -действующая </a:t>
            </a:r>
            <a:r>
              <a:rPr lang="ru-RU" altLang="ru-RU" sz="2000" dirty="0" err="1">
                <a:cs typeface="Times New Roman" panose="02020603050405020304" pitchFamily="18" charset="0"/>
              </a:rPr>
              <a:t>э.д.с</a:t>
            </a:r>
            <a:r>
              <a:rPr lang="ru-RU" altLang="ru-RU" sz="2000" dirty="0">
                <a:cs typeface="Times New Roman" panose="02020603050405020304" pitchFamily="18" charset="0"/>
              </a:rPr>
              <a:t>. на участке цепи</a:t>
            </a:r>
            <a:endParaRPr lang="ru-RU" altLang="ru-RU" sz="2000" dirty="0"/>
          </a:p>
        </p:txBody>
      </p:sp>
      <p:pic>
        <p:nvPicPr>
          <p:cNvPr id="35848" name="Picture 19">
            <a:extLst>
              <a:ext uri="{FF2B5EF4-FFF2-40B4-BE49-F238E27FC236}">
                <a16:creationId xmlns:a16="http://schemas.microsoft.com/office/drawing/2014/main" id="{80ABCF2C-088A-4256-BDE1-F91BA79F7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1793682"/>
            <a:ext cx="7143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Rectangle 21">
            <a:extLst>
              <a:ext uri="{FF2B5EF4-FFF2-40B4-BE49-F238E27FC236}">
                <a16:creationId xmlns:a16="http://schemas.microsoft.com/office/drawing/2014/main" id="{0A98557B-556C-4932-AF23-2A411F6CF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40" y="2750569"/>
            <a:ext cx="2786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b="1" dirty="0">
                <a:cs typeface="Times New Roman" panose="02020603050405020304" pitchFamily="18" charset="0"/>
              </a:rPr>
              <a:t>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altLang="ru-RU" sz="2000" b="1" baseline="-30000" dirty="0">
                <a:cs typeface="Times New Roman" panose="02020603050405020304" pitchFamily="18" charset="0"/>
              </a:rPr>
              <a:t>1</a:t>
            </a:r>
            <a:r>
              <a:rPr lang="ru-RU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—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altLang="ru-RU" sz="2000" b="1" baseline="-30000" dirty="0">
                <a:cs typeface="Times New Roman" panose="02020603050405020304" pitchFamily="18" charset="0"/>
              </a:rPr>
              <a:t>2</a:t>
            </a:r>
            <a:r>
              <a:rPr lang="ru-RU" altLang="ru-RU" sz="2000" b="1" dirty="0">
                <a:cs typeface="Times New Roman" panose="02020603050405020304" pitchFamily="18" charset="0"/>
              </a:rPr>
              <a:t>)</a:t>
            </a:r>
            <a:r>
              <a:rPr lang="en-US" altLang="ru-RU" sz="2000" b="1" dirty="0">
                <a:cs typeface="Times New Roman" panose="02020603050405020304" pitchFamily="18" charset="0"/>
              </a:rPr>
              <a:t> </a:t>
            </a:r>
            <a:r>
              <a:rPr lang="en-US" altLang="ru-RU" sz="2000" dirty="0">
                <a:cs typeface="Times New Roman" panose="02020603050405020304" pitchFamily="18" charset="0"/>
              </a:rPr>
              <a:t>-</a:t>
            </a:r>
            <a:r>
              <a:rPr lang="ru-RU" altLang="ru-RU" sz="2000" dirty="0">
                <a:cs typeface="Times New Roman" panose="02020603050405020304" pitchFamily="18" charset="0"/>
              </a:rPr>
              <a:t> разность потенциалов </a:t>
            </a:r>
            <a:endParaRPr lang="ru-RU" altLang="ru-RU" sz="20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5850" name="TextBox 22">
            <a:extLst>
              <a:ext uri="{FF2B5EF4-FFF2-40B4-BE49-F238E27FC236}">
                <a16:creationId xmlns:a16="http://schemas.microsoft.com/office/drawing/2014/main" id="{0B4AAA6C-5B18-46D2-B810-5BBEF959B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9" y="4148334"/>
            <a:ext cx="3357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Работа, совершаемая над зарядом, равна:</a:t>
            </a:r>
          </a:p>
        </p:txBody>
      </p:sp>
      <p:graphicFrame>
        <p:nvGraphicFramePr>
          <p:cNvPr id="35842" name="Object 22">
            <a:extLst>
              <a:ext uri="{FF2B5EF4-FFF2-40B4-BE49-F238E27FC236}">
                <a16:creationId xmlns:a16="http://schemas.microsoft.com/office/drawing/2014/main" id="{97352B5C-912A-423F-9D08-4AB43BB27D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0093" y="4076896"/>
          <a:ext cx="417353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498320" imgH="215640" progId="Equation.3">
                  <p:embed/>
                </p:oleObj>
              </mc:Choice>
              <mc:Fallback>
                <p:oleObj name="Формула" r:id="rId4" imgW="1498320" imgH="215640" progId="Equation.3">
                  <p:embed/>
                  <p:pic>
                    <p:nvPicPr>
                      <p:cNvPr id="35842" name="Object 22">
                        <a:extLst>
                          <a:ext uri="{FF2B5EF4-FFF2-40B4-BE49-F238E27FC236}">
                            <a16:creationId xmlns:a16="http://schemas.microsoft.com/office/drawing/2014/main" id="{97352B5C-912A-423F-9D08-4AB43BB27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093" y="4076896"/>
                        <a:ext cx="4173538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Box 24">
            <a:extLst>
              <a:ext uri="{FF2B5EF4-FFF2-40B4-BE49-F238E27FC236}">
                <a16:creationId xmlns:a16="http://schemas.microsoft.com/office/drawing/2014/main" id="{D2210C63-A634-40F4-BE39-94E98CF7F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905" y="5368298"/>
            <a:ext cx="3786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За время </a:t>
            </a:r>
            <a:r>
              <a:rPr lang="en-US" altLang="ru-RU" sz="2000" dirty="0"/>
              <a:t>dt</a:t>
            </a:r>
            <a:r>
              <a:rPr lang="ru-RU" altLang="ru-RU" sz="2000" dirty="0"/>
              <a:t> выделяется тепло</a:t>
            </a:r>
          </a:p>
        </p:txBody>
      </p:sp>
      <p:graphicFrame>
        <p:nvGraphicFramePr>
          <p:cNvPr id="35843" name="Object 23">
            <a:extLst>
              <a:ext uri="{FF2B5EF4-FFF2-40B4-BE49-F238E27FC236}">
                <a16:creationId xmlns:a16="http://schemas.microsoft.com/office/drawing/2014/main" id="{3BF5F68A-5DA1-4337-B503-AB5366F2F4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9096" y="5164135"/>
          <a:ext cx="352583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206360" imgH="228600" progId="Equation.3">
                  <p:embed/>
                </p:oleObj>
              </mc:Choice>
              <mc:Fallback>
                <p:oleObj name="Формула" r:id="rId6" imgW="1206360" imgH="228600" progId="Equation.3">
                  <p:embed/>
                  <p:pic>
                    <p:nvPicPr>
                      <p:cNvPr id="35843" name="Object 23">
                        <a:extLst>
                          <a:ext uri="{FF2B5EF4-FFF2-40B4-BE49-F238E27FC236}">
                            <a16:creationId xmlns:a16="http://schemas.microsoft.com/office/drawing/2014/main" id="{3BF5F68A-5DA1-4337-B503-AB5366F2F4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096" y="5164135"/>
                        <a:ext cx="3525837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Box 26">
            <a:extLst>
              <a:ext uri="{FF2B5EF4-FFF2-40B4-BE49-F238E27FC236}">
                <a16:creationId xmlns:a16="http://schemas.microsoft.com/office/drawing/2014/main" id="{05C46C9B-4D82-441A-B1E3-170BDF013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782" y="6092823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i="1" dirty="0" err="1"/>
              <a:t>dA</a:t>
            </a:r>
            <a:r>
              <a:rPr lang="en-US" altLang="ru-RU" sz="2400" i="1" dirty="0"/>
              <a:t>=</a:t>
            </a:r>
            <a:r>
              <a:rPr lang="en-US" altLang="ru-RU" sz="2400" i="1" dirty="0" err="1"/>
              <a:t>dQ</a:t>
            </a:r>
            <a:endParaRPr lang="ru-RU" altLang="ru-RU" sz="2400" i="1" dirty="0"/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6450AC24-C7DE-4934-94AF-9CFFE32A6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8907" y="6021386"/>
          <a:ext cx="40211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638000" imgH="215640" progId="Equation.3">
                  <p:embed/>
                </p:oleObj>
              </mc:Choice>
              <mc:Fallback>
                <p:oleObj name="Формула" r:id="rId8" imgW="1638000" imgH="215640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6450AC24-C7DE-4934-94AF-9CFFE32A6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907" y="6021386"/>
                        <a:ext cx="40211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TextBox 6">
            <a:extLst>
              <a:ext uri="{FF2B5EF4-FFF2-40B4-BE49-F238E27FC236}">
                <a16:creationId xmlns:a16="http://schemas.microsoft.com/office/drawing/2014/main" id="{D12F9C76-239B-4E27-A81B-2B480A5B7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2214563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при</a:t>
            </a:r>
          </a:p>
        </p:txBody>
      </p:sp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F1E06B99-3F1B-469E-9023-FDBFF8E2E9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5689" y="2214564"/>
          <a:ext cx="8667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44240" imgH="215640" progId="Equation.3">
                  <p:embed/>
                </p:oleObj>
              </mc:Choice>
              <mc:Fallback>
                <p:oleObj name="Формула" r:id="rId2" imgW="444240" imgH="215640" progId="Equation.3">
                  <p:embed/>
                  <p:pic>
                    <p:nvPicPr>
                      <p:cNvPr id="1027" name="Object 3">
                        <a:extLst>
                          <a:ext uri="{FF2B5EF4-FFF2-40B4-BE49-F238E27FC236}">
                            <a16:creationId xmlns:a16="http://schemas.microsoft.com/office/drawing/2014/main" id="{F1E06B99-3F1B-469E-9023-FDBFF8E2E9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9" y="2214564"/>
                        <a:ext cx="8667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>
            <a:extLst>
              <a:ext uri="{FF2B5EF4-FFF2-40B4-BE49-F238E27FC236}">
                <a16:creationId xmlns:a16="http://schemas.microsoft.com/office/drawing/2014/main" id="{2B84345C-23E6-4611-90E3-0B79E54CC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1563" y="1928813"/>
          <a:ext cx="13890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11000" imgH="393480" progId="Equation.3">
                  <p:embed/>
                </p:oleObj>
              </mc:Choice>
              <mc:Fallback>
                <p:oleObj name="Формула" r:id="rId4" imgW="711000" imgH="393480" progId="Equation.3">
                  <p:embed/>
                  <p:pic>
                    <p:nvPicPr>
                      <p:cNvPr id="1028" name="Object 4">
                        <a:extLst>
                          <a:ext uri="{FF2B5EF4-FFF2-40B4-BE49-F238E27FC236}">
                            <a16:creationId xmlns:a16="http://schemas.microsoft.com/office/drawing/2014/main" id="{2B84345C-23E6-4611-90E3-0B79E54CC7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1928813"/>
                        <a:ext cx="138906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Box 9">
            <a:extLst>
              <a:ext uri="{FF2B5EF4-FFF2-40B4-BE49-F238E27FC236}">
                <a16:creationId xmlns:a16="http://schemas.microsoft.com/office/drawing/2014/main" id="{31D7310D-677E-45CD-B909-CAC7322D8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3176588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при</a:t>
            </a:r>
          </a:p>
        </p:txBody>
      </p:sp>
      <p:graphicFrame>
        <p:nvGraphicFramePr>
          <p:cNvPr id="1029" name="Object 5">
            <a:extLst>
              <a:ext uri="{FF2B5EF4-FFF2-40B4-BE49-F238E27FC236}">
                <a16:creationId xmlns:a16="http://schemas.microsoft.com/office/drawing/2014/main" id="{E3194EFC-5394-44FE-B7C8-14366694C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75" y="3071813"/>
          <a:ext cx="1143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69800" imgH="215640" progId="Equation.3">
                  <p:embed/>
                </p:oleObj>
              </mc:Choice>
              <mc:Fallback>
                <p:oleObj name="Формула" r:id="rId6" imgW="469800" imgH="215640" progId="Equation.3">
                  <p:embed/>
                  <p:pic>
                    <p:nvPicPr>
                      <p:cNvPr id="1029" name="Object 5">
                        <a:extLst>
                          <a:ext uri="{FF2B5EF4-FFF2-40B4-BE49-F238E27FC236}">
                            <a16:creationId xmlns:a16="http://schemas.microsoft.com/office/drawing/2014/main" id="{E3194EFC-5394-44FE-B7C8-14366694C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3071813"/>
                        <a:ext cx="1143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>
            <a:extLst>
              <a:ext uri="{FF2B5EF4-FFF2-40B4-BE49-F238E27FC236}">
                <a16:creationId xmlns:a16="http://schemas.microsoft.com/office/drawing/2014/main" id="{87C5AC96-7C8D-42AE-9AB2-B8B14DCF3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1" y="2786064"/>
          <a:ext cx="107156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06080" imgH="393480" progId="Equation.3">
                  <p:embed/>
                </p:oleObj>
              </mc:Choice>
              <mc:Fallback>
                <p:oleObj name="Формула" r:id="rId8" imgW="406080" imgH="393480" progId="Equation.3">
                  <p:embed/>
                  <p:pic>
                    <p:nvPicPr>
                      <p:cNvPr id="1030" name="Object 6">
                        <a:extLst>
                          <a:ext uri="{FF2B5EF4-FFF2-40B4-BE49-F238E27FC236}">
                            <a16:creationId xmlns:a16="http://schemas.microsoft.com/office/drawing/2014/main" id="{87C5AC96-7C8D-42AE-9AB2-B8B14DCF3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786064"/>
                        <a:ext cx="107156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Box 12">
            <a:extLst>
              <a:ext uri="{FF2B5EF4-FFF2-40B4-BE49-F238E27FC236}">
                <a16:creationId xmlns:a16="http://schemas.microsoft.com/office/drawing/2014/main" id="{F3B0D699-F2EC-42FF-9326-3252C459F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2286000"/>
            <a:ext cx="4000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однородный участок цепи</a:t>
            </a:r>
          </a:p>
        </p:txBody>
      </p:sp>
      <p:sp>
        <p:nvSpPr>
          <p:cNvPr id="36875" name="TextBox 13">
            <a:extLst>
              <a:ext uri="{FF2B5EF4-FFF2-40B4-BE49-F238E27FC236}">
                <a16:creationId xmlns:a16="http://schemas.microsoft.com/office/drawing/2014/main" id="{C0725416-C051-4114-888D-EAB96848D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9" y="3143250"/>
            <a:ext cx="328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замкнутая цепь</a:t>
            </a:r>
          </a:p>
        </p:txBody>
      </p:sp>
      <p:sp>
        <p:nvSpPr>
          <p:cNvPr id="36876" name="Прямоугольник 10">
            <a:extLst>
              <a:ext uri="{FF2B5EF4-FFF2-40B4-BE49-F238E27FC236}">
                <a16:creationId xmlns:a16="http://schemas.microsoft.com/office/drawing/2014/main" id="{86C5AE49-05C1-4951-AFD4-B29AF70C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4000501"/>
            <a:ext cx="8286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В общем случае </a:t>
            </a:r>
            <a:r>
              <a:rPr lang="en-US" altLang="ru-RU" sz="2000" i="1" dirty="0"/>
              <a:t>R</a:t>
            </a:r>
            <a:r>
              <a:rPr lang="ru-RU" altLang="ru-RU" sz="2000" i="1" dirty="0"/>
              <a:t>=</a:t>
            </a:r>
            <a:r>
              <a:rPr lang="en-US" altLang="ru-RU" sz="2000" i="1" dirty="0"/>
              <a:t>r</a:t>
            </a:r>
            <a:r>
              <a:rPr lang="ru-RU" altLang="ru-RU" sz="2000" i="1" dirty="0"/>
              <a:t>+</a:t>
            </a:r>
            <a:r>
              <a:rPr lang="en-US" altLang="ru-RU" sz="2000" i="1" dirty="0"/>
              <a:t>R</a:t>
            </a:r>
            <a:r>
              <a:rPr lang="ru-RU" altLang="ru-RU" sz="2000" i="1" baseline="-25000" dirty="0"/>
              <a:t>н</a:t>
            </a:r>
            <a:r>
              <a:rPr lang="ru-RU" altLang="ru-RU" sz="2000" i="1" dirty="0"/>
              <a:t>,</a:t>
            </a:r>
            <a:r>
              <a:rPr lang="ru-RU" altLang="ru-RU" sz="2000" dirty="0"/>
              <a:t> где </a:t>
            </a:r>
            <a:r>
              <a:rPr lang="en-US" altLang="ru-RU" sz="2000" b="1" i="1" dirty="0"/>
              <a:t>r</a:t>
            </a:r>
            <a:r>
              <a:rPr lang="en-US" altLang="ru-RU" sz="2000" i="1" dirty="0"/>
              <a:t> </a:t>
            </a:r>
            <a:r>
              <a:rPr lang="ru-RU" altLang="ru-RU" sz="2000" dirty="0"/>
              <a:t>— внутреннее сопротивление источника тока, </a:t>
            </a:r>
            <a:r>
              <a:rPr lang="en-US" altLang="ru-RU" sz="2000" i="1" dirty="0"/>
              <a:t>R</a:t>
            </a:r>
            <a:r>
              <a:rPr lang="ru-RU" altLang="ru-RU" sz="2000" i="1" baseline="-25000" dirty="0"/>
              <a:t>н</a:t>
            </a:r>
            <a:r>
              <a:rPr lang="ru-RU" altLang="ru-RU" sz="2000" i="1" dirty="0"/>
              <a:t>—</a:t>
            </a:r>
            <a:r>
              <a:rPr lang="ru-RU" altLang="ru-RU" sz="2000" dirty="0"/>
              <a:t>сопротивление внешней цепи. </a:t>
            </a:r>
          </a:p>
        </p:txBody>
      </p:sp>
      <p:sp>
        <p:nvSpPr>
          <p:cNvPr id="36877" name="TextBox 11">
            <a:extLst>
              <a:ext uri="{FF2B5EF4-FFF2-40B4-BE49-F238E27FC236}">
                <a16:creationId xmlns:a16="http://schemas.microsoft.com/office/drawing/2014/main" id="{F96E7BF9-ED21-471B-BFA3-5261193C7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5000625"/>
            <a:ext cx="43576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В </a:t>
            </a:r>
            <a:r>
              <a:rPr lang="ru-RU" altLang="ru-RU" sz="2000" u="sng" dirty="0"/>
              <a:t>дифференциальной форме закон Ома </a:t>
            </a:r>
            <a:r>
              <a:rPr lang="ru-RU" altLang="ru-RU" sz="2000" dirty="0"/>
              <a:t>при наличии сторонних сил:</a:t>
            </a:r>
          </a:p>
        </p:txBody>
      </p:sp>
      <p:graphicFrame>
        <p:nvGraphicFramePr>
          <p:cNvPr id="36870" name="Object 7">
            <a:extLst>
              <a:ext uri="{FF2B5EF4-FFF2-40B4-BE49-F238E27FC236}">
                <a16:creationId xmlns:a16="http://schemas.microsoft.com/office/drawing/2014/main" id="{D2BF1B09-0EF0-4526-937C-EDD60E201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1814" y="5000625"/>
          <a:ext cx="32146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952200" imgH="253800" progId="Equation.3">
                  <p:embed/>
                </p:oleObj>
              </mc:Choice>
              <mc:Fallback>
                <p:oleObj name="Формула" r:id="rId10" imgW="952200" imgH="253800" progId="Equation.3">
                  <p:embed/>
                  <p:pic>
                    <p:nvPicPr>
                      <p:cNvPr id="36870" name="Object 7">
                        <a:extLst>
                          <a:ext uri="{FF2B5EF4-FFF2-40B4-BE49-F238E27FC236}">
                            <a16:creationId xmlns:a16="http://schemas.microsoft.com/office/drawing/2014/main" id="{D2BF1B09-0EF0-4526-937C-EDD60E201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4" y="5000625"/>
                        <a:ext cx="3214687" cy="857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B33F1D52-DC3C-44EA-AA92-E3CF3DA8D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5031" y="175421"/>
          <a:ext cx="3408363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104840" imgH="393480" progId="Equation.3">
                  <p:embed/>
                </p:oleObj>
              </mc:Choice>
              <mc:Fallback>
                <p:oleObj name="Формула" r:id="rId12" imgW="1104840" imgH="393480" progId="Equation.3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B33F1D52-DC3C-44EA-AA92-E3CF3DA8D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31" y="175421"/>
                        <a:ext cx="3408363" cy="1214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Прямоугольник 30">
            <a:extLst>
              <a:ext uri="{FF2B5EF4-FFF2-40B4-BE49-F238E27FC236}">
                <a16:creationId xmlns:a16="http://schemas.microsoft.com/office/drawing/2014/main" id="{A5105FB1-96DE-4133-A063-D4D73B29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296623"/>
            <a:ext cx="50038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b="1" dirty="0"/>
              <a:t>- </a:t>
            </a:r>
            <a:r>
              <a:rPr lang="ru-RU" altLang="ru-RU" sz="2000" b="1" dirty="0"/>
              <a:t>закон Ома для неоднородного участка цепи в интегральной форме</a:t>
            </a:r>
            <a:endParaRPr lang="ru-RU" altLang="ru-RU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Box 3">
            <a:extLst>
              <a:ext uri="{FF2B5EF4-FFF2-40B4-BE49-F238E27FC236}">
                <a16:creationId xmlns:a16="http://schemas.microsoft.com/office/drawing/2014/main" id="{8529EE2A-4217-4734-8894-9F13F0C4A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14290"/>
            <a:ext cx="56435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Правила Кирхгофа</a:t>
            </a:r>
          </a:p>
        </p:txBody>
      </p:sp>
      <p:sp>
        <p:nvSpPr>
          <p:cNvPr id="37893" name="TextBox 12">
            <a:extLst>
              <a:ext uri="{FF2B5EF4-FFF2-40B4-BE49-F238E27FC236}">
                <a16:creationId xmlns:a16="http://schemas.microsoft.com/office/drawing/2014/main" id="{937385A1-14C5-47CE-AB70-EB27FE783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4" y="1714499"/>
            <a:ext cx="5929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u="sng" dirty="0"/>
              <a:t>1 правило.</a:t>
            </a:r>
          </a:p>
          <a:p>
            <a:pPr algn="just" eaLnBrk="1" hangingPunct="1"/>
            <a:r>
              <a:rPr lang="ru-RU" altLang="ru-RU" sz="2000" u="sng" dirty="0"/>
              <a:t>Узлом</a:t>
            </a:r>
            <a:r>
              <a:rPr lang="ru-RU" altLang="ru-RU" sz="2000" dirty="0"/>
              <a:t> называется точка, в которой сходится более, чем два проводника. Ток, текущий к узлу считается имеющим один знак (напр. +), текущий от узла – другой (напр. -).</a:t>
            </a:r>
          </a:p>
        </p:txBody>
      </p:sp>
      <p:sp>
        <p:nvSpPr>
          <p:cNvPr id="37894" name="TextBox 13">
            <a:extLst>
              <a:ext uri="{FF2B5EF4-FFF2-40B4-BE49-F238E27FC236}">
                <a16:creationId xmlns:a16="http://schemas.microsoft.com/office/drawing/2014/main" id="{594D39A1-5AE7-4899-88D2-3B027A668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1" y="3429000"/>
            <a:ext cx="6000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Алгебраическая сумма токов, сходящихся в узле, равна 0. </a:t>
            </a:r>
          </a:p>
        </p:txBody>
      </p:sp>
      <p:graphicFrame>
        <p:nvGraphicFramePr>
          <p:cNvPr id="5" name="Object 12">
            <a:extLst>
              <a:ext uri="{FF2B5EF4-FFF2-40B4-BE49-F238E27FC236}">
                <a16:creationId xmlns:a16="http://schemas.microsoft.com/office/drawing/2014/main" id="{8EA9EF9A-4C9C-4146-A1B1-B839A151E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5726" y="3185151"/>
          <a:ext cx="13525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83920" imgH="342720" progId="Equation.3">
                  <p:embed/>
                </p:oleObj>
              </mc:Choice>
              <mc:Fallback>
                <p:oleObj name="Формула" r:id="rId2" imgW="583920" imgH="342720" progId="Equation.3">
                  <p:embed/>
                  <p:pic>
                    <p:nvPicPr>
                      <p:cNvPr id="5" name="Object 12">
                        <a:extLst>
                          <a:ext uri="{FF2B5EF4-FFF2-40B4-BE49-F238E27FC236}">
                            <a16:creationId xmlns:a16="http://schemas.microsoft.com/office/drawing/2014/main" id="{8EA9EF9A-4C9C-4146-A1B1-B839A151EC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726" y="3185151"/>
                        <a:ext cx="13525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Box 16">
            <a:extLst>
              <a:ext uri="{FF2B5EF4-FFF2-40B4-BE49-F238E27FC236}">
                <a16:creationId xmlns:a16="http://schemas.microsoft.com/office/drawing/2014/main" id="{7246C68E-E7DE-484B-BF53-F154CF835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1" y="4646658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u="sng" dirty="0"/>
              <a:t>2 правило.</a:t>
            </a:r>
          </a:p>
        </p:txBody>
      </p:sp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id="{731455E7-003D-4A2D-AA7D-3ADED6B72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58998" y="5908669"/>
          <a:ext cx="25495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90360" imgH="342720" progId="Equation.3">
                  <p:embed/>
                </p:oleObj>
              </mc:Choice>
              <mc:Fallback>
                <p:oleObj name="Формула" r:id="rId4" imgW="990360" imgH="342720" progId="Equation.3">
                  <p:embed/>
                  <p:pic>
                    <p:nvPicPr>
                      <p:cNvPr id="7" name="Object 13">
                        <a:extLst>
                          <a:ext uri="{FF2B5EF4-FFF2-40B4-BE49-F238E27FC236}">
                            <a16:creationId xmlns:a16="http://schemas.microsoft.com/office/drawing/2014/main" id="{731455E7-003D-4A2D-AA7D-3ADED6B72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8998" y="5908669"/>
                        <a:ext cx="25495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6" name="Picture 4">
            <a:extLst>
              <a:ext uri="{FF2B5EF4-FFF2-40B4-BE49-F238E27FC236}">
                <a16:creationId xmlns:a16="http://schemas.microsoft.com/office/drawing/2014/main" id="{02723A73-C79E-479C-B38E-3E0C0306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5" y="1701633"/>
            <a:ext cx="1916113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Прямоугольник 8">
            <a:extLst>
              <a:ext uri="{FF2B5EF4-FFF2-40B4-BE49-F238E27FC236}">
                <a16:creationId xmlns:a16="http://schemas.microsoft.com/office/drawing/2014/main" id="{5A20D867-F9D9-4432-B1DE-6F911B82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1" y="5159369"/>
            <a:ext cx="74295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dirty="0"/>
              <a:t>В замкнутом контуре</a:t>
            </a:r>
            <a:r>
              <a:rPr lang="ru-RU" altLang="ru-RU" sz="2000" dirty="0"/>
              <a:t>, произвольно выбранном в разветвленной электрической цепи, алгебраическая сумма падений напряжений на всех участках контура равна алгебраической сумме </a:t>
            </a:r>
            <a:r>
              <a:rPr lang="ru-RU" altLang="ru-RU" sz="2000" dirty="0" err="1"/>
              <a:t>э.д.с</a:t>
            </a:r>
            <a:r>
              <a:rPr lang="ru-RU" altLang="ru-RU" sz="2000" dirty="0"/>
              <a:t>., встречающихся в этом контуре: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Прямоугольник 1">
            <a:extLst>
              <a:ext uri="{FF2B5EF4-FFF2-40B4-BE49-F238E27FC236}">
                <a16:creationId xmlns:a16="http://schemas.microsoft.com/office/drawing/2014/main" id="{7AC8C12F-4BCA-4AC1-8F31-22626DC83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35" y="2221204"/>
            <a:ext cx="1166396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400" dirty="0">
                <a:latin typeface="Arial" charset="0"/>
              </a:rPr>
              <a:t>При расчете сложных цепей постоянного тока с применением правил Кирхгофа необходимо:</a:t>
            </a:r>
          </a:p>
          <a:p>
            <a:pPr algn="just">
              <a:defRPr/>
            </a:pPr>
            <a:endParaRPr lang="ru-RU" sz="2400" dirty="0">
              <a:latin typeface="Arial" charset="0"/>
            </a:endParaRPr>
          </a:p>
          <a:p>
            <a:pPr marL="342900" indent="-342900" algn="just">
              <a:buFontTx/>
              <a:buAutoNum type="arabicPeriod"/>
              <a:defRPr/>
            </a:pPr>
            <a:r>
              <a:rPr lang="ru-RU" sz="2400" dirty="0">
                <a:latin typeface="Arial" charset="0"/>
              </a:rPr>
              <a:t>Выбрать произвольное направление токов на всех участках цепи; </a:t>
            </a:r>
          </a:p>
          <a:p>
            <a:pPr marL="342900" indent="-342900" algn="just">
              <a:defRPr/>
            </a:pPr>
            <a:endParaRPr lang="ru-RU" sz="2400" dirty="0">
              <a:latin typeface="Arial" charset="0"/>
            </a:endParaRPr>
          </a:p>
          <a:p>
            <a:pPr algn="just">
              <a:defRPr/>
            </a:pPr>
            <a:r>
              <a:rPr lang="ru-RU" sz="2400" dirty="0">
                <a:latin typeface="Arial" charset="0"/>
              </a:rPr>
              <a:t>2. Выбрать направление обхода контура и строго его придерживаться; произведение </a:t>
            </a:r>
            <a:r>
              <a:rPr lang="en-US" sz="2400" i="1" dirty="0">
                <a:latin typeface="Arial" charset="0"/>
              </a:rPr>
              <a:t>IR</a:t>
            </a:r>
            <a:r>
              <a:rPr lang="ru-RU" sz="2400" dirty="0">
                <a:latin typeface="Arial" charset="0"/>
              </a:rPr>
              <a:t> положительно, если ток на данном участке совпадает с направлением обхода. Э.д.с. будет </a:t>
            </a:r>
            <a:r>
              <a:rPr lang="en-US" sz="2400" dirty="0">
                <a:latin typeface="Arial" charset="0"/>
              </a:rPr>
              <a:t>“+”, </a:t>
            </a:r>
            <a:r>
              <a:rPr lang="ru-RU" sz="2400" dirty="0">
                <a:latin typeface="Arial" charset="0"/>
              </a:rPr>
              <a:t>если при обходе приходится идти от минуса к плюсу внутри источника.</a:t>
            </a:r>
          </a:p>
          <a:p>
            <a:pPr algn="just">
              <a:defRPr/>
            </a:pPr>
            <a:endParaRPr lang="ru-RU" sz="2400" dirty="0">
              <a:latin typeface="Arial" charset="0"/>
            </a:endParaRPr>
          </a:p>
          <a:p>
            <a:pPr algn="just">
              <a:defRPr/>
            </a:pPr>
            <a:endParaRPr lang="ru-RU" sz="2400" dirty="0">
              <a:latin typeface="Arial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4EF2554-390B-4EA3-B897-3A3B0D7B4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4218" y="330698"/>
            <a:ext cx="56435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Правила Кирхгофа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26E81D2-DA1F-436F-8031-4934B69F1005}"/>
              </a:ext>
            </a:extLst>
          </p:cNvPr>
          <p:cNvGrpSpPr/>
          <p:nvPr/>
        </p:nvGrpSpPr>
        <p:grpSpPr>
          <a:xfrm>
            <a:off x="613223" y="1819544"/>
            <a:ext cx="4965701" cy="2501901"/>
            <a:chOff x="1952625" y="428625"/>
            <a:chExt cx="4965701" cy="2501901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BC7917C1-746D-4FEB-9249-3400D8171899}"/>
                </a:ext>
              </a:extLst>
            </p:cNvPr>
            <p:cNvSpPr/>
            <p:nvPr/>
          </p:nvSpPr>
          <p:spPr>
            <a:xfrm>
              <a:off x="2881314" y="928688"/>
              <a:ext cx="714375" cy="2857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7DA5B3B0-CE7C-4D70-9516-F476CA407B8C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595689" y="1071564"/>
              <a:ext cx="2428875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73D85E65-F11D-4342-A6A1-A3CDCB320A79}"/>
                </a:ext>
              </a:extLst>
            </p:cNvPr>
            <p:cNvCxnSpPr>
              <a:stCxn id="3" idx="1"/>
            </p:cNvCxnSpPr>
            <p:nvPr/>
          </p:nvCxnSpPr>
          <p:spPr>
            <a:xfrm rot="10800000">
              <a:off x="2381251" y="1071564"/>
              <a:ext cx="500063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0903FB75-8306-4DF4-ACF4-3334EBAA27DE}"/>
                </a:ext>
              </a:extLst>
            </p:cNvPr>
            <p:cNvCxnSpPr/>
            <p:nvPr/>
          </p:nvCxnSpPr>
          <p:spPr>
            <a:xfrm rot="5400000">
              <a:off x="2023270" y="1427958"/>
              <a:ext cx="714375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4B94E3A8-C019-43A2-81B5-C8980A29A604}"/>
                </a:ext>
              </a:extLst>
            </p:cNvPr>
            <p:cNvCxnSpPr/>
            <p:nvPr/>
          </p:nvCxnSpPr>
          <p:spPr>
            <a:xfrm>
              <a:off x="2238375" y="1785939"/>
              <a:ext cx="3571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78E3CB8E-D1AA-42FA-9C26-DA8B4086E9FE}"/>
                </a:ext>
              </a:extLst>
            </p:cNvPr>
            <p:cNvCxnSpPr/>
            <p:nvPr/>
          </p:nvCxnSpPr>
          <p:spPr>
            <a:xfrm>
              <a:off x="1952625" y="1928814"/>
              <a:ext cx="928688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7B55CE8-8185-4723-AAE6-BD010F1C1389}"/>
                </a:ext>
              </a:extLst>
            </p:cNvPr>
            <p:cNvCxnSpPr/>
            <p:nvPr/>
          </p:nvCxnSpPr>
          <p:spPr>
            <a:xfrm rot="5400000">
              <a:off x="1880395" y="2428083"/>
              <a:ext cx="1000125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234C69DE-F2D4-48FB-A9F7-A38A5FEC1099}"/>
                </a:ext>
              </a:extLst>
            </p:cNvPr>
            <p:cNvCxnSpPr/>
            <p:nvPr/>
          </p:nvCxnSpPr>
          <p:spPr>
            <a:xfrm rot="5400000">
              <a:off x="4059238" y="1463675"/>
              <a:ext cx="785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45BF77EA-CF1B-420E-BE81-3C9A4660623D}"/>
                </a:ext>
              </a:extLst>
            </p:cNvPr>
            <p:cNvCxnSpPr/>
            <p:nvPr/>
          </p:nvCxnSpPr>
          <p:spPr>
            <a:xfrm>
              <a:off x="4238625" y="1857375"/>
              <a:ext cx="3571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A8BEAB5-7D61-460B-ADFE-4557AB5BA51B}"/>
                </a:ext>
              </a:extLst>
            </p:cNvPr>
            <p:cNvCxnSpPr/>
            <p:nvPr/>
          </p:nvCxnSpPr>
          <p:spPr>
            <a:xfrm>
              <a:off x="4095751" y="2000250"/>
              <a:ext cx="714375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647A47D8-DFE7-47A5-ACF3-A26D952FB619}"/>
                </a:ext>
              </a:extLst>
            </p:cNvPr>
            <p:cNvCxnSpPr/>
            <p:nvPr/>
          </p:nvCxnSpPr>
          <p:spPr>
            <a:xfrm rot="5400000">
              <a:off x="3988594" y="2464594"/>
              <a:ext cx="9286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69BBFA5F-3851-4F02-81EF-F003472E73A3}"/>
                </a:ext>
              </a:extLst>
            </p:cNvPr>
            <p:cNvCxnSpPr/>
            <p:nvPr/>
          </p:nvCxnSpPr>
          <p:spPr>
            <a:xfrm>
              <a:off x="2381251" y="2928939"/>
              <a:ext cx="3643313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B8DB371-10F8-4E65-9F7D-3AAA21ECE7F7}"/>
                </a:ext>
              </a:extLst>
            </p:cNvPr>
            <p:cNvCxnSpPr/>
            <p:nvPr/>
          </p:nvCxnSpPr>
          <p:spPr>
            <a:xfrm rot="5400000">
              <a:off x="5916613" y="1177925"/>
              <a:ext cx="2143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8F84634-78DA-4F69-9B90-2D0B04784D06}"/>
                </a:ext>
              </a:extLst>
            </p:cNvPr>
            <p:cNvSpPr/>
            <p:nvPr/>
          </p:nvSpPr>
          <p:spPr>
            <a:xfrm>
              <a:off x="5881688" y="1285876"/>
              <a:ext cx="285750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89610688-603D-41CB-919F-9A1A086E8AA0}"/>
                </a:ext>
              </a:extLst>
            </p:cNvPr>
            <p:cNvCxnSpPr>
              <a:stCxn id="16" idx="2"/>
            </p:cNvCxnSpPr>
            <p:nvPr/>
          </p:nvCxnSpPr>
          <p:spPr>
            <a:xfrm rot="5400000">
              <a:off x="5845176" y="1963738"/>
              <a:ext cx="357187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2EA54B3B-3DD7-4443-9450-CE3E3985A54E}"/>
                </a:ext>
              </a:extLst>
            </p:cNvPr>
            <p:cNvCxnSpPr/>
            <p:nvPr/>
          </p:nvCxnSpPr>
          <p:spPr>
            <a:xfrm>
              <a:off x="5881688" y="2143125"/>
              <a:ext cx="2857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BE409711-D134-45C2-995A-754E15B1EDCA}"/>
                </a:ext>
              </a:extLst>
            </p:cNvPr>
            <p:cNvCxnSpPr/>
            <p:nvPr/>
          </p:nvCxnSpPr>
          <p:spPr>
            <a:xfrm>
              <a:off x="5595938" y="2286000"/>
              <a:ext cx="85725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D2C1AC23-74EE-46AA-82EA-4EDB45AA5CCC}"/>
                </a:ext>
              </a:extLst>
            </p:cNvPr>
            <p:cNvCxnSpPr/>
            <p:nvPr/>
          </p:nvCxnSpPr>
          <p:spPr>
            <a:xfrm rot="5400000">
              <a:off x="5702300" y="2606675"/>
              <a:ext cx="64293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938" name="Object 2">
              <a:extLst>
                <a:ext uri="{FF2B5EF4-FFF2-40B4-BE49-F238E27FC236}">
                  <a16:creationId xmlns:a16="http://schemas.microsoft.com/office/drawing/2014/main" id="{C10F4D70-F453-4949-8DD2-EFADC4AECD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2688" y="2071688"/>
            <a:ext cx="652462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304560" imgH="215640" progId="Equation.3">
                    <p:embed/>
                  </p:oleObj>
                </mc:Choice>
                <mc:Fallback>
                  <p:oleObj name="Формула" r:id="rId2" imgW="304560" imgH="215640" progId="Equation.3">
                    <p:embed/>
                    <p:pic>
                      <p:nvPicPr>
                        <p:cNvPr id="39938" name="Object 2">
                          <a:extLst>
                            <a:ext uri="{FF2B5EF4-FFF2-40B4-BE49-F238E27FC236}">
                              <a16:creationId xmlns:a16="http://schemas.microsoft.com/office/drawing/2014/main" id="{C10F4D70-F453-4949-8DD2-EFADC4AECD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2688" y="2071688"/>
                          <a:ext cx="652462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9" name="Object 3">
              <a:extLst>
                <a:ext uri="{FF2B5EF4-FFF2-40B4-BE49-F238E27FC236}">
                  <a16:creationId xmlns:a16="http://schemas.microsoft.com/office/drawing/2014/main" id="{521A2674-952E-4DD1-8EB9-754B241EB3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1675" y="2128839"/>
            <a:ext cx="679450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4" imgW="317160" imgH="228600" progId="Equation.3">
                    <p:embed/>
                  </p:oleObj>
                </mc:Choice>
                <mc:Fallback>
                  <p:oleObj name="Формула" r:id="rId4" imgW="317160" imgH="228600" progId="Equation.3">
                    <p:embed/>
                    <p:pic>
                      <p:nvPicPr>
                        <p:cNvPr id="39939" name="Object 3">
                          <a:extLst>
                            <a:ext uri="{FF2B5EF4-FFF2-40B4-BE49-F238E27FC236}">
                              <a16:creationId xmlns:a16="http://schemas.microsoft.com/office/drawing/2014/main" id="{521A2674-952E-4DD1-8EB9-754B241EB3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675" y="2128839"/>
                          <a:ext cx="679450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" name="Object 4">
              <a:extLst>
                <a:ext uri="{FF2B5EF4-FFF2-40B4-BE49-F238E27FC236}">
                  <a16:creationId xmlns:a16="http://schemas.microsoft.com/office/drawing/2014/main" id="{E804D2EA-5FC0-45F6-86D7-07C803AEBD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11889" y="2357438"/>
            <a:ext cx="706437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6" imgW="330120" imgH="215640" progId="Equation.3">
                    <p:embed/>
                  </p:oleObj>
                </mc:Choice>
                <mc:Fallback>
                  <p:oleObj name="Формула" r:id="rId6" imgW="330120" imgH="215640" progId="Equation.3">
                    <p:embed/>
                    <p:pic>
                      <p:nvPicPr>
                        <p:cNvPr id="39940" name="Object 4">
                          <a:extLst>
                            <a:ext uri="{FF2B5EF4-FFF2-40B4-BE49-F238E27FC236}">
                              <a16:creationId xmlns:a16="http://schemas.microsoft.com/office/drawing/2014/main" id="{E804D2EA-5FC0-45F6-86D7-07C803AEBD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1889" y="2357438"/>
                          <a:ext cx="706437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1" name="Object 5">
              <a:extLst>
                <a:ext uri="{FF2B5EF4-FFF2-40B4-BE49-F238E27FC236}">
                  <a16:creationId xmlns:a16="http://schemas.microsoft.com/office/drawing/2014/main" id="{60629488-E379-43F4-9378-9F3DC96311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8500" y="428625"/>
            <a:ext cx="446088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8" imgW="177480" imgH="215640" progId="Equation.3">
                    <p:embed/>
                  </p:oleObj>
                </mc:Choice>
                <mc:Fallback>
                  <p:oleObj name="Формула" r:id="rId8" imgW="177480" imgH="215640" progId="Equation.3">
                    <p:embed/>
                    <p:pic>
                      <p:nvPicPr>
                        <p:cNvPr id="39941" name="Object 5">
                          <a:extLst>
                            <a:ext uri="{FF2B5EF4-FFF2-40B4-BE49-F238E27FC236}">
                              <a16:creationId xmlns:a16="http://schemas.microsoft.com/office/drawing/2014/main" id="{60629488-E379-43F4-9378-9F3DC96311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500" y="428625"/>
                          <a:ext cx="446088" cy="541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2" name="Object 6">
              <a:extLst>
                <a:ext uri="{FF2B5EF4-FFF2-40B4-BE49-F238E27FC236}">
                  <a16:creationId xmlns:a16="http://schemas.microsoft.com/office/drawing/2014/main" id="{B669B366-C6C7-4A32-A782-8E82DCF49F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94439" y="1214439"/>
            <a:ext cx="477837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0" imgW="190440" imgH="215640" progId="Equation.3">
                    <p:embed/>
                  </p:oleObj>
                </mc:Choice>
                <mc:Fallback>
                  <p:oleObj name="Формула" r:id="rId10" imgW="190440" imgH="215640" progId="Equation.3">
                    <p:embed/>
                    <p:pic>
                      <p:nvPicPr>
                        <p:cNvPr id="39942" name="Object 6">
                          <a:extLst>
                            <a:ext uri="{FF2B5EF4-FFF2-40B4-BE49-F238E27FC236}">
                              <a16:creationId xmlns:a16="http://schemas.microsoft.com/office/drawing/2014/main" id="{B669B366-C6C7-4A32-A782-8E82DCF49F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4439" y="1214439"/>
                          <a:ext cx="477837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Выгнутая вниз стрелка 28">
              <a:extLst>
                <a:ext uri="{FF2B5EF4-FFF2-40B4-BE49-F238E27FC236}">
                  <a16:creationId xmlns:a16="http://schemas.microsoft.com/office/drawing/2014/main" id="{28815263-00CA-4D61-BF28-7C9719EAF41E}"/>
                </a:ext>
              </a:extLst>
            </p:cNvPr>
            <p:cNvSpPr/>
            <p:nvPr/>
          </p:nvSpPr>
          <p:spPr>
            <a:xfrm>
              <a:off x="3238501" y="2214564"/>
              <a:ext cx="785813" cy="35718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0" name="Выгнутая вверх стрелка 29">
              <a:extLst>
                <a:ext uri="{FF2B5EF4-FFF2-40B4-BE49-F238E27FC236}">
                  <a16:creationId xmlns:a16="http://schemas.microsoft.com/office/drawing/2014/main" id="{AB139D71-FCA3-4682-88DE-36903366E9A3}"/>
                </a:ext>
              </a:extLst>
            </p:cNvPr>
            <p:cNvSpPr/>
            <p:nvPr/>
          </p:nvSpPr>
          <p:spPr>
            <a:xfrm>
              <a:off x="4881563" y="1428751"/>
              <a:ext cx="785812" cy="42862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220B6CCF-61D5-4CCC-A99E-7B9D3D06ADB2}"/>
                </a:ext>
              </a:extLst>
            </p:cNvPr>
            <p:cNvCxnSpPr/>
            <p:nvPr/>
          </p:nvCxnSpPr>
          <p:spPr>
            <a:xfrm>
              <a:off x="4452938" y="1071564"/>
              <a:ext cx="5715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073E74FE-20C5-429E-A657-178CF1770A06}"/>
                </a:ext>
              </a:extLst>
            </p:cNvPr>
            <p:cNvCxnSpPr/>
            <p:nvPr/>
          </p:nvCxnSpPr>
          <p:spPr>
            <a:xfrm rot="5400000" flipH="1" flipV="1">
              <a:off x="4237832" y="1570832"/>
              <a:ext cx="42862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A9C085E1-DD6E-49A2-B1EC-328557A3BC14}"/>
                </a:ext>
              </a:extLst>
            </p:cNvPr>
            <p:cNvCxnSpPr/>
            <p:nvPr/>
          </p:nvCxnSpPr>
          <p:spPr>
            <a:xfrm rot="10800000">
              <a:off x="4024314" y="1071564"/>
              <a:ext cx="428625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943" name="Object 7">
              <a:extLst>
                <a:ext uri="{FF2B5EF4-FFF2-40B4-BE49-F238E27FC236}">
                  <a16:creationId xmlns:a16="http://schemas.microsoft.com/office/drawing/2014/main" id="{893A5572-72E3-42AD-AA17-94375F9BC4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2875" y="500064"/>
            <a:ext cx="355600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2" imgW="139680" imgH="215640" progId="Equation.3">
                    <p:embed/>
                  </p:oleObj>
                </mc:Choice>
                <mc:Fallback>
                  <p:oleObj name="Формула" r:id="rId12" imgW="139680" imgH="215640" progId="Equation.3">
                    <p:embed/>
                    <p:pic>
                      <p:nvPicPr>
                        <p:cNvPr id="39943" name="Object 7">
                          <a:extLst>
                            <a:ext uri="{FF2B5EF4-FFF2-40B4-BE49-F238E27FC236}">
                              <a16:creationId xmlns:a16="http://schemas.microsoft.com/office/drawing/2014/main" id="{893A5572-72E3-42AD-AA17-94375F9BC4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500064"/>
                          <a:ext cx="355600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4" name="Object 8">
              <a:extLst>
                <a:ext uri="{FF2B5EF4-FFF2-40B4-BE49-F238E27FC236}">
                  <a16:creationId xmlns:a16="http://schemas.microsoft.com/office/drawing/2014/main" id="{5ACC0F1C-920F-455D-9091-EE3D5EF0BB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9813" y="500064"/>
            <a:ext cx="419100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4" imgW="164880" imgH="215640" progId="Equation.3">
                    <p:embed/>
                  </p:oleObj>
                </mc:Choice>
                <mc:Fallback>
                  <p:oleObj name="Формула" r:id="rId14" imgW="164880" imgH="215640" progId="Equation.3">
                    <p:embed/>
                    <p:pic>
                      <p:nvPicPr>
                        <p:cNvPr id="39944" name="Object 8">
                          <a:extLst>
                            <a:ext uri="{FF2B5EF4-FFF2-40B4-BE49-F238E27FC236}">
                              <a16:creationId xmlns:a16="http://schemas.microsoft.com/office/drawing/2014/main" id="{5ACC0F1C-920F-455D-9091-EE3D5EF0BB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813" y="500064"/>
                          <a:ext cx="419100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5" name="Object 9">
              <a:extLst>
                <a:ext uri="{FF2B5EF4-FFF2-40B4-BE49-F238E27FC236}">
                  <a16:creationId xmlns:a16="http://schemas.microsoft.com/office/drawing/2014/main" id="{1DE69DB9-04B3-4202-B9F9-322A1E00F4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7000" y="1270001"/>
            <a:ext cx="38735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6" imgW="152280" imgH="228600" progId="Equation.3">
                    <p:embed/>
                  </p:oleObj>
                </mc:Choice>
                <mc:Fallback>
                  <p:oleObj name="Формула" r:id="rId16" imgW="152280" imgH="228600" progId="Equation.3">
                    <p:embed/>
                    <p:pic>
                      <p:nvPicPr>
                        <p:cNvPr id="39945" name="Object 9">
                          <a:extLst>
                            <a:ext uri="{FF2B5EF4-FFF2-40B4-BE49-F238E27FC236}">
                              <a16:creationId xmlns:a16="http://schemas.microsoft.com/office/drawing/2014/main" id="{1DE69DB9-04B3-4202-B9F9-322A1E00F4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000" y="1270001"/>
                          <a:ext cx="387350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46" name="Object 10">
            <a:extLst>
              <a:ext uri="{FF2B5EF4-FFF2-40B4-BE49-F238E27FC236}">
                <a16:creationId xmlns:a16="http://schemas.microsoft.com/office/drawing/2014/main" id="{78180A52-1B84-43FC-AFA0-735688E08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5404" y="3808325"/>
          <a:ext cx="227171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685800" imgH="228600" progId="Equation.3">
                  <p:embed/>
                </p:oleObj>
              </mc:Choice>
              <mc:Fallback>
                <p:oleObj name="Формула" r:id="rId18" imgW="685800" imgH="228600" progId="Equation.3">
                  <p:embed/>
                  <p:pic>
                    <p:nvPicPr>
                      <p:cNvPr id="39946" name="Object 10">
                        <a:extLst>
                          <a:ext uri="{FF2B5EF4-FFF2-40B4-BE49-F238E27FC236}">
                            <a16:creationId xmlns:a16="http://schemas.microsoft.com/office/drawing/2014/main" id="{78180A52-1B84-43FC-AFA0-735688E08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404" y="3808325"/>
                        <a:ext cx="2271712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>
            <a:extLst>
              <a:ext uri="{FF2B5EF4-FFF2-40B4-BE49-F238E27FC236}">
                <a16:creationId xmlns:a16="http://schemas.microsoft.com/office/drawing/2014/main" id="{6EABE391-0472-4845-AD31-F641875D0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9530" y="4665574"/>
          <a:ext cx="51514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498320" imgH="228600" progId="Equation.3">
                  <p:embed/>
                </p:oleObj>
              </mc:Choice>
              <mc:Fallback>
                <p:oleObj name="Формула" r:id="rId20" imgW="1498320" imgH="228600" progId="Equation.3">
                  <p:embed/>
                  <p:pic>
                    <p:nvPicPr>
                      <p:cNvPr id="39947" name="Object 11">
                        <a:extLst>
                          <a:ext uri="{FF2B5EF4-FFF2-40B4-BE49-F238E27FC236}">
                            <a16:creationId xmlns:a16="http://schemas.microsoft.com/office/drawing/2014/main" id="{6EABE391-0472-4845-AD31-F641875D0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9530" y="4665574"/>
                        <a:ext cx="515143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>
            <a:extLst>
              <a:ext uri="{FF2B5EF4-FFF2-40B4-BE49-F238E27FC236}">
                <a16:creationId xmlns:a16="http://schemas.microsoft.com/office/drawing/2014/main" id="{41B563F0-DC73-45E4-A8DB-90DEC5985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0792" y="5737137"/>
          <a:ext cx="54133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1574640" imgH="228600" progId="Equation.3">
                  <p:embed/>
                </p:oleObj>
              </mc:Choice>
              <mc:Fallback>
                <p:oleObj name="Формула" r:id="rId22" imgW="1574640" imgH="228600" progId="Equation.3">
                  <p:embed/>
                  <p:pic>
                    <p:nvPicPr>
                      <p:cNvPr id="39948" name="Object 12">
                        <a:extLst>
                          <a:ext uri="{FF2B5EF4-FFF2-40B4-BE49-F238E27FC236}">
                            <a16:creationId xmlns:a16="http://schemas.microsoft.com/office/drawing/2014/main" id="{41B563F0-DC73-45E4-A8DB-90DEC59858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792" y="5737137"/>
                        <a:ext cx="54133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Прямоугольник 1">
            <a:extLst>
              <a:ext uri="{FF2B5EF4-FFF2-40B4-BE49-F238E27FC236}">
                <a16:creationId xmlns:a16="http://schemas.microsoft.com/office/drawing/2014/main" id="{C40552E3-5052-4AD2-975C-EEFB64133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84" y="540397"/>
            <a:ext cx="38154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Пример расчета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0" name="TextBox 3">
            <a:extLst>
              <a:ext uri="{FF2B5EF4-FFF2-40B4-BE49-F238E27FC236}">
                <a16:creationId xmlns:a16="http://schemas.microsoft.com/office/drawing/2014/main" id="{54A852EE-2715-4889-A6C5-AB2F9E0F6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215019"/>
            <a:ext cx="1219199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Коэффициент полезного действия источника тока</a:t>
            </a:r>
          </a:p>
        </p:txBody>
      </p:sp>
      <p:sp>
        <p:nvSpPr>
          <p:cNvPr id="40971" name="TextBox 4">
            <a:extLst>
              <a:ext uri="{FF2B5EF4-FFF2-40B4-BE49-F238E27FC236}">
                <a16:creationId xmlns:a16="http://schemas.microsoft.com/office/drawing/2014/main" id="{59FA6747-F6DE-4B31-949C-DE6E98D8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107156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Ток в цепи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FB95A5F4-023D-4B54-AC2B-9B830DB5B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857251"/>
          <a:ext cx="129063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60240" imgH="431640" progId="Equation.3">
                  <p:embed/>
                </p:oleObj>
              </mc:Choice>
              <mc:Fallback>
                <p:oleObj name="Формула" r:id="rId2" imgW="660240" imgH="43164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FB95A5F4-023D-4B54-AC2B-9B830DB5B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857251"/>
                        <a:ext cx="1290638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408108C8-FF26-4FE0-9D93-9BDEA34D5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4" y="928689"/>
          <a:ext cx="371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90440" imgH="228600" progId="Equation.3">
                  <p:embed/>
                </p:oleObj>
              </mc:Choice>
              <mc:Fallback>
                <p:oleObj name="Формула" r:id="rId4" imgW="190440" imgH="228600" progId="Equation.3">
                  <p:embed/>
                  <p:pic>
                    <p:nvPicPr>
                      <p:cNvPr id="2051" name="Object 3">
                        <a:extLst>
                          <a:ext uri="{FF2B5EF4-FFF2-40B4-BE49-F238E27FC236}">
                            <a16:creationId xmlns:a16="http://schemas.microsoft.com/office/drawing/2014/main" id="{408108C8-FF26-4FE0-9D93-9BDEA34D5C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928689"/>
                        <a:ext cx="3714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Box 7">
            <a:extLst>
              <a:ext uri="{FF2B5EF4-FFF2-40B4-BE49-F238E27FC236}">
                <a16:creationId xmlns:a16="http://schemas.microsoft.com/office/drawing/2014/main" id="{A448E1C0-FC34-4600-9223-0966F8F92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928688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- сопротивление нагрузки,</a:t>
            </a:r>
          </a:p>
        </p:txBody>
      </p:sp>
      <p:graphicFrame>
        <p:nvGraphicFramePr>
          <p:cNvPr id="2052" name="Object 5">
            <a:extLst>
              <a:ext uri="{FF2B5EF4-FFF2-40B4-BE49-F238E27FC236}">
                <a16:creationId xmlns:a16="http://schemas.microsoft.com/office/drawing/2014/main" id="{8D28D17C-134D-493A-A7B3-84E85620F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3" y="1643063"/>
          <a:ext cx="2222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14120" imgH="126720" progId="Equation.3">
                  <p:embed/>
                </p:oleObj>
              </mc:Choice>
              <mc:Fallback>
                <p:oleObj name="Формула" r:id="rId6" imgW="114120" imgH="126720" progId="Equation.3">
                  <p:embed/>
                  <p:pic>
                    <p:nvPicPr>
                      <p:cNvPr id="2052" name="Object 5">
                        <a:extLst>
                          <a:ext uri="{FF2B5EF4-FFF2-40B4-BE49-F238E27FC236}">
                            <a16:creationId xmlns:a16="http://schemas.microsoft.com/office/drawing/2014/main" id="{8D28D17C-134D-493A-A7B3-84E85620F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643063"/>
                        <a:ext cx="22225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Box 9">
            <a:extLst>
              <a:ext uri="{FF2B5EF4-FFF2-40B4-BE49-F238E27FC236}">
                <a16:creationId xmlns:a16="http://schemas.microsoft.com/office/drawing/2014/main" id="{4B8FBECE-D1BF-497E-A085-69BD3F1AC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1571625"/>
            <a:ext cx="4000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- сопротивление источника</a:t>
            </a:r>
          </a:p>
        </p:txBody>
      </p:sp>
      <p:sp>
        <p:nvSpPr>
          <p:cNvPr id="40974" name="TextBox 10">
            <a:extLst>
              <a:ext uri="{FF2B5EF4-FFF2-40B4-BE49-F238E27FC236}">
                <a16:creationId xmlns:a16="http://schemas.microsoft.com/office/drawing/2014/main" id="{A8495120-6E2F-4D34-92FA-AEB2132FC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1" y="2286000"/>
            <a:ext cx="3643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Напряжение на нагрузке:</a:t>
            </a:r>
          </a:p>
        </p:txBody>
      </p:sp>
      <p:graphicFrame>
        <p:nvGraphicFramePr>
          <p:cNvPr id="2053" name="Object 6">
            <a:extLst>
              <a:ext uri="{FF2B5EF4-FFF2-40B4-BE49-F238E27FC236}">
                <a16:creationId xmlns:a16="http://schemas.microsoft.com/office/drawing/2014/main" id="{A750475B-734C-412A-A89A-FC23B3133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4625" y="2071688"/>
          <a:ext cx="25717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231560" imgH="431640" progId="Equation.3">
                  <p:embed/>
                </p:oleObj>
              </mc:Choice>
              <mc:Fallback>
                <p:oleObj name="Формула" r:id="rId8" imgW="1231560" imgH="431640" progId="Equation.3">
                  <p:embed/>
                  <p:pic>
                    <p:nvPicPr>
                      <p:cNvPr id="2053" name="Object 6">
                        <a:extLst>
                          <a:ext uri="{FF2B5EF4-FFF2-40B4-BE49-F238E27FC236}">
                            <a16:creationId xmlns:a16="http://schemas.microsoft.com/office/drawing/2014/main" id="{A750475B-734C-412A-A89A-FC23B3133B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2071688"/>
                        <a:ext cx="25717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TextBox 13">
            <a:extLst>
              <a:ext uri="{FF2B5EF4-FFF2-40B4-BE49-F238E27FC236}">
                <a16:creationId xmlns:a16="http://schemas.microsoft.com/office/drawing/2014/main" id="{2781DF0E-2B57-424D-8FC2-A98D52EF2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3214689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Работа, совершаемая над переносимым вдоль цепи зарядом: </a:t>
            </a:r>
          </a:p>
        </p:txBody>
      </p:sp>
      <p:graphicFrame>
        <p:nvGraphicFramePr>
          <p:cNvPr id="2055" name="Object 8">
            <a:extLst>
              <a:ext uri="{FF2B5EF4-FFF2-40B4-BE49-F238E27FC236}">
                <a16:creationId xmlns:a16="http://schemas.microsoft.com/office/drawing/2014/main" id="{BD9CE459-2AB3-43D6-9C3D-BAE14873D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6" y="3143251"/>
          <a:ext cx="16430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583920" imgH="203040" progId="Equation.3">
                  <p:embed/>
                </p:oleObj>
              </mc:Choice>
              <mc:Fallback>
                <p:oleObj name="Формула" r:id="rId10" imgW="583920" imgH="203040" progId="Equation.3">
                  <p:embed/>
                  <p:pic>
                    <p:nvPicPr>
                      <p:cNvPr id="2055" name="Object 8">
                        <a:extLst>
                          <a:ext uri="{FF2B5EF4-FFF2-40B4-BE49-F238E27FC236}">
                            <a16:creationId xmlns:a16="http://schemas.microsoft.com/office/drawing/2014/main" id="{BD9CE459-2AB3-43D6-9C3D-BAE14873D8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6" y="3143251"/>
                        <a:ext cx="16430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TextBox 15">
            <a:extLst>
              <a:ext uri="{FF2B5EF4-FFF2-40B4-BE49-F238E27FC236}">
                <a16:creationId xmlns:a16="http://schemas.microsoft.com/office/drawing/2014/main" id="{AF54B179-73C9-4CF8-B60C-7F0E8FFE3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4143375"/>
            <a:ext cx="485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u="sng"/>
              <a:t>Мощность, развиваемая источником</a:t>
            </a:r>
          </a:p>
        </p:txBody>
      </p:sp>
      <p:graphicFrame>
        <p:nvGraphicFramePr>
          <p:cNvPr id="2056" name="Object 9">
            <a:extLst>
              <a:ext uri="{FF2B5EF4-FFF2-40B4-BE49-F238E27FC236}">
                <a16:creationId xmlns:a16="http://schemas.microsoft.com/office/drawing/2014/main" id="{F2A703E4-E306-4F43-B2E3-B66C4AB20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3250" y="3906839"/>
          <a:ext cx="26431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206360" imgH="393480" progId="Equation.3">
                  <p:embed/>
                </p:oleObj>
              </mc:Choice>
              <mc:Fallback>
                <p:oleObj name="Формула" r:id="rId12" imgW="1206360" imgH="393480" progId="Equation.3">
                  <p:embed/>
                  <p:pic>
                    <p:nvPicPr>
                      <p:cNvPr id="2056" name="Object 9">
                        <a:extLst>
                          <a:ext uri="{FF2B5EF4-FFF2-40B4-BE49-F238E27FC236}">
                            <a16:creationId xmlns:a16="http://schemas.microsoft.com/office/drawing/2014/main" id="{F2A703E4-E306-4F43-B2E3-B66C4AB20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906839"/>
                        <a:ext cx="264318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10">
            <a:extLst>
              <a:ext uri="{FF2B5EF4-FFF2-40B4-BE49-F238E27FC236}">
                <a16:creationId xmlns:a16="http://schemas.microsoft.com/office/drawing/2014/main" id="{52D1A863-F2F0-4E8E-9D2C-BE814D4BF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126" y="4824413"/>
          <a:ext cx="12858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431640" imgH="177480" progId="Equation.3">
                  <p:embed/>
                </p:oleObj>
              </mc:Choice>
              <mc:Fallback>
                <p:oleObj name="Формула" r:id="rId14" imgW="431640" imgH="177480" progId="Equation.3">
                  <p:embed/>
                  <p:pic>
                    <p:nvPicPr>
                      <p:cNvPr id="2057" name="Object 10">
                        <a:extLst>
                          <a:ext uri="{FF2B5EF4-FFF2-40B4-BE49-F238E27FC236}">
                            <a16:creationId xmlns:a16="http://schemas.microsoft.com/office/drawing/2014/main" id="{52D1A863-F2F0-4E8E-9D2C-BE814D4BF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4824413"/>
                        <a:ext cx="1285875" cy="5254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TextBox 18">
            <a:extLst>
              <a:ext uri="{FF2B5EF4-FFF2-40B4-BE49-F238E27FC236}">
                <a16:creationId xmlns:a16="http://schemas.microsoft.com/office/drawing/2014/main" id="{ED4CC559-55FC-4C02-876C-7D2F645A4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9" y="5572126"/>
            <a:ext cx="5572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- </a:t>
            </a:r>
            <a:r>
              <a:rPr lang="ru-RU" altLang="ru-RU" sz="2000" u="sng"/>
              <a:t>полная мощность, выделяемая во всей цепи</a:t>
            </a:r>
          </a:p>
        </p:txBody>
      </p:sp>
      <p:graphicFrame>
        <p:nvGraphicFramePr>
          <p:cNvPr id="2059" name="Object 12">
            <a:extLst>
              <a:ext uri="{FF2B5EF4-FFF2-40B4-BE49-F238E27FC236}">
                <a16:creationId xmlns:a16="http://schemas.microsoft.com/office/drawing/2014/main" id="{39B987C1-DA32-4D2E-90A7-332C4FBBA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5564" y="5500689"/>
          <a:ext cx="15065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685800" imgH="457200" progId="Equation.3">
                  <p:embed/>
                </p:oleObj>
              </mc:Choice>
              <mc:Fallback>
                <p:oleObj name="Формула" r:id="rId16" imgW="685800" imgH="457200" progId="Equation.3">
                  <p:embed/>
                  <p:pic>
                    <p:nvPicPr>
                      <p:cNvPr id="2059" name="Object 12">
                        <a:extLst>
                          <a:ext uri="{FF2B5EF4-FFF2-40B4-BE49-F238E27FC236}">
                            <a16:creationId xmlns:a16="http://schemas.microsoft.com/office/drawing/2014/main" id="{39B987C1-DA32-4D2E-90A7-332C4FBBA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4" y="5500689"/>
                        <a:ext cx="1506537" cy="1000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TextBox 19">
            <a:extLst>
              <a:ext uri="{FF2B5EF4-FFF2-40B4-BE49-F238E27FC236}">
                <a16:creationId xmlns:a16="http://schemas.microsoft.com/office/drawing/2014/main" id="{34F787F6-CD5D-4428-8064-6E2C9499E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4857750"/>
            <a:ext cx="5429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- мощность, развиваемая источником тока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5" name="TextBox 1">
            <a:extLst>
              <a:ext uri="{FF2B5EF4-FFF2-40B4-BE49-F238E27FC236}">
                <a16:creationId xmlns:a16="http://schemas.microsoft.com/office/drawing/2014/main" id="{BAA2B50B-CE17-419F-BE3C-D6FA16244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8570"/>
            <a:ext cx="927171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Мощность, выделяемая на нагрузке – полезная мощность</a:t>
            </a:r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B4C31D0E-A9A6-47EF-9448-B0D8A2F98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3962" y="2103599"/>
          <a:ext cx="14430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07960" imgH="228600" progId="Equation.3">
                  <p:embed/>
                </p:oleObj>
              </mc:Choice>
              <mc:Fallback>
                <p:oleObj name="Формула" r:id="rId2" imgW="507960" imgH="228600" progId="Equation.3">
                  <p:embed/>
                  <p:pic>
                    <p:nvPicPr>
                      <p:cNvPr id="3075" name="Object 3">
                        <a:extLst>
                          <a:ext uri="{FF2B5EF4-FFF2-40B4-BE49-F238E27FC236}">
                            <a16:creationId xmlns:a16="http://schemas.microsoft.com/office/drawing/2014/main" id="{B4C31D0E-A9A6-47EF-9448-B0D8A2F984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2" y="2103599"/>
                        <a:ext cx="1443038" cy="642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E8466832-BE83-4BFB-A160-DD0E53C17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8457" y="2103598"/>
          <a:ext cx="16351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09480" imgH="241200" progId="Equation.3">
                  <p:embed/>
                </p:oleObj>
              </mc:Choice>
              <mc:Fallback>
                <p:oleObj name="Формула" r:id="rId4" imgW="609480" imgH="241200" progId="Equation.3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:a16="http://schemas.microsoft.com/office/drawing/2014/main" id="{E8466832-BE83-4BFB-A160-DD0E53C178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8457" y="2103598"/>
                        <a:ext cx="1635125" cy="642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799D927A-84CB-4003-B1D1-952908047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0368" y="1695610"/>
          <a:ext cx="20002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888840" imgH="469800" progId="Equation.3">
                  <p:embed/>
                </p:oleObj>
              </mc:Choice>
              <mc:Fallback>
                <p:oleObj name="Формула" r:id="rId6" imgW="888840" imgH="469800" progId="Equation.3">
                  <p:embed/>
                  <p:pic>
                    <p:nvPicPr>
                      <p:cNvPr id="3077" name="Object 5">
                        <a:extLst>
                          <a:ext uri="{FF2B5EF4-FFF2-40B4-BE49-F238E27FC236}">
                            <a16:creationId xmlns:a16="http://schemas.microsoft.com/office/drawing/2014/main" id="{799D927A-84CB-4003-B1D1-952908047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368" y="1695610"/>
                        <a:ext cx="2000250" cy="10509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Box 6">
            <a:extLst>
              <a:ext uri="{FF2B5EF4-FFF2-40B4-BE49-F238E27FC236}">
                <a16:creationId xmlns:a16="http://schemas.microsoft.com/office/drawing/2014/main" id="{510AFA2E-1273-4E18-887B-66B3C58E0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036" y="3911440"/>
            <a:ext cx="7786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u="sng" dirty="0"/>
              <a:t>КПД</a:t>
            </a:r>
            <a:r>
              <a:rPr lang="ru-RU" altLang="ru-RU" sz="2000" dirty="0"/>
              <a:t> источника равен отношению полезной мощности к полной.</a:t>
            </a:r>
            <a:endParaRPr lang="ru-RU" altLang="ru-RU" sz="2000" u="sng" dirty="0"/>
          </a:p>
        </p:txBody>
      </p:sp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E3DE327B-5D12-48B7-B202-C9AECC7FA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6664" y="5059354"/>
          <a:ext cx="42481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930320" imgH="457200" progId="Equation.3">
                  <p:embed/>
                </p:oleObj>
              </mc:Choice>
              <mc:Fallback>
                <p:oleObj name="Формула" r:id="rId8" imgW="1930320" imgH="457200" progId="Equation.3">
                  <p:embed/>
                  <p:pic>
                    <p:nvPicPr>
                      <p:cNvPr id="3078" name="Object 6">
                        <a:extLst>
                          <a:ext uri="{FF2B5EF4-FFF2-40B4-BE49-F238E27FC236}">
                            <a16:creationId xmlns:a16="http://schemas.microsoft.com/office/drawing/2014/main" id="{E3DE327B-5D12-48B7-B202-C9AECC7FA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664" y="5059354"/>
                        <a:ext cx="42481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>
            <a:extLst>
              <a:ext uri="{FF2B5EF4-FFF2-40B4-BE49-F238E27FC236}">
                <a16:creationId xmlns:a16="http://schemas.microsoft.com/office/drawing/2014/main" id="{6FA29A92-F3E1-4794-97A4-23F99710C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427" y="5190634"/>
          <a:ext cx="16430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672840" imgH="431640" progId="Equation.3">
                  <p:embed/>
                </p:oleObj>
              </mc:Choice>
              <mc:Fallback>
                <p:oleObj name="Формула" r:id="rId10" imgW="672840" imgH="431640" progId="Equation.3">
                  <p:embed/>
                  <p:pic>
                    <p:nvPicPr>
                      <p:cNvPr id="27" name="Object 14">
                        <a:extLst>
                          <a:ext uri="{FF2B5EF4-FFF2-40B4-BE49-F238E27FC236}">
                            <a16:creationId xmlns:a16="http://schemas.microsoft.com/office/drawing/2014/main" id="{6FA29A92-F3E1-4794-97A4-23F99710CF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427" y="5190634"/>
                        <a:ext cx="1643062" cy="1047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7" name="Группа 33">
            <a:extLst>
              <a:ext uri="{FF2B5EF4-FFF2-40B4-BE49-F238E27FC236}">
                <a16:creationId xmlns:a16="http://schemas.microsoft.com/office/drawing/2014/main" id="{C67862EF-10BC-47CF-B498-808544989A11}"/>
              </a:ext>
            </a:extLst>
          </p:cNvPr>
          <p:cNvGrpSpPr>
            <a:grpSpLocks/>
          </p:cNvGrpSpPr>
          <p:nvPr/>
        </p:nvGrpSpPr>
        <p:grpSpPr bwMode="auto">
          <a:xfrm>
            <a:off x="346869" y="4189413"/>
            <a:ext cx="4068762" cy="2597150"/>
            <a:chOff x="4090988" y="3724275"/>
            <a:chExt cx="4067997" cy="2597168"/>
          </a:xfrm>
        </p:grpSpPr>
        <p:grpSp>
          <p:nvGrpSpPr>
            <p:cNvPr id="41998" name="Группа 31">
              <a:extLst>
                <a:ext uri="{FF2B5EF4-FFF2-40B4-BE49-F238E27FC236}">
                  <a16:creationId xmlns:a16="http://schemas.microsoft.com/office/drawing/2014/main" id="{702E7D63-48AC-4A75-A9E0-CF79C61B9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0988" y="3724275"/>
              <a:ext cx="4067997" cy="2530475"/>
              <a:chOff x="4090988" y="3724275"/>
              <a:chExt cx="4067997" cy="2530475"/>
            </a:xfrm>
          </p:grpSpPr>
          <p:cxnSp>
            <p:nvCxnSpPr>
              <p:cNvPr id="19" name="Прямая со стрелкой 18">
                <a:extLst>
                  <a:ext uri="{FF2B5EF4-FFF2-40B4-BE49-F238E27FC236}">
                    <a16:creationId xmlns:a16="http://schemas.microsoft.com/office/drawing/2014/main" id="{CDA67CA4-F5FD-42C6-A2E1-DD2E1832F794}"/>
                  </a:ext>
                </a:extLst>
              </p:cNvPr>
              <p:cNvCxnSpPr/>
              <p:nvPr/>
            </p:nvCxnSpPr>
            <p:spPr>
              <a:xfrm rot="5400000" flipH="1" flipV="1">
                <a:off x="3715419" y="4929990"/>
                <a:ext cx="200026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>
                <a:extLst>
                  <a:ext uri="{FF2B5EF4-FFF2-40B4-BE49-F238E27FC236}">
                    <a16:creationId xmlns:a16="http://schemas.microsoft.com/office/drawing/2014/main" id="{0648805D-65C9-40FC-8E26-9C7315B53737}"/>
                  </a:ext>
                </a:extLst>
              </p:cNvPr>
              <p:cNvCxnSpPr/>
              <p:nvPr/>
            </p:nvCxnSpPr>
            <p:spPr>
              <a:xfrm>
                <a:off x="4716345" y="5929328"/>
                <a:ext cx="2928386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1992" name="Object 9">
                <a:extLst>
                  <a:ext uri="{FF2B5EF4-FFF2-40B4-BE49-F238E27FC236}">
                    <a16:creationId xmlns:a16="http://schemas.microsoft.com/office/drawing/2014/main" id="{66BAB2A2-4B97-4A47-9C1A-1208CD3BDC0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35525" y="3724275"/>
              <a:ext cx="346075" cy="442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Формула" r:id="rId12" imgW="177480" imgH="228600" progId="Equation.3">
                      <p:embed/>
                    </p:oleObj>
                  </mc:Choice>
                  <mc:Fallback>
                    <p:oleObj name="Формула" r:id="rId12" imgW="177480" imgH="228600" progId="Equation.3">
                      <p:embed/>
                      <p:pic>
                        <p:nvPicPr>
                          <p:cNvPr id="41992" name="Object 9">
                            <a:extLst>
                              <a:ext uri="{FF2B5EF4-FFF2-40B4-BE49-F238E27FC236}">
                                <a16:creationId xmlns:a16="http://schemas.microsoft.com/office/drawing/2014/main" id="{66BAB2A2-4B97-4A47-9C1A-1208CD3BDC0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5525" y="3724275"/>
                            <a:ext cx="346075" cy="4429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3" name="Object 10">
                <a:extLst>
                  <a:ext uri="{FF2B5EF4-FFF2-40B4-BE49-F238E27FC236}">
                    <a16:creationId xmlns:a16="http://schemas.microsoft.com/office/drawing/2014/main" id="{4608814A-C8AE-49F6-BB9D-6AF0E97C35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712898" y="5494338"/>
              <a:ext cx="446087" cy="760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Формула" r:id="rId14" imgW="228600" imgH="393480" progId="Equation.3">
                      <p:embed/>
                    </p:oleObj>
                  </mc:Choice>
                  <mc:Fallback>
                    <p:oleObj name="Формула" r:id="rId14" imgW="228600" imgH="393480" progId="Equation.3">
                      <p:embed/>
                      <p:pic>
                        <p:nvPicPr>
                          <p:cNvPr id="41993" name="Object 10">
                            <a:extLst>
                              <a:ext uri="{FF2B5EF4-FFF2-40B4-BE49-F238E27FC236}">
                                <a16:creationId xmlns:a16="http://schemas.microsoft.com/office/drawing/2014/main" id="{4608814A-C8AE-49F6-BB9D-6AF0E97C35E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12898" y="5494338"/>
                            <a:ext cx="446087" cy="7604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Полилиния 22">
                <a:extLst>
                  <a:ext uri="{FF2B5EF4-FFF2-40B4-BE49-F238E27FC236}">
                    <a16:creationId xmlns:a16="http://schemas.microsoft.com/office/drawing/2014/main" id="{5E4CA7E6-F05C-4FBD-A1F2-EE221F2E4BF6}"/>
                  </a:ext>
                </a:extLst>
              </p:cNvPr>
              <p:cNvSpPr/>
              <p:nvPr/>
            </p:nvSpPr>
            <p:spPr>
              <a:xfrm>
                <a:off x="4694125" y="4695832"/>
                <a:ext cx="2580790" cy="1214446"/>
              </a:xfrm>
              <a:custGeom>
                <a:avLst/>
                <a:gdLst>
                  <a:gd name="connsiteX0" fmla="*/ 0 w 2579427"/>
                  <a:gd name="connsiteY0" fmla="*/ 1214651 h 1214651"/>
                  <a:gd name="connsiteX1" fmla="*/ 395785 w 2579427"/>
                  <a:gd name="connsiteY1" fmla="*/ 327546 h 1214651"/>
                  <a:gd name="connsiteX2" fmla="*/ 750627 w 2579427"/>
                  <a:gd name="connsiteY2" fmla="*/ 13648 h 1214651"/>
                  <a:gd name="connsiteX3" fmla="*/ 1091821 w 2579427"/>
                  <a:gd name="connsiteY3" fmla="*/ 245660 h 1214651"/>
                  <a:gd name="connsiteX4" fmla="*/ 1487606 w 2579427"/>
                  <a:gd name="connsiteY4" fmla="*/ 777922 h 1214651"/>
                  <a:gd name="connsiteX5" fmla="*/ 1883391 w 2579427"/>
                  <a:gd name="connsiteY5" fmla="*/ 996286 h 1214651"/>
                  <a:gd name="connsiteX6" fmla="*/ 2579427 w 2579427"/>
                  <a:gd name="connsiteY6" fmla="*/ 1119116 h 1214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9427" h="1214651">
                    <a:moveTo>
                      <a:pt x="0" y="1214651"/>
                    </a:moveTo>
                    <a:cubicBezTo>
                      <a:pt x="135340" y="871182"/>
                      <a:pt x="270681" y="527713"/>
                      <a:pt x="395785" y="327546"/>
                    </a:cubicBezTo>
                    <a:cubicBezTo>
                      <a:pt x="520889" y="127379"/>
                      <a:pt x="634621" y="27296"/>
                      <a:pt x="750627" y="13648"/>
                    </a:cubicBezTo>
                    <a:cubicBezTo>
                      <a:pt x="866633" y="0"/>
                      <a:pt x="968991" y="118281"/>
                      <a:pt x="1091821" y="245660"/>
                    </a:cubicBezTo>
                    <a:cubicBezTo>
                      <a:pt x="1214651" y="373039"/>
                      <a:pt x="1355678" y="652818"/>
                      <a:pt x="1487606" y="777922"/>
                    </a:cubicBezTo>
                    <a:cubicBezTo>
                      <a:pt x="1619534" y="903026"/>
                      <a:pt x="1701421" y="939420"/>
                      <a:pt x="1883391" y="996286"/>
                    </a:cubicBezTo>
                    <a:cubicBezTo>
                      <a:pt x="2065361" y="1053152"/>
                      <a:pt x="2322394" y="1086134"/>
                      <a:pt x="2579427" y="1119116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20130A53-D180-452A-9710-90CF0226CE93}"/>
                  </a:ext>
                </a:extLst>
              </p:cNvPr>
              <p:cNvCxnSpPr>
                <a:stCxn id="23" idx="2"/>
              </p:cNvCxnSpPr>
              <p:nvPr/>
            </p:nvCxnSpPr>
            <p:spPr>
              <a:xfrm>
                <a:off x="5444870" y="4708532"/>
                <a:ext cx="14285" cy="1201746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>
                <a:extLst>
                  <a:ext uri="{FF2B5EF4-FFF2-40B4-BE49-F238E27FC236}">
                    <a16:creationId xmlns:a16="http://schemas.microsoft.com/office/drawing/2014/main" id="{3ACDB471-80C6-41A7-83DB-0F643B9FA313}"/>
                  </a:ext>
                </a:extLst>
              </p:cNvPr>
              <p:cNvCxnSpPr>
                <a:stCxn id="23" idx="2"/>
              </p:cNvCxnSpPr>
              <p:nvPr/>
            </p:nvCxnSpPr>
            <p:spPr>
              <a:xfrm flipH="1">
                <a:off x="4694125" y="4708532"/>
                <a:ext cx="750746" cy="1587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1994" name="Object 7">
                <a:extLst>
                  <a:ext uri="{FF2B5EF4-FFF2-40B4-BE49-F238E27FC236}">
                    <a16:creationId xmlns:a16="http://schemas.microsoft.com/office/drawing/2014/main" id="{2C6FE80B-7F3D-421A-BB5A-2B93F4454C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90988" y="4208463"/>
              <a:ext cx="593725" cy="885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Формула" r:id="rId16" imgW="304560" imgH="457200" progId="Equation.3">
                      <p:embed/>
                    </p:oleObj>
                  </mc:Choice>
                  <mc:Fallback>
                    <p:oleObj name="Формула" r:id="rId16" imgW="304560" imgH="457200" progId="Equation.3">
                      <p:embed/>
                      <p:pic>
                        <p:nvPicPr>
                          <p:cNvPr id="41994" name="Object 7">
                            <a:extLst>
                              <a:ext uri="{FF2B5EF4-FFF2-40B4-BE49-F238E27FC236}">
                                <a16:creationId xmlns:a16="http://schemas.microsoft.com/office/drawing/2014/main" id="{2C6FE80B-7F3D-421A-BB5A-2B93F4454C6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0988" y="4208463"/>
                            <a:ext cx="593725" cy="885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991" name="Object 8">
              <a:extLst>
                <a:ext uri="{FF2B5EF4-FFF2-40B4-BE49-F238E27FC236}">
                  <a16:creationId xmlns:a16="http://schemas.microsoft.com/office/drawing/2014/main" id="{4C3D612C-7145-4E15-B968-AE6D8ED341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7818" y="6000768"/>
            <a:ext cx="17303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8" imgW="88560" imgH="164880" progId="Equation.3">
                    <p:embed/>
                  </p:oleObj>
                </mc:Choice>
                <mc:Fallback>
                  <p:oleObj name="Формула" r:id="rId18" imgW="88560" imgH="164880" progId="Equation.3">
                    <p:embed/>
                    <p:pic>
                      <p:nvPicPr>
                        <p:cNvPr id="41991" name="Object 8">
                          <a:extLst>
                            <a:ext uri="{FF2B5EF4-FFF2-40B4-BE49-F238E27FC236}">
                              <a16:creationId xmlns:a16="http://schemas.microsoft.com/office/drawing/2014/main" id="{4C3D612C-7145-4E15-B968-AE6D8ED341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818" y="6000768"/>
                          <a:ext cx="173038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13980A3-B863-4B37-8FF4-909D606FF930}"/>
              </a:ext>
            </a:extLst>
          </p:cNvPr>
          <p:cNvGrpSpPr/>
          <p:nvPr/>
        </p:nvGrpSpPr>
        <p:grpSpPr>
          <a:xfrm>
            <a:off x="278451" y="2586162"/>
            <a:ext cx="4176712" cy="4357689"/>
            <a:chOff x="2738438" y="571500"/>
            <a:chExt cx="4176712" cy="4357689"/>
          </a:xfrm>
        </p:grpSpPr>
        <p:sp>
          <p:nvSpPr>
            <p:cNvPr id="13" name="Дуга 12">
              <a:extLst>
                <a:ext uri="{FF2B5EF4-FFF2-40B4-BE49-F238E27FC236}">
                  <a16:creationId xmlns:a16="http://schemas.microsoft.com/office/drawing/2014/main" id="{C4DE2FF3-B9B2-4522-A120-072AC9916E3E}"/>
                </a:ext>
              </a:extLst>
            </p:cNvPr>
            <p:cNvSpPr/>
            <p:nvPr/>
          </p:nvSpPr>
          <p:spPr>
            <a:xfrm rot="16200000">
              <a:off x="2631282" y="2536032"/>
              <a:ext cx="3214688" cy="1571625"/>
            </a:xfrm>
            <a:prstGeom prst="arc">
              <a:avLst>
                <a:gd name="adj1" fmla="val 16820327"/>
                <a:gd name="adj2" fmla="val 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9EF666C3-AB1D-4838-8224-3AA2DB6F3C6D}"/>
                </a:ext>
              </a:extLst>
            </p:cNvPr>
            <p:cNvGrpSpPr/>
            <p:nvPr/>
          </p:nvGrpSpPr>
          <p:grpSpPr>
            <a:xfrm>
              <a:off x="2738438" y="571500"/>
              <a:ext cx="4176712" cy="4357688"/>
              <a:chOff x="2738438" y="571500"/>
              <a:chExt cx="4176712" cy="4357688"/>
            </a:xfrm>
          </p:grpSpPr>
          <p:sp>
            <p:nvSpPr>
              <p:cNvPr id="14" name="Дуга 13">
                <a:extLst>
                  <a:ext uri="{FF2B5EF4-FFF2-40B4-BE49-F238E27FC236}">
                    <a16:creationId xmlns:a16="http://schemas.microsoft.com/office/drawing/2014/main" id="{8DEE8865-88EC-40E2-A227-EEB03425F8E0}"/>
                  </a:ext>
                </a:extLst>
              </p:cNvPr>
              <p:cNvSpPr/>
              <p:nvPr/>
            </p:nvSpPr>
            <p:spPr>
              <a:xfrm rot="16200000" flipV="1">
                <a:off x="2631281" y="2607469"/>
                <a:ext cx="3214688" cy="1428750"/>
              </a:xfrm>
              <a:prstGeom prst="arc">
                <a:avLst>
                  <a:gd name="adj1" fmla="val 16820327"/>
                  <a:gd name="adj2" fmla="val 0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grpSp>
            <p:nvGrpSpPr>
              <p:cNvPr id="2" name="Группа 1">
                <a:extLst>
                  <a:ext uri="{FF2B5EF4-FFF2-40B4-BE49-F238E27FC236}">
                    <a16:creationId xmlns:a16="http://schemas.microsoft.com/office/drawing/2014/main" id="{7BA58DC3-C710-42FB-BB46-EF98B7EE47E5}"/>
                  </a:ext>
                </a:extLst>
              </p:cNvPr>
              <p:cNvGrpSpPr/>
              <p:nvPr/>
            </p:nvGrpSpPr>
            <p:grpSpPr>
              <a:xfrm>
                <a:off x="2738438" y="571500"/>
                <a:ext cx="4176712" cy="3035301"/>
                <a:chOff x="2738438" y="571500"/>
                <a:chExt cx="4176712" cy="3035301"/>
              </a:xfrm>
            </p:grpSpPr>
            <p:grpSp>
              <p:nvGrpSpPr>
                <p:cNvPr id="43017" name="Группа 31">
                  <a:extLst>
                    <a:ext uri="{FF2B5EF4-FFF2-40B4-BE49-F238E27FC236}">
                      <a16:creationId xmlns:a16="http://schemas.microsoft.com/office/drawing/2014/main" id="{6330AB9F-BDB4-431D-8577-49F7311FEC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8438" y="571500"/>
                  <a:ext cx="3929062" cy="2571750"/>
                  <a:chOff x="4090988" y="3724275"/>
                  <a:chExt cx="3553743" cy="2206641"/>
                </a:xfrm>
              </p:grpSpPr>
              <p:cxnSp>
                <p:nvCxnSpPr>
                  <p:cNvPr id="5" name="Прямая со стрелкой 4">
                    <a:extLst>
                      <a:ext uri="{FF2B5EF4-FFF2-40B4-BE49-F238E27FC236}">
                        <a16:creationId xmlns:a16="http://schemas.microsoft.com/office/drawing/2014/main" id="{F8FA805F-132B-45A9-96FD-A8EBDB75A8AA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3715787" y="4929681"/>
                    <a:ext cx="1999598" cy="2872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Прямая со стрелкой 5">
                    <a:extLst>
                      <a:ext uri="{FF2B5EF4-FFF2-40B4-BE49-F238E27FC236}">
                        <a16:creationId xmlns:a16="http://schemas.microsoft.com/office/drawing/2014/main" id="{A7D860CC-8E81-4616-B169-599AE731B7BE}"/>
                      </a:ext>
                    </a:extLst>
                  </p:cNvPr>
                  <p:cNvCxnSpPr/>
                  <p:nvPr/>
                </p:nvCxnSpPr>
                <p:spPr>
                  <a:xfrm>
                    <a:off x="4717021" y="5929554"/>
                    <a:ext cx="2927710" cy="1362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43015" name="Object 7">
                    <a:extLst>
                      <a:ext uri="{FF2B5EF4-FFF2-40B4-BE49-F238E27FC236}">
                        <a16:creationId xmlns:a16="http://schemas.microsoft.com/office/drawing/2014/main" id="{5A92779E-67BB-4937-8CA6-725311F4F10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35525" y="3724275"/>
                  <a:ext cx="346075" cy="4429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Формула" r:id="rId2" imgW="177480" imgH="228600" progId="Equation.3">
                          <p:embed/>
                        </p:oleObj>
                      </mc:Choice>
                      <mc:Fallback>
                        <p:oleObj name="Формула" r:id="rId2" imgW="177480" imgH="228600" progId="Equation.3">
                          <p:embed/>
                          <p:pic>
                            <p:nvPicPr>
                              <p:cNvPr id="43015" name="Object 7">
                                <a:extLst>
                                  <a:ext uri="{FF2B5EF4-FFF2-40B4-BE49-F238E27FC236}">
                                    <a16:creationId xmlns:a16="http://schemas.microsoft.com/office/drawing/2014/main" id="{5A92779E-67BB-4937-8CA6-725311F4F10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35525" y="3724275"/>
                                <a:ext cx="346075" cy="4429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10" name="Прямая соединительная линия 9">
                    <a:extLst>
                      <a:ext uri="{FF2B5EF4-FFF2-40B4-BE49-F238E27FC236}">
                        <a16:creationId xmlns:a16="http://schemas.microsoft.com/office/drawing/2014/main" id="{A3D4EE78-D2C1-4B62-978F-1BFB246E8476}"/>
                      </a:ext>
                    </a:extLst>
                  </p:cNvPr>
                  <p:cNvCxnSpPr/>
                  <p:nvPr/>
                </p:nvCxnSpPr>
                <p:spPr>
                  <a:xfrm>
                    <a:off x="5445000" y="4709091"/>
                    <a:ext cx="14359" cy="1201393"/>
                  </a:xfrm>
                  <a:prstGeom prst="line">
                    <a:avLst/>
                  </a:prstGeom>
                  <a:ln w="22225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Прямая соединительная линия 10">
                    <a:extLst>
                      <a:ext uri="{FF2B5EF4-FFF2-40B4-BE49-F238E27FC236}">
                        <a16:creationId xmlns:a16="http://schemas.microsoft.com/office/drawing/2014/main" id="{FBB15C0E-ADE0-4878-A7D3-A389704842E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694047" y="4709091"/>
                    <a:ext cx="750952" cy="1362"/>
                  </a:xfrm>
                  <a:prstGeom prst="line">
                    <a:avLst/>
                  </a:prstGeom>
                  <a:ln w="22225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43016" name="Object 4">
                    <a:extLst>
                      <a:ext uri="{FF2B5EF4-FFF2-40B4-BE49-F238E27FC236}">
                        <a16:creationId xmlns:a16="http://schemas.microsoft.com/office/drawing/2014/main" id="{BCB81789-8B9A-4E5C-B246-8A95D2D76B9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90988" y="4208463"/>
                  <a:ext cx="593725" cy="8858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Формула" r:id="rId4" imgW="304560" imgH="457200" progId="Equation.3">
                          <p:embed/>
                        </p:oleObj>
                      </mc:Choice>
                      <mc:Fallback>
                        <p:oleObj name="Формула" r:id="rId4" imgW="304560" imgH="457200" progId="Equation.3">
                          <p:embed/>
                          <p:pic>
                            <p:nvPicPr>
                              <p:cNvPr id="43016" name="Object 4">
                                <a:extLst>
                                  <a:ext uri="{FF2B5EF4-FFF2-40B4-BE49-F238E27FC236}">
                                    <a16:creationId xmlns:a16="http://schemas.microsoft.com/office/drawing/2014/main" id="{BCB81789-8B9A-4E5C-B246-8A95D2D76B9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90988" y="4208463"/>
                                <a:ext cx="593725" cy="8858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43012" name="Object 7">
                  <a:extLst>
                    <a:ext uri="{FF2B5EF4-FFF2-40B4-BE49-F238E27FC236}">
                      <a16:creationId xmlns:a16="http://schemas.microsoft.com/office/drawing/2014/main" id="{3F882AF7-9A23-46BB-97A1-A3A86BD14E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667500" y="3286126"/>
                <a:ext cx="247650" cy="3206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Формула" r:id="rId6" imgW="126720" imgH="164880" progId="Equation.3">
                        <p:embed/>
                      </p:oleObj>
                    </mc:Choice>
                    <mc:Fallback>
                      <p:oleObj name="Формула" r:id="rId6" imgW="126720" imgH="164880" progId="Equation.3">
                        <p:embed/>
                        <p:pic>
                          <p:nvPicPr>
                            <p:cNvPr id="43012" name="Object 7">
                              <a:extLst>
                                <a:ext uri="{FF2B5EF4-FFF2-40B4-BE49-F238E27FC236}">
                                  <a16:creationId xmlns:a16="http://schemas.microsoft.com/office/drawing/2014/main" id="{3F882AF7-9A23-46BB-97A1-A3A86BD14E1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67500" y="3286126"/>
                              <a:ext cx="247650" cy="320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E993BA96-3E31-4F17-8493-8C109E263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218" y="2694893"/>
          <a:ext cx="614521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514600" imgH="431640" progId="Equation.3">
                  <p:embed/>
                </p:oleObj>
              </mc:Choice>
              <mc:Fallback>
                <p:oleObj name="Формула" r:id="rId8" imgW="2514600" imgH="431640" progId="Equation.3">
                  <p:embed/>
                  <p:pic>
                    <p:nvPicPr>
                      <p:cNvPr id="43013" name="Object 5">
                        <a:extLst>
                          <a:ext uri="{FF2B5EF4-FFF2-40B4-BE49-F238E27FC236}">
                            <a16:creationId xmlns:a16="http://schemas.microsoft.com/office/drawing/2014/main" id="{E993BA96-3E31-4F17-8493-8C109E263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218" y="2694893"/>
                        <a:ext cx="6145212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9">
            <a:extLst>
              <a:ext uri="{FF2B5EF4-FFF2-40B4-BE49-F238E27FC236}">
                <a16:creationId xmlns:a16="http://schemas.microsoft.com/office/drawing/2014/main" id="{141EBD32-42BA-4476-B036-122834B5E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6395" y="4765007"/>
          <a:ext cx="56054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2374560" imgH="393480" progId="Equation.3">
                  <p:embed/>
                </p:oleObj>
              </mc:Choice>
              <mc:Fallback>
                <p:oleObj name="Формула" r:id="rId10" imgW="2374560" imgH="393480" progId="Equation.3">
                  <p:embed/>
                  <p:pic>
                    <p:nvPicPr>
                      <p:cNvPr id="43014" name="Object 9">
                        <a:extLst>
                          <a:ext uri="{FF2B5EF4-FFF2-40B4-BE49-F238E27FC236}">
                            <a16:creationId xmlns:a16="http://schemas.microsoft.com/office/drawing/2014/main" id="{141EBD32-42BA-4476-B036-122834B5E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6395" y="4765007"/>
                        <a:ext cx="560546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">
            <a:extLst>
              <a:ext uri="{FF2B5EF4-FFF2-40B4-BE49-F238E27FC236}">
                <a16:creationId xmlns:a16="http://schemas.microsoft.com/office/drawing/2014/main" id="{4150CEE7-34E5-4909-B653-CB2FAA908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697" y="213637"/>
            <a:ext cx="927171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Мощность, выделяемая на нагрузке – полезная мощность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Прямоугольник 1">
            <a:extLst>
              <a:ext uri="{FF2B5EF4-FFF2-40B4-BE49-F238E27FC236}">
                <a16:creationId xmlns:a16="http://schemas.microsoft.com/office/drawing/2014/main" id="{837B2C0E-1244-43BA-B8DB-99A7E21C4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270" y="378223"/>
            <a:ext cx="867577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Характеристики электрического тока</a:t>
            </a:r>
          </a:p>
        </p:txBody>
      </p:sp>
      <p:sp>
        <p:nvSpPr>
          <p:cNvPr id="26629" name="Прямоугольник 2">
            <a:extLst>
              <a:ext uri="{FF2B5EF4-FFF2-40B4-BE49-F238E27FC236}">
                <a16:creationId xmlns:a16="http://schemas.microsoft.com/office/drawing/2014/main" id="{2B643834-3BD1-43E7-BEC4-4604254D0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1" y="1257396"/>
            <a:ext cx="7500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b="1" dirty="0"/>
              <a:t>Электрическим током</a:t>
            </a:r>
            <a:r>
              <a:rPr lang="ru-RU" altLang="ru-RU" sz="2000" dirty="0"/>
              <a:t> называется упорядоченное (направленное) движение электрических зарядов. </a:t>
            </a:r>
          </a:p>
        </p:txBody>
      </p:sp>
      <p:sp>
        <p:nvSpPr>
          <p:cNvPr id="26630" name="Прямоугольник 3">
            <a:extLst>
              <a:ext uri="{FF2B5EF4-FFF2-40B4-BE49-F238E27FC236}">
                <a16:creationId xmlns:a16="http://schemas.microsoft.com/office/drawing/2014/main" id="{E59B607B-2075-4018-95B8-D33D6978D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970" y="2078010"/>
            <a:ext cx="63579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Количественной мерой электрического тока служит </a:t>
            </a:r>
            <a:r>
              <a:rPr lang="ru-RU" altLang="ru-RU" sz="2000" b="1" dirty="0"/>
              <a:t>сила тока</a:t>
            </a:r>
            <a:r>
              <a:rPr lang="ru-RU" altLang="ru-RU" sz="2000" dirty="0"/>
              <a:t> 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000" i="1" dirty="0"/>
              <a:t> - </a:t>
            </a:r>
            <a:r>
              <a:rPr lang="ru-RU" altLang="ru-RU" sz="2000" dirty="0"/>
              <a:t>скалярная физическая величина, определяемая электрическим зарядом, проходящим через поперечное сечение проводника в единицу времени:</a:t>
            </a:r>
          </a:p>
        </p:txBody>
      </p:sp>
      <p:graphicFrame>
        <p:nvGraphicFramePr>
          <p:cNvPr id="26626" name="Object 3">
            <a:extLst>
              <a:ext uri="{FF2B5EF4-FFF2-40B4-BE49-F238E27FC236}">
                <a16:creationId xmlns:a16="http://schemas.microsoft.com/office/drawing/2014/main" id="{8B562928-23A8-4281-A0D1-DC4709E53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25689" y="2474913"/>
          <a:ext cx="110966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57200" imgH="393480" progId="Equation.3">
                  <p:embed/>
                </p:oleObj>
              </mc:Choice>
              <mc:Fallback>
                <p:oleObj name="Формула" r:id="rId2" imgW="457200" imgH="393480" progId="Equation.3">
                  <p:embed/>
                  <p:pic>
                    <p:nvPicPr>
                      <p:cNvPr id="26626" name="Object 3">
                        <a:extLst>
                          <a:ext uri="{FF2B5EF4-FFF2-40B4-BE49-F238E27FC236}">
                            <a16:creationId xmlns:a16="http://schemas.microsoft.com/office/drawing/2014/main" id="{8B562928-23A8-4281-A0D1-DC4709E53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5689" y="2474913"/>
                        <a:ext cx="1109662" cy="9540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Box 7">
            <a:extLst>
              <a:ext uri="{FF2B5EF4-FFF2-40B4-BE49-F238E27FC236}">
                <a16:creationId xmlns:a16="http://schemas.microsoft.com/office/drawing/2014/main" id="{5951A1C3-373E-4EA7-B83F-6B868916C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487" y="4808819"/>
            <a:ext cx="5000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Если в проводнике движутся носители обоих знаков, то </a:t>
            </a:r>
          </a:p>
        </p:txBody>
      </p:sp>
      <p:sp>
        <p:nvSpPr>
          <p:cNvPr id="26632" name="TextBox 8">
            <a:extLst>
              <a:ext uri="{FF2B5EF4-FFF2-40B4-BE49-F238E27FC236}">
                <a16:creationId xmlns:a16="http://schemas.microsoft.com/office/drawing/2014/main" id="{0310F8A3-1FFD-45F5-82F0-86370947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270" y="3794070"/>
            <a:ext cx="7715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Электрический ток может быть обусловлен движением как положительных, так и отрицательных носителей.</a:t>
            </a:r>
          </a:p>
        </p:txBody>
      </p:sp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48B49C4A-55C2-4A11-BF1A-B3B926FDFC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1907" y="4661974"/>
          <a:ext cx="221456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27000" imgH="419040" progId="Equation.3">
                  <p:embed/>
                </p:oleObj>
              </mc:Choice>
              <mc:Fallback>
                <p:oleObj name="Формула" r:id="rId4" imgW="927000" imgH="419040" progId="Equation.3">
                  <p:embed/>
                  <p:pic>
                    <p:nvPicPr>
                      <p:cNvPr id="26627" name="Object 4">
                        <a:extLst>
                          <a:ext uri="{FF2B5EF4-FFF2-40B4-BE49-F238E27FC236}">
                            <a16:creationId xmlns:a16="http://schemas.microsoft.com/office/drawing/2014/main" id="{48B49C4A-55C2-4A11-BF1A-B3B926FDFC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907" y="4661974"/>
                        <a:ext cx="2214562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Прямоугольник 10">
            <a:extLst>
              <a:ext uri="{FF2B5EF4-FFF2-40B4-BE49-F238E27FC236}">
                <a16:creationId xmlns:a16="http://schemas.microsoft.com/office/drawing/2014/main" id="{197C5D35-A9ED-40AA-8681-FD72D962D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9" y="5983445"/>
            <a:ext cx="7500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u="sng" dirty="0"/>
              <a:t>За </a:t>
            </a:r>
            <a:r>
              <a:rPr lang="ru-RU" altLang="ru-RU" sz="2000" b="1" u="sng" dirty="0"/>
              <a:t>направление тока </a:t>
            </a:r>
            <a:r>
              <a:rPr lang="ru-RU" altLang="ru-RU" sz="2000" i="1" dirty="0"/>
              <a:t>условно</a:t>
            </a:r>
            <a:r>
              <a:rPr lang="ru-RU" altLang="ru-RU" sz="2000" dirty="0"/>
              <a:t> принимают направление движения </a:t>
            </a:r>
            <a:r>
              <a:rPr lang="ru-RU" altLang="ru-RU" sz="2000" i="1" u="sng" dirty="0"/>
              <a:t>положительных зарядов</a:t>
            </a:r>
            <a:r>
              <a:rPr lang="ru-RU" altLang="ru-RU" sz="2000" i="1" dirty="0"/>
              <a:t>.</a:t>
            </a:r>
            <a:endParaRPr lang="ru-RU" altLang="ru-RU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3">
            <a:extLst>
              <a:ext uri="{FF2B5EF4-FFF2-40B4-BE49-F238E27FC236}">
                <a16:creationId xmlns:a16="http://schemas.microsoft.com/office/drawing/2014/main" id="{7432B50E-24F7-493B-A14A-03F0DFFA3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52" y="393611"/>
            <a:ext cx="1179704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Элементы классической теории проводимости</a:t>
            </a:r>
          </a:p>
        </p:txBody>
      </p:sp>
      <p:sp>
        <p:nvSpPr>
          <p:cNvPr id="65539" name="TextBox 4">
            <a:extLst>
              <a:ext uri="{FF2B5EF4-FFF2-40B4-BE49-F238E27FC236}">
                <a16:creationId xmlns:a16="http://schemas.microsoft.com/office/drawing/2014/main" id="{3B7E5883-E726-4F1F-BA00-2D9C8B7C5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4" y="2000250"/>
            <a:ext cx="81438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ru-RU" altLang="ru-RU" sz="2800" dirty="0"/>
              <a:t>Экспериментальные</a:t>
            </a:r>
            <a:r>
              <a:rPr lang="en-US" altLang="ru-RU" sz="2800" dirty="0"/>
              <a:t> </a:t>
            </a:r>
            <a:r>
              <a:rPr lang="ru-RU" altLang="ru-RU" sz="2800" dirty="0"/>
              <a:t>доказательства электронной природы токов в металлах</a:t>
            </a:r>
          </a:p>
          <a:p>
            <a:pPr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ru-RU" altLang="ru-RU" sz="2800" dirty="0"/>
              <a:t>Основные положения электронной теории</a:t>
            </a:r>
          </a:p>
          <a:p>
            <a:pPr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ru-RU" altLang="ru-RU" sz="2800" dirty="0"/>
              <a:t>Закон Ома и закон Джоуля-Ленца</a:t>
            </a:r>
          </a:p>
          <a:p>
            <a:pPr eaLnBrk="1" hangingPunct="1">
              <a:lnSpc>
                <a:spcPct val="150000"/>
              </a:lnSpc>
              <a:buFont typeface="Calibri" panose="020F0502020204030204" pitchFamily="34" charset="0"/>
              <a:buAutoNum type="arabicPeriod"/>
            </a:pPr>
            <a:r>
              <a:rPr lang="ru-RU" altLang="ru-RU" sz="2800" dirty="0"/>
              <a:t>Трудности классической электронной теории металлов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3" name="Прямоугольник 1">
            <a:extLst>
              <a:ext uri="{FF2B5EF4-FFF2-40B4-BE49-F238E27FC236}">
                <a16:creationId xmlns:a16="http://schemas.microsoft.com/office/drawing/2014/main" id="{53DF919A-90C5-4A8A-9E39-E8C2FC386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4" y="334169"/>
            <a:ext cx="83581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 eaLnBrk="1" hangingPunct="1"/>
            <a:r>
              <a:rPr lang="ru-RU" altLang="ru-RU" sz="2400" dirty="0"/>
              <a:t>Экспериментальные</a:t>
            </a:r>
            <a:r>
              <a:rPr lang="en-US" altLang="ru-RU" sz="2400" dirty="0"/>
              <a:t> </a:t>
            </a:r>
            <a:r>
              <a:rPr lang="ru-RU" altLang="ru-RU" sz="2400" dirty="0"/>
              <a:t>доказательства электронной природы токов в металлах</a:t>
            </a:r>
          </a:p>
        </p:txBody>
      </p:sp>
      <p:sp>
        <p:nvSpPr>
          <p:cNvPr id="44044" name="Прямоугольник 2">
            <a:extLst>
              <a:ext uri="{FF2B5EF4-FFF2-40B4-BE49-F238E27FC236}">
                <a16:creationId xmlns:a16="http://schemas.microsoft.com/office/drawing/2014/main" id="{1E433378-9F47-4A42-A92F-21BFEABC3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1" y="2583491"/>
            <a:ext cx="291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1.</a:t>
            </a:r>
            <a:r>
              <a:rPr lang="ru-RU" altLang="ru-RU" sz="2000" b="1" dirty="0"/>
              <a:t> Опыт </a:t>
            </a:r>
            <a:r>
              <a:rPr lang="ru-RU" altLang="ru-RU" sz="2000" b="1" dirty="0" err="1"/>
              <a:t>Рикке</a:t>
            </a:r>
            <a:r>
              <a:rPr lang="ru-RU" altLang="ru-RU" sz="2000" dirty="0"/>
              <a:t> (1901). </a:t>
            </a:r>
          </a:p>
        </p:txBody>
      </p:sp>
      <p:grpSp>
        <p:nvGrpSpPr>
          <p:cNvPr id="44045" name="Группа 9">
            <a:extLst>
              <a:ext uri="{FF2B5EF4-FFF2-40B4-BE49-F238E27FC236}">
                <a16:creationId xmlns:a16="http://schemas.microsoft.com/office/drawing/2014/main" id="{58508286-6EA9-4B7B-AC65-CE19DB426777}"/>
              </a:ext>
            </a:extLst>
          </p:cNvPr>
          <p:cNvGrpSpPr>
            <a:grpSpLocks/>
          </p:cNvGrpSpPr>
          <p:nvPr/>
        </p:nvGrpSpPr>
        <p:grpSpPr bwMode="auto">
          <a:xfrm>
            <a:off x="4113214" y="2618160"/>
            <a:ext cx="2571750" cy="798513"/>
            <a:chOff x="4000496" y="1857364"/>
            <a:chExt cx="2571768" cy="797960"/>
          </a:xfrm>
        </p:grpSpPr>
        <p:sp>
          <p:nvSpPr>
            <p:cNvPr id="4" name="Цилиндр 3">
              <a:extLst>
                <a:ext uri="{FF2B5EF4-FFF2-40B4-BE49-F238E27FC236}">
                  <a16:creationId xmlns:a16="http://schemas.microsoft.com/office/drawing/2014/main" id="{233CD84D-C3B2-440A-8C49-C7FD3FC10A04}"/>
                </a:ext>
              </a:extLst>
            </p:cNvPr>
            <p:cNvSpPr/>
            <p:nvPr/>
          </p:nvSpPr>
          <p:spPr>
            <a:xfrm rot="5400000">
              <a:off x="4286373" y="1571487"/>
              <a:ext cx="356941" cy="92869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" name="Цилиндр 4">
              <a:extLst>
                <a:ext uri="{FF2B5EF4-FFF2-40B4-BE49-F238E27FC236}">
                  <a16:creationId xmlns:a16="http://schemas.microsoft.com/office/drawing/2014/main" id="{463675A6-0081-4C4C-8DCB-4CFDF22CABA2}"/>
                </a:ext>
              </a:extLst>
            </p:cNvPr>
            <p:cNvSpPr/>
            <p:nvPr/>
          </p:nvSpPr>
          <p:spPr>
            <a:xfrm rot="5400000">
              <a:off x="5072190" y="1571487"/>
              <a:ext cx="356941" cy="928695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" name="Цилиндр 5">
              <a:extLst>
                <a:ext uri="{FF2B5EF4-FFF2-40B4-BE49-F238E27FC236}">
                  <a16:creationId xmlns:a16="http://schemas.microsoft.com/office/drawing/2014/main" id="{8DE521D6-37F6-4A7A-885D-147489430563}"/>
                </a:ext>
              </a:extLst>
            </p:cNvPr>
            <p:cNvSpPr/>
            <p:nvPr/>
          </p:nvSpPr>
          <p:spPr>
            <a:xfrm rot="5400000">
              <a:off x="5929446" y="1571487"/>
              <a:ext cx="356941" cy="928695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4061" name="TextBox 6">
              <a:extLst>
                <a:ext uri="{FF2B5EF4-FFF2-40B4-BE49-F238E27FC236}">
                  <a16:creationId xmlns:a16="http://schemas.microsoft.com/office/drawing/2014/main" id="{33C589CF-18A5-4B5C-B3CF-76D34AB59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884" y="228599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Cu</a:t>
              </a:r>
              <a:endParaRPr lang="ru-RU" altLang="ru-RU"/>
            </a:p>
          </p:txBody>
        </p:sp>
        <p:sp>
          <p:nvSpPr>
            <p:cNvPr id="44062" name="TextBox 7">
              <a:extLst>
                <a:ext uri="{FF2B5EF4-FFF2-40B4-BE49-F238E27FC236}">
                  <a16:creationId xmlns:a16="http://schemas.microsoft.com/office/drawing/2014/main" id="{122AC9C7-E6EA-4E7E-950B-E790FDD52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628" y="2285992"/>
              <a:ext cx="6429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Al</a:t>
              </a:r>
              <a:endParaRPr lang="ru-RU" altLang="ru-RU"/>
            </a:p>
          </p:txBody>
        </p:sp>
        <p:sp>
          <p:nvSpPr>
            <p:cNvPr id="44063" name="TextBox 8">
              <a:extLst>
                <a:ext uri="{FF2B5EF4-FFF2-40B4-BE49-F238E27FC236}">
                  <a16:creationId xmlns:a16="http://schemas.microsoft.com/office/drawing/2014/main" id="{4F2755EE-455E-4123-8D41-662F84BCF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372" y="228599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/>
                <a:t>Cu</a:t>
              </a:r>
              <a:endParaRPr lang="ru-RU" altLang="ru-RU"/>
            </a:p>
          </p:txBody>
        </p:sp>
      </p:grpSp>
      <p:sp>
        <p:nvSpPr>
          <p:cNvPr id="44046" name="Прямоугольник 10">
            <a:extLst>
              <a:ext uri="{FF2B5EF4-FFF2-40B4-BE49-F238E27FC236}">
                <a16:creationId xmlns:a16="http://schemas.microsoft.com/office/drawing/2014/main" id="{68F26F4F-2D46-47C6-AA2C-194048BCD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2" y="1769313"/>
            <a:ext cx="8358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В 1897 г. Томсон открыл электроны.</a:t>
            </a:r>
          </a:p>
        </p:txBody>
      </p:sp>
      <p:grpSp>
        <p:nvGrpSpPr>
          <p:cNvPr id="44047" name="Группа 34">
            <a:extLst>
              <a:ext uri="{FF2B5EF4-FFF2-40B4-BE49-F238E27FC236}">
                <a16:creationId xmlns:a16="http://schemas.microsoft.com/office/drawing/2014/main" id="{4EDC312E-9941-4A2C-9CFF-2C42B1BBC7BB}"/>
              </a:ext>
            </a:extLst>
          </p:cNvPr>
          <p:cNvGrpSpPr>
            <a:grpSpLocks/>
          </p:cNvGrpSpPr>
          <p:nvPr/>
        </p:nvGrpSpPr>
        <p:grpSpPr bwMode="auto">
          <a:xfrm>
            <a:off x="381003" y="3722677"/>
            <a:ext cx="2357436" cy="1685937"/>
            <a:chOff x="785787" y="3357562"/>
            <a:chExt cx="2357453" cy="1685994"/>
          </a:xfrm>
        </p:grpSpPr>
        <p:sp>
          <p:nvSpPr>
            <p:cNvPr id="12" name="Цилиндр 11">
              <a:extLst>
                <a:ext uri="{FF2B5EF4-FFF2-40B4-BE49-F238E27FC236}">
                  <a16:creationId xmlns:a16="http://schemas.microsoft.com/office/drawing/2014/main" id="{ACAEB9A3-2D30-4798-98E1-6EEF9E090412}"/>
                </a:ext>
              </a:extLst>
            </p:cNvPr>
            <p:cNvSpPr/>
            <p:nvPr/>
          </p:nvSpPr>
          <p:spPr>
            <a:xfrm rot="16200000">
              <a:off x="1214404" y="3071836"/>
              <a:ext cx="785839" cy="1643074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8B71926A-C4AE-4D8D-A995-565680589447}"/>
                </a:ext>
              </a:extLst>
            </p:cNvPr>
            <p:cNvCxnSpPr/>
            <p:nvPr/>
          </p:nvCxnSpPr>
          <p:spPr>
            <a:xfrm>
              <a:off x="2571736" y="3857653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5C17018-C7C3-49A3-A7FF-48C7833FD091}"/>
                </a:ext>
              </a:extLst>
            </p:cNvPr>
            <p:cNvCxnSpPr/>
            <p:nvPr/>
          </p:nvCxnSpPr>
          <p:spPr>
            <a:xfrm>
              <a:off x="1285852" y="3857653"/>
              <a:ext cx="7143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F644EFFE-C40D-415B-B438-6A03E48616F8}"/>
                </a:ext>
              </a:extLst>
            </p:cNvPr>
            <p:cNvCxnSpPr/>
            <p:nvPr/>
          </p:nvCxnSpPr>
          <p:spPr>
            <a:xfrm>
              <a:off x="857224" y="4572052"/>
              <a:ext cx="150019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02A7996C-2317-4A1E-A76B-A9E038B84406}"/>
                </a:ext>
              </a:extLst>
            </p:cNvPr>
            <p:cNvCxnSpPr/>
            <p:nvPr/>
          </p:nvCxnSpPr>
          <p:spPr>
            <a:xfrm rot="5400000">
              <a:off x="678624" y="4463304"/>
              <a:ext cx="3572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36E203E1-25C4-42EE-862A-8BBB646A415D}"/>
                </a:ext>
              </a:extLst>
            </p:cNvPr>
            <p:cNvCxnSpPr/>
            <p:nvPr/>
          </p:nvCxnSpPr>
          <p:spPr>
            <a:xfrm rot="5400000">
              <a:off x="2214542" y="4427584"/>
              <a:ext cx="28576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55" name="TextBox 28">
              <a:extLst>
                <a:ext uri="{FF2B5EF4-FFF2-40B4-BE49-F238E27FC236}">
                  <a16:creationId xmlns:a16="http://schemas.microsoft.com/office/drawing/2014/main" id="{BEE52F1B-FCA4-41B9-9D47-A7B99F541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166" y="4643446"/>
              <a:ext cx="3571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ru-RU" altLang="ru-RU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4042" name="Object 4">
              <a:extLst>
                <a:ext uri="{FF2B5EF4-FFF2-40B4-BE49-F238E27FC236}">
                  <a16:creationId xmlns:a16="http://schemas.microsoft.com/office/drawing/2014/main" id="{BD3A0B33-4895-4E83-A0BD-89076A89D6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4612" y="3357562"/>
            <a:ext cx="368302" cy="509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164880" imgH="228600" progId="Equation.3">
                    <p:embed/>
                  </p:oleObj>
                </mc:Choice>
                <mc:Fallback>
                  <p:oleObj name="Формула" r:id="rId2" imgW="164880" imgH="228600" progId="Equation.3">
                    <p:embed/>
                    <p:pic>
                      <p:nvPicPr>
                        <p:cNvPr id="44042" name="Object 4">
                          <a:extLst>
                            <a:ext uri="{FF2B5EF4-FFF2-40B4-BE49-F238E27FC236}">
                              <a16:creationId xmlns:a16="http://schemas.microsoft.com/office/drawing/2014/main" id="{BD3A0B33-4895-4E83-A0BD-89076A89D6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3357562"/>
                          <a:ext cx="368302" cy="509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D9AF5704-CDEE-49C7-8BBC-993A5F8790B0}"/>
                </a:ext>
              </a:extLst>
            </p:cNvPr>
            <p:cNvSpPr/>
            <p:nvPr/>
          </p:nvSpPr>
          <p:spPr>
            <a:xfrm>
              <a:off x="1285852" y="3857653"/>
              <a:ext cx="46038" cy="46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4057" name="TextBox 33">
              <a:extLst>
                <a:ext uri="{FF2B5EF4-FFF2-40B4-BE49-F238E27FC236}">
                  <a16:creationId xmlns:a16="http://schemas.microsoft.com/office/drawing/2014/main" id="{F01A4ABF-9986-42EE-BD4A-9D0B86CA3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14" y="3429000"/>
              <a:ext cx="4286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e’</a:t>
              </a:r>
              <a:endParaRPr lang="ru-RU" altLang="ru-RU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4034" name="Object 5">
            <a:extLst>
              <a:ext uri="{FF2B5EF4-FFF2-40B4-BE49-F238E27FC236}">
                <a16:creationId xmlns:a16="http://schemas.microsoft.com/office/drawing/2014/main" id="{A9FFE2A0-771F-4041-9F80-50FD2B778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76" y="3543001"/>
          <a:ext cx="15113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22080" imgH="393480" progId="Equation.3">
                  <p:embed/>
                </p:oleObj>
              </mc:Choice>
              <mc:Fallback>
                <p:oleObj name="Формула" r:id="rId4" imgW="622080" imgH="393480" progId="Equation.3">
                  <p:embed/>
                  <p:pic>
                    <p:nvPicPr>
                      <p:cNvPr id="44034" name="Object 5">
                        <a:extLst>
                          <a:ext uri="{FF2B5EF4-FFF2-40B4-BE49-F238E27FC236}">
                            <a16:creationId xmlns:a16="http://schemas.microsoft.com/office/drawing/2014/main" id="{A9FFE2A0-771F-4041-9F80-50FD2B778D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6" y="3543001"/>
                        <a:ext cx="15113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FE946FCC-C0DD-4548-A85A-F271E0C89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6990" y="3614437"/>
          <a:ext cx="23066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77760" imgH="393480" progId="Equation.3">
                  <p:embed/>
                </p:oleObj>
              </mc:Choice>
              <mc:Fallback>
                <p:oleObj name="Формула" r:id="rId6" imgW="977760" imgH="393480" progId="Equation.3">
                  <p:embed/>
                  <p:pic>
                    <p:nvPicPr>
                      <p:cNvPr id="44035" name="Object 3">
                        <a:extLst>
                          <a:ext uri="{FF2B5EF4-FFF2-40B4-BE49-F238E27FC236}">
                            <a16:creationId xmlns:a16="http://schemas.microsoft.com/office/drawing/2014/main" id="{FE946FCC-C0DD-4548-A85A-F271E0C89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990" y="3614437"/>
                        <a:ext cx="230663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7">
            <a:extLst>
              <a:ext uri="{FF2B5EF4-FFF2-40B4-BE49-F238E27FC236}">
                <a16:creationId xmlns:a16="http://schemas.microsoft.com/office/drawing/2014/main" id="{5D2EA217-BE42-438E-A05E-70F78A262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0" y="4684412"/>
          <a:ext cx="10001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380880" imgH="393480" progId="Equation.3">
                  <p:embed/>
                </p:oleObj>
              </mc:Choice>
              <mc:Fallback>
                <p:oleObj name="Формула" r:id="rId8" imgW="380880" imgH="393480" progId="Equation.3">
                  <p:embed/>
                  <p:pic>
                    <p:nvPicPr>
                      <p:cNvPr id="44036" name="Object 7">
                        <a:extLst>
                          <a:ext uri="{FF2B5EF4-FFF2-40B4-BE49-F238E27FC236}">
                            <a16:creationId xmlns:a16="http://schemas.microsoft.com/office/drawing/2014/main" id="{5D2EA217-BE42-438E-A05E-70F78A2622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0" y="4684412"/>
                        <a:ext cx="10001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8">
            <a:extLst>
              <a:ext uri="{FF2B5EF4-FFF2-40B4-BE49-F238E27FC236}">
                <a16:creationId xmlns:a16="http://schemas.microsoft.com/office/drawing/2014/main" id="{59CAF7BC-4B5E-4642-A2EB-E7C4AC74F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8900" y="4757738"/>
          <a:ext cx="37274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960" imgH="393480" progId="Equation.DSMT4">
                  <p:embed/>
                </p:oleObj>
              </mc:Choice>
              <mc:Fallback>
                <p:oleObj name="Equation" r:id="rId10" imgW="1650960" imgH="393480" progId="Equation.DSMT4">
                  <p:embed/>
                  <p:pic>
                    <p:nvPicPr>
                      <p:cNvPr id="44037" name="Object 8">
                        <a:extLst>
                          <a:ext uri="{FF2B5EF4-FFF2-40B4-BE49-F238E27FC236}">
                            <a16:creationId xmlns:a16="http://schemas.microsoft.com/office/drawing/2014/main" id="{59CAF7BC-4B5E-4642-A2EB-E7C4AC74F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4757738"/>
                        <a:ext cx="37274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9">
            <a:extLst>
              <a:ext uri="{FF2B5EF4-FFF2-40B4-BE49-F238E27FC236}">
                <a16:creationId xmlns:a16="http://schemas.microsoft.com/office/drawing/2014/main" id="{CAD41872-66B6-4536-83FC-F674C2DD4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9" y="5971875"/>
          <a:ext cx="26606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231560" imgH="393480" progId="Equation.3">
                  <p:embed/>
                </p:oleObj>
              </mc:Choice>
              <mc:Fallback>
                <p:oleObj name="Формула" r:id="rId12" imgW="1231560" imgH="393480" progId="Equation.3">
                  <p:embed/>
                  <p:pic>
                    <p:nvPicPr>
                      <p:cNvPr id="44038" name="Object 9">
                        <a:extLst>
                          <a:ext uri="{FF2B5EF4-FFF2-40B4-BE49-F238E27FC236}">
                            <a16:creationId xmlns:a16="http://schemas.microsoft.com/office/drawing/2014/main" id="{CAD41872-66B6-4536-83FC-F674C2DD4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5971875"/>
                        <a:ext cx="26606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4FDF3B13-0684-4920-BE71-A4D0BF3D7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1" y="5930601"/>
          <a:ext cx="20002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876240" imgH="393480" progId="Equation.3">
                  <p:embed/>
                </p:oleObj>
              </mc:Choice>
              <mc:Fallback>
                <p:oleObj name="Формула" r:id="rId14" imgW="876240" imgH="393480" progId="Equation.3">
                  <p:embed/>
                  <p:pic>
                    <p:nvPicPr>
                      <p:cNvPr id="44039" name="Object 7">
                        <a:extLst>
                          <a:ext uri="{FF2B5EF4-FFF2-40B4-BE49-F238E27FC236}">
                            <a16:creationId xmlns:a16="http://schemas.microsoft.com/office/drawing/2014/main" id="{4FDF3B13-0684-4920-BE71-A4D0BF3D7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1" y="5930601"/>
                        <a:ext cx="20002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Прямоугольник 1">
            <a:extLst>
              <a:ext uri="{FF2B5EF4-FFF2-40B4-BE49-F238E27FC236}">
                <a16:creationId xmlns:a16="http://schemas.microsoft.com/office/drawing/2014/main" id="{0199BFFA-A691-4706-908D-A84A0ABD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39" y="2029621"/>
            <a:ext cx="7715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Первый опыт с ускоренно движущимися проводниками был поставлен в 1913 г. Мандельштамом и </a:t>
            </a:r>
            <a:r>
              <a:rPr lang="ru-RU" altLang="ru-RU" sz="2000" dirty="0" err="1"/>
              <a:t>Папалекси</a:t>
            </a:r>
            <a:r>
              <a:rPr lang="ru-RU" altLang="ru-RU" sz="2000" dirty="0"/>
              <a:t>.</a:t>
            </a:r>
          </a:p>
        </p:txBody>
      </p:sp>
      <p:sp>
        <p:nvSpPr>
          <p:cNvPr id="45060" name="TextBox 2">
            <a:extLst>
              <a:ext uri="{FF2B5EF4-FFF2-40B4-BE49-F238E27FC236}">
                <a16:creationId xmlns:a16="http://schemas.microsoft.com/office/drawing/2014/main" id="{C5E8C1D5-8E73-45AF-AC42-CDD55DEFB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39" y="3097803"/>
            <a:ext cx="6929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Количественный результат был получен </a:t>
            </a:r>
            <a:r>
              <a:rPr lang="ru-RU" altLang="ru-RU" sz="2000" dirty="0" err="1"/>
              <a:t>Толмером</a:t>
            </a:r>
            <a:r>
              <a:rPr lang="ru-RU" altLang="ru-RU" sz="2000" dirty="0"/>
              <a:t> и Стюартом в 1916 г.</a:t>
            </a:r>
          </a:p>
        </p:txBody>
      </p:sp>
      <p:sp>
        <p:nvSpPr>
          <p:cNvPr id="45061" name="TextBox 3">
            <a:extLst>
              <a:ext uri="{FF2B5EF4-FFF2-40B4-BE49-F238E27FC236}">
                <a16:creationId xmlns:a16="http://schemas.microsoft.com/office/drawing/2014/main" id="{E5304D7B-B94F-4509-88A9-E4B9EF72D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2" y="4222914"/>
            <a:ext cx="121962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Было экспериментально доказано, что носителями тока в металлах являются свободные электроны.</a:t>
            </a:r>
          </a:p>
        </p:txBody>
      </p:sp>
      <p:sp>
        <p:nvSpPr>
          <p:cNvPr id="45062" name="Прямоугольник 4">
            <a:extLst>
              <a:ext uri="{FF2B5EF4-FFF2-40B4-BE49-F238E27FC236}">
                <a16:creationId xmlns:a16="http://schemas.microsoft.com/office/drawing/2014/main" id="{50701942-F7CB-4AD2-BAA5-C51DF85ED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2" y="5040110"/>
            <a:ext cx="115846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Существование свободных электронов в металлах можно объяснить следующим образом: при образовании кристаллической решетки металла (в результате сближения изолированных атомов) валентные электроны, сравнительно слабо связанные с атомными ядрами, отрываются от атомов металла, становятся «свободными» и могут перемещаться по всему объему.</a:t>
            </a:r>
          </a:p>
        </p:txBody>
      </p:sp>
      <p:graphicFrame>
        <p:nvGraphicFramePr>
          <p:cNvPr id="45058" name="Object 11">
            <a:extLst>
              <a:ext uri="{FF2B5EF4-FFF2-40B4-BE49-F238E27FC236}">
                <a16:creationId xmlns:a16="http://schemas.microsoft.com/office/drawing/2014/main" id="{523020F5-3200-450F-A2EA-3C359742C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1" y="357189"/>
          <a:ext cx="41433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790640" imgH="495000" progId="Equation.3">
                  <p:embed/>
                </p:oleObj>
              </mc:Choice>
              <mc:Fallback>
                <p:oleObj name="Формула" r:id="rId2" imgW="1790640" imgH="495000" progId="Equation.3">
                  <p:embed/>
                  <p:pic>
                    <p:nvPicPr>
                      <p:cNvPr id="45058" name="Object 11">
                        <a:extLst>
                          <a:ext uri="{FF2B5EF4-FFF2-40B4-BE49-F238E27FC236}">
                            <a16:creationId xmlns:a16="http://schemas.microsoft.com/office/drawing/2014/main" id="{523020F5-3200-450F-A2EA-3C359742C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1" y="357189"/>
                        <a:ext cx="41433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Прямоугольник 1">
            <a:extLst>
              <a:ext uri="{FF2B5EF4-FFF2-40B4-BE49-F238E27FC236}">
                <a16:creationId xmlns:a16="http://schemas.microsoft.com/office/drawing/2014/main" id="{79B0EC6A-116B-4267-ACB4-D503E4E68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201" y="351253"/>
            <a:ext cx="10020433" cy="77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Основные положения электронной теории</a:t>
            </a:r>
          </a:p>
        </p:txBody>
      </p:sp>
      <p:sp>
        <p:nvSpPr>
          <p:cNvPr id="66563" name="TextBox 2">
            <a:extLst>
              <a:ext uri="{FF2B5EF4-FFF2-40B4-BE49-F238E27FC236}">
                <a16:creationId xmlns:a16="http://schemas.microsoft.com/office/drawing/2014/main" id="{2A6AE07F-8ACE-4D1F-8913-E0803C9CD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1763602"/>
            <a:ext cx="7858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Друде разработал классическую теорию металлов, которая затем была усовершенствована Лоренцем.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C81E6-6F22-43B7-A2C0-D0A5AF1D4692}"/>
              </a:ext>
            </a:extLst>
          </p:cNvPr>
          <p:cNvSpPr txBox="1"/>
          <p:nvPr/>
        </p:nvSpPr>
        <p:spPr>
          <a:xfrm>
            <a:off x="1" y="2643189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>
                <a:latin typeface="Arial" charset="0"/>
              </a:rPr>
              <a:t>Друде предположил:</a:t>
            </a:r>
            <a:endParaRPr lang="en-US" sz="2400" dirty="0">
              <a:latin typeface="Arial" charset="0"/>
            </a:endParaRPr>
          </a:p>
          <a:p>
            <a:pPr>
              <a:defRPr/>
            </a:pPr>
            <a:endParaRPr lang="en-US" sz="2400" dirty="0">
              <a:latin typeface="Arial" charset="0"/>
            </a:endParaRPr>
          </a:p>
          <a:p>
            <a:pPr>
              <a:defRPr/>
            </a:pPr>
            <a:endParaRPr lang="ru-RU" sz="2400" dirty="0">
              <a:latin typeface="Arial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2400" dirty="0">
                <a:latin typeface="Arial" charset="0"/>
              </a:rPr>
              <a:t>Электроны проводимости в металле ведут себя подобно молекулам идеального газа.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sz="2400" dirty="0">
                <a:latin typeface="Arial" charset="0"/>
              </a:rPr>
              <a:t>Между соударениями электроны движутся свободно, пробегая в среднем путь </a:t>
            </a:r>
            <a:r>
              <a:rPr lang="ru-RU" sz="2400" b="1" dirty="0">
                <a:latin typeface="Arial" charset="0"/>
                <a:sym typeface="Symbol"/>
              </a:rPr>
              <a:t></a:t>
            </a:r>
            <a:r>
              <a:rPr lang="ru-RU" sz="2400" dirty="0">
                <a:latin typeface="Arial" charset="0"/>
                <a:sym typeface="Symbol"/>
              </a:rPr>
              <a:t>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sz="2400" dirty="0">
                <a:latin typeface="Arial" charset="0"/>
                <a:sym typeface="Symbol"/>
              </a:rPr>
              <a:t>Электроны сталкиваются в основном с ионами, образующими кристаллическую решетку, а не между собой.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sz="2400" dirty="0">
                <a:latin typeface="Arial" charset="0"/>
                <a:sym typeface="Symbol"/>
              </a:rPr>
              <a:t>Столкновения электронов с ионами приводят к установлению теплового равновесия между электронным газом и кристаллической решеткой.</a:t>
            </a:r>
            <a:endParaRPr lang="ru-RU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extBox 1">
            <a:extLst>
              <a:ext uri="{FF2B5EF4-FFF2-40B4-BE49-F238E27FC236}">
                <a16:creationId xmlns:a16="http://schemas.microsoft.com/office/drawing/2014/main" id="{F7A36029-777C-4BF3-A892-4307DDAFD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21" y="2491581"/>
            <a:ext cx="8286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Включаем поле: на хаотическое движение электронов со скоростью </a:t>
            </a:r>
            <a:r>
              <a:rPr lang="en-US" altLang="ru-RU" sz="2000" dirty="0"/>
              <a:t>&lt;</a:t>
            </a:r>
            <a:r>
              <a:rPr lang="en-US" altLang="ru-RU" sz="2000" dirty="0">
                <a:sym typeface="Symbol" panose="05050102010706020507" pitchFamily="18" charset="2"/>
              </a:rPr>
              <a:t>&gt; </a:t>
            </a:r>
            <a:r>
              <a:rPr lang="ru-RU" altLang="ru-RU" sz="2000" dirty="0">
                <a:sym typeface="Symbol" panose="05050102010706020507" pitchFamily="18" charset="2"/>
              </a:rPr>
              <a:t>накладывается упорядоченное движение со средней  скоростью </a:t>
            </a:r>
            <a:r>
              <a:rPr lang="en-US" altLang="ru-RU" sz="2000" dirty="0">
                <a:sym typeface="Symbol" panose="05050102010706020507" pitchFamily="18" charset="2"/>
              </a:rPr>
              <a:t>&lt;u&gt;.</a:t>
            </a:r>
            <a:endParaRPr lang="ru-RU" altLang="ru-RU" sz="2000" dirty="0"/>
          </a:p>
        </p:txBody>
      </p:sp>
      <p:sp>
        <p:nvSpPr>
          <p:cNvPr id="46088" name="TextBox 3">
            <a:extLst>
              <a:ext uri="{FF2B5EF4-FFF2-40B4-BE49-F238E27FC236}">
                <a16:creationId xmlns:a16="http://schemas.microsoft.com/office/drawing/2014/main" id="{0FD9D9A5-475C-4618-99B6-7DC0F08C3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584" y="4746788"/>
            <a:ext cx="314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Плотность тока: </a:t>
            </a:r>
            <a:r>
              <a:rPr lang="en-US" altLang="ru-RU" sz="2000" dirty="0"/>
              <a:t>j=ne&lt;u&gt;</a:t>
            </a:r>
            <a:endParaRPr lang="ru-RU" altLang="ru-RU" sz="2000" dirty="0"/>
          </a:p>
        </p:txBody>
      </p:sp>
      <p:sp>
        <p:nvSpPr>
          <p:cNvPr id="46089" name="TextBox 4">
            <a:extLst>
              <a:ext uri="{FF2B5EF4-FFF2-40B4-BE49-F238E27FC236}">
                <a16:creationId xmlns:a16="http://schemas.microsoft.com/office/drawing/2014/main" id="{EE61C4D5-2F01-4293-A818-0A6ACB8B9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195" y="3773172"/>
            <a:ext cx="4357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Допустимая плотность тока для медного проводника </a:t>
            </a:r>
          </a:p>
        </p:txBody>
      </p:sp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F60D164E-3972-4B51-981D-CBAD5849B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12458" y="3714749"/>
          <a:ext cx="17287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38080" imgH="228600" progId="Equation.3">
                  <p:embed/>
                </p:oleObj>
              </mc:Choice>
              <mc:Fallback>
                <p:oleObj name="Формула" r:id="rId2" imgW="838080" imgH="228600" progId="Equation.3">
                  <p:embed/>
                  <p:pic>
                    <p:nvPicPr>
                      <p:cNvPr id="46082" name="Object 2">
                        <a:extLst>
                          <a:ext uri="{FF2B5EF4-FFF2-40B4-BE49-F238E27FC236}">
                            <a16:creationId xmlns:a16="http://schemas.microsoft.com/office/drawing/2014/main" id="{F60D164E-3972-4B51-981D-CBAD5849B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458" y="3714749"/>
                        <a:ext cx="172878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Box 6">
            <a:extLst>
              <a:ext uri="{FF2B5EF4-FFF2-40B4-BE49-F238E27FC236}">
                <a16:creationId xmlns:a16="http://schemas.microsoft.com/office/drawing/2014/main" id="{74E6918E-AF70-4207-B244-EA1B3C811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146" y="3714748"/>
            <a:ext cx="1643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/>
              <a:t>n=10</a:t>
            </a:r>
            <a:r>
              <a:rPr lang="en-US" altLang="ru-RU" sz="2000" baseline="30000"/>
              <a:t>29</a:t>
            </a:r>
            <a:r>
              <a:rPr lang="en-US" altLang="ru-RU" sz="2000"/>
              <a:t> </a:t>
            </a:r>
            <a:r>
              <a:rPr lang="ru-RU" altLang="ru-RU" sz="2000"/>
              <a:t>м</a:t>
            </a:r>
            <a:r>
              <a:rPr lang="en-US" altLang="ru-RU" sz="2000" baseline="30000"/>
              <a:t>-3</a:t>
            </a:r>
            <a:endParaRPr lang="ru-RU" altLang="ru-RU" sz="2000"/>
          </a:p>
        </p:txBody>
      </p:sp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B4ED12AA-19BA-4107-BBF6-5A3DCF795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5146" y="4429124"/>
          <a:ext cx="49149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577960" imgH="457200" progId="Equation.3">
                  <p:embed/>
                </p:oleObj>
              </mc:Choice>
              <mc:Fallback>
                <p:oleObj name="Формула" r:id="rId4" imgW="2577960" imgH="457200" progId="Equation.3">
                  <p:embed/>
                  <p:pic>
                    <p:nvPicPr>
                      <p:cNvPr id="46083" name="Object 3">
                        <a:extLst>
                          <a:ext uri="{FF2B5EF4-FFF2-40B4-BE49-F238E27FC236}">
                            <a16:creationId xmlns:a16="http://schemas.microsoft.com/office/drawing/2014/main" id="{B4ED12AA-19BA-4107-BBF6-5A3DCF7952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5146" y="4429124"/>
                        <a:ext cx="49149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78F06C53-9E0E-4AB7-ACBB-BAF4DBB4A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163" y="5519736"/>
          <a:ext cx="1285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571320" imgH="253800" progId="Equation.3">
                  <p:embed/>
                </p:oleObj>
              </mc:Choice>
              <mc:Fallback>
                <p:oleObj name="Формула" r:id="rId6" imgW="571320" imgH="253800" progId="Equation.3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78F06C53-9E0E-4AB7-ACBB-BAF4DBB4A3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163" y="5519736"/>
                        <a:ext cx="12858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Box 9">
            <a:extLst>
              <a:ext uri="{FF2B5EF4-FFF2-40B4-BE49-F238E27FC236}">
                <a16:creationId xmlns:a16="http://schemas.microsoft.com/office/drawing/2014/main" id="{AC2E71F5-EC9D-4403-98C8-495DDECA6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970" y="5677836"/>
            <a:ext cx="1500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в 10</a:t>
            </a:r>
            <a:r>
              <a:rPr lang="ru-RU" altLang="ru-RU" sz="2000" baseline="30000" dirty="0"/>
              <a:t>8</a:t>
            </a:r>
            <a:r>
              <a:rPr lang="ru-RU" altLang="ru-RU" sz="2000" dirty="0"/>
              <a:t> раз.</a:t>
            </a:r>
          </a:p>
        </p:txBody>
      </p:sp>
      <p:sp>
        <p:nvSpPr>
          <p:cNvPr id="46092" name="Прямоугольник 10">
            <a:extLst>
              <a:ext uri="{FF2B5EF4-FFF2-40B4-BE49-F238E27FC236}">
                <a16:creationId xmlns:a16="http://schemas.microsoft.com/office/drawing/2014/main" id="{B5EA1A61-1C7F-4E93-AD9C-5FF0BE9A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246" y="5415898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Поэтому при вычислениях результирующую скорость </a:t>
            </a:r>
            <a:r>
              <a:rPr lang="en-US" altLang="ru-RU" sz="2000" dirty="0">
                <a:sym typeface="Symbol" panose="05050102010706020507" pitchFamily="18" charset="2"/>
              </a:rPr>
              <a:t></a:t>
            </a:r>
            <a:r>
              <a:rPr lang="en-US" altLang="ru-RU" sz="2000" i="1" dirty="0">
                <a:sym typeface="Symbol" panose="05050102010706020507" pitchFamily="18" charset="2"/>
              </a:rPr>
              <a:t></a:t>
            </a:r>
            <a:r>
              <a:rPr lang="en-US" altLang="ru-RU" sz="2000" dirty="0">
                <a:sym typeface="Symbol" panose="05050102010706020507" pitchFamily="18" charset="2"/>
              </a:rPr>
              <a:t></a:t>
            </a:r>
            <a:r>
              <a:rPr lang="ru-RU" altLang="ru-RU" sz="2000" dirty="0"/>
              <a:t> + </a:t>
            </a:r>
            <a:r>
              <a:rPr lang="en-US" altLang="ru-RU" sz="2000" dirty="0">
                <a:sym typeface="Symbol" panose="05050102010706020507" pitchFamily="18" charset="2"/>
              </a:rPr>
              <a:t></a:t>
            </a:r>
            <a:r>
              <a:rPr lang="en-US" altLang="ru-RU" sz="2000" i="1" dirty="0"/>
              <a:t>u</a:t>
            </a:r>
            <a:r>
              <a:rPr lang="en-US" altLang="ru-RU" sz="2000" dirty="0">
                <a:sym typeface="Symbol" panose="05050102010706020507" pitchFamily="18" charset="2"/>
              </a:rPr>
              <a:t></a:t>
            </a:r>
            <a:r>
              <a:rPr lang="ru-RU" altLang="ru-RU" sz="2000" dirty="0"/>
              <a:t> можно заменять скоростью теплового движения </a:t>
            </a:r>
            <a:r>
              <a:rPr lang="en-US" altLang="ru-RU" sz="2000" dirty="0">
                <a:sym typeface="Symbol" panose="05050102010706020507" pitchFamily="18" charset="2"/>
              </a:rPr>
              <a:t></a:t>
            </a:r>
            <a:r>
              <a:rPr lang="en-US" altLang="ru-RU" sz="2000" i="1" dirty="0">
                <a:sym typeface="Symbol" panose="05050102010706020507" pitchFamily="18" charset="2"/>
              </a:rPr>
              <a:t></a:t>
            </a:r>
            <a:r>
              <a:rPr lang="en-US" altLang="ru-RU" sz="2000" dirty="0">
                <a:sym typeface="Symbol" panose="05050102010706020507" pitchFamily="18" charset="2"/>
              </a:rPr>
              <a:t></a:t>
            </a:r>
            <a:r>
              <a:rPr lang="ru-RU" altLang="ru-RU" sz="2000" dirty="0"/>
              <a:t>.</a:t>
            </a:r>
          </a:p>
        </p:txBody>
      </p:sp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1F6148A0-0BD7-4970-A2B2-D812E123E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4490" y="782013"/>
          <a:ext cx="150018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761760" imgH="444240" progId="Equation.3">
                  <p:embed/>
                </p:oleObj>
              </mc:Choice>
              <mc:Fallback>
                <p:oleObj name="Формула" r:id="rId8" imgW="761760" imgH="444240" progId="Equation.3">
                  <p:embed/>
                  <p:pic>
                    <p:nvPicPr>
                      <p:cNvPr id="46085" name="Object 5">
                        <a:extLst>
                          <a:ext uri="{FF2B5EF4-FFF2-40B4-BE49-F238E27FC236}">
                            <a16:creationId xmlns:a16="http://schemas.microsoft.com/office/drawing/2014/main" id="{1F6148A0-0BD7-4970-A2B2-D812E123E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490" y="782013"/>
                        <a:ext cx="1500188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Box 6">
            <a:extLst>
              <a:ext uri="{FF2B5EF4-FFF2-40B4-BE49-F238E27FC236}">
                <a16:creationId xmlns:a16="http://schemas.microsoft.com/office/drawing/2014/main" id="{C0D2E254-F7CF-4F13-9EB8-B74FC2C81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1058864"/>
            <a:ext cx="1785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При Т</a:t>
            </a:r>
            <a:r>
              <a:rPr lang="en-US" altLang="ru-RU" dirty="0"/>
              <a:t>~</a:t>
            </a:r>
            <a:r>
              <a:rPr lang="ru-RU" altLang="ru-RU" dirty="0"/>
              <a:t>300 К </a:t>
            </a:r>
          </a:p>
        </p:txBody>
      </p:sp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9EC1244F-B006-4D0A-869B-D14360239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4135" y="955332"/>
          <a:ext cx="17145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850680" imgH="253800" progId="Equation.3">
                  <p:embed/>
                </p:oleObj>
              </mc:Choice>
              <mc:Fallback>
                <p:oleObj name="Формула" r:id="rId10" imgW="850680" imgH="253800" progId="Equation.3">
                  <p:embed/>
                  <p:pic>
                    <p:nvPicPr>
                      <p:cNvPr id="46086" name="Object 6">
                        <a:extLst>
                          <a:ext uri="{FF2B5EF4-FFF2-40B4-BE49-F238E27FC236}">
                            <a16:creationId xmlns:a16="http://schemas.microsoft.com/office/drawing/2014/main" id="{9EC1244F-B006-4D0A-869B-D143602391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135" y="955332"/>
                        <a:ext cx="17145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Прямоугольник 4">
            <a:extLst>
              <a:ext uri="{FF2B5EF4-FFF2-40B4-BE49-F238E27FC236}">
                <a16:creationId xmlns:a16="http://schemas.microsoft.com/office/drawing/2014/main" id="{9043C408-F759-4F5B-BEEC-6D43EB428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214603"/>
            <a:ext cx="1138908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Применяя выводы молекулярно-кинетической теории газов, можно оценить среднюю скорость теплового движения электронов: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TextBox 1">
            <a:extLst>
              <a:ext uri="{FF2B5EF4-FFF2-40B4-BE49-F238E27FC236}">
                <a16:creationId xmlns:a16="http://schemas.microsoft.com/office/drawing/2014/main" id="{F07352DC-C975-4F94-A610-5079B735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93" y="664370"/>
            <a:ext cx="994316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Найдем изменение среднего значения кинетической энергии электронов, вызванное полем.</a:t>
            </a:r>
          </a:p>
        </p:txBody>
      </p:sp>
      <p:graphicFrame>
        <p:nvGraphicFramePr>
          <p:cNvPr id="47106" name="Object 2">
            <a:extLst>
              <a:ext uri="{FF2B5EF4-FFF2-40B4-BE49-F238E27FC236}">
                <a16:creationId xmlns:a16="http://schemas.microsoft.com/office/drawing/2014/main" id="{79DEAF91-571B-4D18-9D50-83F789C63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4" y="1785938"/>
          <a:ext cx="46132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57400" imgH="279360" progId="Equation.3">
                  <p:embed/>
                </p:oleObj>
              </mc:Choice>
              <mc:Fallback>
                <p:oleObj name="Формула" r:id="rId2" imgW="2057400" imgH="279360" progId="Equation.3">
                  <p:embed/>
                  <p:pic>
                    <p:nvPicPr>
                      <p:cNvPr id="47106" name="Object 2">
                        <a:extLst>
                          <a:ext uri="{FF2B5EF4-FFF2-40B4-BE49-F238E27FC236}">
                            <a16:creationId xmlns:a16="http://schemas.microsoft.com/office/drawing/2014/main" id="{79DEAF91-571B-4D18-9D50-83F789C631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4" y="1785938"/>
                        <a:ext cx="461327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>
            <a:extLst>
              <a:ext uri="{FF2B5EF4-FFF2-40B4-BE49-F238E27FC236}">
                <a16:creationId xmlns:a16="http://schemas.microsoft.com/office/drawing/2014/main" id="{8291317E-0F74-470F-B173-A7158E428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9063" y="1785939"/>
          <a:ext cx="17446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61760" imgH="253800" progId="Equation.3">
                  <p:embed/>
                </p:oleObj>
              </mc:Choice>
              <mc:Fallback>
                <p:oleObj name="Формула" r:id="rId4" imgW="761760" imgH="253800" progId="Equation.3">
                  <p:embed/>
                  <p:pic>
                    <p:nvPicPr>
                      <p:cNvPr id="47107" name="Object 3">
                        <a:extLst>
                          <a:ext uri="{FF2B5EF4-FFF2-40B4-BE49-F238E27FC236}">
                            <a16:creationId xmlns:a16="http://schemas.microsoft.com/office/drawing/2014/main" id="{8291317E-0F74-470F-B173-A7158E428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3" y="1785939"/>
                        <a:ext cx="17446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Box 5">
            <a:extLst>
              <a:ext uri="{FF2B5EF4-FFF2-40B4-BE49-F238E27FC236}">
                <a16:creationId xmlns:a16="http://schemas.microsoft.com/office/drawing/2014/main" id="{86DA8BCE-33F1-483D-A054-84B4E9BE1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82" y="2571751"/>
            <a:ext cx="951574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Упорядоченное движение увеличивает кинетическую энергию электронов в среднем на:</a:t>
            </a:r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CF8CC227-286D-4A10-87DC-8C58967DF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7612" y="3005889"/>
          <a:ext cx="223202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52200" imgH="457200" progId="Equation.3">
                  <p:embed/>
                </p:oleObj>
              </mc:Choice>
              <mc:Fallback>
                <p:oleObj name="Формула" r:id="rId6" imgW="952200" imgH="457200" progId="Equation.3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CF8CC227-286D-4A10-87DC-8C58967DF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7612" y="3005889"/>
                        <a:ext cx="223202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260E2A-88A2-44F1-B5E3-50DFB271E0EB}"/>
              </a:ext>
            </a:extLst>
          </p:cNvPr>
          <p:cNvSpPr txBox="1"/>
          <p:nvPr/>
        </p:nvSpPr>
        <p:spPr>
          <a:xfrm>
            <a:off x="309093" y="5153966"/>
            <a:ext cx="9430220" cy="1335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>
                <a:latin typeface="Arial" charset="0"/>
              </a:rPr>
              <a:t>Предположения: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latin typeface="Arial" charset="0"/>
              </a:rPr>
              <a:t>После соударения с кристаллической решеткой скорость упорядоченного движения электрона равна нулю.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ru-RU" sz="2000" dirty="0">
                <a:latin typeface="Arial" charset="0"/>
              </a:rPr>
              <a:t>Пусть напряженность поля не меняется.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8" name="Прямоугольник 2">
            <a:extLst>
              <a:ext uri="{FF2B5EF4-FFF2-40B4-BE49-F238E27FC236}">
                <a16:creationId xmlns:a16="http://schemas.microsoft.com/office/drawing/2014/main" id="{3F23E279-4B2C-4E3B-B5BE-8AB2129C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59" y="1593989"/>
            <a:ext cx="119129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Во время свободного пробега электроны движутся </a:t>
            </a:r>
            <a:r>
              <a:rPr lang="ru-RU" altLang="ru-RU" sz="2000" dirty="0" err="1"/>
              <a:t>равноускоренно</a:t>
            </a:r>
            <a:r>
              <a:rPr lang="ru-RU" altLang="ru-RU" sz="2000" dirty="0"/>
              <a:t>, приобретая к концу свободного пробега скорость</a:t>
            </a:r>
          </a:p>
        </p:txBody>
      </p:sp>
      <p:sp>
        <p:nvSpPr>
          <p:cNvPr id="48139" name="Прямоугольник 4">
            <a:extLst>
              <a:ext uri="{FF2B5EF4-FFF2-40B4-BE49-F238E27FC236}">
                <a16:creationId xmlns:a16="http://schemas.microsoft.com/office/drawing/2014/main" id="{BF04EF7A-E545-47F9-B97A-D85C1BB06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4" y="196056"/>
            <a:ext cx="8358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/>
              <a:t>Co</a:t>
            </a:r>
            <a:r>
              <a:rPr lang="ru-RU" altLang="ru-RU" sz="2000" dirty="0"/>
              <a:t> стороны поля заряд </a:t>
            </a:r>
            <a:r>
              <a:rPr lang="ru-RU" altLang="ru-RU" sz="2000" i="1" dirty="0"/>
              <a:t>е</a:t>
            </a:r>
            <a:r>
              <a:rPr lang="ru-RU" altLang="ru-RU" sz="2000" dirty="0"/>
              <a:t> испытывает действие силы </a:t>
            </a:r>
            <a:r>
              <a:rPr lang="en-US" altLang="ru-RU" sz="2000" i="1" dirty="0"/>
              <a:t>F</a:t>
            </a:r>
            <a:r>
              <a:rPr lang="ru-RU" altLang="ru-RU" sz="2000" i="1" dirty="0"/>
              <a:t> = </a:t>
            </a:r>
            <a:r>
              <a:rPr lang="en-US" altLang="ru-RU" sz="2000" i="1" dirty="0" err="1"/>
              <a:t>eE</a:t>
            </a:r>
            <a:r>
              <a:rPr lang="en-US" altLang="ru-RU" sz="2000" i="1" dirty="0"/>
              <a:t> </a:t>
            </a:r>
            <a:r>
              <a:rPr lang="ru-RU" altLang="ru-RU" sz="2000" dirty="0"/>
              <a:t>и приобретает ускорение </a:t>
            </a:r>
            <a:r>
              <a:rPr lang="en-US" altLang="ru-RU" sz="2000" i="1" dirty="0"/>
              <a:t>a</a:t>
            </a:r>
            <a:r>
              <a:rPr lang="ru-RU" altLang="ru-RU" sz="2000" i="1" dirty="0"/>
              <a:t>=</a:t>
            </a:r>
            <a:r>
              <a:rPr lang="en-US" altLang="ru-RU" sz="2000" i="1" dirty="0"/>
              <a:t>F</a:t>
            </a:r>
            <a:r>
              <a:rPr lang="ru-RU" altLang="ru-RU" sz="2000" i="1" dirty="0"/>
              <a:t>/</a:t>
            </a:r>
            <a:r>
              <a:rPr lang="en-US" altLang="ru-RU" sz="2000" i="1" dirty="0"/>
              <a:t>m</a:t>
            </a:r>
            <a:r>
              <a:rPr lang="ru-RU" altLang="ru-RU" sz="2000" i="1" dirty="0"/>
              <a:t>=</a:t>
            </a:r>
            <a:r>
              <a:rPr lang="en-US" altLang="ru-RU" sz="2000" i="1" dirty="0" err="1"/>
              <a:t>eE</a:t>
            </a:r>
            <a:r>
              <a:rPr lang="ru-RU" altLang="ru-RU" sz="2000" i="1" dirty="0"/>
              <a:t>/</a:t>
            </a:r>
            <a:r>
              <a:rPr lang="en-US" altLang="ru-RU" sz="2000" i="1" dirty="0"/>
              <a:t>m</a:t>
            </a:r>
            <a:r>
              <a:rPr lang="ru-RU" altLang="ru-RU" sz="2000" i="1" dirty="0"/>
              <a:t>.</a:t>
            </a:r>
            <a:r>
              <a:rPr lang="ru-RU" altLang="ru-RU" sz="2000" dirty="0"/>
              <a:t> </a:t>
            </a:r>
          </a:p>
        </p:txBody>
      </p:sp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id="{7563222E-A4AD-4C06-990B-079E3CC8A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6" y="2571750"/>
          <a:ext cx="19780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38080" imgH="393480" progId="Equation.3">
                  <p:embed/>
                </p:oleObj>
              </mc:Choice>
              <mc:Fallback>
                <p:oleObj name="Формула" r:id="rId2" imgW="838080" imgH="393480" progId="Equation.3">
                  <p:embed/>
                  <p:pic>
                    <p:nvPicPr>
                      <p:cNvPr id="48130" name="Object 2">
                        <a:extLst>
                          <a:ext uri="{FF2B5EF4-FFF2-40B4-BE49-F238E27FC236}">
                            <a16:creationId xmlns:a16="http://schemas.microsoft.com/office/drawing/2014/main" id="{7563222E-A4AD-4C06-990B-079E3CC8AB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2571750"/>
                        <a:ext cx="19780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6854F854-DEA7-4BA0-A497-0BDCBFE17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8375" y="3571875"/>
          <a:ext cx="92868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93480" imgH="393480" progId="Equation.3">
                  <p:embed/>
                </p:oleObj>
              </mc:Choice>
              <mc:Fallback>
                <p:oleObj name="Формула" r:id="rId4" imgW="393480" imgH="393480" progId="Equation.3">
                  <p:embed/>
                  <p:pic>
                    <p:nvPicPr>
                      <p:cNvPr id="48131" name="Object 3">
                        <a:extLst>
                          <a:ext uri="{FF2B5EF4-FFF2-40B4-BE49-F238E27FC236}">
                            <a16:creationId xmlns:a16="http://schemas.microsoft.com/office/drawing/2014/main" id="{6854F854-DEA7-4BA0-A497-0BDCBFE17A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3571875"/>
                        <a:ext cx="92868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Прямоугольник 7">
            <a:extLst>
              <a:ext uri="{FF2B5EF4-FFF2-40B4-BE49-F238E27FC236}">
                <a16:creationId xmlns:a16="http://schemas.microsoft.com/office/drawing/2014/main" id="{77D66F78-31B2-4AB0-A324-D50A43066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2500313"/>
            <a:ext cx="5715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где </a:t>
            </a:r>
            <a:r>
              <a:rPr lang="ru-RU" altLang="ru-RU" sz="2000">
                <a:sym typeface="Symbol" panose="05050102010706020507" pitchFamily="18" charset="2"/>
              </a:rPr>
              <a:t></a:t>
            </a:r>
            <a:r>
              <a:rPr lang="ru-RU" altLang="ru-RU" sz="2000"/>
              <a:t> — время между двумя последовательными соударениями электрона с ионами решетки.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7F6B8A7F-0165-42B9-A1D1-E5E6FA3BE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7125" y="3659189"/>
          <a:ext cx="20002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876240" imgH="393480" progId="Equation.3">
                  <p:embed/>
                </p:oleObj>
              </mc:Choice>
              <mc:Fallback>
                <p:oleObj name="Формула" r:id="rId6" imgW="876240" imgH="393480" progId="Equation.3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id="{7F6B8A7F-0165-42B9-A1D1-E5E6FA3BE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3659189"/>
                        <a:ext cx="20002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>
            <a:extLst>
              <a:ext uri="{FF2B5EF4-FFF2-40B4-BE49-F238E27FC236}">
                <a16:creationId xmlns:a16="http://schemas.microsoft.com/office/drawing/2014/main" id="{2F03483D-91E2-4314-A5B4-FCA6DB7E8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0" y="3714751"/>
          <a:ext cx="29083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358640" imgH="393480" progId="Equation.3">
                  <p:embed/>
                </p:oleObj>
              </mc:Choice>
              <mc:Fallback>
                <p:oleObj name="Формула" r:id="rId8" imgW="1358640" imgH="393480" progId="Equation.3">
                  <p:embed/>
                  <p:pic>
                    <p:nvPicPr>
                      <p:cNvPr id="48133" name="Object 5">
                        <a:extLst>
                          <a:ext uri="{FF2B5EF4-FFF2-40B4-BE49-F238E27FC236}">
                            <a16:creationId xmlns:a16="http://schemas.microsoft.com/office/drawing/2014/main" id="{2F03483D-91E2-4314-A5B4-FCA6DB7E8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3714751"/>
                        <a:ext cx="29083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125FB084-F051-4755-9A39-E19E837D3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4929189"/>
          <a:ext cx="17145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609480" imgH="253800" progId="Equation.3">
                  <p:embed/>
                </p:oleObj>
              </mc:Choice>
              <mc:Fallback>
                <p:oleObj name="Формула" r:id="rId10" imgW="609480" imgH="253800" progId="Equation.3">
                  <p:embed/>
                  <p:pic>
                    <p:nvPicPr>
                      <p:cNvPr id="48134" name="Object 6">
                        <a:extLst>
                          <a:ext uri="{FF2B5EF4-FFF2-40B4-BE49-F238E27FC236}">
                            <a16:creationId xmlns:a16="http://schemas.microsoft.com/office/drawing/2014/main" id="{125FB084-F051-4755-9A39-E19E837D33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4929189"/>
                        <a:ext cx="17145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>
            <a:extLst>
              <a:ext uri="{FF2B5EF4-FFF2-40B4-BE49-F238E27FC236}">
                <a16:creationId xmlns:a16="http://schemas.microsoft.com/office/drawing/2014/main" id="{2AFCEFC3-611C-4308-A71A-387FF9F05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4643438"/>
          <a:ext cx="21097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774360" imgH="419040" progId="Equation.3">
                  <p:embed/>
                </p:oleObj>
              </mc:Choice>
              <mc:Fallback>
                <p:oleObj name="Формула" r:id="rId12" imgW="774360" imgH="419040" progId="Equation.3">
                  <p:embed/>
                  <p:pic>
                    <p:nvPicPr>
                      <p:cNvPr id="48135" name="Object 7">
                        <a:extLst>
                          <a:ext uri="{FF2B5EF4-FFF2-40B4-BE49-F238E27FC236}">
                            <a16:creationId xmlns:a16="http://schemas.microsoft.com/office/drawing/2014/main" id="{2AFCEFC3-611C-4308-A71A-387FF9F050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643438"/>
                        <a:ext cx="2109788" cy="1143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>
            <a:extLst>
              <a:ext uri="{FF2B5EF4-FFF2-40B4-BE49-F238E27FC236}">
                <a16:creationId xmlns:a16="http://schemas.microsoft.com/office/drawing/2014/main" id="{C004FB51-89AB-4F0A-B822-70E31ADCD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1" y="5572125"/>
          <a:ext cx="16541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698400" imgH="444240" progId="Equation.3">
                  <p:embed/>
                </p:oleObj>
              </mc:Choice>
              <mc:Fallback>
                <p:oleObj name="Формула" r:id="rId14" imgW="698400" imgH="444240" progId="Equation.3">
                  <p:embed/>
                  <p:pic>
                    <p:nvPicPr>
                      <p:cNvPr id="48136" name="Object 8">
                        <a:extLst>
                          <a:ext uri="{FF2B5EF4-FFF2-40B4-BE49-F238E27FC236}">
                            <a16:creationId xmlns:a16="http://schemas.microsoft.com/office/drawing/2014/main" id="{C004FB51-89AB-4F0A-B822-70E31ADCD0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1" y="5572125"/>
                        <a:ext cx="1654175" cy="1054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TextBox 14">
            <a:extLst>
              <a:ext uri="{FF2B5EF4-FFF2-40B4-BE49-F238E27FC236}">
                <a16:creationId xmlns:a16="http://schemas.microsoft.com/office/drawing/2014/main" id="{AF7E0053-6993-4532-BF98-2C31C1475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1" y="5000625"/>
            <a:ext cx="1857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Закон Ома</a:t>
            </a:r>
          </a:p>
        </p:txBody>
      </p:sp>
      <p:graphicFrame>
        <p:nvGraphicFramePr>
          <p:cNvPr id="48137" name="Object 10">
            <a:extLst>
              <a:ext uri="{FF2B5EF4-FFF2-40B4-BE49-F238E27FC236}">
                <a16:creationId xmlns:a16="http://schemas.microsoft.com/office/drawing/2014/main" id="{C78364F5-B456-42BA-91CF-CC328C8AB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5025" y="4643439"/>
          <a:ext cx="1423988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545760" imgH="419040" progId="Equation.3">
                  <p:embed/>
                </p:oleObj>
              </mc:Choice>
              <mc:Fallback>
                <p:oleObj name="Формула" r:id="rId16" imgW="545760" imgH="419040" progId="Equation.3">
                  <p:embed/>
                  <p:pic>
                    <p:nvPicPr>
                      <p:cNvPr id="48137" name="Object 10">
                        <a:extLst>
                          <a:ext uri="{FF2B5EF4-FFF2-40B4-BE49-F238E27FC236}">
                            <a16:creationId xmlns:a16="http://schemas.microsoft.com/office/drawing/2014/main" id="{C78364F5-B456-42BA-91CF-CC328C8AB5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5025" y="4643439"/>
                        <a:ext cx="1423988" cy="1093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TextBox 1">
            <a:extLst>
              <a:ext uri="{FF2B5EF4-FFF2-40B4-BE49-F238E27FC236}">
                <a16:creationId xmlns:a16="http://schemas.microsoft.com/office/drawing/2014/main" id="{CB020BE2-C32C-4DE1-B566-FB6BCB91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57188"/>
            <a:ext cx="65722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Закон Джоуля-Ленца</a:t>
            </a:r>
          </a:p>
        </p:txBody>
      </p:sp>
      <p:sp>
        <p:nvSpPr>
          <p:cNvPr id="49159" name="Прямоугольник 2">
            <a:extLst>
              <a:ext uri="{FF2B5EF4-FFF2-40B4-BE49-F238E27FC236}">
                <a16:creationId xmlns:a16="http://schemas.microsoft.com/office/drawing/2014/main" id="{D70F9A99-2DF6-476F-9DAA-3901DE096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34" y="1630829"/>
            <a:ext cx="1111252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К концу свободного пробега электрон под действием поля приобретает дополнительную кинетическую энергию</a:t>
            </a:r>
          </a:p>
        </p:txBody>
      </p:sp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9C657B3C-9018-4C05-A622-062600CA7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685" y="2641668"/>
          <a:ext cx="41433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815840" imgH="457200" progId="Equation.3">
                  <p:embed/>
                </p:oleObj>
              </mc:Choice>
              <mc:Fallback>
                <p:oleObj name="Формула" r:id="rId2" imgW="1815840" imgH="457200" progId="Equation.3">
                  <p:embed/>
                  <p:pic>
                    <p:nvPicPr>
                      <p:cNvPr id="49154" name="Object 2">
                        <a:extLst>
                          <a:ext uri="{FF2B5EF4-FFF2-40B4-BE49-F238E27FC236}">
                            <a16:creationId xmlns:a16="http://schemas.microsoft.com/office/drawing/2014/main" id="{9C657B3C-9018-4C05-A622-062600CA7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85" y="2641668"/>
                        <a:ext cx="414337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>
            <a:extLst>
              <a:ext uri="{FF2B5EF4-FFF2-40B4-BE49-F238E27FC236}">
                <a16:creationId xmlns:a16="http://schemas.microsoft.com/office/drawing/2014/main" id="{2ECB56CE-FAE1-423C-AFED-2A940022F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9077" y="2606744"/>
          <a:ext cx="28765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17440" imgH="419040" progId="Equation.3">
                  <p:embed/>
                </p:oleObj>
              </mc:Choice>
              <mc:Fallback>
                <p:oleObj name="Формула" r:id="rId4" imgW="1117440" imgH="419040" progId="Equation.3">
                  <p:embed/>
                  <p:pic>
                    <p:nvPicPr>
                      <p:cNvPr id="49155" name="Object 3">
                        <a:extLst>
                          <a:ext uri="{FF2B5EF4-FFF2-40B4-BE49-F238E27FC236}">
                            <a16:creationId xmlns:a16="http://schemas.microsoft.com/office/drawing/2014/main" id="{2ECB56CE-FAE1-423C-AFED-2A940022F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077" y="2606744"/>
                        <a:ext cx="28765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Прямоугольник 5">
            <a:extLst>
              <a:ext uri="{FF2B5EF4-FFF2-40B4-BE49-F238E27FC236}">
                <a16:creationId xmlns:a16="http://schemas.microsoft.com/office/drawing/2014/main" id="{62691E77-21D1-46DC-9ED4-A2C8CB584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2546"/>
            <a:ext cx="1219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При соударении электрона с ионом эта энергия полностью передается решетке и идет на увеличение внутренней энергии металла, т. е. на его нагревание.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F840F8F-9D31-4ACC-A008-7C6AC5302202}"/>
              </a:ext>
            </a:extLst>
          </p:cNvPr>
          <p:cNvGrpSpPr/>
          <p:nvPr/>
        </p:nvGrpSpPr>
        <p:grpSpPr>
          <a:xfrm>
            <a:off x="4157328" y="5041899"/>
            <a:ext cx="7358063" cy="1631950"/>
            <a:chOff x="2238376" y="4786313"/>
            <a:chExt cx="7358063" cy="1631950"/>
          </a:xfrm>
        </p:grpSpPr>
        <p:sp>
          <p:nvSpPr>
            <p:cNvPr id="49161" name="Прямоугольник 6">
              <a:extLst>
                <a:ext uri="{FF2B5EF4-FFF2-40B4-BE49-F238E27FC236}">
                  <a16:creationId xmlns:a16="http://schemas.microsoft.com/office/drawing/2014/main" id="{D3B44F7A-00ED-4960-8B37-06E8A3C2D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376" y="4786313"/>
              <a:ext cx="7358063" cy="163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000" dirty="0"/>
                <a:t>За единицу времени электрон испытывает с узлами </a:t>
              </a:r>
            </a:p>
            <a:p>
              <a:pPr eaLnBrk="1" hangingPunct="1"/>
              <a:endParaRPr lang="ru-RU" altLang="ru-RU" sz="2000" dirty="0"/>
            </a:p>
            <a:p>
              <a:pPr eaLnBrk="1" hangingPunct="1"/>
              <a:r>
                <a:rPr lang="ru-RU" altLang="ru-RU" sz="2000" dirty="0"/>
                <a:t>решетки в среднем                 столкновений и каждый раз</a:t>
              </a:r>
            </a:p>
            <a:p>
              <a:pPr eaLnBrk="1" hangingPunct="1"/>
              <a:endParaRPr lang="ru-RU" altLang="ru-RU" sz="2000" dirty="0"/>
            </a:p>
            <a:p>
              <a:pPr eaLnBrk="1" hangingPunct="1"/>
              <a:r>
                <a:rPr lang="ru-RU" altLang="ru-RU" sz="2000" dirty="0"/>
                <a:t> сообщает решетке энергию </a:t>
              </a:r>
            </a:p>
          </p:txBody>
        </p:sp>
        <p:graphicFrame>
          <p:nvGraphicFramePr>
            <p:cNvPr id="49156" name="Object 4">
              <a:extLst>
                <a:ext uri="{FF2B5EF4-FFF2-40B4-BE49-F238E27FC236}">
                  <a16:creationId xmlns:a16="http://schemas.microsoft.com/office/drawing/2014/main" id="{66B4F639-9BBC-4114-B788-89AD6EE672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0125" y="5143501"/>
            <a:ext cx="857250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6" imgW="419040" imgH="393480" progId="Equation.3">
                    <p:embed/>
                  </p:oleObj>
                </mc:Choice>
                <mc:Fallback>
                  <p:oleObj name="Формула" r:id="rId6" imgW="419040" imgH="393480" progId="Equation.3">
                    <p:embed/>
                    <p:pic>
                      <p:nvPicPr>
                        <p:cNvPr id="49156" name="Object 4">
                          <a:extLst>
                            <a:ext uri="{FF2B5EF4-FFF2-40B4-BE49-F238E27FC236}">
                              <a16:creationId xmlns:a16="http://schemas.microsoft.com/office/drawing/2014/main" id="{66B4F639-9BBC-4114-B788-89AD6EE672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125" y="5143501"/>
                          <a:ext cx="857250" cy="804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7" name="Object 5">
              <a:extLst>
                <a:ext uri="{FF2B5EF4-FFF2-40B4-BE49-F238E27FC236}">
                  <a16:creationId xmlns:a16="http://schemas.microsoft.com/office/drawing/2014/main" id="{8F1A19F5-7D1F-4D43-BB55-5F84666682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24563" y="5857875"/>
            <a:ext cx="785812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8" imgW="406080" imgH="253800" progId="Equation.3">
                    <p:embed/>
                  </p:oleObj>
                </mc:Choice>
                <mc:Fallback>
                  <p:oleObj name="Формула" r:id="rId8" imgW="406080" imgH="253800" progId="Equation.3">
                    <p:embed/>
                    <p:pic>
                      <p:nvPicPr>
                        <p:cNvPr id="49157" name="Object 5">
                          <a:extLst>
                            <a:ext uri="{FF2B5EF4-FFF2-40B4-BE49-F238E27FC236}">
                              <a16:creationId xmlns:a16="http://schemas.microsoft.com/office/drawing/2014/main" id="{8F1A19F5-7D1F-4D43-BB55-5F84666682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4563" y="5857875"/>
                          <a:ext cx="785812" cy="49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9">
            <a:extLst>
              <a:ext uri="{FF2B5EF4-FFF2-40B4-BE49-F238E27FC236}">
                <a16:creationId xmlns:a16="http://schemas.microsoft.com/office/drawing/2014/main" id="{34280949-D42D-4A51-AC30-32868420F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1625" y="3993324"/>
          <a:ext cx="14287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47640" imgH="444240" progId="Equation.3">
                  <p:embed/>
                </p:oleObj>
              </mc:Choice>
              <mc:Fallback>
                <p:oleObj name="Формула" r:id="rId2" imgW="647640" imgH="444240" progId="Equation.3">
                  <p:embed/>
                  <p:pic>
                    <p:nvPicPr>
                      <p:cNvPr id="50178" name="Object 9">
                        <a:extLst>
                          <a:ext uri="{FF2B5EF4-FFF2-40B4-BE49-F238E27FC236}">
                            <a16:creationId xmlns:a16="http://schemas.microsoft.com/office/drawing/2014/main" id="{34280949-D42D-4A51-AC30-32868420F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3993324"/>
                        <a:ext cx="1428750" cy="981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8">
            <a:extLst>
              <a:ext uri="{FF2B5EF4-FFF2-40B4-BE49-F238E27FC236}">
                <a16:creationId xmlns:a16="http://schemas.microsoft.com/office/drawing/2014/main" id="{197BC9C2-BE1C-472B-8BAA-959C2AB52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8288" y="2997960"/>
          <a:ext cx="16621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09480" imgH="419040" progId="Equation.3">
                  <p:embed/>
                </p:oleObj>
              </mc:Choice>
              <mc:Fallback>
                <p:oleObj name="Формула" r:id="rId4" imgW="609480" imgH="419040" progId="Equation.3">
                  <p:embed/>
                  <p:pic>
                    <p:nvPicPr>
                      <p:cNvPr id="50179" name="Object 8">
                        <a:extLst>
                          <a:ext uri="{FF2B5EF4-FFF2-40B4-BE49-F238E27FC236}">
                            <a16:creationId xmlns:a16="http://schemas.microsoft.com/office/drawing/2014/main" id="{197BC9C2-BE1C-472B-8BAA-959C2AB52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288" y="2997960"/>
                        <a:ext cx="16621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Box 9">
            <a:extLst>
              <a:ext uri="{FF2B5EF4-FFF2-40B4-BE49-F238E27FC236}">
                <a16:creationId xmlns:a16="http://schemas.microsoft.com/office/drawing/2014/main" id="{02ACBD86-0147-41F7-AC87-E5D9673C5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15" y="573021"/>
            <a:ext cx="8801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В единице объема за единицу времени выделится тепло</a:t>
            </a:r>
          </a:p>
        </p:txBody>
      </p:sp>
      <p:graphicFrame>
        <p:nvGraphicFramePr>
          <p:cNvPr id="50180" name="Object 6">
            <a:extLst>
              <a:ext uri="{FF2B5EF4-FFF2-40B4-BE49-F238E27FC236}">
                <a16:creationId xmlns:a16="http://schemas.microsoft.com/office/drawing/2014/main" id="{1E3AA60E-2582-4200-A96D-A3E03C79D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7188" y="1783524"/>
          <a:ext cx="33766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523880" imgH="419040" progId="Equation.3">
                  <p:embed/>
                </p:oleObj>
              </mc:Choice>
              <mc:Fallback>
                <p:oleObj name="Формула" r:id="rId6" imgW="1523880" imgH="419040" progId="Equation.3">
                  <p:embed/>
                  <p:pic>
                    <p:nvPicPr>
                      <p:cNvPr id="50180" name="Object 6">
                        <a:extLst>
                          <a:ext uri="{FF2B5EF4-FFF2-40B4-BE49-F238E27FC236}">
                            <a16:creationId xmlns:a16="http://schemas.microsoft.com/office/drawing/2014/main" id="{1E3AA60E-2582-4200-A96D-A3E03C79D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1783524"/>
                        <a:ext cx="337661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7">
            <a:extLst>
              <a:ext uri="{FF2B5EF4-FFF2-40B4-BE49-F238E27FC236}">
                <a16:creationId xmlns:a16="http://schemas.microsoft.com/office/drawing/2014/main" id="{46E206C6-28AA-455F-A3C7-6EEB5839F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1" y="3140835"/>
          <a:ext cx="178593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799920" imgH="419040" progId="Equation.3">
                  <p:embed/>
                </p:oleObj>
              </mc:Choice>
              <mc:Fallback>
                <p:oleObj name="Формула" r:id="rId8" imgW="799920" imgH="419040" progId="Equation.3">
                  <p:embed/>
                  <p:pic>
                    <p:nvPicPr>
                      <p:cNvPr id="50181" name="Object 7">
                        <a:extLst>
                          <a:ext uri="{FF2B5EF4-FFF2-40B4-BE49-F238E27FC236}">
                            <a16:creationId xmlns:a16="http://schemas.microsoft.com/office/drawing/2014/main" id="{46E206C6-28AA-455F-A3C7-6EEB5839F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1" y="3140835"/>
                        <a:ext cx="1785937" cy="9350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Box 12">
            <a:extLst>
              <a:ext uri="{FF2B5EF4-FFF2-40B4-BE49-F238E27FC236}">
                <a16:creationId xmlns:a16="http://schemas.microsoft.com/office/drawing/2014/main" id="{A32935AC-174C-484B-A24C-D2474387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7" y="3355148"/>
            <a:ext cx="285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/>
              <a:t>Закон Джоуля-Ленца</a:t>
            </a:r>
          </a:p>
        </p:txBody>
      </p:sp>
      <p:sp>
        <p:nvSpPr>
          <p:cNvPr id="50184" name="TextBox 2">
            <a:extLst>
              <a:ext uri="{FF2B5EF4-FFF2-40B4-BE49-F238E27FC236}">
                <a16:creationId xmlns:a16="http://schemas.microsoft.com/office/drawing/2014/main" id="{458C7AEC-725D-4628-8CB1-813B6BABE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27" y="5286376"/>
            <a:ext cx="111133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Классическая теория объяснила законы Ома и Джоуля-Ленца. Однако она столкнулась с существенными трудностями.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Box 1">
            <a:extLst>
              <a:ext uri="{FF2B5EF4-FFF2-40B4-BE49-F238E27FC236}">
                <a16:creationId xmlns:a16="http://schemas.microsoft.com/office/drawing/2014/main" id="{A25B5232-5374-4814-AA52-A0A99140E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147103"/>
            <a:ext cx="85725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Трудности классической электронной теории металлов</a:t>
            </a:r>
          </a:p>
        </p:txBody>
      </p:sp>
      <p:sp>
        <p:nvSpPr>
          <p:cNvPr id="51207" name="Rectangle 2">
            <a:extLst>
              <a:ext uri="{FF2B5EF4-FFF2-40B4-BE49-F238E27FC236}">
                <a16:creationId xmlns:a16="http://schemas.microsoft.com/office/drawing/2014/main" id="{A85B15B0-EA49-4A23-A3B0-9145F13A7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14" y="2068134"/>
            <a:ext cx="11624459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>
                <a:cs typeface="Times New Roman" panose="02020603050405020304" pitchFamily="18" charset="0"/>
              </a:rPr>
              <a:t>Из формулы удельной проводимости следует, что удельное сопротивление металлов должно возрастать пропорционально </a:t>
            </a:r>
            <a:endParaRPr lang="ru-RU" altLang="ru-RU" sz="2000" i="1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1202" name="Object 1">
            <a:extLst>
              <a:ext uri="{FF2B5EF4-FFF2-40B4-BE49-F238E27FC236}">
                <a16:creationId xmlns:a16="http://schemas.microsoft.com/office/drawing/2014/main" id="{6A9056B6-446E-4BC2-B1CC-B1B543197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0190" y="2385531"/>
          <a:ext cx="4286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3780" imgH="215713" progId="Equation.3">
                  <p:embed/>
                </p:oleObj>
              </mc:Choice>
              <mc:Fallback>
                <p:oleObj name="Формула" r:id="rId2" imgW="253780" imgH="215713" progId="Equation.3">
                  <p:embed/>
                  <p:pic>
                    <p:nvPicPr>
                      <p:cNvPr id="51202" name="Object 1">
                        <a:extLst>
                          <a:ext uri="{FF2B5EF4-FFF2-40B4-BE49-F238E27FC236}">
                            <a16:creationId xmlns:a16="http://schemas.microsoft.com/office/drawing/2014/main" id="{6A9056B6-446E-4BC2-B1CC-B1B543197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190" y="2385531"/>
                        <a:ext cx="428625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Прямоугольник 5">
            <a:extLst>
              <a:ext uri="{FF2B5EF4-FFF2-40B4-BE49-F238E27FC236}">
                <a16:creationId xmlns:a16="http://schemas.microsoft.com/office/drawing/2014/main" id="{3ABF4BE4-EB9A-4748-ABA7-C7ED98419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40" y="5866974"/>
            <a:ext cx="11457034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Этот вывод электронной теории противоречит опытным данным, согласно которым </a:t>
            </a:r>
            <a:r>
              <a:rPr lang="en-US" altLang="ru-RU" sz="2400" i="1" dirty="0">
                <a:sym typeface="Symbol" panose="05050102010706020507" pitchFamily="18" charset="2"/>
              </a:rPr>
              <a:t></a:t>
            </a:r>
            <a:r>
              <a:rPr lang="ru-RU" altLang="ru-RU" sz="2400" i="1" dirty="0">
                <a:sym typeface="Symbol" panose="05050102010706020507" pitchFamily="18" charset="2"/>
              </a:rPr>
              <a:t> </a:t>
            </a:r>
            <a:r>
              <a:rPr lang="ru-RU" altLang="ru-RU" sz="2400" dirty="0"/>
              <a:t>~</a:t>
            </a:r>
            <a:r>
              <a:rPr lang="en-US" altLang="ru-RU" sz="2400" i="1" dirty="0"/>
              <a:t>T</a:t>
            </a:r>
            <a:r>
              <a:rPr lang="ru-RU" altLang="ru-RU" sz="2400" i="1" dirty="0"/>
              <a:t>.</a:t>
            </a:r>
            <a:r>
              <a:rPr lang="en-US" altLang="ru-RU" sz="2400" dirty="0"/>
              <a:t> </a:t>
            </a:r>
            <a:endParaRPr lang="ru-RU" altLang="ru-RU" sz="2400" dirty="0"/>
          </a:p>
        </p:txBody>
      </p:sp>
      <p:graphicFrame>
        <p:nvGraphicFramePr>
          <p:cNvPr id="51203" name="Object 8">
            <a:extLst>
              <a:ext uri="{FF2B5EF4-FFF2-40B4-BE49-F238E27FC236}">
                <a16:creationId xmlns:a16="http://schemas.microsoft.com/office/drawing/2014/main" id="{DC04C8E0-ED95-4C72-8D5A-8E19A97BD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9860" y="3080507"/>
          <a:ext cx="19288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98400" imgH="444240" progId="Equation.3">
                  <p:embed/>
                </p:oleObj>
              </mc:Choice>
              <mc:Fallback>
                <p:oleObj name="Формула" r:id="rId4" imgW="698400" imgH="444240" progId="Equation.3">
                  <p:embed/>
                  <p:pic>
                    <p:nvPicPr>
                      <p:cNvPr id="51203" name="Object 8">
                        <a:extLst>
                          <a:ext uri="{FF2B5EF4-FFF2-40B4-BE49-F238E27FC236}">
                            <a16:creationId xmlns:a16="http://schemas.microsoft.com/office/drawing/2014/main" id="{DC04C8E0-ED95-4C72-8D5A-8E19A97BDF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860" y="3080507"/>
                        <a:ext cx="1928813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Box 10">
            <a:extLst>
              <a:ext uri="{FF2B5EF4-FFF2-40B4-BE49-F238E27FC236}">
                <a16:creationId xmlns:a16="http://schemas.microsoft.com/office/drawing/2014/main" id="{046C3FA4-4ADB-4849-A2A3-61A6ED36B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16" y="4613580"/>
            <a:ext cx="621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Из формул следует, что </a:t>
            </a:r>
            <a:r>
              <a:rPr lang="ru-RU" altLang="ru-RU" sz="2800" dirty="0">
                <a:sym typeface="Symbol" panose="05050102010706020507" pitchFamily="18" charset="2"/>
              </a:rPr>
              <a:t>   </a:t>
            </a:r>
            <a:r>
              <a:rPr lang="ru-RU" altLang="ru-RU" sz="2800" dirty="0"/>
              <a:t> </a:t>
            </a: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9F034FAA-2766-41C7-AA1C-C3B68C033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8673" y="4511455"/>
          <a:ext cx="6429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53780" imgH="215713" progId="Equation.3">
                  <p:embed/>
                </p:oleObj>
              </mc:Choice>
              <mc:Fallback>
                <p:oleObj name="Формула" r:id="rId6" imgW="253780" imgH="215713" progId="Equation.3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9F034FAA-2766-41C7-AA1C-C3B68C033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673" y="4511455"/>
                        <a:ext cx="642938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608F3990-C581-477E-87F9-6FF3FF22B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0078" y="3090278"/>
          <a:ext cx="17859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761760" imgH="444240" progId="Equation.3">
                  <p:embed/>
                </p:oleObj>
              </mc:Choice>
              <mc:Fallback>
                <p:oleObj name="Формула" r:id="rId7" imgW="761760" imgH="444240" progId="Equation.3">
                  <p:embed/>
                  <p:pic>
                    <p:nvPicPr>
                      <p:cNvPr id="51205" name="Object 5">
                        <a:extLst>
                          <a:ext uri="{FF2B5EF4-FFF2-40B4-BE49-F238E27FC236}">
                            <a16:creationId xmlns:a16="http://schemas.microsoft.com/office/drawing/2014/main" id="{608F3990-C581-477E-87F9-6FF3FF22B8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078" y="3090278"/>
                        <a:ext cx="178593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Прямоугольник 1">
            <a:extLst>
              <a:ext uri="{FF2B5EF4-FFF2-40B4-BE49-F238E27FC236}">
                <a16:creationId xmlns:a16="http://schemas.microsoft.com/office/drawing/2014/main" id="{322C11E3-069D-42C8-8D32-A99A4E24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999" y="245529"/>
            <a:ext cx="6429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Физическая величина, определяемая силой тока, проходящего через единицу площади поперечного сечения проводника, перпендикулярного направлению тока, называется </a:t>
            </a:r>
            <a:r>
              <a:rPr lang="ru-RU" altLang="ru-RU" sz="2000" b="1" dirty="0"/>
              <a:t>плотностью тока:</a:t>
            </a:r>
            <a:endParaRPr lang="ru-RU" altLang="ru-RU" sz="2000" dirty="0"/>
          </a:p>
        </p:txBody>
      </p:sp>
      <p:graphicFrame>
        <p:nvGraphicFramePr>
          <p:cNvPr id="27650" name="Object 1">
            <a:extLst>
              <a:ext uri="{FF2B5EF4-FFF2-40B4-BE49-F238E27FC236}">
                <a16:creationId xmlns:a16="http://schemas.microsoft.com/office/drawing/2014/main" id="{0C0ED2B3-12DC-4794-BDCB-6F7659774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8208" y="232559"/>
          <a:ext cx="14462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45760" imgH="431640" progId="Equation.3">
                  <p:embed/>
                </p:oleObj>
              </mc:Choice>
              <mc:Fallback>
                <p:oleObj name="Формула" r:id="rId2" imgW="545760" imgH="431640" progId="Equation.3">
                  <p:embed/>
                  <p:pic>
                    <p:nvPicPr>
                      <p:cNvPr id="27650" name="Object 1">
                        <a:extLst>
                          <a:ext uri="{FF2B5EF4-FFF2-40B4-BE49-F238E27FC236}">
                            <a16:creationId xmlns:a16="http://schemas.microsoft.com/office/drawing/2014/main" id="{0C0ED2B3-12DC-4794-BDCB-6F7659774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8208" y="232559"/>
                        <a:ext cx="14462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Box 3">
            <a:extLst>
              <a:ext uri="{FF2B5EF4-FFF2-40B4-BE49-F238E27FC236}">
                <a16:creationId xmlns:a16="http://schemas.microsoft.com/office/drawing/2014/main" id="{ACF41873-C5F2-4968-AE45-CB6C5298A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4" y="2282491"/>
            <a:ext cx="4500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В общем случае плотность тока </a:t>
            </a:r>
            <a:r>
              <a:rPr lang="en-US" altLang="ru-RU" sz="2000" b="1" i="1" dirty="0"/>
              <a:t>j</a:t>
            </a:r>
            <a:r>
              <a:rPr lang="en-US" altLang="ru-RU" sz="2000" dirty="0"/>
              <a:t> </a:t>
            </a:r>
            <a:r>
              <a:rPr lang="ru-RU" altLang="ru-RU" sz="2000" dirty="0"/>
              <a:t>не будет одинаковой по всему сечению проводника. Поэтому: </a:t>
            </a:r>
          </a:p>
        </p:txBody>
      </p:sp>
      <p:graphicFrame>
        <p:nvGraphicFramePr>
          <p:cNvPr id="27651" name="Object 2">
            <a:extLst>
              <a:ext uri="{FF2B5EF4-FFF2-40B4-BE49-F238E27FC236}">
                <a16:creationId xmlns:a16="http://schemas.microsoft.com/office/drawing/2014/main" id="{8CB73DD0-650C-4210-B6E0-DAABAB6B01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7888" y="2242467"/>
          <a:ext cx="178593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23600" imgH="393480" progId="Equation.3">
                  <p:embed/>
                </p:oleObj>
              </mc:Choice>
              <mc:Fallback>
                <p:oleObj name="Формула" r:id="rId4" imgW="723600" imgH="393480" progId="Equation.3">
                  <p:embed/>
                  <p:pic>
                    <p:nvPicPr>
                      <p:cNvPr id="27651" name="Object 2">
                        <a:extLst>
                          <a:ext uri="{FF2B5EF4-FFF2-40B4-BE49-F238E27FC236}">
                            <a16:creationId xmlns:a16="http://schemas.microsoft.com/office/drawing/2014/main" id="{8CB73DD0-650C-4210-B6E0-DAABAB6B01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7888" y="2242467"/>
                        <a:ext cx="1785938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3">
            <a:extLst>
              <a:ext uri="{FF2B5EF4-FFF2-40B4-BE49-F238E27FC236}">
                <a16:creationId xmlns:a16="http://schemas.microsoft.com/office/drawing/2014/main" id="{C9986CD5-0808-4D2A-A618-1FEB230BF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3478214"/>
          <a:ext cx="20002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583920" imgH="203040" progId="Equation.3">
                  <p:embed/>
                </p:oleObj>
              </mc:Choice>
              <mc:Fallback>
                <p:oleObj name="Формула" r:id="rId6" imgW="583920" imgH="203040" progId="Equation.3">
                  <p:embed/>
                  <p:pic>
                    <p:nvPicPr>
                      <p:cNvPr id="27652" name="Object 3">
                        <a:extLst>
                          <a:ext uri="{FF2B5EF4-FFF2-40B4-BE49-F238E27FC236}">
                            <a16:creationId xmlns:a16="http://schemas.microsoft.com/office/drawing/2014/main" id="{C9986CD5-0808-4D2A-A618-1FEB230BF3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478214"/>
                        <a:ext cx="20002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Прямоугольник 8">
            <a:extLst>
              <a:ext uri="{FF2B5EF4-FFF2-40B4-BE49-F238E27FC236}">
                <a16:creationId xmlns:a16="http://schemas.microsoft.com/office/drawing/2014/main" id="{2C497162-1ACC-4347-BEDF-6ADD5E0B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80" y="4708793"/>
            <a:ext cx="5857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Сила тока сквозь произвольную поверхность </a:t>
            </a:r>
            <a:r>
              <a:rPr lang="ru-RU" altLang="ru-RU" sz="2000" i="1" dirty="0"/>
              <a:t>S</a:t>
            </a:r>
            <a:r>
              <a:rPr lang="ru-RU" altLang="ru-RU" sz="2000" dirty="0"/>
              <a:t> определяется как поток вектора </a:t>
            </a:r>
            <a:r>
              <a:rPr lang="en-US" altLang="ru-RU" sz="2000" b="1" i="1" dirty="0"/>
              <a:t>j</a:t>
            </a:r>
            <a:r>
              <a:rPr lang="ru-RU" altLang="ru-RU" sz="2000" dirty="0"/>
              <a:t>, т. е.</a:t>
            </a:r>
          </a:p>
        </p:txBody>
      </p:sp>
      <p:graphicFrame>
        <p:nvGraphicFramePr>
          <p:cNvPr id="27653" name="Object 8">
            <a:extLst>
              <a:ext uri="{FF2B5EF4-FFF2-40B4-BE49-F238E27FC236}">
                <a16:creationId xmlns:a16="http://schemas.microsoft.com/office/drawing/2014/main" id="{B459251E-7988-4314-9802-F38C7C2C1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6738" y="4562742"/>
          <a:ext cx="1733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660240" imgH="380880" progId="Equation.3">
                  <p:embed/>
                </p:oleObj>
              </mc:Choice>
              <mc:Fallback>
                <p:oleObj name="Формула" r:id="rId8" imgW="660240" imgH="380880" progId="Equation.3">
                  <p:embed/>
                  <p:pic>
                    <p:nvPicPr>
                      <p:cNvPr id="27653" name="Object 8">
                        <a:extLst>
                          <a:ext uri="{FF2B5EF4-FFF2-40B4-BE49-F238E27FC236}">
                            <a16:creationId xmlns:a16="http://schemas.microsoft.com/office/drawing/2014/main" id="{B459251E-7988-4314-9802-F38C7C2C1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738" y="4562742"/>
                        <a:ext cx="17335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Прямоугольник 6">
            <a:extLst>
              <a:ext uri="{FF2B5EF4-FFF2-40B4-BE49-F238E27FC236}">
                <a16:creationId xmlns:a16="http://schemas.microsoft.com/office/drawing/2014/main" id="{7E095796-C2B4-4DE2-8482-306DA0D5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5865812"/>
            <a:ext cx="7143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Ток, сила и направление которого не изменяются со временем, называется </a:t>
            </a:r>
            <a:r>
              <a:rPr lang="ru-RU" altLang="ru-RU" sz="2000" b="1" u="sng" dirty="0"/>
              <a:t>постоянным</a:t>
            </a:r>
            <a:r>
              <a:rPr lang="ru-RU" altLang="ru-RU" sz="2000" dirty="0"/>
              <a:t>. </a:t>
            </a:r>
          </a:p>
        </p:txBody>
      </p:sp>
      <p:sp>
        <p:nvSpPr>
          <p:cNvPr id="27658" name="Прямоугольник 10">
            <a:extLst>
              <a:ext uri="{FF2B5EF4-FFF2-40B4-BE49-F238E27FC236}">
                <a16:creationId xmlns:a16="http://schemas.microsoft.com/office/drawing/2014/main" id="{84EEF7F2-AF65-44DC-969F-C657F22F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3571875"/>
            <a:ext cx="4108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Единица силы тока — ампер (А).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Прямоугольник 8">
            <a:extLst>
              <a:ext uri="{FF2B5EF4-FFF2-40B4-BE49-F238E27FC236}">
                <a16:creationId xmlns:a16="http://schemas.microsoft.com/office/drawing/2014/main" id="{E752F3A8-45F8-494F-B0BD-7B8FE081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41" y="4963061"/>
            <a:ext cx="103249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Указанные расхождения теории с опытом можно объяснить тем, что движение электронов в металлах подчиняется не законам классической механики, а законам квантовой механики и, следовательно, поведение электронов проводимости надо описывать не статистикой Максвелла — Больцмана, а квантовой статистикой. </a:t>
            </a:r>
          </a:p>
        </p:txBody>
      </p:sp>
      <p:sp>
        <p:nvSpPr>
          <p:cNvPr id="67587" name="TextBox 3">
            <a:extLst>
              <a:ext uri="{FF2B5EF4-FFF2-40B4-BE49-F238E27FC236}">
                <a16:creationId xmlns:a16="http://schemas.microsoft.com/office/drawing/2014/main" id="{29826FC6-3A8A-419C-8F55-5373B9239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41" y="3733264"/>
            <a:ext cx="1097279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Однако опыт показывает, что заметного отличия теплоемкости металлов и диэлектриков не наблюдается. </a:t>
            </a:r>
          </a:p>
        </p:txBody>
      </p:sp>
      <p:sp>
        <p:nvSpPr>
          <p:cNvPr id="67588" name="Прямоугольник 6">
            <a:extLst>
              <a:ext uri="{FF2B5EF4-FFF2-40B4-BE49-F238E27FC236}">
                <a16:creationId xmlns:a16="http://schemas.microsoft.com/office/drawing/2014/main" id="{83D1D509-6D4C-44AA-823B-2F143B840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93" y="1888053"/>
            <a:ext cx="112690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Теплоемкость металла складывается из теплоемкости его кристаллической решетки и теплоемкости электронного газа. Поэтому атомная (т. е. рассчитанная на 1 моль) теплоемкость металла должна быть значительно большей, чем атомная теплоемкость диэлектриков, у которых нет свободных электронов. 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B8D885-9831-4189-9D38-8FADD38F8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147103"/>
            <a:ext cx="85725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Трудности классической электронной теории металлов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14CF043-271A-E088-FA1A-7CBF0C86D201}"/>
              </a:ext>
            </a:extLst>
          </p:cNvPr>
          <p:cNvSpPr txBox="1">
            <a:spLocks/>
          </p:cNvSpPr>
          <p:nvPr/>
        </p:nvSpPr>
        <p:spPr>
          <a:xfrm>
            <a:off x="613858" y="7939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0070C0"/>
                </a:solidFill>
              </a:rPr>
              <a:t>Мини тест</a:t>
            </a:r>
            <a:r>
              <a:rPr lang="en-US" dirty="0">
                <a:solidFill>
                  <a:srgbClr val="0070C0"/>
                </a:solidFill>
              </a:rPr>
              <a:t> 5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6731B-306D-A846-CAE6-ECFF1B2DE752}"/>
              </a:ext>
            </a:extLst>
          </p:cNvPr>
          <p:cNvSpPr txBox="1"/>
          <p:nvPr/>
        </p:nvSpPr>
        <p:spPr>
          <a:xfrm>
            <a:off x="232912" y="742176"/>
            <a:ext cx="115076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Плотность тока пропорциональна скорости направленного движения носителей тока в проводнике. Коэффициент пропорциональности равен…</a:t>
            </a:r>
          </a:p>
          <a:p>
            <a:pPr algn="just"/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…напряженности поля.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…удельному сопротивлению. 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….произведению концентрации носителей на заряд носителя тока.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….отношению концентрации носителей к заряду носителя тока.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…площади сечения проводника.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F7F69-50CA-02A5-97B5-0E96C45F6801}"/>
              </a:ext>
            </a:extLst>
          </p:cNvPr>
          <p:cNvSpPr txBox="1"/>
          <p:nvPr/>
        </p:nvSpPr>
        <p:spPr>
          <a:xfrm>
            <a:off x="148086" y="4321443"/>
            <a:ext cx="118958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Зарядили плоский воздушный конденсатор. Затем, не меняя заряда, расстояние между пластинами увеличили в три раза и все пространство между пластинами заполнили диэлектриком ( ε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3).  Как изменилась энергия конденсатора?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 Увеличилась в 9 раз.		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 Увеличилась в 3 раза.		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..Не изменилась.</a:t>
            </a:r>
          </a:p>
          <a:p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Уменьшилась в 3 раза .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Уменьшилась в 9 раз.</a:t>
            </a:r>
          </a:p>
        </p:txBody>
      </p:sp>
    </p:spTree>
    <p:extLst>
      <p:ext uri="{BB962C8B-B14F-4D97-AF65-F5344CB8AC3E}">
        <p14:creationId xmlns:p14="http://schemas.microsoft.com/office/powerpoint/2010/main" val="3096431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14CF043-271A-E088-FA1A-7CBF0C86D201}"/>
              </a:ext>
            </a:extLst>
          </p:cNvPr>
          <p:cNvSpPr txBox="1">
            <a:spLocks/>
          </p:cNvSpPr>
          <p:nvPr/>
        </p:nvSpPr>
        <p:spPr>
          <a:xfrm>
            <a:off x="613858" y="7939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rgbClr val="0070C0"/>
                </a:solidFill>
              </a:rPr>
              <a:t>Мини тест</a:t>
            </a:r>
            <a:r>
              <a:rPr lang="en-US" dirty="0">
                <a:solidFill>
                  <a:srgbClr val="0070C0"/>
                </a:solidFill>
              </a:rPr>
              <a:t> 6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494DF3-1F35-53AA-AEC1-C62B1DEE7FA7}"/>
              </a:ext>
            </a:extLst>
          </p:cNvPr>
          <p:cNvSpPr txBox="1"/>
          <p:nvPr/>
        </p:nvSpPr>
        <p:spPr>
          <a:xfrm>
            <a:off x="238125" y="656237"/>
            <a:ext cx="11275083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Гирлянда из 12 электрических лампочек, соединенных последовательно, подключена к источнику постоянного напряжения. Как изменится расход электроэнергии, если количество ламп уменьшить до 10?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Уменьшится в 1,44 раза.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изменится.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Увеличится в 1,44 раза.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Уменьшится в 1,2 раза.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Увеличится в 1,2 раза.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510AD-5582-506E-5FEB-1A65AD81F9CC}"/>
              </a:ext>
            </a:extLst>
          </p:cNvPr>
          <p:cNvSpPr txBox="1"/>
          <p:nvPr/>
        </p:nvSpPr>
        <p:spPr>
          <a:xfrm>
            <a:off x="171450" y="3709358"/>
            <a:ext cx="1150009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внешнем сопротивлении цепи, равном внутреннему сопротивлению источника, сила тока равна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Как изменится сила тока, если внешнее сопротивление цепи увеличить в 2 раза?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уменьшится в 2 раза.      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уменьшится в 1,5 раза.        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не изменится.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увеличится в 1,5 раза. 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увеличится в 2 раза.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9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Прямоугольник 1">
            <a:extLst>
              <a:ext uri="{FF2B5EF4-FFF2-40B4-BE49-F238E27FC236}">
                <a16:creationId xmlns:a16="http://schemas.microsoft.com/office/drawing/2014/main" id="{05C3FC79-7E2E-4318-B554-5E80F7061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448"/>
            <a:ext cx="1235083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Закон Ома. Электрическое сопротивление</a:t>
            </a:r>
          </a:p>
        </p:txBody>
      </p:sp>
      <p:sp>
        <p:nvSpPr>
          <p:cNvPr id="30726" name="Прямоугольник 2">
            <a:extLst>
              <a:ext uri="{FF2B5EF4-FFF2-40B4-BE49-F238E27FC236}">
                <a16:creationId xmlns:a16="http://schemas.microsoft.com/office/drawing/2014/main" id="{164B59E2-398E-4762-84D8-4549BF1ED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84" y="775764"/>
            <a:ext cx="91120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Сила тока </a:t>
            </a:r>
            <a:r>
              <a:rPr lang="en-US" altLang="ru-RU" sz="2000" i="1" dirty="0"/>
              <a:t>I</a:t>
            </a:r>
            <a:r>
              <a:rPr lang="ru-RU" altLang="ru-RU" sz="2000" dirty="0"/>
              <a:t>, текущего по однородному металлическому проводнику, пропорциональна напряжению </a:t>
            </a:r>
            <a:r>
              <a:rPr lang="en-US" altLang="ru-RU" sz="2000" i="1" dirty="0"/>
              <a:t>U</a:t>
            </a:r>
            <a:r>
              <a:rPr lang="ru-RU" altLang="ru-RU" sz="2000" dirty="0"/>
              <a:t> на концах проводника:</a:t>
            </a:r>
          </a:p>
        </p:txBody>
      </p:sp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E459A02A-6291-448B-9AFD-1E8C22E0F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125" y="2191582"/>
          <a:ext cx="11430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33160" imgH="393480" progId="Equation.3">
                  <p:embed/>
                </p:oleObj>
              </mc:Choice>
              <mc:Fallback>
                <p:oleObj name="Формула" r:id="rId2" imgW="533160" imgH="393480" progId="Equation.3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:a16="http://schemas.microsoft.com/office/drawing/2014/main" id="{E459A02A-6291-448B-9AFD-1E8C22E0F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191582"/>
                        <a:ext cx="1143000" cy="8429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Прямоугольник 4">
            <a:extLst>
              <a:ext uri="{FF2B5EF4-FFF2-40B4-BE49-F238E27FC236}">
                <a16:creationId xmlns:a16="http://schemas.microsoft.com/office/drawing/2014/main" id="{22346291-DF65-48C8-84AB-2B15529B0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253" y="2063648"/>
            <a:ext cx="5857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где </a:t>
            </a:r>
            <a:r>
              <a:rPr lang="en-US" altLang="ru-RU" sz="2000" i="1" dirty="0"/>
              <a:t>R</a:t>
            </a:r>
            <a:r>
              <a:rPr lang="ru-RU" altLang="ru-RU" sz="2000" i="1" dirty="0"/>
              <a:t> —</a:t>
            </a:r>
            <a:r>
              <a:rPr lang="ru-RU" altLang="ru-RU" sz="2000" dirty="0"/>
              <a:t> электрическое сопротивление проводника. </a:t>
            </a:r>
          </a:p>
        </p:txBody>
      </p:sp>
      <p:sp>
        <p:nvSpPr>
          <p:cNvPr id="30728" name="Прямоугольник 5">
            <a:extLst>
              <a:ext uri="{FF2B5EF4-FFF2-40B4-BE49-F238E27FC236}">
                <a16:creationId xmlns:a16="http://schemas.microsoft.com/office/drawing/2014/main" id="{E3571CA4-8F30-498E-8997-AA3841BA4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84" y="3166128"/>
            <a:ext cx="99536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Единица сопротивления — Ом: 1 Ом — сопротивление такого проводника, в котором при напряжении 1 В течет постоянный ток 1 А.</a:t>
            </a:r>
          </a:p>
        </p:txBody>
      </p:sp>
      <p:sp>
        <p:nvSpPr>
          <p:cNvPr id="30729" name="Прямоугольник 7">
            <a:extLst>
              <a:ext uri="{FF2B5EF4-FFF2-40B4-BE49-F238E27FC236}">
                <a16:creationId xmlns:a16="http://schemas.microsoft.com/office/drawing/2014/main" id="{2AE0388F-1B3F-403D-9E49-4462ACF3D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99" y="4000500"/>
            <a:ext cx="1047910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Для однородного линейного проводника сопротивление </a:t>
            </a:r>
            <a:r>
              <a:rPr lang="ru-RU" altLang="ru-RU" i="1" dirty="0"/>
              <a:t>R</a:t>
            </a:r>
            <a:r>
              <a:rPr lang="ru-RU" altLang="ru-RU" dirty="0"/>
              <a:t> прямо пропорционально его длине </a:t>
            </a:r>
            <a:r>
              <a:rPr lang="en-US" alt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altLang="ru-RU" dirty="0"/>
              <a:t> и обратно пропорционально площади его поперечного сечения </a:t>
            </a:r>
            <a:r>
              <a:rPr lang="en-US" altLang="ru-RU" i="1" dirty="0"/>
              <a:t>S</a:t>
            </a:r>
            <a:r>
              <a:rPr lang="ru-RU" altLang="ru-RU" i="1" dirty="0"/>
              <a:t>:</a:t>
            </a:r>
            <a:endParaRPr lang="ru-RU" altLang="ru-RU" dirty="0"/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5E117EF9-3C72-4CB5-9306-AE46F677C5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2963" y="4048919"/>
          <a:ext cx="11890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545760" imgH="393480" progId="Equation.3">
                  <p:embed/>
                </p:oleObj>
              </mc:Choice>
              <mc:Fallback>
                <p:oleObj name="Формула" r:id="rId4" imgW="545760" imgH="393480" progId="Equation.3">
                  <p:embed/>
                  <p:pic>
                    <p:nvPicPr>
                      <p:cNvPr id="30723" name="Object 3">
                        <a:extLst>
                          <a:ext uri="{FF2B5EF4-FFF2-40B4-BE49-F238E27FC236}">
                            <a16:creationId xmlns:a16="http://schemas.microsoft.com/office/drawing/2014/main" id="{5E117EF9-3C72-4CB5-9306-AE46F677C5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963" y="4048919"/>
                        <a:ext cx="1189037" cy="857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Прямоугольник 9">
            <a:extLst>
              <a:ext uri="{FF2B5EF4-FFF2-40B4-BE49-F238E27FC236}">
                <a16:creationId xmlns:a16="http://schemas.microsoft.com/office/drawing/2014/main" id="{7B40DB7A-294C-42CA-8F3C-55963E016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39" y="5072063"/>
            <a:ext cx="728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где </a:t>
            </a:r>
            <a:r>
              <a:rPr lang="ru-RU" altLang="ru-RU" sz="2000" b="1" i="1" dirty="0">
                <a:sym typeface="Symbol" panose="05050102010706020507" pitchFamily="18" charset="2"/>
              </a:rPr>
              <a:t></a:t>
            </a:r>
            <a:r>
              <a:rPr lang="ru-RU" altLang="ru-RU" sz="2000" dirty="0"/>
              <a:t>  - </a:t>
            </a:r>
            <a:r>
              <a:rPr lang="ru-RU" altLang="ru-RU" sz="2000" b="1" dirty="0"/>
              <a:t>удельное электрическое сопротивление.</a:t>
            </a:r>
            <a:r>
              <a:rPr lang="ru-RU" altLang="ru-RU" sz="2000" dirty="0"/>
              <a:t> </a:t>
            </a:r>
          </a:p>
        </p:txBody>
      </p:sp>
      <p:sp>
        <p:nvSpPr>
          <p:cNvPr id="30731" name="Прямоугольник 10">
            <a:extLst>
              <a:ext uri="{FF2B5EF4-FFF2-40B4-BE49-F238E27FC236}">
                <a16:creationId xmlns:a16="http://schemas.microsoft.com/office/drawing/2014/main" id="{FA9CA68C-7169-4EC9-A957-49D87588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6" y="5786438"/>
            <a:ext cx="41433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Единица удельного электрического сопротивления — </a:t>
            </a:r>
            <a:r>
              <a:rPr lang="ru-RU" altLang="ru-RU" dirty="0" err="1"/>
              <a:t>Ом</a:t>
            </a:r>
            <a:r>
              <a:rPr lang="ru-RU" altLang="ru-RU" dirty="0" err="1">
                <a:sym typeface="Symbol" panose="05050102010706020507" pitchFamily="18" charset="2"/>
              </a:rPr>
              <a:t></a:t>
            </a:r>
            <a:r>
              <a:rPr lang="ru-RU" altLang="ru-RU" dirty="0" err="1"/>
              <a:t>м</a:t>
            </a:r>
            <a:r>
              <a:rPr lang="ru-RU" altLang="ru-RU" dirty="0"/>
              <a:t>.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45F66404-EAAD-4710-8381-3B5B185B8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0314" y="5567364"/>
          <a:ext cx="10001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19040" imgH="419040" progId="Equation.3">
                  <p:embed/>
                </p:oleObj>
              </mc:Choice>
              <mc:Fallback>
                <p:oleObj name="Формула" r:id="rId6" imgW="419040" imgH="419040" progId="Equation.3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:a16="http://schemas.microsoft.com/office/drawing/2014/main" id="{45F66404-EAAD-4710-8381-3B5B185B8D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4" y="5567364"/>
                        <a:ext cx="1000125" cy="1000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Прямоугольник 12">
            <a:extLst>
              <a:ext uri="{FF2B5EF4-FFF2-40B4-BE49-F238E27FC236}">
                <a16:creationId xmlns:a16="http://schemas.microsoft.com/office/drawing/2014/main" id="{A032B3BE-58DD-43D6-A932-9970B95F6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6" y="5643564"/>
            <a:ext cx="25003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/>
              <a:t>- электрическая проводимость</a:t>
            </a:r>
            <a:r>
              <a:rPr lang="ru-RU" altLang="ru-RU" dirty="0"/>
              <a:t> проводника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Прямоугольник 1">
            <a:extLst>
              <a:ext uri="{FF2B5EF4-FFF2-40B4-BE49-F238E27FC236}">
                <a16:creationId xmlns:a16="http://schemas.microsoft.com/office/drawing/2014/main" id="{C00923C8-E13B-4174-9BF4-7B39659A8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054" y="276164"/>
            <a:ext cx="963914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Закон Ома можно представить в дифференциальной форме. </a:t>
            </a:r>
          </a:p>
        </p:txBody>
      </p:sp>
      <p:pic>
        <p:nvPicPr>
          <p:cNvPr id="31753" name="Picture 2">
            <a:extLst>
              <a:ext uri="{FF2B5EF4-FFF2-40B4-BE49-F238E27FC236}">
                <a16:creationId xmlns:a16="http://schemas.microsoft.com/office/drawing/2014/main" id="{4DB6A8CB-5967-4AB2-BAF5-FD21FF9B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42" y="1807487"/>
            <a:ext cx="3449637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6" name="Object 3">
            <a:extLst>
              <a:ext uri="{FF2B5EF4-FFF2-40B4-BE49-F238E27FC236}">
                <a16:creationId xmlns:a16="http://schemas.microsoft.com/office/drawing/2014/main" id="{C51808C6-31E3-4664-9E8B-E311F0879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1940" y="1744019"/>
          <a:ext cx="1524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583920" imgH="203040" progId="Equation.3">
                  <p:embed/>
                </p:oleObj>
              </mc:Choice>
              <mc:Fallback>
                <p:oleObj name="Формула" r:id="rId3" imgW="583920" imgH="203040" progId="Equation.3">
                  <p:embed/>
                  <p:pic>
                    <p:nvPicPr>
                      <p:cNvPr id="31746" name="Object 3">
                        <a:extLst>
                          <a:ext uri="{FF2B5EF4-FFF2-40B4-BE49-F238E27FC236}">
                            <a16:creationId xmlns:a16="http://schemas.microsoft.com/office/drawing/2014/main" id="{C51808C6-31E3-4664-9E8B-E311F0879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940" y="1744019"/>
                        <a:ext cx="1524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4">
            <a:extLst>
              <a:ext uri="{FF2B5EF4-FFF2-40B4-BE49-F238E27FC236}">
                <a16:creationId xmlns:a16="http://schemas.microsoft.com/office/drawing/2014/main" id="{EABEBEB3-09CA-466E-BEEC-3C3196EE1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1355" y="1954359"/>
          <a:ext cx="1593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634680" imgH="177480" progId="Equation.3">
                  <p:embed/>
                </p:oleObj>
              </mc:Choice>
              <mc:Fallback>
                <p:oleObj name="Формула" r:id="rId5" imgW="634680" imgH="177480" progId="Equation.3">
                  <p:embed/>
                  <p:pic>
                    <p:nvPicPr>
                      <p:cNvPr id="31747" name="Object 4">
                        <a:extLst>
                          <a:ext uri="{FF2B5EF4-FFF2-40B4-BE49-F238E27FC236}">
                            <a16:creationId xmlns:a16="http://schemas.microsoft.com/office/drawing/2014/main" id="{EABEBEB3-09CA-466E-BEEC-3C3196EE18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1355" y="1954359"/>
                        <a:ext cx="15938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5">
            <a:extLst>
              <a:ext uri="{FF2B5EF4-FFF2-40B4-BE49-F238E27FC236}">
                <a16:creationId xmlns:a16="http://schemas.microsoft.com/office/drawing/2014/main" id="{42B522A1-3812-4BC7-8E9E-35EF62F15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1940" y="2752277"/>
          <a:ext cx="1357446" cy="934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571320" imgH="393480" progId="Equation.3">
                  <p:embed/>
                </p:oleObj>
              </mc:Choice>
              <mc:Fallback>
                <p:oleObj name="Формула" r:id="rId7" imgW="571320" imgH="393480" progId="Equation.3">
                  <p:embed/>
                  <p:pic>
                    <p:nvPicPr>
                      <p:cNvPr id="31748" name="Object 5">
                        <a:extLst>
                          <a:ext uri="{FF2B5EF4-FFF2-40B4-BE49-F238E27FC236}">
                            <a16:creationId xmlns:a16="http://schemas.microsoft.com/office/drawing/2014/main" id="{42B522A1-3812-4BC7-8E9E-35EF62F15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940" y="2752277"/>
                        <a:ext cx="1357446" cy="934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>
            <a:extLst>
              <a:ext uri="{FF2B5EF4-FFF2-40B4-BE49-F238E27FC236}">
                <a16:creationId xmlns:a16="http://schemas.microsoft.com/office/drawing/2014/main" id="{A39204D7-DD32-404E-9453-C2C05A681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7442" y="2896105"/>
          <a:ext cx="1450975" cy="93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609480" imgH="393480" progId="Equation.3">
                  <p:embed/>
                </p:oleObj>
              </mc:Choice>
              <mc:Fallback>
                <p:oleObj name="Формула" r:id="rId9" imgW="609480" imgH="393480" progId="Equation.3">
                  <p:embed/>
                  <p:pic>
                    <p:nvPicPr>
                      <p:cNvPr id="31749" name="Object 6">
                        <a:extLst>
                          <a:ext uri="{FF2B5EF4-FFF2-40B4-BE49-F238E27FC236}">
                            <a16:creationId xmlns:a16="http://schemas.microsoft.com/office/drawing/2014/main" id="{A39204D7-DD32-404E-9453-C2C05A681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7442" y="2896105"/>
                        <a:ext cx="1450975" cy="93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7">
            <a:extLst>
              <a:ext uri="{FF2B5EF4-FFF2-40B4-BE49-F238E27FC236}">
                <a16:creationId xmlns:a16="http://schemas.microsoft.com/office/drawing/2014/main" id="{12A7FEF8-57BD-4127-BF31-7EED565AD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4126" y="4164882"/>
          <a:ext cx="39290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1765080" imgH="419040" progId="Equation.3">
                  <p:embed/>
                </p:oleObj>
              </mc:Choice>
              <mc:Fallback>
                <p:oleObj name="Формула" r:id="rId11" imgW="1765080" imgH="419040" progId="Equation.3">
                  <p:embed/>
                  <p:pic>
                    <p:nvPicPr>
                      <p:cNvPr id="31750" name="Object 7">
                        <a:extLst>
                          <a:ext uri="{FF2B5EF4-FFF2-40B4-BE49-F238E27FC236}">
                            <a16:creationId xmlns:a16="http://schemas.microsoft.com/office/drawing/2014/main" id="{12A7FEF8-57BD-4127-BF31-7EED565AD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4126" y="4164882"/>
                        <a:ext cx="39290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8">
            <a:extLst>
              <a:ext uri="{FF2B5EF4-FFF2-40B4-BE49-F238E27FC236}">
                <a16:creationId xmlns:a16="http://schemas.microsoft.com/office/drawing/2014/main" id="{02939CF5-0F8B-4610-BEC4-E62352208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2973" y="4134644"/>
          <a:ext cx="22860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876240" imgH="419040" progId="Equation.3">
                  <p:embed/>
                </p:oleObj>
              </mc:Choice>
              <mc:Fallback>
                <p:oleObj name="Формула" r:id="rId13" imgW="876240" imgH="419040" progId="Equation.3">
                  <p:embed/>
                  <p:pic>
                    <p:nvPicPr>
                      <p:cNvPr id="31751" name="Object 8">
                        <a:extLst>
                          <a:ext uri="{FF2B5EF4-FFF2-40B4-BE49-F238E27FC236}">
                            <a16:creationId xmlns:a16="http://schemas.microsoft.com/office/drawing/2014/main" id="{02939CF5-0F8B-4610-BEC4-E62352208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973" y="4134644"/>
                        <a:ext cx="2286000" cy="1093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Прямоугольник 9">
            <a:extLst>
              <a:ext uri="{FF2B5EF4-FFF2-40B4-BE49-F238E27FC236}">
                <a16:creationId xmlns:a16="http://schemas.microsoft.com/office/drawing/2014/main" id="{AE8D9EC3-A5A3-4738-9A4C-615EE05E5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63" y="5643561"/>
            <a:ext cx="107152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— </a:t>
            </a:r>
            <a:r>
              <a:rPr lang="ru-RU" altLang="ru-RU" sz="2000" b="1" dirty="0"/>
              <a:t>закон Ома в дифференциальном форме, </a:t>
            </a:r>
            <a:r>
              <a:rPr lang="ru-RU" altLang="ru-RU" sz="2000" dirty="0"/>
              <a:t>связывает плотность тока в любой точке внутри проводника с напряженностью электрического поля в этой же точке. </a:t>
            </a:r>
          </a:p>
          <a:p>
            <a:pPr algn="just" eaLnBrk="1" hangingPunct="1"/>
            <a:endParaRPr lang="ru-RU" alt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Прямоугольник 1">
            <a:extLst>
              <a:ext uri="{FF2B5EF4-FFF2-40B4-BE49-F238E27FC236}">
                <a16:creationId xmlns:a16="http://schemas.microsoft.com/office/drawing/2014/main" id="{456EFE45-206B-40F0-A05C-C1FC57D68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120652"/>
            <a:ext cx="114940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Для большинства металлов изменение удельного сопротивления с температурой описывается линейным законом:</a:t>
            </a:r>
          </a:p>
        </p:txBody>
      </p:sp>
      <p:sp>
        <p:nvSpPr>
          <p:cNvPr id="32773" name="Прямоугольник 2">
            <a:extLst>
              <a:ext uri="{FF2B5EF4-FFF2-40B4-BE49-F238E27FC236}">
                <a16:creationId xmlns:a16="http://schemas.microsoft.com/office/drawing/2014/main" id="{95D33937-08D2-4265-81CF-CDD4BE22E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30" y="1857376"/>
            <a:ext cx="1169401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где </a:t>
            </a:r>
            <a:r>
              <a:rPr lang="ru-RU" altLang="ru-RU" sz="2000" b="1" i="1" dirty="0">
                <a:sym typeface="Symbol" panose="05050102010706020507" pitchFamily="18" charset="2"/>
              </a:rPr>
              <a:t></a:t>
            </a:r>
            <a:r>
              <a:rPr lang="ru-RU" altLang="ru-RU" sz="2000" b="1" i="1" dirty="0"/>
              <a:t> </a:t>
            </a:r>
            <a:r>
              <a:rPr lang="ru-RU" altLang="ru-RU" sz="2000" dirty="0"/>
              <a:t>и</a:t>
            </a:r>
            <a:r>
              <a:rPr lang="ru-RU" altLang="ru-RU" sz="2000" i="1" dirty="0"/>
              <a:t> </a:t>
            </a:r>
            <a:r>
              <a:rPr lang="ru-RU" altLang="ru-RU" sz="2000" b="1" i="1" dirty="0">
                <a:sym typeface="Symbol" panose="05050102010706020507" pitchFamily="18" charset="2"/>
              </a:rPr>
              <a:t></a:t>
            </a:r>
            <a:r>
              <a:rPr lang="ru-RU" altLang="ru-RU" sz="2000" b="1" baseline="-25000" dirty="0"/>
              <a:t>0</a:t>
            </a:r>
            <a:r>
              <a:rPr lang="ru-RU" altLang="ru-RU" sz="2000" i="1" dirty="0"/>
              <a:t> —</a:t>
            </a:r>
            <a:r>
              <a:rPr lang="ru-RU" altLang="ru-RU" sz="2000" dirty="0"/>
              <a:t> соответственно удельные сопротивления проводника при </a:t>
            </a:r>
            <a:r>
              <a:rPr lang="en-US" altLang="ru-RU" sz="2000" i="1" dirty="0"/>
              <a:t>t</a:t>
            </a:r>
            <a:r>
              <a:rPr lang="ru-RU" altLang="ru-RU" sz="2000" dirty="0"/>
              <a:t> и 0°С, </a:t>
            </a:r>
            <a:r>
              <a:rPr lang="ru-RU" altLang="ru-RU" sz="2000" b="1" i="1" dirty="0">
                <a:sym typeface="Symbol" panose="05050102010706020507" pitchFamily="18" charset="2"/>
              </a:rPr>
              <a:t></a:t>
            </a:r>
            <a:r>
              <a:rPr lang="ru-RU" altLang="ru-RU" sz="2000" dirty="0"/>
              <a:t> —</a:t>
            </a:r>
            <a:r>
              <a:rPr lang="ru-RU" altLang="ru-RU" sz="2000" b="1" dirty="0"/>
              <a:t> температурный коэффициент сопротивления,</a:t>
            </a:r>
            <a:r>
              <a:rPr lang="ru-RU" altLang="ru-RU" sz="2000" dirty="0"/>
              <a:t> для чистых металлов (при не очень низких температурах) близкий к 1/273 К</a:t>
            </a:r>
            <a:r>
              <a:rPr lang="ru-RU" altLang="ru-RU" sz="2000" baseline="30000" dirty="0"/>
              <a:t>–1</a:t>
            </a:r>
            <a:r>
              <a:rPr lang="ru-RU" altLang="ru-RU" sz="2000" dirty="0"/>
              <a:t>. </a:t>
            </a:r>
          </a:p>
        </p:txBody>
      </p:sp>
      <p:graphicFrame>
        <p:nvGraphicFramePr>
          <p:cNvPr id="32770" name="Object 2">
            <a:extLst>
              <a:ext uri="{FF2B5EF4-FFF2-40B4-BE49-F238E27FC236}">
                <a16:creationId xmlns:a16="http://schemas.microsoft.com/office/drawing/2014/main" id="{E3EF046F-8705-4B87-886D-77BC7B021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2566" y="850307"/>
          <a:ext cx="25479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90360" imgH="241200" progId="Equation.3">
                  <p:embed/>
                </p:oleObj>
              </mc:Choice>
              <mc:Fallback>
                <p:oleObj name="Формула" r:id="rId2" imgW="990360" imgH="241200" progId="Equation.3">
                  <p:embed/>
                  <p:pic>
                    <p:nvPicPr>
                      <p:cNvPr id="32770" name="Object 2">
                        <a:extLst>
                          <a:ext uri="{FF2B5EF4-FFF2-40B4-BE49-F238E27FC236}">
                            <a16:creationId xmlns:a16="http://schemas.microsoft.com/office/drawing/2014/main" id="{E3EF046F-8705-4B87-886D-77BC7B021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66" y="850307"/>
                        <a:ext cx="254793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3">
            <a:extLst>
              <a:ext uri="{FF2B5EF4-FFF2-40B4-BE49-F238E27FC236}">
                <a16:creationId xmlns:a16="http://schemas.microsoft.com/office/drawing/2014/main" id="{85637132-3D84-484D-8015-B1289BB56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4" y="3471863"/>
            <a:ext cx="4471988" cy="322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Прямоугольник 7">
            <a:extLst>
              <a:ext uri="{FF2B5EF4-FFF2-40B4-BE49-F238E27FC236}">
                <a16:creationId xmlns:a16="http://schemas.microsoft.com/office/drawing/2014/main" id="{80619701-06C3-4DBC-97FF-0978AAA4F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535" y="3471863"/>
            <a:ext cx="682546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Явление, названное </a:t>
            </a:r>
            <a:r>
              <a:rPr lang="ru-RU" altLang="ru-RU" sz="2000" u="sng" dirty="0"/>
              <a:t>сверхпроводимостью</a:t>
            </a:r>
            <a:r>
              <a:rPr lang="ru-RU" altLang="ru-RU" sz="2000" dirty="0"/>
              <a:t>, обнаружено в 1911 г.  </a:t>
            </a:r>
            <a:r>
              <a:rPr lang="ru-RU" altLang="ru-RU" sz="2000" dirty="0" err="1"/>
              <a:t>Камерлинг-Оннесом</a:t>
            </a:r>
            <a:r>
              <a:rPr lang="ru-RU" altLang="ru-RU" sz="2000" dirty="0"/>
              <a:t> для ртути. </a:t>
            </a:r>
          </a:p>
          <a:p>
            <a:pPr eaLnBrk="1" hangingPunct="1"/>
            <a:endParaRPr lang="ru-RU" altLang="ru-RU" sz="2000" dirty="0"/>
          </a:p>
          <a:p>
            <a:pPr eaLnBrk="1" hangingPunct="1"/>
            <a:r>
              <a:rPr lang="ru-RU" altLang="ru-RU" sz="2000" dirty="0"/>
              <a:t>Явление сверхпроводимости объясняется на основе квантовой теории.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Прямоугольник 1">
            <a:extLst>
              <a:ext uri="{FF2B5EF4-FFF2-40B4-BE49-F238E27FC236}">
                <a16:creationId xmlns:a16="http://schemas.microsoft.com/office/drawing/2014/main" id="{015E2047-BA67-4454-A66C-B75EE7527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084" y="280961"/>
            <a:ext cx="55531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400" dirty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Электродвижущая сила</a:t>
            </a:r>
          </a:p>
        </p:txBody>
      </p:sp>
      <p:sp>
        <p:nvSpPr>
          <p:cNvPr id="63491" name="Прямоугольник 3">
            <a:extLst>
              <a:ext uri="{FF2B5EF4-FFF2-40B4-BE49-F238E27FC236}">
                <a16:creationId xmlns:a16="http://schemas.microsoft.com/office/drawing/2014/main" id="{E76AB5E7-783A-4C2C-BB50-AB34ED3B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11" y="1759980"/>
            <a:ext cx="1151371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Если в цепи на носители тока действуют только силы </a:t>
            </a:r>
            <a:r>
              <a:rPr lang="ru-RU" altLang="ru-RU" sz="2000" b="1" dirty="0"/>
              <a:t>электростатического поля</a:t>
            </a:r>
            <a:r>
              <a:rPr lang="ru-RU" altLang="ru-RU" sz="2000" dirty="0"/>
              <a:t>, то происходит перемещение носителей (они предполагаются положительными) от точек с большим потенциалом к точкам с меньшим потенциалом. Это приведет к выравниванию потенциалов во всех точках цепи и к исчезновению электрического поля. Поэтому для существования постоянного тока необходимо наличие в цепи устройства, способного поддерживать разность потенциалов за счет работы сил </a:t>
            </a:r>
            <a:r>
              <a:rPr lang="ru-RU" altLang="ru-RU" sz="2000" b="1" dirty="0" err="1"/>
              <a:t>неэлектростатического</a:t>
            </a:r>
            <a:r>
              <a:rPr lang="ru-RU" altLang="ru-RU" sz="2000" b="1" dirty="0"/>
              <a:t> происхождения</a:t>
            </a:r>
            <a:r>
              <a:rPr lang="ru-RU" altLang="ru-RU" sz="2000" dirty="0"/>
              <a:t>. Такие устройства называются</a:t>
            </a:r>
            <a:r>
              <a:rPr lang="ru-RU" altLang="ru-RU" sz="2000" b="1" dirty="0"/>
              <a:t> источниками тока.</a:t>
            </a:r>
            <a:r>
              <a:rPr lang="ru-RU" altLang="ru-RU" sz="2000" dirty="0"/>
              <a:t> </a:t>
            </a:r>
          </a:p>
        </p:txBody>
      </p:sp>
      <p:sp>
        <p:nvSpPr>
          <p:cNvPr id="63492" name="Прямоугольник 4">
            <a:extLst>
              <a:ext uri="{FF2B5EF4-FFF2-40B4-BE49-F238E27FC236}">
                <a16:creationId xmlns:a16="http://schemas.microsoft.com/office/drawing/2014/main" id="{8411852C-D6C2-4C19-A3A2-B814ED3DB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43438"/>
            <a:ext cx="98107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Силы </a:t>
            </a:r>
            <a:r>
              <a:rPr lang="ru-RU" altLang="ru-RU" sz="2000" i="1" dirty="0" err="1"/>
              <a:t>неэлектростатического</a:t>
            </a:r>
            <a:r>
              <a:rPr lang="ru-RU" altLang="ru-RU" sz="2000" i="1" dirty="0"/>
              <a:t> происхождения,</a:t>
            </a:r>
            <a:r>
              <a:rPr lang="ru-RU" altLang="ru-RU" sz="2000" dirty="0"/>
              <a:t> действующие на заряды со стороны источников тока, называются</a:t>
            </a:r>
            <a:r>
              <a:rPr lang="ru-RU" altLang="ru-RU" sz="2000" b="1" dirty="0"/>
              <a:t> сторонними.</a:t>
            </a:r>
            <a:endParaRPr lang="ru-RU" altLang="ru-RU" sz="2000" dirty="0"/>
          </a:p>
        </p:txBody>
      </p:sp>
      <p:sp>
        <p:nvSpPr>
          <p:cNvPr id="63493" name="Прямоугольник 5">
            <a:extLst>
              <a:ext uri="{FF2B5EF4-FFF2-40B4-BE49-F238E27FC236}">
                <a16:creationId xmlns:a16="http://schemas.microsoft.com/office/drawing/2014/main" id="{11397B30-76FC-40CC-AD3D-F53C92EB6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11" y="5715001"/>
            <a:ext cx="95519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Сторонние силы совершают работу по перемещению электрических зарядов.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Прямоугольник 1">
            <a:extLst>
              <a:ext uri="{FF2B5EF4-FFF2-40B4-BE49-F238E27FC236}">
                <a16:creationId xmlns:a16="http://schemas.microsoft.com/office/drawing/2014/main" id="{D15214FC-01B3-499B-87EC-D864113C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22" y="324615"/>
            <a:ext cx="114450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/>
              <a:t>Физическая величина, определяемая работой, совершаемой сторонними силами при перемещении единичного положительного заряда, называется</a:t>
            </a:r>
            <a:r>
              <a:rPr lang="ru-RU" altLang="ru-RU" sz="2000" b="1" dirty="0"/>
              <a:t> электродвижущей силой</a:t>
            </a:r>
            <a:r>
              <a:rPr lang="ru-RU" altLang="ru-RU" sz="2000" dirty="0"/>
              <a:t> </a:t>
            </a:r>
            <a:r>
              <a:rPr lang="ru-RU" altLang="ru-RU" sz="2000" b="1" dirty="0"/>
              <a:t>(</a:t>
            </a:r>
            <a:r>
              <a:rPr lang="ru-RU" altLang="ru-RU" sz="2000" b="1" dirty="0" err="1"/>
              <a:t>э.д.с</a:t>
            </a:r>
            <a:r>
              <a:rPr lang="ru-RU" altLang="ru-RU" sz="2000" b="1" dirty="0"/>
              <a:t>.), </a:t>
            </a:r>
            <a:r>
              <a:rPr lang="ru-RU" altLang="ru-RU" sz="2000" dirty="0"/>
              <a:t>действующей в цепи:</a:t>
            </a:r>
          </a:p>
        </p:txBody>
      </p:sp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AD20B540-9C26-49B3-8A9A-38B619EA9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0307" y="1716220"/>
          <a:ext cx="9286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06080" imgH="419040" progId="Equation.3">
                  <p:embed/>
                </p:oleObj>
              </mc:Choice>
              <mc:Fallback>
                <p:oleObj name="Формула" r:id="rId2" imgW="406080" imgH="419040" progId="Equation.3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AD20B540-9C26-49B3-8A9A-38B619EA9B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307" y="1716220"/>
                        <a:ext cx="92868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Прямоугольник 3">
            <a:extLst>
              <a:ext uri="{FF2B5EF4-FFF2-40B4-BE49-F238E27FC236}">
                <a16:creationId xmlns:a16="http://schemas.microsoft.com/office/drawing/2014/main" id="{487712D6-E4A4-422C-95FF-059CABB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566" y="1928975"/>
            <a:ext cx="5055696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 err="1"/>
              <a:t>Э.д.с</a:t>
            </a:r>
            <a:r>
              <a:rPr lang="ru-RU" altLang="ru-RU" sz="2000" dirty="0"/>
              <a:t>., как и потенциал, выражается в </a:t>
            </a:r>
            <a:r>
              <a:rPr lang="ru-RU" altLang="ru-RU" sz="2000" u="sng" dirty="0"/>
              <a:t>вольтах.</a:t>
            </a:r>
          </a:p>
        </p:txBody>
      </p:sp>
      <p:sp>
        <p:nvSpPr>
          <p:cNvPr id="28682" name="TextBox 4">
            <a:extLst>
              <a:ext uri="{FF2B5EF4-FFF2-40B4-BE49-F238E27FC236}">
                <a16:creationId xmlns:a16="http://schemas.microsoft.com/office/drawing/2014/main" id="{038E1AC6-61F8-435F-B8FC-9B38A3B73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2884807"/>
            <a:ext cx="671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Величина сторонней силы, действующей на заряд </a:t>
            </a:r>
            <a:r>
              <a:rPr lang="en-US" altLang="ru-RU" sz="2000" i="1" dirty="0"/>
              <a:t>q:</a:t>
            </a:r>
            <a:endParaRPr lang="ru-RU" altLang="ru-RU" sz="2000" i="1" dirty="0"/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27157048-EA88-46B1-B289-FE3A2820C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3438" y="2813371"/>
          <a:ext cx="17367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85800" imgH="253800" progId="Equation.3">
                  <p:embed/>
                </p:oleObj>
              </mc:Choice>
              <mc:Fallback>
                <p:oleObj name="Формула" r:id="rId4" imgW="685800" imgH="253800" progId="Equation.3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27157048-EA88-46B1-B289-FE3A2820CE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3438" y="2813371"/>
                        <a:ext cx="17367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A900BE36-94C9-4A3F-98CC-D9D8541E3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2687" y="3241995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53800" imgH="253800" progId="Equation.3">
                  <p:embed/>
                </p:oleObj>
              </mc:Choice>
              <mc:Fallback>
                <p:oleObj name="Формула" r:id="rId6" imgW="253800" imgH="25380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A900BE36-94C9-4A3F-98CC-D9D8541E39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7" y="3241995"/>
                        <a:ext cx="57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Box 7">
            <a:extLst>
              <a:ext uri="{FF2B5EF4-FFF2-40B4-BE49-F238E27FC236}">
                <a16:creationId xmlns:a16="http://schemas.microsoft.com/office/drawing/2014/main" id="{90EC82F8-4538-442F-9100-677550E62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3384870"/>
            <a:ext cx="5786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000" dirty="0"/>
              <a:t>- </a:t>
            </a:r>
            <a:r>
              <a:rPr lang="ru-RU" altLang="ru-RU" sz="2000" dirty="0"/>
              <a:t>напряженность поля сторонних сил.</a:t>
            </a:r>
          </a:p>
        </p:txBody>
      </p:sp>
      <p:sp>
        <p:nvSpPr>
          <p:cNvPr id="28684" name="TextBox 8">
            <a:extLst>
              <a:ext uri="{FF2B5EF4-FFF2-40B4-BE49-F238E27FC236}">
                <a16:creationId xmlns:a16="http://schemas.microsoft.com/office/drawing/2014/main" id="{0A0F19A6-411B-4534-9B65-A66553610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545" y="4008757"/>
            <a:ext cx="79525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Работа сторонних сил над зарядом </a:t>
            </a:r>
            <a:r>
              <a:rPr lang="en-US" altLang="ru-RU" sz="2000" dirty="0"/>
              <a:t>q </a:t>
            </a:r>
            <a:r>
              <a:rPr lang="ru-RU" altLang="ru-RU" sz="2000" dirty="0"/>
              <a:t>в </a:t>
            </a:r>
            <a:r>
              <a:rPr lang="ru-RU" altLang="ru-RU" sz="2000" u="sng" dirty="0"/>
              <a:t>замкнутой</a:t>
            </a:r>
            <a:r>
              <a:rPr lang="ru-RU" altLang="ru-RU" sz="2000" dirty="0"/>
              <a:t> цепи:</a:t>
            </a:r>
          </a:p>
        </p:txBody>
      </p:sp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F02A4202-B0A9-4F5E-BBBC-C4418A8D7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9545" y="4620949"/>
          <a:ext cx="37020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447560" imgH="279360" progId="Equation.3">
                  <p:embed/>
                </p:oleObj>
              </mc:Choice>
              <mc:Fallback>
                <p:oleObj name="Формула" r:id="rId8" imgW="1447560" imgH="279360" progId="Equation.3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F02A4202-B0A9-4F5E-BBBC-C4418A8D73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545" y="4620949"/>
                        <a:ext cx="37020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B30419AD-9BAE-46CE-9240-8BA4F5997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0963" y="4301862"/>
          <a:ext cx="10382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406080" imgH="419040" progId="Equation.3">
                  <p:embed/>
                </p:oleObj>
              </mc:Choice>
              <mc:Fallback>
                <p:oleObj name="Формула" r:id="rId10" imgW="406080" imgH="419040" progId="Equation.3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:a16="http://schemas.microsoft.com/office/drawing/2014/main" id="{B30419AD-9BAE-46CE-9240-8BA4F5997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4301862"/>
                        <a:ext cx="103822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>
            <a:extLst>
              <a:ext uri="{FF2B5EF4-FFF2-40B4-BE49-F238E27FC236}">
                <a16:creationId xmlns:a16="http://schemas.microsoft.com/office/drawing/2014/main" id="{D5D3BAE1-AB63-4B23-B26E-B6EF7E3F3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37447" y="5674484"/>
          <a:ext cx="21082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749160" imgH="279360" progId="Equation.3">
                  <p:embed/>
                </p:oleObj>
              </mc:Choice>
              <mc:Fallback>
                <p:oleObj name="Формула" r:id="rId12" imgW="749160" imgH="279360" progId="Equation.3">
                  <p:embed/>
                  <p:pic>
                    <p:nvPicPr>
                      <p:cNvPr id="28679" name="Object 7">
                        <a:extLst>
                          <a:ext uri="{FF2B5EF4-FFF2-40B4-BE49-F238E27FC236}">
                            <a16:creationId xmlns:a16="http://schemas.microsoft.com/office/drawing/2014/main" id="{D5D3BAE1-AB63-4B23-B26E-B6EF7E3F3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7447" y="5674484"/>
                        <a:ext cx="2108200" cy="785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Прямоугольник 12">
            <a:extLst>
              <a:ext uri="{FF2B5EF4-FFF2-40B4-BE49-F238E27FC236}">
                <a16:creationId xmlns:a16="http://schemas.microsoft.com/office/drawing/2014/main" id="{89760C8C-E508-43B0-9EFE-3731D3DD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34" y="5621074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000" dirty="0" err="1"/>
              <a:t>э.д.с</a:t>
            </a:r>
            <a:r>
              <a:rPr lang="ru-RU" altLang="ru-RU" sz="2000" dirty="0"/>
              <a:t>., действующая в замкнутой цепи, может быть определена как циркуляция вектора напряженности поля сторонних сил.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2">
            <a:extLst>
              <a:ext uri="{FF2B5EF4-FFF2-40B4-BE49-F238E27FC236}">
                <a16:creationId xmlns:a16="http://schemas.microsoft.com/office/drawing/2014/main" id="{B975B865-A657-4E79-9A00-0B5AC8E4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14" y="155841"/>
            <a:ext cx="1129477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000" dirty="0">
                <a:cs typeface="Times New Roman" panose="02020603050405020304" pitchFamily="18" charset="0"/>
              </a:rPr>
              <a:t>На заряд </a:t>
            </a:r>
            <a:r>
              <a:rPr lang="en-US" altLang="ru-RU" sz="2000" i="1" dirty="0">
                <a:cs typeface="Times New Roman" panose="02020603050405020304" pitchFamily="18" charset="0"/>
              </a:rPr>
              <a:t>q</a:t>
            </a:r>
            <a:r>
              <a:rPr lang="ru-RU" altLang="ru-RU" sz="2000" dirty="0">
                <a:cs typeface="Times New Roman" panose="02020603050405020304" pitchFamily="18" charset="0"/>
              </a:rPr>
              <a:t> помимо сторонних сил действуют также силы электростатического поля </a:t>
            </a:r>
            <a:endParaRPr lang="en-US" altLang="ru-RU" sz="2000" dirty="0">
              <a:cs typeface="Times New Roman" panose="02020603050405020304" pitchFamily="18" charset="0"/>
            </a:endParaRPr>
          </a:p>
          <a:p>
            <a:endParaRPr lang="en-US" altLang="ru-RU" sz="2000" dirty="0">
              <a:cs typeface="Times New Roman" panose="02020603050405020304" pitchFamily="18" charset="0"/>
            </a:endParaRPr>
          </a:p>
          <a:p>
            <a:r>
              <a:rPr lang="ru-RU" altLang="ru-RU" sz="2000" dirty="0">
                <a:cs typeface="Times New Roman" panose="02020603050405020304" pitchFamily="18" charset="0"/>
              </a:rPr>
              <a:t>Таким образом, </a:t>
            </a:r>
            <a:r>
              <a:rPr lang="ru-RU" altLang="ru-RU" sz="2000" u="sng" dirty="0">
                <a:cs typeface="Times New Roman" panose="02020603050405020304" pitchFamily="18" charset="0"/>
              </a:rPr>
              <a:t>результирующая сила</a:t>
            </a:r>
            <a:r>
              <a:rPr lang="ru-RU" altLang="ru-RU" sz="2000" dirty="0">
                <a:cs typeface="Times New Roman" panose="02020603050405020304" pitchFamily="18" charset="0"/>
              </a:rPr>
              <a:t>, действующая в цепи на заряд </a:t>
            </a:r>
            <a:r>
              <a:rPr lang="en-US" altLang="ru-RU" sz="2000" i="1" dirty="0">
                <a:cs typeface="Times New Roman" panose="02020603050405020304" pitchFamily="18" charset="0"/>
              </a:rPr>
              <a:t>q</a:t>
            </a:r>
            <a:r>
              <a:rPr lang="ru-RU" altLang="ru-RU" sz="2000" dirty="0">
                <a:cs typeface="Times New Roman" panose="02020603050405020304" pitchFamily="18" charset="0"/>
              </a:rPr>
              <a:t>, равна</a:t>
            </a:r>
            <a:endParaRPr lang="ru-RU" altLang="ru-RU" sz="2000" dirty="0"/>
          </a:p>
          <a:p>
            <a:endParaRPr lang="ru-RU" altLang="ru-RU" sz="2000" dirty="0"/>
          </a:p>
        </p:txBody>
      </p:sp>
      <p:graphicFrame>
        <p:nvGraphicFramePr>
          <p:cNvPr id="29698" name="Object 3">
            <a:extLst>
              <a:ext uri="{FF2B5EF4-FFF2-40B4-BE49-F238E27FC236}">
                <a16:creationId xmlns:a16="http://schemas.microsoft.com/office/drawing/2014/main" id="{90F777F7-3A49-4EEF-B5CC-3B9F226B1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85508" y="531016"/>
          <a:ext cx="12668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33160" imgH="241200" progId="Equation.3">
                  <p:embed/>
                </p:oleObj>
              </mc:Choice>
              <mc:Fallback>
                <p:oleObj name="Формула" r:id="rId2" imgW="533160" imgH="241200" progId="Equation.3">
                  <p:embed/>
                  <p:pic>
                    <p:nvPicPr>
                      <p:cNvPr id="29698" name="Object 3">
                        <a:extLst>
                          <a:ext uri="{FF2B5EF4-FFF2-40B4-BE49-F238E27FC236}">
                            <a16:creationId xmlns:a16="http://schemas.microsoft.com/office/drawing/2014/main" id="{90F777F7-3A49-4EEF-B5CC-3B9F226B1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5508" y="531016"/>
                        <a:ext cx="12668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C95550F3-C59B-4DE8-8E95-3DD036C6F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8604" y="1586160"/>
          <a:ext cx="38004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600200" imgH="253800" progId="Equation.3">
                  <p:embed/>
                </p:oleObj>
              </mc:Choice>
              <mc:Fallback>
                <p:oleObj name="Формула" r:id="rId4" imgW="1600200" imgH="253800" progId="Equation.3">
                  <p:embed/>
                  <p:pic>
                    <p:nvPicPr>
                      <p:cNvPr id="29699" name="Object 3">
                        <a:extLst>
                          <a:ext uri="{FF2B5EF4-FFF2-40B4-BE49-F238E27FC236}">
                            <a16:creationId xmlns:a16="http://schemas.microsoft.com/office/drawing/2014/main" id="{C95550F3-C59B-4DE8-8E95-3DD036C6F9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04" y="1586160"/>
                        <a:ext cx="38004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Прямоугольник 5">
            <a:extLst>
              <a:ext uri="{FF2B5EF4-FFF2-40B4-BE49-F238E27FC236}">
                <a16:creationId xmlns:a16="http://schemas.microsoft.com/office/drawing/2014/main" id="{2922362C-251C-4F7F-B3C6-FCC52E52B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21" y="2630246"/>
            <a:ext cx="11506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dirty="0"/>
              <a:t>Работа, совершаемая результирующей силой над зарядом </a:t>
            </a:r>
            <a:r>
              <a:rPr lang="en-US" altLang="ru-RU" sz="2000" i="1" dirty="0"/>
              <a:t>q</a:t>
            </a:r>
            <a:r>
              <a:rPr lang="ru-RU" altLang="ru-RU" sz="2000" dirty="0"/>
              <a:t> на участке </a:t>
            </a:r>
            <a:r>
              <a:rPr lang="ru-RU" altLang="ru-RU" sz="2000" i="1" dirty="0"/>
              <a:t>1</a:t>
            </a:r>
            <a:r>
              <a:rPr lang="ru-RU" altLang="ru-RU" sz="2000" dirty="0"/>
              <a:t>—</a:t>
            </a:r>
            <a:r>
              <a:rPr lang="ru-RU" altLang="ru-RU" sz="2000" i="1" dirty="0"/>
              <a:t>2</a:t>
            </a:r>
            <a:r>
              <a:rPr lang="ru-RU" altLang="ru-RU" sz="2000" dirty="0"/>
              <a:t>, равна:</a:t>
            </a:r>
          </a:p>
        </p:txBody>
      </p:sp>
      <p:graphicFrame>
        <p:nvGraphicFramePr>
          <p:cNvPr id="29700" name="Object 5">
            <a:extLst>
              <a:ext uri="{FF2B5EF4-FFF2-40B4-BE49-F238E27FC236}">
                <a16:creationId xmlns:a16="http://schemas.microsoft.com/office/drawing/2014/main" id="{FDABFAEC-99FE-4D95-8602-D6402522D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375" y="3357564"/>
          <a:ext cx="6892188" cy="121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666880" imgH="469800" progId="Equation.3">
                  <p:embed/>
                </p:oleObj>
              </mc:Choice>
              <mc:Fallback>
                <p:oleObj name="Формула" r:id="rId6" imgW="2666880" imgH="469800" progId="Equation.3">
                  <p:embed/>
                  <p:pic>
                    <p:nvPicPr>
                      <p:cNvPr id="29700" name="Object 5">
                        <a:extLst>
                          <a:ext uri="{FF2B5EF4-FFF2-40B4-BE49-F238E27FC236}">
                            <a16:creationId xmlns:a16="http://schemas.microsoft.com/office/drawing/2014/main" id="{FDABFAEC-99FE-4D95-8602-D6402522D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75" y="3357564"/>
                        <a:ext cx="6892188" cy="1214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>
            <a:extLst>
              <a:ext uri="{FF2B5EF4-FFF2-40B4-BE49-F238E27FC236}">
                <a16:creationId xmlns:a16="http://schemas.microsoft.com/office/drawing/2014/main" id="{91133757-18A9-45CE-9A40-9ABDE81DB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6976" y="3415263"/>
          <a:ext cx="3602103" cy="121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244520" imgH="419040" progId="Equation.3">
                  <p:embed/>
                </p:oleObj>
              </mc:Choice>
              <mc:Fallback>
                <p:oleObj name="Формула" r:id="rId8" imgW="1244520" imgH="419040" progId="Equation.3">
                  <p:embed/>
                  <p:pic>
                    <p:nvPicPr>
                      <p:cNvPr id="29701" name="Object 6">
                        <a:extLst>
                          <a:ext uri="{FF2B5EF4-FFF2-40B4-BE49-F238E27FC236}">
                            <a16:creationId xmlns:a16="http://schemas.microsoft.com/office/drawing/2014/main" id="{91133757-18A9-45CE-9A40-9ABDE81DB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6976" y="3415263"/>
                        <a:ext cx="3602103" cy="1214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Прямоугольник 8">
            <a:extLst>
              <a:ext uri="{FF2B5EF4-FFF2-40B4-BE49-F238E27FC236}">
                <a16:creationId xmlns:a16="http://schemas.microsoft.com/office/drawing/2014/main" id="{6ADA9077-E344-4A0B-8E6F-B6E1A77A1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25" y="4687398"/>
            <a:ext cx="1168165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 dirty="0"/>
              <a:t>Напряжением</a:t>
            </a:r>
            <a:r>
              <a:rPr lang="ru-RU" altLang="ru-RU" sz="2000" dirty="0"/>
              <a:t> </a:t>
            </a:r>
            <a:r>
              <a:rPr lang="en-US" altLang="ru-RU" sz="2000" b="1" i="1" dirty="0"/>
              <a:t>U</a:t>
            </a:r>
            <a:r>
              <a:rPr lang="ru-RU" altLang="ru-RU" sz="2000" dirty="0"/>
              <a:t> на участке цепи называется физическая величина, определяемая работой, совершаемой суммарным полем электростатических (кулоновских) и сторонних сил при перемещении единичного положительного заряда на данном участке цепи.</a:t>
            </a:r>
          </a:p>
        </p:txBody>
      </p:sp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089E91B8-099F-480E-BA56-7D16CB608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66216" y="6143897"/>
          <a:ext cx="2582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218960" imgH="215640" progId="Equation.3">
                  <p:embed/>
                </p:oleObj>
              </mc:Choice>
              <mc:Fallback>
                <p:oleObj name="Формула" r:id="rId10" imgW="1218960" imgH="215640" progId="Equation.3">
                  <p:embed/>
                  <p:pic>
                    <p:nvPicPr>
                      <p:cNvPr id="29702" name="Object 6">
                        <a:extLst>
                          <a:ext uri="{FF2B5EF4-FFF2-40B4-BE49-F238E27FC236}">
                            <a16:creationId xmlns:a16="http://schemas.microsoft.com/office/drawing/2014/main" id="{089E91B8-099F-480E-BA56-7D16CB6082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6216" y="6143897"/>
                        <a:ext cx="2582863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1967</Words>
  <Application>Microsoft Office PowerPoint</Application>
  <PresentationFormat>Широкоэкранный</PresentationFormat>
  <Paragraphs>179</Paragraphs>
  <Slides>32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Constantia</vt:lpstr>
      <vt:lpstr>Times New Roman</vt:lpstr>
      <vt:lpstr>Тема Office</vt:lpstr>
      <vt:lpstr>Формула</vt:lpstr>
      <vt:lpstr>Equation</vt:lpstr>
      <vt:lpstr>Электричество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Электричество</dc:title>
  <dc:creator>Александр</dc:creator>
  <cp:lastModifiedBy>Александр</cp:lastModifiedBy>
  <cp:revision>16</cp:revision>
  <dcterms:created xsi:type="dcterms:W3CDTF">2020-04-10T09:31:15Z</dcterms:created>
  <dcterms:modified xsi:type="dcterms:W3CDTF">2023-11-10T12:52:17Z</dcterms:modified>
</cp:coreProperties>
</file>