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9" r:id="rId2"/>
    <p:sldId id="295" r:id="rId3"/>
    <p:sldId id="296" r:id="rId4"/>
    <p:sldId id="304" r:id="rId5"/>
    <p:sldId id="305" r:id="rId6"/>
    <p:sldId id="306" r:id="rId7"/>
    <p:sldId id="300" r:id="rId8"/>
    <p:sldId id="345" r:id="rId9"/>
    <p:sldId id="346" r:id="rId10"/>
    <p:sldId id="348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07" r:id="rId20"/>
    <p:sldId id="356" r:id="rId21"/>
    <p:sldId id="280" r:id="rId22"/>
    <p:sldId id="263" r:id="rId23"/>
    <p:sldId id="264" r:id="rId24"/>
    <p:sldId id="265" r:id="rId25"/>
    <p:sldId id="266" r:id="rId26"/>
    <p:sldId id="267" r:id="rId27"/>
    <p:sldId id="268" r:id="rId28"/>
    <p:sldId id="278" r:id="rId29"/>
    <p:sldId id="279" r:id="rId30"/>
    <p:sldId id="281" r:id="rId31"/>
    <p:sldId id="269" r:id="rId32"/>
    <p:sldId id="282" r:id="rId33"/>
    <p:sldId id="297" r:id="rId34"/>
    <p:sldId id="298" r:id="rId35"/>
    <p:sldId id="293" r:id="rId36"/>
    <p:sldId id="291" r:id="rId37"/>
    <p:sldId id="261" r:id="rId38"/>
    <p:sldId id="286" r:id="rId39"/>
    <p:sldId id="287" r:id="rId40"/>
    <p:sldId id="357" r:id="rId41"/>
    <p:sldId id="35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D79B-BE32-4E42-AF51-47AA2E10890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FE2-6065-45E1-9DB1-42C6F954A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2FFE31-BC03-46AB-88B5-75E6542117C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7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95B8BE-256B-492D-88EA-79366B039DC1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4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4DFE-36AB-43DB-AD8E-80AC5661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9C63C-185C-49B3-9EC1-6C76C194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A6428-9808-4A24-9CFD-CDBCF78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BDD8-42CB-40CA-9B57-C24B1266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07149-6FF6-4BCE-A863-F50F8BE5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6064-44F1-4084-9469-4B4E0A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7EE74-2640-418D-94DA-D6A800C0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DD2B-F007-4345-9750-70F74484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CD83A-D639-464D-BC2B-F1512CC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7C411-9149-4B76-9452-91CE85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2A79F-9F4D-438A-B298-1BEC9237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AE3CB-4CA5-474F-B3D3-4781A3CE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7DD57-5371-44E7-91BE-DB4E23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000C9-B5E5-438A-B946-A83CE13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5AF3-FC3F-410B-9921-A9F1F6E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772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12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12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821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56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12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556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12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420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E03A-C4B0-437F-81AB-36E5275171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11BD-E2C4-4882-A3A9-7024C578C18C}" type="datetimeFigureOut">
              <a:rPr lang="ru-RU"/>
              <a:pPr>
                <a:defRPr/>
              </a:pPr>
              <a:t>10.11.2023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242C-2889-4A6F-BC98-C1FE422F50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E849-E325-4503-B73F-59347B031E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7B553-9021-4140-8D42-B1C9188B1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0D8E-4821-495C-9E5E-1B3331B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B6088-A983-4414-BE7A-DBC4F8F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47BFA-FD9F-4670-A2C3-43898B6C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E35B-F8E0-4899-9727-DFB3BB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A2370-39CE-4D20-BA8C-CB2AB596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3CDA-4108-418E-AAD1-24549535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87649-D0E4-4A19-AF8C-247168F2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AFBC3-C30E-4B33-8288-83E06A3F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6AA0D-A5B5-458E-8088-3A9F394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94-E86F-43AF-B7D7-DE0CB5E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8CB54-C5C2-4846-AE94-E56FDFE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BB2A9-4457-49E7-A098-A449FC4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8D555-87D5-4A1F-B9B7-ABD5B8C8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BAF9E-FC4F-4F64-A27B-C4ED0EA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919D-8EB7-4E37-A04B-3979C39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BD3E8-07BE-477F-9480-316EA0C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D205-C7F8-42E0-8927-E50002E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73929-A670-47C1-B418-8059F8A9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D8F4-5D6B-4ABC-A215-D44EE5D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7EBCB-7683-4018-81BB-F624DD5D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4D18A-535C-4FB1-AD9D-E6F27B0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83A463-5DAE-4460-8188-73F708A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DC648-4CA3-4B21-BB49-99196BF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637A4E-EE80-4D3C-946A-D546F11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092B8-8D0E-4119-BAB6-BDD3B76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625E5-72C6-4CAC-8470-C954134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69443-22E8-484E-8DBD-0722104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8AADD-A31C-4876-9CB8-785375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9ECBE-E608-4B25-97D6-AB1CB65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83F57-D1B4-489C-A00F-F6F1B03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54AB-CBB7-4FE4-B9AD-A6B6B05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3D59B-9A9B-494A-9864-9AD75EEC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CDBA7-EEA5-40E6-AFEC-504B893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92A0A-290A-4242-BAEC-BAD8BF88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C2ABF-3F39-4C3B-ADDD-F36E8C2E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3B4A2-A97D-44C8-9224-DA27A74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A6A2A-375F-49A9-8D0D-8ED4D52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093F-AD9E-4FF9-B644-9E2C464B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AF4F-34CB-4D68-AB43-2E6DD6F3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87035-4F53-4F61-BC4D-2CE4E260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7BAB5-14D1-4A81-A2E8-EF35DD38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CA8A5-6E50-4E64-A674-A5573B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25EF8-65C2-4F0C-8B55-DFC429B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9D35-7E16-4EA4-9D9B-CD0C1B0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9CD07-E230-4AB8-AB34-3408933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651-B2C9-4805-975E-41CED257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15B04-80EF-4708-A726-1DF67022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D8DDD-D696-4B27-8BB2-EFE9D92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7.bin"/><Relationship Id="rId2" Type="http://schemas.openxmlformats.org/officeDocument/2006/relationships/image" Target="../media/image31.png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9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6.bin"/><Relationship Id="rId2" Type="http://schemas.openxmlformats.org/officeDocument/2006/relationships/oleObject" Target="../embeddings/oleObject29.bin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5.png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4.wmf"/><Relationship Id="rId1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image" Target="../media/image57.wmf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oleObject" Target="../embeddings/oleObject44.bin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8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image" Target="../media/image70.wmf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oleObject" Target="../embeddings/oleObject56.bin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6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8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0.w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12" Type="http://schemas.openxmlformats.org/officeDocument/2006/relationships/image" Target="../media/image97.png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6.png"/><Relationship Id="rId5" Type="http://schemas.openxmlformats.org/officeDocument/2006/relationships/image" Target="../media/image92.wmf"/><Relationship Id="rId10" Type="http://schemas.openxmlformats.org/officeDocument/2006/relationships/image" Target="../media/image95.png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6.wmf"/><Relationship Id="rId2" Type="http://schemas.openxmlformats.org/officeDocument/2006/relationships/image" Target="../media/image98.jpeg"/><Relationship Id="rId16" Type="http://schemas.openxmlformats.org/officeDocument/2006/relationships/image" Target="../media/image10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image" Target="../media/image109.png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09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22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4.wmf"/><Relationship Id="rId7" Type="http://schemas.openxmlformats.org/officeDocument/2006/relationships/oleObject" Target="../embeddings/oleObject112.bin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9.png"/><Relationship Id="rId5" Type="http://schemas.openxmlformats.org/officeDocument/2006/relationships/image" Target="../media/image125.wmf"/><Relationship Id="rId10" Type="http://schemas.openxmlformats.org/officeDocument/2006/relationships/image" Target="../media/image127.wmf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8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5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jpeg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9.wmf"/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44.bin"/><Relationship Id="rId2" Type="http://schemas.openxmlformats.org/officeDocument/2006/relationships/oleObject" Target="../embeddings/oleObject137.bin"/><Relationship Id="rId16" Type="http://schemas.openxmlformats.org/officeDocument/2006/relationships/image" Target="../media/image158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152.wmf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55.wmf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3896" y="0"/>
            <a:ext cx="3138104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637" y="1"/>
            <a:ext cx="3161753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1327615"/>
            <a:ext cx="3893075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39" y="4229456"/>
            <a:ext cx="5510704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Электричество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089" y="6030242"/>
            <a:ext cx="4237983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5400" dirty="0">
                <a:solidFill>
                  <a:srgbClr val="FF0000"/>
                </a:solidFill>
                <a:latin typeface="Constantia" panose="02030602050306030303" pitchFamily="18" charset="0"/>
              </a:rPr>
              <a:t>Лекция </a:t>
            </a:r>
            <a:r>
              <a:rPr lang="en-US" sz="5400">
                <a:solidFill>
                  <a:srgbClr val="FF0000"/>
                </a:solidFill>
                <a:latin typeface="Constantia" panose="02030602050306030303" pitchFamily="18" charset="0"/>
              </a:rPr>
              <a:t>2</a:t>
            </a:r>
            <a:endParaRPr lang="ru-RU" sz="54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80116-A4CE-44D3-9D07-540ED35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>
                <a:solidFill>
                  <a:schemeClr val="accent1">
                    <a:satMod val="150000"/>
                  </a:schemeClr>
                </a:solidFill>
              </a:rPr>
              <a:t>Свойства потенциала</a:t>
            </a:r>
          </a:p>
        </p:txBody>
      </p:sp>
      <p:sp>
        <p:nvSpPr>
          <p:cNvPr id="30724" name="Содержимое 2">
            <a:extLst>
              <a:ext uri="{FF2B5EF4-FFF2-40B4-BE49-F238E27FC236}">
                <a16:creationId xmlns:a16="http://schemas.microsoft.com/office/drawing/2014/main" id="{12DBFE93-ECFD-4C64-91CF-99CC5512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700214"/>
            <a:ext cx="8642350" cy="4968875"/>
          </a:xfrm>
        </p:spPr>
        <p:txBody>
          <a:bodyPr/>
          <a:lstStyle/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Потенциал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электростатического поля определен с точностью до аддитивной постоянной величины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означает, что при замене точки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начала отсчета потенциала, на некоторую другую точку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потенциал  во всех точках пространства изменится на одну и ту же величину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равную работе сил поля при перемещении единичного положительного заряда из точки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точку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: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D17F340E-AF7D-4F25-8E11-AA15A218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C1FC8653-D4FF-4440-9FF8-347C3D7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AC068D45-17E4-43C1-ACF2-5A8D3EC6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8C0CB10C-3ED6-4E2B-95DC-D5DD8B7B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F0B5C5F9-7EA7-42DF-82D9-DF0135C8C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5092700"/>
          <a:ext cx="15128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62000" imgH="685800" progId="Equation.3">
                  <p:embed/>
                </p:oleObj>
              </mc:Choice>
              <mc:Fallback>
                <p:oleObj name="Формула" r:id="rId2" imgW="762000" imgH="685800" progId="Equation.3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F0B5C5F9-7EA7-42DF-82D9-DF0135C8C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5092700"/>
                        <a:ext cx="1512887" cy="1360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AD1F48-DB85-46FE-9488-4B5B016F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10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3808E-6D2A-46E4-8A18-2327EE99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Принцип суперпозиции потенциалов</a:t>
            </a:r>
          </a:p>
        </p:txBody>
      </p:sp>
      <p:sp>
        <p:nvSpPr>
          <p:cNvPr id="31748" name="Содержимое 2">
            <a:extLst>
              <a:ext uri="{FF2B5EF4-FFF2-40B4-BE49-F238E27FC236}">
                <a16:creationId xmlns:a16="http://schemas.microsoft.com/office/drawing/2014/main" id="{0ED6E56E-C30F-4803-A3D9-2CF81955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4968875"/>
          </a:xfrm>
        </p:spPr>
        <p:txBody>
          <a:bodyPr/>
          <a:lstStyle/>
          <a:p>
            <a:pPr eaLnBrk="1" hangingPunct="1"/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суперпозиции потенциалов электростатических полей: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если электрическое поле создано несколькими зарядами, то потенциал электрического поля системы зарядов равен алгебраической сумме потенциалов электрических полей всех этих зарядов: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91E5339B-2A90-40EA-9C89-53B26F312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1746" name="Object 1">
            <a:extLst>
              <a:ext uri="{FF2B5EF4-FFF2-40B4-BE49-F238E27FC236}">
                <a16:creationId xmlns:a16="http://schemas.microsoft.com/office/drawing/2014/main" id="{B1FE2C8E-BFAF-4E70-899E-BDF397C72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3860800"/>
          <a:ext cx="1439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22030" imgH="444307" progId="Equation.3">
                  <p:embed/>
                </p:oleObj>
              </mc:Choice>
              <mc:Fallback>
                <p:oleObj name="Формула" r:id="rId2" imgW="622030" imgH="444307" progId="Equation.3">
                  <p:embed/>
                  <p:pic>
                    <p:nvPicPr>
                      <p:cNvPr id="31746" name="Object 1">
                        <a:extLst>
                          <a:ext uri="{FF2B5EF4-FFF2-40B4-BE49-F238E27FC236}">
                            <a16:creationId xmlns:a16="http://schemas.microsoft.com/office/drawing/2014/main" id="{B1FE2C8E-BFAF-4E70-899E-BDF397C72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860800"/>
                        <a:ext cx="1439862" cy="1041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26FF1-A876-4427-8603-BDF680A8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11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2E9CA-3336-41CF-90A7-516A6B4D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Потенциал системы неподвижных точечных зарядов</a:t>
            </a:r>
          </a:p>
        </p:txBody>
      </p:sp>
      <p:sp>
        <p:nvSpPr>
          <p:cNvPr id="32772" name="Содержимое 2">
            <a:extLst>
              <a:ext uri="{FF2B5EF4-FFF2-40B4-BE49-F238E27FC236}">
                <a16:creationId xmlns:a16="http://schemas.microsoft.com/office/drawing/2014/main" id="{B57235F7-1DC6-4E41-90B1-CECA72BD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85225" cy="4625975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потенциал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электрического поля, созданного системой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точечных зарядов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равен:</a:t>
            </a: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расстояние от данной точки поля до заряда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системы.</a:t>
            </a: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85CBFF0B-A88E-41B2-9C9B-FBF5BABF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2770" name="Object 1">
            <a:extLst>
              <a:ext uri="{FF2B5EF4-FFF2-40B4-BE49-F238E27FC236}">
                <a16:creationId xmlns:a16="http://schemas.microsoft.com/office/drawing/2014/main" id="{375B0CC8-0993-4FC7-9856-FC78FED11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3357563"/>
          <a:ext cx="39243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39900" imgH="444500" progId="Equation.3">
                  <p:embed/>
                </p:oleObj>
              </mc:Choice>
              <mc:Fallback>
                <p:oleObj name="Формула" r:id="rId2" imgW="1739900" imgH="444500" progId="Equation.3">
                  <p:embed/>
                  <p:pic>
                    <p:nvPicPr>
                      <p:cNvPr id="32770" name="Object 1">
                        <a:extLst>
                          <a:ext uri="{FF2B5EF4-FFF2-40B4-BE49-F238E27FC236}">
                            <a16:creationId xmlns:a16="http://schemas.microsoft.com/office/drawing/2014/main" id="{375B0CC8-0993-4FC7-9856-FC78FED11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357563"/>
                        <a:ext cx="3924300" cy="1008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162DE-01CC-44EB-9FFF-797E3C2A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12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098F2-F0C3-42DB-B6A0-4DD4A7FF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Потенциал поля пространственно распределенного заряда</a:t>
            </a:r>
          </a:p>
        </p:txBody>
      </p:sp>
      <p:sp>
        <p:nvSpPr>
          <p:cNvPr id="33796" name="Содержимое 2">
            <a:extLst>
              <a:ext uri="{FF2B5EF4-FFF2-40B4-BE49-F238E27FC236}">
                <a16:creationId xmlns:a16="http://schemas.microsoft.com/office/drawing/2014/main" id="{D4103CEE-B55D-408B-A188-AFDE2A5D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85225" cy="4894263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заряд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распределен в пространстве с объемной плотностью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то:</a:t>
            </a:r>
          </a:p>
          <a:p>
            <a:pPr lvl="1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мысленно разделим заряженное тело на элементарные части объемами </a:t>
            </a:r>
            <a:r>
              <a:rPr lang="en-GB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 зарядами </a:t>
            </a:r>
            <a:r>
              <a:rPr lang="en-GB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потенциал </a:t>
            </a:r>
            <a:r>
              <a:rPr lang="en-GB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электрического поля, созданного в данной точке зарядом </a:t>
            </a:r>
            <a:r>
              <a:rPr lang="en-GB" altLang="ru-RU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 формуле потенциала точечного заряда;</a:t>
            </a:r>
          </a:p>
          <a:p>
            <a:pPr lvl="1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 помощью принципа суперпозиции потенциалов находим потенциал  в данной точке поля:</a:t>
            </a:r>
          </a:p>
          <a:p>
            <a:pPr lvl="1" eaLnBrk="1" hangingPunct="1"/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расстояние между данной точкой поля и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элементарным объемом </a:t>
            </a:r>
            <a:r>
              <a:rPr lang="en-GB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несущим заряд </a:t>
            </a:r>
            <a:r>
              <a:rPr lang="en-GB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08562C1C-0C99-48A8-A656-8F01D41B2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3794" name="Object 1">
            <a:extLst>
              <a:ext uri="{FF2B5EF4-FFF2-40B4-BE49-F238E27FC236}">
                <a16:creationId xmlns:a16="http://schemas.microsoft.com/office/drawing/2014/main" id="{109FAEF1-AFDB-421A-B3B8-9E7270A9D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78282"/>
              </p:ext>
            </p:extLst>
          </p:nvPr>
        </p:nvGraphicFramePr>
        <p:xfrm>
          <a:off x="4340225" y="4409236"/>
          <a:ext cx="3511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15312" imgH="444307" progId="Equation.3">
                  <p:embed/>
                </p:oleObj>
              </mc:Choice>
              <mc:Fallback>
                <p:oleObj name="Формула" r:id="rId2" imgW="1815312" imgH="444307" progId="Equation.3">
                  <p:embed/>
                  <p:pic>
                    <p:nvPicPr>
                      <p:cNvPr id="33794" name="Object 1">
                        <a:extLst>
                          <a:ext uri="{FF2B5EF4-FFF2-40B4-BE49-F238E27FC236}">
                            <a16:creationId xmlns:a16="http://schemas.microsoft.com/office/drawing/2014/main" id="{109FAEF1-AFDB-421A-B3B8-9E7270A9D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409236"/>
                        <a:ext cx="351155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BC551-1E27-47A9-8C69-B4E2E67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13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BC530-5E98-48F2-B889-9F44066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>
                <a:solidFill>
                  <a:schemeClr val="accent1">
                    <a:satMod val="150000"/>
                  </a:schemeClr>
                </a:solidFill>
              </a:rPr>
              <a:t>Потенциал поля зарядов, распределенных по поверхности или по линии</a:t>
            </a:r>
          </a:p>
        </p:txBody>
      </p:sp>
      <p:sp>
        <p:nvSpPr>
          <p:cNvPr id="34821" name="Содержимое 2">
            <a:extLst>
              <a:ext uri="{FF2B5EF4-FFF2-40B4-BE49-F238E27FC236}">
                <a16:creationId xmlns:a16="http://schemas.microsoft.com/office/drawing/2014/main" id="{A722404F-EDF8-4998-978D-46835BD6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00214"/>
            <a:ext cx="8713787" cy="4968875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Аналогично, для зарядов, распределенных по поверхности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или длине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заряженных тел потенциал в точке с радиусом-вектором </a:t>
            </a:r>
            <a:r>
              <a:rPr lang="en-GB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соответственно:</a:t>
            </a: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74B4AB00-4290-4312-B2C1-4B4E85AA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4818" name="Object 1">
            <a:extLst>
              <a:ext uri="{FF2B5EF4-FFF2-40B4-BE49-F238E27FC236}">
                <a16:creationId xmlns:a16="http://schemas.microsoft.com/office/drawing/2014/main" id="{86D9C27F-AEB0-4055-A9E5-ECB940A85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3141663"/>
          <a:ext cx="4319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90700" imgH="444500" progId="Equation.3">
                  <p:embed/>
                </p:oleObj>
              </mc:Choice>
              <mc:Fallback>
                <p:oleObj name="Формула" r:id="rId2" imgW="1790700" imgH="444500" progId="Equation.3">
                  <p:embed/>
                  <p:pic>
                    <p:nvPicPr>
                      <p:cNvPr id="34818" name="Object 1">
                        <a:extLst>
                          <a:ext uri="{FF2B5EF4-FFF2-40B4-BE49-F238E27FC236}">
                            <a16:creationId xmlns:a16="http://schemas.microsoft.com/office/drawing/2014/main" id="{86D9C27F-AEB0-4055-A9E5-ECB940A85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141663"/>
                        <a:ext cx="4319588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>
            <a:extLst>
              <a:ext uri="{FF2B5EF4-FFF2-40B4-BE49-F238E27FC236}">
                <a16:creationId xmlns:a16="http://schemas.microsoft.com/office/drawing/2014/main" id="{965228DC-9312-4889-9E97-AB9E2FA6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82F57072-1FA9-4E16-96F5-08FFB4A98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4" y="4581526"/>
          <a:ext cx="41227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52600" imgH="431800" progId="Equation.3">
                  <p:embed/>
                </p:oleObj>
              </mc:Choice>
              <mc:Fallback>
                <p:oleObj name="Формула" r:id="rId4" imgW="1752600" imgH="431800" progId="Equation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82F57072-1FA9-4E16-96F5-08FFB4A98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581526"/>
                        <a:ext cx="4122737" cy="1008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856B838-FF03-4531-A136-04F0AFA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14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08A2A-92F2-4640-BC83-68C475FA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Связь между напряженностью и потенциалом электрического поля</a:t>
            </a:r>
          </a:p>
        </p:txBody>
      </p:sp>
      <p:sp>
        <p:nvSpPr>
          <p:cNvPr id="35846" name="Содержимое 2">
            <a:extLst>
              <a:ext uri="{FF2B5EF4-FFF2-40B4-BE49-F238E27FC236}">
                <a16:creationId xmlns:a16="http://schemas.microsoft.com/office/drawing/2014/main" id="{EBBD822B-0FE9-446E-A806-234D620F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557338"/>
            <a:ext cx="8785225" cy="5300662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консервативного поля связь между консервативной силой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потенциальной энергией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вид: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Здесь                                      – оператор градиента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Поскольку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, то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 минус показывает, что вектор напряженности электростатического поля направлен в сторону убывания потенциала.</a:t>
            </a:r>
          </a:p>
        </p:txBody>
      </p:sp>
      <p:sp>
        <p:nvSpPr>
          <p:cNvPr id="35847" name="Rectangle 2">
            <a:extLst>
              <a:ext uri="{FF2B5EF4-FFF2-40B4-BE49-F238E27FC236}">
                <a16:creationId xmlns:a16="http://schemas.microsoft.com/office/drawing/2014/main" id="{D394FE1C-8F9A-49E5-A461-644CA2FF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Object 1">
                <a:extLst>
                  <a:ext uri="{FF2B5EF4-FFF2-40B4-BE49-F238E27FC236}">
                    <a16:creationId xmlns:a16="http://schemas.microsoft.com/office/drawing/2014/main" id="{0210A28B-EBBF-494C-855A-85CD5F2BCEB1}"/>
                  </a:ext>
                </a:extLst>
              </p:cNvPr>
              <p:cNvSpPr txBox="1"/>
              <p:nvPr/>
            </p:nvSpPr>
            <p:spPr bwMode="auto">
              <a:xfrm>
                <a:off x="4598988" y="2636839"/>
                <a:ext cx="3009180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842" name="Object 1">
                <a:extLst>
                  <a:ext uri="{FF2B5EF4-FFF2-40B4-BE49-F238E27FC236}">
                    <a16:creationId xmlns:a16="http://schemas.microsoft.com/office/drawing/2014/main" id="{0210A28B-EBBF-494C-855A-85CD5F2B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8988" y="2636839"/>
                <a:ext cx="3009180" cy="72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8" name="Rectangle 4">
            <a:extLst>
              <a:ext uri="{FF2B5EF4-FFF2-40B4-BE49-F238E27FC236}">
                <a16:creationId xmlns:a16="http://schemas.microsoft.com/office/drawing/2014/main" id="{6169C79D-BECC-43D3-B481-26AA038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5617C0B6-D258-429A-AAE1-7B6B9EA8F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3357563"/>
          <a:ext cx="26638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09700" imgH="419100" progId="Equation.3">
                  <p:embed/>
                </p:oleObj>
              </mc:Choice>
              <mc:Fallback>
                <p:oleObj name="Формула" r:id="rId4" imgW="1409700" imgH="4191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5617C0B6-D258-429A-AAE1-7B6B9EA8F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357563"/>
                        <a:ext cx="266382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6">
            <a:extLst>
              <a:ext uri="{FF2B5EF4-FFF2-40B4-BE49-F238E27FC236}">
                <a16:creationId xmlns:a16="http://schemas.microsoft.com/office/drawing/2014/main" id="{1C3FFDAD-5884-4A6F-B21B-888A488E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5844" name="Object 5">
            <a:extLst>
              <a:ext uri="{FF2B5EF4-FFF2-40B4-BE49-F238E27FC236}">
                <a16:creationId xmlns:a16="http://schemas.microsoft.com/office/drawing/2014/main" id="{03B614C7-4A2F-4FE5-9690-DDFB80043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0096" y="4626769"/>
          <a:ext cx="29257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06500" imgH="241300" progId="Equation.3">
                  <p:embed/>
                </p:oleObj>
              </mc:Choice>
              <mc:Fallback>
                <p:oleObj name="Формула" r:id="rId6" imgW="1206500" imgH="241300" progId="Equation.3">
                  <p:embed/>
                  <p:pic>
                    <p:nvPicPr>
                      <p:cNvPr id="35844" name="Object 5">
                        <a:extLst>
                          <a:ext uri="{FF2B5EF4-FFF2-40B4-BE49-F238E27FC236}">
                            <a16:creationId xmlns:a16="http://schemas.microsoft.com/office/drawing/2014/main" id="{03B614C7-4A2F-4FE5-9690-DDFB80043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4626769"/>
                        <a:ext cx="2925762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3B3E1AE-CBD3-4ABD-983C-7534357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15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99F50-5E58-4710-AD34-8B558704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75" y="304801"/>
            <a:ext cx="8001000" cy="1035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Эквипотенциальные поверхности</a:t>
            </a:r>
          </a:p>
        </p:txBody>
      </p:sp>
      <p:sp>
        <p:nvSpPr>
          <p:cNvPr id="108547" name="Содержимое 2">
            <a:extLst>
              <a:ext uri="{FF2B5EF4-FFF2-40B4-BE49-F238E27FC236}">
                <a16:creationId xmlns:a16="http://schemas.microsoft.com/office/drawing/2014/main" id="{42EE93B9-1980-4B16-B53C-36004D91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84314"/>
            <a:ext cx="9144000" cy="5184775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Для графического изображения распределения потенциала используются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эквипотенциальные поверхности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поверхности, во всех точках которых потенциал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(и потенциальная энергия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заряда, помещенного в данную точку) имеет одно и то же значение.</a:t>
            </a:r>
          </a:p>
        </p:txBody>
      </p:sp>
      <p:sp>
        <p:nvSpPr>
          <p:cNvPr id="108548" name="TextBox 4">
            <a:extLst>
              <a:ext uri="{FF2B5EF4-FFF2-40B4-BE49-F238E27FC236}">
                <a16:creationId xmlns:a16="http://schemas.microsoft.com/office/drawing/2014/main" id="{7FB11953-3AF3-4F17-B437-1DF04AD7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284538"/>
            <a:ext cx="42846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Эквипотенциальные поверхности обычно проводят так, чтобы разности потенциалов между двумя соседними эквипотенциальными поверхностями были одинаковы. Тогда густота эквипотенциальных поверхностей наглядно характеризует напряженность электростатического поля в разных точках. Там, где поверхности расположены гуще, модуль вектора напряженности </a:t>
            </a:r>
            <a:r>
              <a:rPr lang="en-GB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электрического поля больше.</a:t>
            </a:r>
          </a:p>
        </p:txBody>
      </p:sp>
      <p:pic>
        <p:nvPicPr>
          <p:cNvPr id="108549" name="Рисунок 5">
            <a:extLst>
              <a:ext uri="{FF2B5EF4-FFF2-40B4-BE49-F238E27FC236}">
                <a16:creationId xmlns:a16="http://schemas.microsoft.com/office/drawing/2014/main" id="{0B71DAE6-B416-434C-9E56-9752BCBACF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429001"/>
            <a:ext cx="46339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0F237-D11B-46A4-9CAC-B33DDA83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16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D6B21-2454-4800-A383-21F84DF9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Эквипотенциальные поверхности</a:t>
            </a:r>
          </a:p>
        </p:txBody>
      </p:sp>
      <p:pic>
        <p:nvPicPr>
          <p:cNvPr id="36868" name="Содержимое 5">
            <a:extLst>
              <a:ext uri="{FF2B5EF4-FFF2-40B4-BE49-F238E27FC236}">
                <a16:creationId xmlns:a16="http://schemas.microsoft.com/office/drawing/2014/main" id="{102A914E-6667-4B35-B420-AC5956DA0C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5488" y="2200275"/>
            <a:ext cx="4371975" cy="4197350"/>
          </a:xfrm>
        </p:spPr>
      </p:pic>
      <p:sp>
        <p:nvSpPr>
          <p:cNvPr id="36869" name="Содержимое 4">
            <a:extLst>
              <a:ext uri="{FF2B5EF4-FFF2-40B4-BE49-F238E27FC236}">
                <a16:creationId xmlns:a16="http://schemas.microsoft.com/office/drawing/2014/main" id="{835775A3-02CE-4FDC-B905-C8A0B72F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28775"/>
            <a:ext cx="4316413" cy="4768850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точечного заряда</a:t>
            </a: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поэтому эквипотенциальные поверхности  представляют собой концентрические сферы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С другой стороны, линии напряженности </a:t>
            </a:r>
            <a:r>
              <a:rPr lang="en-GB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радиальные прямые. </a:t>
            </a:r>
          </a:p>
          <a:p>
            <a:endParaRPr lang="ru-RU" altLang="ru-RU" sz="2400"/>
          </a:p>
        </p:txBody>
      </p:sp>
      <p:graphicFrame>
        <p:nvGraphicFramePr>
          <p:cNvPr id="36866" name="Object 1">
            <a:extLst>
              <a:ext uri="{FF2B5EF4-FFF2-40B4-BE49-F238E27FC236}">
                <a16:creationId xmlns:a16="http://schemas.microsoft.com/office/drawing/2014/main" id="{919FFA01-47C7-42D3-9F7F-9C8F126D7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2205038"/>
          <a:ext cx="15113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685800" imgH="431800" progId="Equation.3">
                  <p:embed/>
                </p:oleObj>
              </mc:Choice>
              <mc:Fallback>
                <p:oleObj name="Формула" r:id="rId3" imgW="685800" imgH="431800" progId="Equation.3">
                  <p:embed/>
                  <p:pic>
                    <p:nvPicPr>
                      <p:cNvPr id="36866" name="Object 1">
                        <a:extLst>
                          <a:ext uri="{FF2B5EF4-FFF2-40B4-BE49-F238E27FC236}">
                            <a16:creationId xmlns:a16="http://schemas.microsoft.com/office/drawing/2014/main" id="{919FFA01-47C7-42D3-9F7F-9C8F126D7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205038"/>
                        <a:ext cx="15113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557B4-4696-4D26-8982-C331D4F7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D2D7C04-B0D0-4700-8A5C-0155009583A8}" type="slidenum">
              <a:rPr lang="ru-RU" altLang="ru-RU" smtClean="0"/>
              <a:pPr eaLnBrk="1" hangingPunct="1"/>
              <a:t>17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6F1D-8FCE-423A-AB45-49AFB73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55588"/>
            <a:ext cx="8001000" cy="9755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Эквипотенциальные поверхности</a:t>
            </a:r>
          </a:p>
        </p:txBody>
      </p:sp>
      <p:sp>
        <p:nvSpPr>
          <p:cNvPr id="37892" name="Содержимое 2">
            <a:extLst>
              <a:ext uri="{FF2B5EF4-FFF2-40B4-BE49-F238E27FC236}">
                <a16:creationId xmlns:a16="http://schemas.microsoft.com/office/drawing/2014/main" id="{CC795D22-9E91-46E3-8619-4B0AAC8F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72818"/>
            <a:ext cx="5003800" cy="4896271"/>
          </a:xfrm>
        </p:spPr>
        <p:txBody>
          <a:bodyPr/>
          <a:lstStyle/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Докажем, что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линии напряженности всегда перпендикулярны эквипотенциальным поверхностям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перемещению единичного положительного заряда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эквипотенциальной поверхности: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 как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0, то их скалярное произведение равно нулю только тогда, когда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400" dirty="0"/>
          </a:p>
        </p:txBody>
      </p:sp>
      <p:pic>
        <p:nvPicPr>
          <p:cNvPr id="37893" name="Содержимое 4">
            <a:extLst>
              <a:ext uri="{FF2B5EF4-FFF2-40B4-BE49-F238E27FC236}">
                <a16:creationId xmlns:a16="http://schemas.microsoft.com/office/drawing/2014/main" id="{D2C69A49-DA71-47BD-92FE-C1A234E7CB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0" y="1557339"/>
            <a:ext cx="4000500" cy="3189287"/>
          </a:xfrm>
        </p:spPr>
      </p:pic>
      <p:sp>
        <p:nvSpPr>
          <p:cNvPr id="37894" name="Rectangle 2">
            <a:extLst>
              <a:ext uri="{FF2B5EF4-FFF2-40B4-BE49-F238E27FC236}">
                <a16:creationId xmlns:a16="http://schemas.microsoft.com/office/drawing/2014/main" id="{E474AAB9-8160-4CD3-9616-C01CA8F6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7890" name="Object 1">
            <a:extLst>
              <a:ext uri="{FF2B5EF4-FFF2-40B4-BE49-F238E27FC236}">
                <a16:creationId xmlns:a16="http://schemas.microsoft.com/office/drawing/2014/main" id="{DD4632EC-0B4D-4199-B153-9F9CD1B91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2219" y="5113338"/>
          <a:ext cx="2951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09088" imgH="241195" progId="Equation.3">
                  <p:embed/>
                </p:oleObj>
              </mc:Choice>
              <mc:Fallback>
                <p:oleObj name="Формула" r:id="rId3" imgW="1409088" imgH="241195" progId="Equation.3">
                  <p:embed/>
                  <p:pic>
                    <p:nvPicPr>
                      <p:cNvPr id="37890" name="Object 1">
                        <a:extLst>
                          <a:ext uri="{FF2B5EF4-FFF2-40B4-BE49-F238E27FC236}">
                            <a16:creationId xmlns:a16="http://schemas.microsoft.com/office/drawing/2014/main" id="{DD4632EC-0B4D-4199-B153-9F9CD1B91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219" y="5113338"/>
                        <a:ext cx="29511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EBABA-9D13-4FB7-AB47-EC8BABA2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D2D7C04-B0D0-4700-8A5C-0155009583A8}" type="slidenum">
              <a:rPr lang="ru-RU" altLang="ru-RU" smtClean="0"/>
              <a:pPr eaLnBrk="1" hangingPunct="1"/>
              <a:t>18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F50EB-1240-4B50-8D63-8A2407CC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Эквипотенциальные поверхности</a:t>
            </a:r>
          </a:p>
        </p:txBody>
      </p:sp>
      <p:sp>
        <p:nvSpPr>
          <p:cNvPr id="109571" name="Содержимое 9">
            <a:extLst>
              <a:ext uri="{FF2B5EF4-FFF2-40B4-BE49-F238E27FC236}">
                <a16:creationId xmlns:a16="http://schemas.microsoft.com/office/drawing/2014/main" id="{F75B3A1C-DC0A-49AE-8014-2C5C1C0E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3388" y="1773238"/>
            <a:ext cx="4316412" cy="4679950"/>
          </a:xfrm>
        </p:spPr>
        <p:txBody>
          <a:bodyPr/>
          <a:lstStyle/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приведена картина силовых линий и эквипотенциальных поверхностей (обозначены пунктиром) для системы из двух одинаковых по модулю и противоположных по знаку точечных зарядов.</a:t>
            </a:r>
          </a:p>
          <a:p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Содержимое 10">
            <a:extLst>
              <a:ext uri="{FF2B5EF4-FFF2-40B4-BE49-F238E27FC236}">
                <a16:creationId xmlns:a16="http://schemas.microsoft.com/office/drawing/2014/main" id="{A67C34C1-2F8F-4E54-939B-CEF650F8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773239"/>
            <a:ext cx="4316413" cy="4624387"/>
          </a:xfrm>
        </p:spPr>
        <p:txBody>
          <a:bodyPr/>
          <a:lstStyle/>
          <a:p>
            <a:endParaRPr lang="ru-RU" altLang="ru-RU"/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33DCDA04-FF59-4FFA-93AA-ADD73658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51ACFB-5F71-473B-9BBE-CEF572605BEF}"/>
              </a:ext>
            </a:extLst>
          </p:cNvPr>
          <p:cNvSpPr/>
          <p:nvPr/>
        </p:nvSpPr>
        <p:spPr>
          <a:xfrm>
            <a:off x="6743700" y="4724401"/>
            <a:ext cx="431800" cy="14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9575" name="Picture 2">
            <a:extLst>
              <a:ext uri="{FF2B5EF4-FFF2-40B4-BE49-F238E27FC236}">
                <a16:creationId xmlns:a16="http://schemas.microsoft.com/office/drawing/2014/main" id="{E684334E-56E2-4E58-AF1A-9B02BD53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1897063"/>
            <a:ext cx="41052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74FFE8-8589-402D-A678-31A3EE7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D2D7C04-B0D0-4700-8A5C-0155009583A8}" type="slidenum">
              <a:rPr lang="ru-RU" altLang="ru-RU" smtClean="0"/>
              <a:pPr eaLnBrk="1" hangingPunct="1"/>
              <a:t>19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8E3921-5FBC-4AD4-BA3A-74A93CBD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Потенциал электростатического поля</a:t>
            </a:r>
          </a:p>
        </p:txBody>
      </p:sp>
      <p:sp>
        <p:nvSpPr>
          <p:cNvPr id="23557" name="Содержимое 4">
            <a:extLst>
              <a:ext uri="{FF2B5EF4-FFF2-40B4-BE49-F238E27FC236}">
                <a16:creationId xmlns:a16="http://schemas.microsoft.com/office/drawing/2014/main" id="{632179F7-E490-450F-945D-57AF16F5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/>
          <a:lstStyle/>
          <a:p>
            <a:pPr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Потенциалом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электростатического поля в данной точке пространства называется скалярная физическая величина, численно равная потенциальной энергии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единичного пробного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помещенного в данную точку поля: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потенциал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поля, созданного точечным зарядом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вакууме на расстоянии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него, равен</a:t>
            </a: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3CBCE5D3-99A7-4865-A80A-336ECA47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1">
                <a:extLst>
                  <a:ext uri="{FF2B5EF4-FFF2-40B4-BE49-F238E27FC236}">
                    <a16:creationId xmlns:a16="http://schemas.microsoft.com/office/drawing/2014/main" id="{3A67E8B8-D250-4F34-8121-92DE425416F6}"/>
                  </a:ext>
                </a:extLst>
              </p:cNvPr>
              <p:cNvSpPr txBox="1"/>
              <p:nvPr/>
            </p:nvSpPr>
            <p:spPr bwMode="auto">
              <a:xfrm>
                <a:off x="5303838" y="3438525"/>
                <a:ext cx="1728266" cy="92710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alt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554" name="Object 1">
                <a:extLst>
                  <a:ext uri="{FF2B5EF4-FFF2-40B4-BE49-F238E27FC236}">
                    <a16:creationId xmlns:a16="http://schemas.microsoft.com/office/drawing/2014/main" id="{3A67E8B8-D250-4F34-8121-92DE4254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838" y="3438525"/>
                <a:ext cx="1728266" cy="92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9" name="Rectangle 4">
            <a:extLst>
              <a:ext uri="{FF2B5EF4-FFF2-40B4-BE49-F238E27FC236}">
                <a16:creationId xmlns:a16="http://schemas.microsoft.com/office/drawing/2014/main" id="{276708FA-3EA3-45C0-A6EF-12C7427D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0F18122D-99F9-4B12-BD8C-200CD53EC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2454" y="5634038"/>
          <a:ext cx="16557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431800" progId="Equation.3">
                  <p:embed/>
                </p:oleObj>
              </mc:Choice>
              <mc:Fallback>
                <p:oleObj name="Формула" r:id="rId4" imgW="685800" imgH="431800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0F18122D-99F9-4B12-BD8C-200CD53EC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454" y="5634038"/>
                        <a:ext cx="1655763" cy="1035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DF7C91C-FCC2-4638-BF24-EC60767D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2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3D25EEC4-049A-45A5-9E77-C38CAC87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484188"/>
            <a:ext cx="76327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47851" y="115889"/>
            <a:ext cx="8569325" cy="1216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Примеры вычислений полей заряженных  тел простых симметрий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2400" b="1" dirty="0">
                <a:solidFill>
                  <a:srgbClr val="0070C0"/>
                </a:solidFill>
              </a:rPr>
              <a:t>Поле заряженной сферы</a:t>
            </a:r>
          </a:p>
        </p:txBody>
      </p:sp>
      <p:pic>
        <p:nvPicPr>
          <p:cNvPr id="8213" name="Picture 20" descr="Поле вне сферы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38313" y="1857376"/>
            <a:ext cx="2868612" cy="2886075"/>
          </a:xfrm>
        </p:spPr>
      </p:pic>
      <p:graphicFrame>
        <p:nvGraphicFramePr>
          <p:cNvPr id="8198" name="Object 21"/>
          <p:cNvGraphicFramePr>
            <a:graphicFrameLocks noChangeAspect="1"/>
          </p:cNvGraphicFramePr>
          <p:nvPr/>
        </p:nvGraphicFramePr>
        <p:xfrm>
          <a:off x="4738689" y="1928814"/>
          <a:ext cx="1152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330120" progId="">
                  <p:embed/>
                </p:oleObj>
              </mc:Choice>
              <mc:Fallback>
                <p:oleObj name="Equation" r:id="rId3" imgW="1282680" imgH="330120" progId="">
                  <p:embed/>
                  <p:pic>
                    <p:nvPicPr>
                      <p:cNvPr id="819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1928814"/>
                        <a:ext cx="11525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2"/>
          <p:cNvGraphicFramePr>
            <a:graphicFrameLocks noChangeAspect="1"/>
          </p:cNvGraphicFramePr>
          <p:nvPr/>
        </p:nvGraphicFramePr>
        <p:xfrm>
          <a:off x="6167439" y="1857376"/>
          <a:ext cx="1728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520560" progId="">
                  <p:embed/>
                </p:oleObj>
              </mc:Choice>
              <mc:Fallback>
                <p:oleObj name="Equation" r:id="rId5" imgW="1904760" imgH="520560" progId="">
                  <p:embed/>
                  <p:pic>
                    <p:nvPicPr>
                      <p:cNvPr id="819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1857376"/>
                        <a:ext cx="1728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4"/>
          <p:cNvGraphicFramePr>
            <a:graphicFrameLocks noChangeAspect="1"/>
          </p:cNvGraphicFramePr>
          <p:nvPr/>
        </p:nvGraphicFramePr>
        <p:xfrm>
          <a:off x="4667250" y="2357438"/>
          <a:ext cx="294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46240" imgH="977760" progId="">
                  <p:embed/>
                </p:oleObj>
              </mc:Choice>
              <mc:Fallback>
                <p:oleObj name="Equation" r:id="rId7" imgW="2946240" imgH="977760" progId="">
                  <p:embed/>
                  <p:pic>
                    <p:nvPicPr>
                      <p:cNvPr id="8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357438"/>
                        <a:ext cx="2946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5"/>
          <p:cNvGraphicFramePr>
            <a:graphicFrameLocks noChangeAspect="1"/>
          </p:cNvGraphicFramePr>
          <p:nvPr/>
        </p:nvGraphicFramePr>
        <p:xfrm>
          <a:off x="7810500" y="257175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03160" imgH="977760" progId="">
                  <p:embed/>
                </p:oleObj>
              </mc:Choice>
              <mc:Fallback>
                <p:oleObj name="Equation" r:id="rId9" imgW="2603160" imgH="977760" progId="">
                  <p:embed/>
                  <p:pic>
                    <p:nvPicPr>
                      <p:cNvPr id="8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571750"/>
                        <a:ext cx="2603500" cy="977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8"/>
          <p:cNvGraphicFramePr>
            <a:graphicFrameLocks noChangeAspect="1"/>
          </p:cNvGraphicFramePr>
          <p:nvPr/>
        </p:nvGraphicFramePr>
        <p:xfrm>
          <a:off x="4738689" y="3857626"/>
          <a:ext cx="32400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43120" imgH="1079280" progId="">
                  <p:embed/>
                </p:oleObj>
              </mc:Choice>
              <mc:Fallback>
                <p:oleObj name="Equation" r:id="rId11" imgW="3543120" imgH="1079280" progId="">
                  <p:embed/>
                  <p:pic>
                    <p:nvPicPr>
                      <p:cNvPr id="8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3857626"/>
                        <a:ext cx="324008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9"/>
          <p:cNvGraphicFramePr>
            <a:graphicFrameLocks noChangeAspect="1"/>
          </p:cNvGraphicFramePr>
          <p:nvPr/>
        </p:nvGraphicFramePr>
        <p:xfrm>
          <a:off x="8382001" y="4143375"/>
          <a:ext cx="16557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15840" imgH="419040" progId="">
                  <p:embed/>
                </p:oleObj>
              </mc:Choice>
              <mc:Fallback>
                <p:oleObj name="Equation" r:id="rId13" imgW="1815840" imgH="419040" progId="">
                  <p:embed/>
                  <p:pic>
                    <p:nvPicPr>
                      <p:cNvPr id="820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4143375"/>
                        <a:ext cx="16557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30"/>
          <p:cNvGraphicFramePr>
            <a:graphicFrameLocks noChangeAspect="1"/>
          </p:cNvGraphicFramePr>
          <p:nvPr/>
        </p:nvGraphicFramePr>
        <p:xfrm>
          <a:off x="5095876" y="4786313"/>
          <a:ext cx="46085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244840" imgH="1117440" progId="">
                  <p:embed/>
                </p:oleObj>
              </mc:Choice>
              <mc:Fallback>
                <p:oleObj name="Equation" r:id="rId15" imgW="5244840" imgH="1117440" progId="">
                  <p:embed/>
                  <p:pic>
                    <p:nvPicPr>
                      <p:cNvPr id="82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6" y="4786313"/>
                        <a:ext cx="4608513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36"/>
          <p:cNvSpPr>
            <a:spLocks noChangeShapeType="1"/>
          </p:cNvSpPr>
          <p:nvPr/>
        </p:nvSpPr>
        <p:spPr bwMode="auto">
          <a:xfrm>
            <a:off x="4738689" y="2286000"/>
            <a:ext cx="7191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210" name="Object 37"/>
          <p:cNvGraphicFramePr>
            <a:graphicFrameLocks noChangeAspect="1"/>
          </p:cNvGraphicFramePr>
          <p:nvPr/>
        </p:nvGraphicFramePr>
        <p:xfrm>
          <a:off x="8167689" y="1714501"/>
          <a:ext cx="17859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952200" imgH="444240" progId="Equation.3">
                  <p:embed/>
                </p:oleObj>
              </mc:Choice>
              <mc:Fallback>
                <p:oleObj name="Формула" r:id="rId17" imgW="952200" imgH="444240" progId="Equation.3">
                  <p:embed/>
                  <p:pic>
                    <p:nvPicPr>
                      <p:cNvPr id="821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9" y="1714501"/>
                        <a:ext cx="1785937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9"/>
          <p:cNvGraphicFramePr>
            <a:graphicFrameLocks noChangeAspect="1"/>
          </p:cNvGraphicFramePr>
          <p:nvPr/>
        </p:nvGraphicFramePr>
        <p:xfrm>
          <a:off x="6557964" y="5743575"/>
          <a:ext cx="15398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52480" imgH="888840" progId="">
                  <p:embed/>
                </p:oleObj>
              </mc:Choice>
              <mc:Fallback>
                <p:oleObj name="Equation" r:id="rId19" imgW="1752480" imgH="888840" progId="">
                  <p:embed/>
                  <p:pic>
                    <p:nvPicPr>
                      <p:cNvPr id="410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4" y="5743575"/>
                        <a:ext cx="1539875" cy="7810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47851" y="-315913"/>
            <a:ext cx="8569325" cy="1216026"/>
          </a:xfrm>
        </p:spPr>
        <p:txBody>
          <a:bodyPr/>
          <a:lstStyle/>
          <a:p>
            <a:pPr algn="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ЗАРЯЖЕННОЙ СФЕРЫ</a:t>
            </a:r>
          </a:p>
        </p:txBody>
      </p:sp>
      <p:graphicFrame>
        <p:nvGraphicFramePr>
          <p:cNvPr id="8194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56138" y="1855789"/>
          <a:ext cx="12239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">
                  <p:embed/>
                </p:oleObj>
              </mc:Choice>
              <mc:Fallback>
                <p:oleObj name="Equation" r:id="rId2" imgW="1282680" imgH="330120" progId="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855789"/>
                        <a:ext cx="12239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51538" y="1844676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520560" progId="">
                  <p:embed/>
                </p:oleObj>
              </mc:Choice>
              <mc:Fallback>
                <p:oleObj name="Equation" r:id="rId4" imgW="1752480" imgH="520560" progId="">
                  <p:embed/>
                  <p:pic>
                    <p:nvPicPr>
                      <p:cNvPr id="81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844676"/>
                        <a:ext cx="1295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5"/>
          <p:cNvGraphicFramePr>
            <a:graphicFrameLocks noChangeAspect="1"/>
          </p:cNvGraphicFramePr>
          <p:nvPr/>
        </p:nvGraphicFramePr>
        <p:xfrm>
          <a:off x="4025455" y="3982013"/>
          <a:ext cx="20526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360" imgH="520560" progId="">
                  <p:embed/>
                </p:oleObj>
              </mc:Choice>
              <mc:Fallback>
                <p:oleObj name="Equation" r:id="rId6" imgW="2565360" imgH="520560" progId="">
                  <p:embed/>
                  <p:pic>
                    <p:nvPicPr>
                      <p:cNvPr id="819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455" y="3982013"/>
                        <a:ext cx="2052637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7"/>
          <p:cNvGraphicFramePr>
            <a:graphicFrameLocks noChangeAspect="1"/>
          </p:cNvGraphicFramePr>
          <p:nvPr/>
        </p:nvGraphicFramePr>
        <p:xfrm>
          <a:off x="8454579" y="3982014"/>
          <a:ext cx="1223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444240" progId="">
                  <p:embed/>
                </p:oleObj>
              </mc:Choice>
              <mc:Fallback>
                <p:oleObj name="Equation" r:id="rId8" imgW="1498320" imgH="444240" progId="">
                  <p:embed/>
                  <p:pic>
                    <p:nvPicPr>
                      <p:cNvPr id="81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579" y="3982014"/>
                        <a:ext cx="1223962" cy="3635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Picture 19" descr="Поле внутри сферы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03389" y="908050"/>
            <a:ext cx="2879725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202" name="Object 26"/>
          <p:cNvGraphicFramePr>
            <a:graphicFrameLocks noChangeAspect="1"/>
          </p:cNvGraphicFramePr>
          <p:nvPr/>
        </p:nvGraphicFramePr>
        <p:xfrm>
          <a:off x="3335338" y="4943474"/>
          <a:ext cx="38052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13200" imgH="1079280" progId="">
                  <p:embed/>
                </p:oleObj>
              </mc:Choice>
              <mc:Fallback>
                <p:oleObj name="Equation" r:id="rId11" imgW="4813200" imgH="1079280" progId="">
                  <p:embed/>
                  <p:pic>
                    <p:nvPicPr>
                      <p:cNvPr id="8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943474"/>
                        <a:ext cx="38052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7"/>
          <p:cNvGraphicFramePr>
            <a:graphicFrameLocks noChangeAspect="1"/>
          </p:cNvGraphicFramePr>
          <p:nvPr/>
        </p:nvGraphicFramePr>
        <p:xfrm>
          <a:off x="7246939" y="5157787"/>
          <a:ext cx="2232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41320" imgH="444240" progId="">
                  <p:embed/>
                </p:oleObj>
              </mc:Choice>
              <mc:Fallback>
                <p:oleObj name="Equation" r:id="rId13" imgW="2641320" imgH="444240" progId="">
                  <p:embed/>
                  <p:pic>
                    <p:nvPicPr>
                      <p:cNvPr id="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9" y="5157787"/>
                        <a:ext cx="2232025" cy="3746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31"/>
          <p:cNvGraphicFramePr>
            <a:graphicFrameLocks noChangeAspect="1"/>
          </p:cNvGraphicFramePr>
          <p:nvPr/>
        </p:nvGraphicFramePr>
        <p:xfrm>
          <a:off x="7319963" y="1700213"/>
          <a:ext cx="1630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825480" imgH="393480" progId="Equation.3">
                  <p:embed/>
                </p:oleObj>
              </mc:Choice>
              <mc:Fallback>
                <p:oleObj name="Формула" r:id="rId15" imgW="825480" imgH="393480" progId="Equation.3">
                  <p:embed/>
                  <p:pic>
                    <p:nvPicPr>
                      <p:cNvPr id="8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700213"/>
                        <a:ext cx="1630362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33"/>
          <p:cNvGraphicFramePr>
            <a:graphicFrameLocks noChangeAspect="1"/>
          </p:cNvGraphicFramePr>
          <p:nvPr/>
        </p:nvGraphicFramePr>
        <p:xfrm>
          <a:off x="9048750" y="1700213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863280" imgH="380880" progId="Equation.3">
                  <p:embed/>
                </p:oleObj>
              </mc:Choice>
              <mc:Fallback>
                <p:oleObj name="Формула" r:id="rId17" imgW="863280" imgH="380880" progId="Equation.3">
                  <p:embed/>
                  <p:pic>
                    <p:nvPicPr>
                      <p:cNvPr id="820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1700213"/>
                        <a:ext cx="16192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34"/>
          <p:cNvGraphicFramePr>
            <a:graphicFrameLocks noChangeAspect="1"/>
          </p:cNvGraphicFramePr>
          <p:nvPr/>
        </p:nvGraphicFramePr>
        <p:xfrm>
          <a:off x="6240016" y="3910575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863280" imgH="380880" progId="Equation.3">
                  <p:embed/>
                </p:oleObj>
              </mc:Choice>
              <mc:Fallback>
                <p:oleObj name="Формула" r:id="rId19" imgW="863280" imgH="380880" progId="Equation.3">
                  <p:embed/>
                  <p:pic>
                    <p:nvPicPr>
                      <p:cNvPr id="820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910575"/>
                        <a:ext cx="1619250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Line 35"/>
          <p:cNvSpPr>
            <a:spLocks noChangeShapeType="1"/>
          </p:cNvSpPr>
          <p:nvPr/>
        </p:nvSpPr>
        <p:spPr bwMode="auto">
          <a:xfrm>
            <a:off x="4656139" y="2205038"/>
            <a:ext cx="7191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98675" y="115888"/>
            <a:ext cx="8001000" cy="1331912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ГРАФИКИ ПОЛЯ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ЗАРЯЖЕННОЙ СФЕРЫ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2782888" y="18462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2782889" y="357346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 flipV="1">
            <a:off x="2782888" y="40767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2782889" y="580390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146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847851" y="1773238"/>
          <a:ext cx="792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80880" imgH="215640" progId="Equation.3">
                  <p:embed/>
                </p:oleObj>
              </mc:Choice>
              <mc:Fallback>
                <p:oleObj name="Формула" r:id="rId2" imgW="380880" imgH="215640" progId="Equation.3">
                  <p:embed/>
                  <p:pic>
                    <p:nvPicPr>
                      <p:cNvPr id="61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773238"/>
                        <a:ext cx="7921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1931989" y="4005263"/>
          <a:ext cx="7651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68280" imgH="215640" progId="Equation.3">
                  <p:embed/>
                </p:oleObj>
              </mc:Choice>
              <mc:Fallback>
                <p:oleObj name="Формула" r:id="rId4" imgW="368280" imgH="215640" progId="Equation.3">
                  <p:embed/>
                  <p:pic>
                    <p:nvPicPr>
                      <p:cNvPr id="61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9" y="4005263"/>
                        <a:ext cx="7651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7080250" y="3736976"/>
          <a:ext cx="2365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120" imgH="126720" progId="Equation.3">
                  <p:embed/>
                </p:oleObj>
              </mc:Choice>
              <mc:Fallback>
                <p:oleObj name="Формула" r:id="rId6" imgW="114120" imgH="126720" progId="Equation.3">
                  <p:embed/>
                  <p:pic>
                    <p:nvPicPr>
                      <p:cNvPr id="61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736976"/>
                        <a:ext cx="2365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5"/>
          <p:cNvGraphicFramePr>
            <a:graphicFrameLocks noChangeAspect="1"/>
          </p:cNvGraphicFramePr>
          <p:nvPr/>
        </p:nvGraphicFramePr>
        <p:xfrm>
          <a:off x="7104064" y="5949951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4120" imgH="126720" progId="Equation.3">
                  <p:embed/>
                </p:oleObj>
              </mc:Choice>
              <mc:Fallback>
                <p:oleObj name="Формула" r:id="rId8" imgW="114120" imgH="126720" progId="Equation.3">
                  <p:embed/>
                  <p:pic>
                    <p:nvPicPr>
                      <p:cNvPr id="614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5949951"/>
                        <a:ext cx="236537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16"/>
          <p:cNvSpPr>
            <a:spLocks noChangeShapeType="1"/>
          </p:cNvSpPr>
          <p:nvPr/>
        </p:nvSpPr>
        <p:spPr bwMode="auto">
          <a:xfrm>
            <a:off x="4008438" y="35004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4008438" y="213360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>
            <a:off x="4008438" y="5734051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150" name="Object 19"/>
          <p:cNvGraphicFramePr>
            <a:graphicFrameLocks noChangeAspect="1"/>
          </p:cNvGraphicFramePr>
          <p:nvPr/>
        </p:nvGraphicFramePr>
        <p:xfrm>
          <a:off x="4041776" y="3676650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52280" imgH="164880" progId="Equation.3">
                  <p:embed/>
                </p:oleObj>
              </mc:Choice>
              <mc:Fallback>
                <p:oleObj name="Формула" r:id="rId10" imgW="152280" imgH="164880" progId="Equation.3">
                  <p:embed/>
                  <p:pic>
                    <p:nvPicPr>
                      <p:cNvPr id="61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6" y="3676650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0"/>
          <p:cNvGraphicFramePr>
            <a:graphicFrameLocks noChangeAspect="1"/>
          </p:cNvGraphicFramePr>
          <p:nvPr/>
        </p:nvGraphicFramePr>
        <p:xfrm>
          <a:off x="4151314" y="5949950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52280" imgH="164880" progId="Equation.3">
                  <p:embed/>
                </p:oleObj>
              </mc:Choice>
              <mc:Fallback>
                <p:oleObj name="Формула" r:id="rId12" imgW="152280" imgH="164880" progId="Equation.3">
                  <p:embed/>
                  <p:pic>
                    <p:nvPicPr>
                      <p:cNvPr id="615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5949950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2782888" y="3573463"/>
            <a:ext cx="12255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1" name="Line 22"/>
          <p:cNvSpPr>
            <a:spLocks noChangeShapeType="1"/>
          </p:cNvSpPr>
          <p:nvPr/>
        </p:nvSpPr>
        <p:spPr bwMode="auto">
          <a:xfrm flipV="1">
            <a:off x="4008438" y="2420938"/>
            <a:ext cx="0" cy="1079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2" name="Arc 23"/>
          <p:cNvSpPr>
            <a:spLocks/>
          </p:cNvSpPr>
          <p:nvPr/>
        </p:nvSpPr>
        <p:spPr bwMode="auto">
          <a:xfrm rot="10800000">
            <a:off x="4008439" y="2420938"/>
            <a:ext cx="2232025" cy="1079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Line 25"/>
          <p:cNvSpPr>
            <a:spLocks noChangeShapeType="1"/>
          </p:cNvSpPr>
          <p:nvPr/>
        </p:nvSpPr>
        <p:spPr bwMode="auto">
          <a:xfrm>
            <a:off x="2782888" y="4724400"/>
            <a:ext cx="12255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4" name="Arc 26"/>
          <p:cNvSpPr>
            <a:spLocks/>
          </p:cNvSpPr>
          <p:nvPr/>
        </p:nvSpPr>
        <p:spPr bwMode="auto">
          <a:xfrm rot="10800000">
            <a:off x="4008439" y="4724401"/>
            <a:ext cx="2232025" cy="7207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919288" y="-26988"/>
            <a:ext cx="8424862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РАВНОМЕРНО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ЗАРЯЖЕННОГО ШАРА</a:t>
            </a:r>
          </a:p>
        </p:txBody>
      </p:sp>
      <p:graphicFrame>
        <p:nvGraphicFramePr>
          <p:cNvPr id="1024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74826" y="1989138"/>
          <a:ext cx="10080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">
                  <p:embed/>
                </p:oleObj>
              </mc:Choice>
              <mc:Fallback>
                <p:oleObj name="Equation" r:id="rId2" imgW="1282680" imgH="330120" progId="">
                  <p:embed/>
                  <p:pic>
                    <p:nvPicPr>
                      <p:cNvPr id="10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989138"/>
                        <a:ext cx="1008063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8" descr="Поле внутри шара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834313" y="1644651"/>
            <a:ext cx="2654300" cy="2720975"/>
          </a:xfrm>
        </p:spPr>
      </p:pic>
      <p:graphicFrame>
        <p:nvGraphicFramePr>
          <p:cNvPr id="10243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71814" y="1708151"/>
          <a:ext cx="2016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888840" progId="">
                  <p:embed/>
                </p:oleObj>
              </mc:Choice>
              <mc:Fallback>
                <p:oleObj name="Equation" r:id="rId5" imgW="2286000" imgH="888840" progId="">
                  <p:embed/>
                  <p:pic>
                    <p:nvPicPr>
                      <p:cNvPr id="102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08151"/>
                        <a:ext cx="20161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235575" y="1731964"/>
          <a:ext cx="23701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000" imgH="977760" progId="">
                  <p:embed/>
                </p:oleObj>
              </mc:Choice>
              <mc:Fallback>
                <p:oleObj name="Equation" r:id="rId7" imgW="2781000" imgH="977760" progId="">
                  <p:embed/>
                  <p:pic>
                    <p:nvPicPr>
                      <p:cNvPr id="102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1731964"/>
                        <a:ext cx="2370138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5"/>
          <p:cNvGraphicFramePr>
            <a:graphicFrameLocks noChangeAspect="1"/>
          </p:cNvGraphicFramePr>
          <p:nvPr/>
        </p:nvGraphicFramePr>
        <p:xfrm>
          <a:off x="1631950" y="2471738"/>
          <a:ext cx="40005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08280" imgH="1079280" progId="">
                  <p:embed/>
                </p:oleObj>
              </mc:Choice>
              <mc:Fallback>
                <p:oleObj name="Equation" r:id="rId9" imgW="4508280" imgH="1079280" progId="">
                  <p:embed/>
                  <p:pic>
                    <p:nvPicPr>
                      <p:cNvPr id="1024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471738"/>
                        <a:ext cx="40005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6"/>
          <p:cNvGraphicFramePr>
            <a:graphicFrameLocks noChangeAspect="1"/>
          </p:cNvGraphicFramePr>
          <p:nvPr/>
        </p:nvGraphicFramePr>
        <p:xfrm>
          <a:off x="5842001" y="2636838"/>
          <a:ext cx="19097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97080" imgH="977760" progId="">
                  <p:embed/>
                </p:oleObj>
              </mc:Choice>
              <mc:Fallback>
                <p:oleObj name="Equation" r:id="rId11" imgW="2197080" imgH="977760" progId="">
                  <p:embed/>
                  <p:pic>
                    <p:nvPicPr>
                      <p:cNvPr id="102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1" y="2636838"/>
                        <a:ext cx="190976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7"/>
          <p:cNvGraphicFramePr>
            <a:graphicFrameLocks noChangeAspect="1"/>
          </p:cNvGraphicFramePr>
          <p:nvPr/>
        </p:nvGraphicFramePr>
        <p:xfrm>
          <a:off x="1703389" y="3716338"/>
          <a:ext cx="237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81000" imgH="520560" progId="">
                  <p:embed/>
                </p:oleObj>
              </mc:Choice>
              <mc:Fallback>
                <p:oleObj name="Equation" r:id="rId13" imgW="2781000" imgH="520560" progId="">
                  <p:embed/>
                  <p:pic>
                    <p:nvPicPr>
                      <p:cNvPr id="1024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3716338"/>
                        <a:ext cx="23764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24338" y="3511550"/>
          <a:ext cx="29511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70200" imgH="1091880" progId="">
                  <p:embed/>
                </p:oleObj>
              </mc:Choice>
              <mc:Fallback>
                <p:oleObj name="Equation" r:id="rId15" imgW="3670200" imgH="1091880" progId="">
                  <p:embed/>
                  <p:pic>
                    <p:nvPicPr>
                      <p:cNvPr id="1024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511550"/>
                        <a:ext cx="2951162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1"/>
          <p:cNvGraphicFramePr>
            <a:graphicFrameLocks noChangeAspect="1"/>
          </p:cNvGraphicFramePr>
          <p:nvPr/>
        </p:nvGraphicFramePr>
        <p:xfrm>
          <a:off x="1927225" y="4451351"/>
          <a:ext cx="3079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40080" imgH="1091880" progId="">
                  <p:embed/>
                </p:oleObj>
              </mc:Choice>
              <mc:Fallback>
                <p:oleObj name="Equation" r:id="rId17" imgW="3340080" imgH="1091880" progId="">
                  <p:embed/>
                  <p:pic>
                    <p:nvPicPr>
                      <p:cNvPr id="102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451351"/>
                        <a:ext cx="30797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2"/>
          <p:cNvGraphicFramePr>
            <a:graphicFrameLocks noChangeAspect="1"/>
          </p:cNvGraphicFramePr>
          <p:nvPr/>
        </p:nvGraphicFramePr>
        <p:xfrm>
          <a:off x="5159376" y="4724401"/>
          <a:ext cx="2016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36760" imgH="622080" progId="">
                  <p:embed/>
                </p:oleObj>
              </mc:Choice>
              <mc:Fallback>
                <p:oleObj name="Equation" r:id="rId19" imgW="2336760" imgH="622080" progId="">
                  <p:embed/>
                  <p:pic>
                    <p:nvPicPr>
                      <p:cNvPr id="102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724401"/>
                        <a:ext cx="2016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3"/>
          <p:cNvGraphicFramePr>
            <a:graphicFrameLocks noChangeAspect="1"/>
          </p:cNvGraphicFramePr>
          <p:nvPr/>
        </p:nvGraphicFramePr>
        <p:xfrm>
          <a:off x="7391401" y="4508500"/>
          <a:ext cx="3025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33560" imgH="1091880" progId="">
                  <p:embed/>
                </p:oleObj>
              </mc:Choice>
              <mc:Fallback>
                <p:oleObj name="Equation" r:id="rId21" imgW="3733560" imgH="1091880" progId="">
                  <p:embed/>
                  <p:pic>
                    <p:nvPicPr>
                      <p:cNvPr id="102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508500"/>
                        <a:ext cx="3025775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4"/>
          <p:cNvGraphicFramePr>
            <a:graphicFrameLocks noChangeAspect="1"/>
          </p:cNvGraphicFramePr>
          <p:nvPr/>
        </p:nvGraphicFramePr>
        <p:xfrm>
          <a:off x="1774826" y="5678488"/>
          <a:ext cx="2449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92080" imgH="977760" progId="">
                  <p:embed/>
                </p:oleObj>
              </mc:Choice>
              <mc:Fallback>
                <p:oleObj name="Equation" r:id="rId23" imgW="2692080" imgH="977760" progId="">
                  <p:embed/>
                  <p:pic>
                    <p:nvPicPr>
                      <p:cNvPr id="102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678488"/>
                        <a:ext cx="2449513" cy="889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5"/>
          <p:cNvGraphicFramePr>
            <a:graphicFrameLocks noChangeAspect="1"/>
          </p:cNvGraphicFramePr>
          <p:nvPr/>
        </p:nvGraphicFramePr>
        <p:xfrm>
          <a:off x="4440238" y="5589588"/>
          <a:ext cx="52562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994360" imgH="1079280" progId="">
                  <p:embed/>
                </p:oleObj>
              </mc:Choice>
              <mc:Fallback>
                <p:oleObj name="Equation" r:id="rId25" imgW="5994360" imgH="1079280" progId="">
                  <p:embed/>
                  <p:pic>
                    <p:nvPicPr>
                      <p:cNvPr id="102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589588"/>
                        <a:ext cx="5256212" cy="946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703388" y="-100013"/>
            <a:ext cx="8424862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РАВНОМЕРНО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ЗАРЯЖЕННОГО ШАРА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92313" y="1916113"/>
          <a:ext cx="1008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">
                  <p:embed/>
                </p:oleObj>
              </mc:Choice>
              <mc:Fallback>
                <p:oleObj name="Equation" r:id="rId2" imgW="1282680" imgH="330120" progId="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916113"/>
                        <a:ext cx="1008062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9" name="Picture 5" descr="Поле вне шара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824789" y="1268413"/>
            <a:ext cx="2592387" cy="2525712"/>
          </a:xfrm>
        </p:spPr>
      </p:pic>
      <p:graphicFrame>
        <p:nvGraphicFramePr>
          <p:cNvPr id="8195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75051" y="1844675"/>
          <a:ext cx="16557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444240" progId="">
                  <p:embed/>
                </p:oleObj>
              </mc:Choice>
              <mc:Fallback>
                <p:oleObj name="Equation" r:id="rId5" imgW="1841400" imgH="444240" progId="">
                  <p:embed/>
                  <p:pic>
                    <p:nvPicPr>
                      <p:cNvPr id="8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844675"/>
                        <a:ext cx="16557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808663" y="1700213"/>
          <a:ext cx="14398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977760" progId="">
                  <p:embed/>
                </p:oleObj>
              </mc:Choice>
              <mc:Fallback>
                <p:oleObj name="Equation" r:id="rId7" imgW="1892160" imgH="977760" progId="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700213"/>
                        <a:ext cx="143986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703389" y="2420938"/>
          <a:ext cx="237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81000" imgH="520560" progId="">
                  <p:embed/>
                </p:oleObj>
              </mc:Choice>
              <mc:Fallback>
                <p:oleObj name="Equation" r:id="rId9" imgW="2781000" imgH="520560" progId="">
                  <p:embed/>
                  <p:pic>
                    <p:nvPicPr>
                      <p:cNvPr id="81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20938"/>
                        <a:ext cx="23764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40239" y="2338389"/>
          <a:ext cx="21605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06560" imgH="977760" progId="">
                  <p:embed/>
                </p:oleObj>
              </mc:Choice>
              <mc:Fallback>
                <p:oleObj name="Equation" r:id="rId11" imgW="2806560" imgH="977760" progId="">
                  <p:embed/>
                  <p:pic>
                    <p:nvPicPr>
                      <p:cNvPr id="81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338389"/>
                        <a:ext cx="216058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1774826" y="3022600"/>
          <a:ext cx="2449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7320" imgH="977760" progId="">
                  <p:embed/>
                </p:oleObj>
              </mc:Choice>
              <mc:Fallback>
                <p:oleObj name="Equation" r:id="rId13" imgW="2857320" imgH="977760" progId="">
                  <p:embed/>
                  <p:pic>
                    <p:nvPicPr>
                      <p:cNvPr id="819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022600"/>
                        <a:ext cx="2449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4440238" y="3016250"/>
          <a:ext cx="3073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5720" imgH="977760" progId="">
                  <p:embed/>
                </p:oleObj>
              </mc:Choice>
              <mc:Fallback>
                <p:oleObj name="Equation" r:id="rId15" imgW="3555720" imgH="977760" progId="">
                  <p:embed/>
                  <p:pic>
                    <p:nvPicPr>
                      <p:cNvPr id="820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016250"/>
                        <a:ext cx="30734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2024064" y="3840163"/>
          <a:ext cx="32797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95400" imgH="1079280" progId="">
                  <p:embed/>
                </p:oleObj>
              </mc:Choice>
              <mc:Fallback>
                <p:oleObj name="Equation" r:id="rId17" imgW="3695400" imgH="1079280" progId="">
                  <p:embed/>
                  <p:pic>
                    <p:nvPicPr>
                      <p:cNvPr id="820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3840163"/>
                        <a:ext cx="3279775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7"/>
          <p:cNvGraphicFramePr>
            <a:graphicFrameLocks noChangeAspect="1"/>
          </p:cNvGraphicFramePr>
          <p:nvPr/>
        </p:nvGraphicFramePr>
        <p:xfrm>
          <a:off x="5664201" y="4149726"/>
          <a:ext cx="1584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15840" imgH="419040" progId="">
                  <p:embed/>
                </p:oleObj>
              </mc:Choice>
              <mc:Fallback>
                <p:oleObj name="Equation" r:id="rId19" imgW="1815840" imgH="419040" progId="">
                  <p:embed/>
                  <p:pic>
                    <p:nvPicPr>
                      <p:cNvPr id="820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4149726"/>
                        <a:ext cx="15843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8"/>
          <p:cNvGraphicFramePr>
            <a:graphicFrameLocks noChangeAspect="1"/>
          </p:cNvGraphicFramePr>
          <p:nvPr/>
        </p:nvGraphicFramePr>
        <p:xfrm>
          <a:off x="7593014" y="3860800"/>
          <a:ext cx="23193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79480" imgH="1079280" progId="">
                  <p:embed/>
                </p:oleObj>
              </mc:Choice>
              <mc:Fallback>
                <p:oleObj name="Equation" r:id="rId21" imgW="2679480" imgH="1079280" progId="">
                  <p:embed/>
                  <p:pic>
                    <p:nvPicPr>
                      <p:cNvPr id="820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4" y="3860800"/>
                        <a:ext cx="23193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9"/>
          <p:cNvGraphicFramePr>
            <a:graphicFrameLocks noChangeAspect="1"/>
          </p:cNvGraphicFramePr>
          <p:nvPr/>
        </p:nvGraphicFramePr>
        <p:xfrm>
          <a:off x="1774825" y="4868864"/>
          <a:ext cx="2952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720960" imgH="1091880" progId="">
                  <p:embed/>
                </p:oleObj>
              </mc:Choice>
              <mc:Fallback>
                <p:oleObj name="Equation" r:id="rId23" imgW="3720960" imgH="1091880" progId="">
                  <p:embed/>
                  <p:pic>
                    <p:nvPicPr>
                      <p:cNvPr id="820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868864"/>
                        <a:ext cx="29527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0"/>
          <p:cNvGraphicFramePr>
            <a:graphicFrameLocks noChangeAspect="1"/>
          </p:cNvGraphicFramePr>
          <p:nvPr/>
        </p:nvGraphicFramePr>
        <p:xfrm>
          <a:off x="4943476" y="4884739"/>
          <a:ext cx="22320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52400" imgH="888840" progId="">
                  <p:embed/>
                </p:oleObj>
              </mc:Choice>
              <mc:Fallback>
                <p:oleObj name="Equation" r:id="rId25" imgW="2552400" imgH="888840" progId="">
                  <p:embed/>
                  <p:pic>
                    <p:nvPicPr>
                      <p:cNvPr id="820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4884739"/>
                        <a:ext cx="223202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1"/>
          <p:cNvGraphicFramePr>
            <a:graphicFrameLocks noChangeAspect="1"/>
          </p:cNvGraphicFramePr>
          <p:nvPr/>
        </p:nvGraphicFramePr>
        <p:xfrm>
          <a:off x="1703388" y="5930901"/>
          <a:ext cx="69135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39080" imgH="888840" progId="">
                  <p:embed/>
                </p:oleObj>
              </mc:Choice>
              <mc:Fallback>
                <p:oleObj name="Equation" r:id="rId27" imgW="8839080" imgH="888840" progId="">
                  <p:embed/>
                  <p:pic>
                    <p:nvPicPr>
                      <p:cNvPr id="820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930901"/>
                        <a:ext cx="6913562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2"/>
          <p:cNvGraphicFramePr>
            <a:graphicFrameLocks noChangeAspect="1"/>
          </p:cNvGraphicFramePr>
          <p:nvPr/>
        </p:nvGraphicFramePr>
        <p:xfrm>
          <a:off x="8904289" y="5876926"/>
          <a:ext cx="15128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044440" imgH="888840" progId="">
                  <p:embed/>
                </p:oleObj>
              </mc:Choice>
              <mc:Fallback>
                <p:oleObj name="Equation" r:id="rId29" imgW="2044440" imgH="888840" progId="">
                  <p:embed/>
                  <p:pic>
                    <p:nvPicPr>
                      <p:cNvPr id="820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5876926"/>
                        <a:ext cx="151288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68463" y="114301"/>
            <a:ext cx="9144000" cy="1331912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ГРАФИКИ ПОЛЯ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РАВНОМЕРНО ЗАРЯЖЕННОГО ШАРА</a:t>
            </a:r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V="1">
            <a:off x="2782888" y="18462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2782889" y="357346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 flipV="1">
            <a:off x="2782888" y="40767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2782889" y="580390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218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847851" y="1773238"/>
          <a:ext cx="792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80880" imgH="215640" progId="Equation.3">
                  <p:embed/>
                </p:oleObj>
              </mc:Choice>
              <mc:Fallback>
                <p:oleObj name="Формула" r:id="rId2" imgW="380880" imgH="215640" progId="Equation.3">
                  <p:embed/>
                  <p:pic>
                    <p:nvPicPr>
                      <p:cNvPr id="92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773238"/>
                        <a:ext cx="7921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1931989" y="4005263"/>
          <a:ext cx="7651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68280" imgH="215640" progId="Equation.3">
                  <p:embed/>
                </p:oleObj>
              </mc:Choice>
              <mc:Fallback>
                <p:oleObj name="Формула" r:id="rId4" imgW="368280" imgH="215640" progId="Equation.3">
                  <p:embed/>
                  <p:pic>
                    <p:nvPicPr>
                      <p:cNvPr id="92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9" y="4005263"/>
                        <a:ext cx="7651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4"/>
          <p:cNvGraphicFramePr>
            <a:graphicFrameLocks noChangeAspect="1"/>
          </p:cNvGraphicFramePr>
          <p:nvPr/>
        </p:nvGraphicFramePr>
        <p:xfrm>
          <a:off x="7080250" y="3736976"/>
          <a:ext cx="2365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120" imgH="126720" progId="Equation.3">
                  <p:embed/>
                </p:oleObj>
              </mc:Choice>
              <mc:Fallback>
                <p:oleObj name="Формула" r:id="rId6" imgW="114120" imgH="126720" progId="Equation.3">
                  <p:embed/>
                  <p:pic>
                    <p:nvPicPr>
                      <p:cNvPr id="922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736976"/>
                        <a:ext cx="2365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7104064" y="5949951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4120" imgH="126720" progId="Equation.3">
                  <p:embed/>
                </p:oleObj>
              </mc:Choice>
              <mc:Fallback>
                <p:oleObj name="Формула" r:id="rId8" imgW="114120" imgH="126720" progId="Equation.3">
                  <p:embed/>
                  <p:pic>
                    <p:nvPicPr>
                      <p:cNvPr id="922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5949951"/>
                        <a:ext cx="236537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4008438" y="35004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4008438" y="213360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4008438" y="5734051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222" name="Object 19"/>
          <p:cNvGraphicFramePr>
            <a:graphicFrameLocks noChangeAspect="1"/>
          </p:cNvGraphicFramePr>
          <p:nvPr/>
        </p:nvGraphicFramePr>
        <p:xfrm>
          <a:off x="4041776" y="3676650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52280" imgH="164880" progId="Equation.3">
                  <p:embed/>
                </p:oleObj>
              </mc:Choice>
              <mc:Fallback>
                <p:oleObj name="Формула" r:id="rId10" imgW="152280" imgH="164880" progId="Equation.3">
                  <p:embed/>
                  <p:pic>
                    <p:nvPicPr>
                      <p:cNvPr id="92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6" y="3676650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"/>
          <p:cNvGraphicFramePr>
            <a:graphicFrameLocks noChangeAspect="1"/>
          </p:cNvGraphicFramePr>
          <p:nvPr/>
        </p:nvGraphicFramePr>
        <p:xfrm>
          <a:off x="4151314" y="5949950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52280" imgH="164880" progId="Equation.3">
                  <p:embed/>
                </p:oleObj>
              </mc:Choice>
              <mc:Fallback>
                <p:oleObj name="Формула" r:id="rId12" imgW="152280" imgH="164880" progId="Equation.3">
                  <p:embed/>
                  <p:pic>
                    <p:nvPicPr>
                      <p:cNvPr id="92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5949950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Line 21"/>
          <p:cNvSpPr>
            <a:spLocks noChangeShapeType="1"/>
          </p:cNvSpPr>
          <p:nvPr/>
        </p:nvSpPr>
        <p:spPr bwMode="auto">
          <a:xfrm flipV="1">
            <a:off x="2782889" y="2428875"/>
            <a:ext cx="1241425" cy="11445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3" name="Arc 23"/>
          <p:cNvSpPr>
            <a:spLocks/>
          </p:cNvSpPr>
          <p:nvPr/>
        </p:nvSpPr>
        <p:spPr bwMode="auto">
          <a:xfrm rot="10800000">
            <a:off x="4008439" y="2420938"/>
            <a:ext cx="2232025" cy="1079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4" name="Arc 26"/>
          <p:cNvSpPr>
            <a:spLocks/>
          </p:cNvSpPr>
          <p:nvPr/>
        </p:nvSpPr>
        <p:spPr bwMode="auto">
          <a:xfrm rot="10800000">
            <a:off x="4008439" y="4922839"/>
            <a:ext cx="2232025" cy="7207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5" name="Arc 26"/>
          <p:cNvSpPr>
            <a:spLocks/>
          </p:cNvSpPr>
          <p:nvPr/>
        </p:nvSpPr>
        <p:spPr bwMode="auto">
          <a:xfrm rot="21364170">
            <a:off x="2767014" y="4251325"/>
            <a:ext cx="1228725" cy="86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98675" y="-171450"/>
            <a:ext cx="8001000" cy="15208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ЗАРЯЖЕННОЙ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ПЛОСКОСТИ</a:t>
            </a:r>
          </a:p>
        </p:txBody>
      </p:sp>
      <p:pic>
        <p:nvPicPr>
          <p:cNvPr id="10248" name="Picture 9" descr="Поле плоскости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81189" y="1857376"/>
            <a:ext cx="5202237" cy="4500563"/>
          </a:xfrm>
        </p:spPr>
      </p:pic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7596189" y="5715001"/>
          <a:ext cx="24590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30240" imgH="977760" progId="">
                  <p:embed/>
                </p:oleObj>
              </mc:Choice>
              <mc:Fallback>
                <p:oleObj name="Equation" r:id="rId3" imgW="2730240" imgH="977760" progId="">
                  <p:embed/>
                  <p:pic>
                    <p:nvPicPr>
                      <p:cNvPr id="1229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5715001"/>
                        <a:ext cx="2459037" cy="8810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7"/>
          <p:cNvGraphicFramePr>
            <a:graphicFrameLocks noChangeAspect="1"/>
          </p:cNvGraphicFramePr>
          <p:nvPr/>
        </p:nvGraphicFramePr>
        <p:xfrm>
          <a:off x="7596188" y="1643064"/>
          <a:ext cx="16557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1024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643064"/>
                        <a:ext cx="1655762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7596189" y="2786063"/>
          <a:ext cx="22367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977760" imgH="393480" progId="Equation.3">
                  <p:embed/>
                </p:oleObj>
              </mc:Choice>
              <mc:Fallback>
                <p:oleObj name="Формула" r:id="rId7" imgW="977760" imgH="393480" progId="Equation.3">
                  <p:embed/>
                  <p:pic>
                    <p:nvPicPr>
                      <p:cNvPr id="1229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2786063"/>
                        <a:ext cx="22367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7667626" y="3929064"/>
          <a:ext cx="1655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723600" imgH="203040" progId="Equation.3">
                  <p:embed/>
                </p:oleObj>
              </mc:Choice>
              <mc:Fallback>
                <p:oleObj name="Формула" r:id="rId9" imgW="723600" imgH="203040" progId="Equation.3">
                  <p:embed/>
                  <p:pic>
                    <p:nvPicPr>
                      <p:cNvPr id="122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6" y="3929064"/>
                        <a:ext cx="16557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2"/>
          <p:cNvGraphicFramePr>
            <a:graphicFrameLocks noChangeAspect="1"/>
          </p:cNvGraphicFramePr>
          <p:nvPr/>
        </p:nvGraphicFramePr>
        <p:xfrm>
          <a:off x="7596188" y="4572001"/>
          <a:ext cx="24685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079280" imgH="431640" progId="Equation.3">
                  <p:embed/>
                </p:oleObj>
              </mc:Choice>
              <mc:Fallback>
                <p:oleObj name="Формула" r:id="rId11" imgW="1079280" imgH="431640" progId="Equation.3">
                  <p:embed/>
                  <p:pic>
                    <p:nvPicPr>
                      <p:cNvPr id="122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572001"/>
                        <a:ext cx="2468562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graphicFrame>
        <p:nvGraphicFramePr>
          <p:cNvPr id="203783" name="Object 2"/>
          <p:cNvGraphicFramePr>
            <a:graphicFrameLocks noChangeAspect="1"/>
          </p:cNvGraphicFramePr>
          <p:nvPr/>
        </p:nvGraphicFramePr>
        <p:xfrm>
          <a:off x="6180140" y="2608752"/>
          <a:ext cx="43783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28800" imgH="469800" progId="">
                  <p:embed/>
                </p:oleObj>
              </mc:Choice>
              <mc:Fallback>
                <p:oleObj name="Формула" r:id="rId2" imgW="1828800" imgH="469800" progId="">
                  <p:embed/>
                  <p:pic>
                    <p:nvPicPr>
                      <p:cNvPr id="2037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40" y="2608752"/>
                        <a:ext cx="4378325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3"/>
          <p:cNvGraphicFramePr>
            <a:graphicFrameLocks noChangeAspect="1"/>
          </p:cNvGraphicFramePr>
          <p:nvPr/>
        </p:nvGraphicFramePr>
        <p:xfrm>
          <a:off x="1806575" y="2876813"/>
          <a:ext cx="14414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431640" progId="">
                  <p:embed/>
                </p:oleObj>
              </mc:Choice>
              <mc:Fallback>
                <p:oleObj name="Equation" r:id="rId4" imgW="647640" imgH="431640" progId="">
                  <p:embed/>
                  <p:pic>
                    <p:nvPicPr>
                      <p:cNvPr id="2037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876813"/>
                        <a:ext cx="14414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40"/>
          <p:cNvSpPr>
            <a:spLocks noChangeArrowheads="1"/>
          </p:cNvSpPr>
          <p:nvPr/>
        </p:nvSpPr>
        <p:spPr bwMode="auto">
          <a:xfrm>
            <a:off x="152400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4" name="Rectangle 4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5" name="Rectangle 4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6" name="Rectangle 4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7" name="Rectangle 4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1278" name="Rectangle 50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63" name="Прямоугольник 62"/>
          <p:cNvSpPr>
            <a:spLocks noChangeArrowheads="1"/>
          </p:cNvSpPr>
          <p:nvPr/>
        </p:nvSpPr>
        <p:spPr bwMode="auto">
          <a:xfrm>
            <a:off x="2238394" y="1715225"/>
            <a:ext cx="6500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ru-RU" sz="2000" dirty="0">
                <a:latin typeface="Times New Roman" pitchFamily="18" charset="0"/>
              </a:rPr>
              <a:t>Поскольку поле однородно и направлено параллельно оси ОХ</a:t>
            </a:r>
            <a:r>
              <a:rPr lang="en-US" sz="2000" dirty="0">
                <a:latin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</a:rPr>
              <a:t> то потенциал поля зависит только от координаты </a:t>
            </a:r>
            <a:r>
              <a:rPr lang="ru-RU" sz="2000" i="1" dirty="0">
                <a:latin typeface="Times New Roman" pitchFamily="18" charset="0"/>
              </a:rPr>
              <a:t>Х</a:t>
            </a:r>
          </a:p>
        </p:txBody>
      </p:sp>
      <p:sp>
        <p:nvSpPr>
          <p:cNvPr id="11280" name="Text Box 2"/>
          <p:cNvSpPr txBox="1">
            <a:spLocks noChangeArrowheads="1"/>
          </p:cNvSpPr>
          <p:nvPr/>
        </p:nvSpPr>
        <p:spPr bwMode="auto">
          <a:xfrm>
            <a:off x="1858170" y="-110019"/>
            <a:ext cx="864393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Разность потенциалов в поле равномерно заряженной бесконечно протяженной плоскости</a:t>
            </a:r>
          </a:p>
        </p:txBody>
      </p:sp>
      <p:grpSp>
        <p:nvGrpSpPr>
          <p:cNvPr id="2" name="Группа 28"/>
          <p:cNvGrpSpPr>
            <a:grpSpLocks/>
          </p:cNvGrpSpPr>
          <p:nvPr/>
        </p:nvGrpSpPr>
        <p:grpSpPr bwMode="auto">
          <a:xfrm>
            <a:off x="2667001" y="2714625"/>
            <a:ext cx="6215063" cy="3716338"/>
            <a:chOff x="3241284" y="2373190"/>
            <a:chExt cx="7134693" cy="4199082"/>
          </a:xfrm>
        </p:grpSpPr>
        <p:cxnSp>
          <p:nvCxnSpPr>
            <p:cNvPr id="11293" name="Прямая со стрелкой 10"/>
            <p:cNvCxnSpPr>
              <a:cxnSpLocks noChangeShapeType="1"/>
            </p:cNvCxnSpPr>
            <p:nvPr/>
          </p:nvCxnSpPr>
          <p:spPr bwMode="auto">
            <a:xfrm>
              <a:off x="3323292" y="4714000"/>
              <a:ext cx="6806661" cy="1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4" name="Прямая со стрелкой 12"/>
            <p:cNvCxnSpPr>
              <a:cxnSpLocks noChangeShapeType="1"/>
            </p:cNvCxnSpPr>
            <p:nvPr/>
          </p:nvCxnSpPr>
          <p:spPr bwMode="auto">
            <a:xfrm rot="16200000" flipV="1">
              <a:off x="4301936" y="4587696"/>
              <a:ext cx="3876211" cy="9294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5" name="Прямая соединительная линия 19"/>
            <p:cNvCxnSpPr>
              <a:cxnSpLocks noChangeShapeType="1"/>
            </p:cNvCxnSpPr>
            <p:nvPr/>
          </p:nvCxnSpPr>
          <p:spPr bwMode="auto">
            <a:xfrm>
              <a:off x="6215074" y="3500438"/>
              <a:ext cx="2356727" cy="1859303"/>
            </a:xfrm>
            <a:prstGeom prst="line">
              <a:avLst/>
            </a:prstGeom>
            <a:noFill/>
            <a:ln w="57150" algn="ctr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1296" name="Прямая соединительная линия 23"/>
            <p:cNvCxnSpPr>
              <a:cxnSpLocks noChangeShapeType="1"/>
            </p:cNvCxnSpPr>
            <p:nvPr/>
          </p:nvCxnSpPr>
          <p:spPr bwMode="auto">
            <a:xfrm rot="10800000" flipV="1">
              <a:off x="3897348" y="3502025"/>
              <a:ext cx="2317727" cy="1857715"/>
            </a:xfrm>
            <a:prstGeom prst="line">
              <a:avLst/>
            </a:prstGeom>
            <a:noFill/>
            <a:ln w="57150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11297" name="TextBox 15"/>
            <p:cNvSpPr txBox="1">
              <a:spLocks noChangeArrowheads="1"/>
            </p:cNvSpPr>
            <p:nvPr/>
          </p:nvSpPr>
          <p:spPr bwMode="auto">
            <a:xfrm>
              <a:off x="9876644" y="4644032"/>
              <a:ext cx="499333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sz="2800" b="1" i="1">
                  <a:latin typeface="Times New Roman" pitchFamily="18" charset="0"/>
                </a:rPr>
                <a:t>х</a:t>
              </a:r>
            </a:p>
          </p:txBody>
        </p:sp>
        <p:sp>
          <p:nvSpPr>
            <p:cNvPr id="11298" name="TextBox 16"/>
            <p:cNvSpPr txBox="1">
              <a:spLocks noChangeArrowheads="1"/>
            </p:cNvSpPr>
            <p:nvPr/>
          </p:nvSpPr>
          <p:spPr bwMode="auto">
            <a:xfrm>
              <a:off x="6193571" y="2373190"/>
              <a:ext cx="428261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sz="2800" b="1" i="1">
                  <a:latin typeface="Times New Roman" pitchFamily="18" charset="0"/>
                  <a:sym typeface="Symbol" pitchFamily="18" charset="2"/>
                </a:rPr>
                <a:t></a:t>
              </a:r>
              <a:endParaRPr lang="ru-RU" sz="2800" b="1" i="1">
                <a:latin typeface="Times New Roman" pitchFamily="18" charset="0"/>
              </a:endParaRPr>
            </a:p>
          </p:txBody>
        </p:sp>
        <p:sp>
          <p:nvSpPr>
            <p:cNvPr id="11299" name="Line 31"/>
            <p:cNvSpPr>
              <a:spLocks noChangeShapeType="1"/>
            </p:cNvSpPr>
            <p:nvPr/>
          </p:nvSpPr>
          <p:spPr bwMode="auto">
            <a:xfrm flipH="1">
              <a:off x="3241284" y="5763329"/>
              <a:ext cx="6888669" cy="807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0" name="Line 30"/>
            <p:cNvSpPr>
              <a:spLocks noChangeShapeType="1"/>
            </p:cNvSpPr>
            <p:nvPr/>
          </p:nvSpPr>
          <p:spPr bwMode="auto">
            <a:xfrm flipV="1">
              <a:off x="4143372" y="6524782"/>
              <a:ext cx="2143140" cy="4572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1269" name="Object 15"/>
            <p:cNvGraphicFramePr>
              <a:graphicFrameLocks noChangeAspect="1"/>
            </p:cNvGraphicFramePr>
            <p:nvPr/>
          </p:nvGraphicFramePr>
          <p:xfrm>
            <a:off x="5619514" y="4785735"/>
            <a:ext cx="499325" cy="1053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431640" progId="">
                    <p:embed/>
                  </p:oleObj>
                </mc:Choice>
                <mc:Fallback>
                  <p:oleObj name="Equation" r:id="rId6" imgW="203040" imgH="431640" progId="">
                    <p:embed/>
                    <p:pic>
                      <p:nvPicPr>
                        <p:cNvPr id="1126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514" y="4785735"/>
                          <a:ext cx="499325" cy="1053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TextBox 27"/>
            <p:cNvSpPr txBox="1">
              <a:spLocks noChangeArrowheads="1"/>
            </p:cNvSpPr>
            <p:nvPr/>
          </p:nvSpPr>
          <p:spPr bwMode="auto">
            <a:xfrm>
              <a:off x="9851150" y="5863756"/>
              <a:ext cx="360832" cy="586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x</a:t>
              </a:r>
              <a:endParaRPr lang="ru-RU" sz="2800" b="1" i="1">
                <a:latin typeface="Times New Roman" pitchFamily="18" charset="0"/>
              </a:endParaRPr>
            </a:p>
          </p:txBody>
        </p:sp>
        <p:cxnSp>
          <p:nvCxnSpPr>
            <p:cNvPr id="11302" name="Прямая соединительная линия 39"/>
            <p:cNvCxnSpPr>
              <a:cxnSpLocks noChangeShapeType="1"/>
            </p:cNvCxnSpPr>
            <p:nvPr/>
          </p:nvCxnSpPr>
          <p:spPr bwMode="auto">
            <a:xfrm>
              <a:off x="6286512" y="5214950"/>
              <a:ext cx="1357322" cy="158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1282" name="TextBox 26"/>
          <p:cNvSpPr txBox="1">
            <a:spLocks noChangeArrowheads="1"/>
          </p:cNvSpPr>
          <p:nvPr/>
        </p:nvSpPr>
        <p:spPr bwMode="auto">
          <a:xfrm>
            <a:off x="5318125" y="4714876"/>
            <a:ext cx="420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i="1">
                <a:latin typeface="Times New Roman" pitchFamily="18" charset="0"/>
              </a:rPr>
              <a:t>E</a:t>
            </a:r>
            <a:endParaRPr lang="ru-RU" sz="2400" b="1" i="1">
              <a:latin typeface="Times New Roman" pitchFamily="18" charset="0"/>
            </a:endParaRPr>
          </a:p>
        </p:txBody>
      </p:sp>
      <p:sp>
        <p:nvSpPr>
          <p:cNvPr id="11283" name="TextBox 26"/>
          <p:cNvSpPr txBox="1">
            <a:spLocks noChangeArrowheads="1"/>
          </p:cNvSpPr>
          <p:nvPr/>
        </p:nvSpPr>
        <p:spPr bwMode="auto">
          <a:xfrm>
            <a:off x="4532314" y="5303838"/>
            <a:ext cx="420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2400" b="1" i="1">
                <a:latin typeface="Times New Roman" pitchFamily="18" charset="0"/>
              </a:rPr>
              <a:t>2</a:t>
            </a:r>
          </a:p>
        </p:txBody>
      </p:sp>
      <p:sp>
        <p:nvSpPr>
          <p:cNvPr id="11284" name="TextBox 26"/>
          <p:cNvSpPr txBox="1">
            <a:spLocks noChangeArrowheads="1"/>
          </p:cNvSpPr>
          <p:nvPr/>
        </p:nvSpPr>
        <p:spPr bwMode="auto">
          <a:xfrm>
            <a:off x="5603875" y="6357938"/>
            <a:ext cx="420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2400" b="1" i="1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1268" name="Object 17"/>
          <p:cNvGraphicFramePr>
            <a:graphicFrameLocks noChangeAspect="1"/>
          </p:cNvGraphicFramePr>
          <p:nvPr/>
        </p:nvGraphicFramePr>
        <p:xfrm>
          <a:off x="5810251" y="5926138"/>
          <a:ext cx="4349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431640" progId="">
                  <p:embed/>
                </p:oleObj>
              </mc:Choice>
              <mc:Fallback>
                <p:oleObj name="Equation" r:id="rId8" imgW="203040" imgH="431640" progId="">
                  <p:embed/>
                  <p:pic>
                    <p:nvPicPr>
                      <p:cNvPr id="1126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1" y="5926138"/>
                        <a:ext cx="43497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Box 26"/>
          <p:cNvSpPr txBox="1">
            <a:spLocks noChangeArrowheads="1"/>
          </p:cNvSpPr>
          <p:nvPr/>
        </p:nvSpPr>
        <p:spPr bwMode="auto">
          <a:xfrm>
            <a:off x="5381625" y="6110288"/>
            <a:ext cx="420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2400" b="1" i="1">
                <a:latin typeface="Times New Roman" pitchFamily="18" charset="0"/>
                <a:sym typeface="Symbol" pitchFamily="18" charset="2"/>
              </a:rPr>
              <a:t></a:t>
            </a:r>
            <a:endParaRPr lang="ru-RU" sz="2400" b="1" i="1">
              <a:latin typeface="Times New Roman" pitchFamily="18" charset="0"/>
            </a:endParaRPr>
          </a:p>
        </p:txBody>
      </p:sp>
      <p:sp>
        <p:nvSpPr>
          <p:cNvPr id="11286" name="Rectangle 1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287" name="Picture 1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5463" y="4000501"/>
            <a:ext cx="101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8" name="Rectangle 20"/>
          <p:cNvSpPr>
            <a:spLocks noChangeArrowheads="1"/>
          </p:cNvSpPr>
          <p:nvPr/>
        </p:nvSpPr>
        <p:spPr bwMode="auto">
          <a:xfrm>
            <a:off x="1524001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11289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290" name="Picture 2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4626" y="4043363"/>
            <a:ext cx="7143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1" name="Rectangle 2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292" name="Picture 2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1626" y="3286125"/>
            <a:ext cx="4286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19537" y="2636913"/>
            <a:ext cx="5630863" cy="4084637"/>
            <a:chOff x="96" y="672"/>
            <a:chExt cx="3597" cy="2736"/>
          </a:xfrm>
        </p:grpSpPr>
        <p:pic>
          <p:nvPicPr>
            <p:cNvPr id="12314" name="Picture 4" descr="C:\Мои документы\Мои рисунки\Электростатика1\Напряженность\силовые (плоскость-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672"/>
              <a:ext cx="2600" cy="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5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6" name="Text Box 11"/>
            <p:cNvSpPr txBox="1">
              <a:spLocks noChangeArrowheads="1"/>
            </p:cNvSpPr>
            <p:nvPr/>
          </p:nvSpPr>
          <p:spPr bwMode="auto">
            <a:xfrm>
              <a:off x="1200" y="1680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  <p:sp>
          <p:nvSpPr>
            <p:cNvPr id="12317" name="Text Box 12"/>
            <p:cNvSpPr txBox="1">
              <a:spLocks noChangeArrowheads="1"/>
            </p:cNvSpPr>
            <p:nvPr/>
          </p:nvSpPr>
          <p:spPr bwMode="auto">
            <a:xfrm>
              <a:off x="2112" y="1824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  <p:sp>
          <p:nvSpPr>
            <p:cNvPr id="12318" name="Text Box 10"/>
            <p:cNvSpPr txBox="1">
              <a:spLocks noChangeArrowheads="1"/>
            </p:cNvSpPr>
            <p:nvPr/>
          </p:nvSpPr>
          <p:spPr bwMode="auto">
            <a:xfrm>
              <a:off x="3038" y="777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9" name="Text Box 12"/>
            <p:cNvSpPr txBox="1">
              <a:spLocks noChangeArrowheads="1"/>
            </p:cNvSpPr>
            <p:nvPr/>
          </p:nvSpPr>
          <p:spPr bwMode="auto">
            <a:xfrm>
              <a:off x="3357" y="777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  <p:sp>
          <p:nvSpPr>
            <p:cNvPr id="12320" name="Text Box 11"/>
            <p:cNvSpPr txBox="1">
              <a:spLocks noChangeArrowheads="1"/>
            </p:cNvSpPr>
            <p:nvPr/>
          </p:nvSpPr>
          <p:spPr bwMode="auto">
            <a:xfrm>
              <a:off x="3038" y="1639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</p:grp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1524000" y="107862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Две параллельные бесконечные плоскости, заряженные равномерно. 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2220100" y="1977334"/>
          <a:ext cx="1285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28600" progId="">
                  <p:embed/>
                </p:oleObj>
              </mc:Choice>
              <mc:Fallback>
                <p:oleObj name="Equation" r:id="rId3" imgW="419040" imgH="228600" progId="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00" y="1977334"/>
                        <a:ext cx="12858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872216" y="1945309"/>
          <a:ext cx="11668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228600" progId="">
                  <p:embed/>
                </p:oleObj>
              </mc:Choice>
              <mc:Fallback>
                <p:oleObj name="Equation" r:id="rId5" imgW="431640" imgH="228600" progId="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216" y="1945309"/>
                        <a:ext cx="11668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3508624" y="360698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8624" y="4249928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508624" y="4892864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508624" y="5535803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508624" y="617873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008437" y="360698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008437" y="4249928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008437" y="4892864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008437" y="5535803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008437" y="617873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937374" y="360698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5008812" y="4249928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008812" y="4892864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008812" y="5535803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5008812" y="6178739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784" name="Object 3"/>
          <p:cNvGraphicFramePr>
            <a:graphicFrameLocks noChangeAspect="1"/>
          </p:cNvGraphicFramePr>
          <p:nvPr/>
        </p:nvGraphicFramePr>
        <p:xfrm>
          <a:off x="7652000" y="4035614"/>
          <a:ext cx="2035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431640" progId="">
                  <p:embed/>
                </p:oleObj>
              </mc:Choice>
              <mc:Fallback>
                <p:oleObj name="Equation" r:id="rId7" imgW="914400" imgH="431640" progId="">
                  <p:embed/>
                  <p:pic>
                    <p:nvPicPr>
                      <p:cNvPr id="2037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000" y="4035614"/>
                        <a:ext cx="20351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Прямая соединительная линия 52"/>
          <p:cNvCxnSpPr/>
          <p:nvPr/>
        </p:nvCxnSpPr>
        <p:spPr>
          <a:xfrm>
            <a:off x="6580437" y="3392677"/>
            <a:ext cx="10715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6294687" y="4749989"/>
            <a:ext cx="10715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7794875" y="2749739"/>
          <a:ext cx="2035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431640" progId="">
                  <p:embed/>
                </p:oleObj>
              </mc:Choice>
              <mc:Fallback>
                <p:oleObj name="Equation" r:id="rId9" imgW="914400" imgH="431640" progId="">
                  <p:embed/>
                  <p:pic>
                    <p:nvPicPr>
                      <p:cNvPr id="5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875" y="2749739"/>
                        <a:ext cx="20351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E1A08-D477-4E59-B0E5-7D07700D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Потенциал электростатического поля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7EF56D3-998A-4A82-B915-7ACECE23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774826"/>
            <a:ext cx="8642350" cy="4625975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приведенного примера видно, что отношение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не зависит от выбора пробного заряда, а характеризуется только зарядом, создающим поле.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Таким образом,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потенциал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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является скалярной (энергетической) характеристикой электростатического поля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(напряженность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– векторная (силовая) характеристика поля).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Единица потенциала –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вольт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вольт (1 В) есть потенциал такой точки поля, в которой заряд в 1 Кл обладает потенциальной энергией 1 Дж (1 В = 1Дж/Кл).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16087-1108-4F56-A277-81709BFA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3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1847850" y="1700214"/>
            <a:ext cx="4070350" cy="4084637"/>
            <a:chOff x="96" y="672"/>
            <a:chExt cx="2600" cy="2736"/>
          </a:xfrm>
        </p:grpSpPr>
        <p:pic>
          <p:nvPicPr>
            <p:cNvPr id="13357" name="Picture 4" descr="C:\Мои документы\Мои рисунки\Электростатика1\Напряженность\силовые (плоскость-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672"/>
              <a:ext cx="2600" cy="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58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359" name="Text Box 11"/>
            <p:cNvSpPr txBox="1">
              <a:spLocks noChangeArrowheads="1"/>
            </p:cNvSpPr>
            <p:nvPr/>
          </p:nvSpPr>
          <p:spPr bwMode="auto">
            <a:xfrm>
              <a:off x="1200" y="1680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  <p:sp>
          <p:nvSpPr>
            <p:cNvPr id="13360" name="Text Box 12"/>
            <p:cNvSpPr txBox="1">
              <a:spLocks noChangeArrowheads="1"/>
            </p:cNvSpPr>
            <p:nvPr/>
          </p:nvSpPr>
          <p:spPr bwMode="auto">
            <a:xfrm>
              <a:off x="2112" y="1824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</p:grp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graphicFrame>
        <p:nvGraphicFramePr>
          <p:cNvPr id="204801" name="Object 2"/>
          <p:cNvGraphicFramePr>
            <a:graphicFrameLocks noChangeAspect="1"/>
          </p:cNvGraphicFramePr>
          <p:nvPr/>
        </p:nvGraphicFramePr>
        <p:xfrm>
          <a:off x="7096126" y="1714500"/>
          <a:ext cx="25114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431640" progId="">
                  <p:embed/>
                </p:oleObj>
              </mc:Choice>
              <mc:Fallback>
                <p:oleObj name="Equation" r:id="rId3" imgW="888840" imgH="431640" progId="">
                  <p:embed/>
                  <p:pic>
                    <p:nvPicPr>
                      <p:cNvPr id="2048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6" y="1714500"/>
                        <a:ext cx="251142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Две параллельные бесконечные плоскости, заряженные равномерно. </a:t>
            </a:r>
          </a:p>
        </p:txBody>
      </p:sp>
      <p:sp>
        <p:nvSpPr>
          <p:cNvPr id="13324" name="TextBox 26"/>
          <p:cNvSpPr txBox="1">
            <a:spLocks noChangeArrowheads="1"/>
          </p:cNvSpPr>
          <p:nvPr/>
        </p:nvSpPr>
        <p:spPr bwMode="auto">
          <a:xfrm>
            <a:off x="7889875" y="4843464"/>
            <a:ext cx="420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i="1">
                <a:latin typeface="Times New Roman" pitchFamily="18" charset="0"/>
              </a:rPr>
              <a:t>E</a:t>
            </a:r>
            <a:endParaRPr lang="ru-RU" sz="2400" b="1" i="1">
              <a:latin typeface="Times New Roman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 bwMode="auto">
          <a:xfrm rot="5400000" flipH="1" flipV="1">
            <a:off x="7097713" y="5572125"/>
            <a:ext cx="142716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Группа 28"/>
          <p:cNvGrpSpPr>
            <a:grpSpLocks/>
          </p:cNvGrpSpPr>
          <p:nvPr/>
        </p:nvGrpSpPr>
        <p:grpSpPr bwMode="auto">
          <a:xfrm>
            <a:off x="6273486" y="3141663"/>
            <a:ext cx="4107179" cy="3287712"/>
            <a:chOff x="4429124" y="2857496"/>
            <a:chExt cx="4714876" cy="3714776"/>
          </a:xfrm>
        </p:grpSpPr>
        <p:cxnSp>
          <p:nvCxnSpPr>
            <p:cNvPr id="13342" name="Прямая со стрелкой 10"/>
            <p:cNvCxnSpPr>
              <a:cxnSpLocks noChangeShapeType="1"/>
            </p:cNvCxnSpPr>
            <p:nvPr/>
          </p:nvCxnSpPr>
          <p:spPr bwMode="auto">
            <a:xfrm>
              <a:off x="5143504" y="4714884"/>
              <a:ext cx="36433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43" name="Прямая со стрелкой 12"/>
            <p:cNvCxnSpPr>
              <a:cxnSpLocks noChangeShapeType="1"/>
            </p:cNvCxnSpPr>
            <p:nvPr/>
          </p:nvCxnSpPr>
          <p:spPr bwMode="auto">
            <a:xfrm rot="16200000" flipV="1">
              <a:off x="4464843" y="4750603"/>
              <a:ext cx="3571900" cy="714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44" name="Прямая соединительная линия 19"/>
            <p:cNvCxnSpPr>
              <a:cxnSpLocks noChangeShapeType="1"/>
            </p:cNvCxnSpPr>
            <p:nvPr/>
          </p:nvCxnSpPr>
          <p:spPr bwMode="auto">
            <a:xfrm>
              <a:off x="6215074" y="3500438"/>
              <a:ext cx="1285884" cy="785818"/>
            </a:xfrm>
            <a:prstGeom prst="line">
              <a:avLst/>
            </a:prstGeom>
            <a:noFill/>
            <a:ln w="57150" algn="ctr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3345" name="Прямая соединительная линия 21"/>
            <p:cNvCxnSpPr>
              <a:cxnSpLocks noChangeShapeType="1"/>
            </p:cNvCxnSpPr>
            <p:nvPr/>
          </p:nvCxnSpPr>
          <p:spPr bwMode="auto">
            <a:xfrm>
              <a:off x="7500958" y="4286256"/>
              <a:ext cx="1643042" cy="1588"/>
            </a:xfrm>
            <a:prstGeom prst="line">
              <a:avLst/>
            </a:prstGeom>
            <a:noFill/>
            <a:ln w="57150" algn="ctr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3346" name="Прямая соединительная линия 23"/>
            <p:cNvCxnSpPr>
              <a:cxnSpLocks noChangeShapeType="1"/>
            </p:cNvCxnSpPr>
            <p:nvPr/>
          </p:nvCxnSpPr>
          <p:spPr bwMode="auto">
            <a:xfrm rot="10800000">
              <a:off x="4429124" y="3500438"/>
              <a:ext cx="1785950" cy="1588"/>
            </a:xfrm>
            <a:prstGeom prst="line">
              <a:avLst/>
            </a:prstGeom>
            <a:noFill/>
            <a:ln w="57150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13347" name="TextBox 15"/>
            <p:cNvSpPr txBox="1">
              <a:spLocks noChangeArrowheads="1"/>
            </p:cNvSpPr>
            <p:nvPr/>
          </p:nvSpPr>
          <p:spPr bwMode="auto">
            <a:xfrm>
              <a:off x="8358552" y="4644032"/>
              <a:ext cx="499333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sz="2800" b="1" i="1">
                  <a:latin typeface="Times New Roman" pitchFamily="18" charset="0"/>
                </a:rPr>
                <a:t>х</a:t>
              </a:r>
            </a:p>
          </p:txBody>
        </p:sp>
        <p:sp>
          <p:nvSpPr>
            <p:cNvPr id="13348" name="TextBox 16"/>
            <p:cNvSpPr txBox="1">
              <a:spLocks noChangeArrowheads="1"/>
            </p:cNvSpPr>
            <p:nvPr/>
          </p:nvSpPr>
          <p:spPr bwMode="auto">
            <a:xfrm>
              <a:off x="6286498" y="2857496"/>
              <a:ext cx="428261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sz="2800" b="1" i="1">
                  <a:latin typeface="Times New Roman" pitchFamily="18" charset="0"/>
                  <a:sym typeface="Symbol" pitchFamily="18" charset="2"/>
                </a:rPr>
                <a:t></a:t>
              </a:r>
              <a:endParaRPr lang="ru-RU" sz="2800" b="1" i="1">
                <a:latin typeface="Times New Roman" pitchFamily="18" charset="0"/>
              </a:endParaRPr>
            </a:p>
          </p:txBody>
        </p:sp>
        <p:sp>
          <p:nvSpPr>
            <p:cNvPr id="13349" name="Line 31"/>
            <p:cNvSpPr>
              <a:spLocks noChangeShapeType="1"/>
            </p:cNvSpPr>
            <p:nvPr/>
          </p:nvSpPr>
          <p:spPr bwMode="auto">
            <a:xfrm flipH="1">
              <a:off x="5286380" y="5786454"/>
              <a:ext cx="3857620" cy="4571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50" name="Line 30"/>
            <p:cNvSpPr>
              <a:spLocks noChangeShapeType="1"/>
            </p:cNvSpPr>
            <p:nvPr/>
          </p:nvSpPr>
          <p:spPr bwMode="auto">
            <a:xfrm>
              <a:off x="4721352" y="5785729"/>
              <a:ext cx="157058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51" name="Line 17"/>
            <p:cNvSpPr>
              <a:spLocks noChangeShapeType="1"/>
            </p:cNvSpPr>
            <p:nvPr/>
          </p:nvSpPr>
          <p:spPr bwMode="auto">
            <a:xfrm>
              <a:off x="7697195" y="5785729"/>
              <a:ext cx="1232523" cy="15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3320" name="Object 3"/>
            <p:cNvGraphicFramePr>
              <a:graphicFrameLocks noChangeAspect="1"/>
            </p:cNvGraphicFramePr>
            <p:nvPr/>
          </p:nvGraphicFramePr>
          <p:xfrm>
            <a:off x="5619514" y="4785735"/>
            <a:ext cx="499325" cy="1053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040" imgH="431640" progId="">
                    <p:embed/>
                  </p:oleObj>
                </mc:Choice>
                <mc:Fallback>
                  <p:oleObj name="Equation" r:id="rId5" imgW="203040" imgH="431640" progId="">
                    <p:embed/>
                    <p:pic>
                      <p:nvPicPr>
                        <p:cNvPr id="1332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514" y="4785735"/>
                          <a:ext cx="499325" cy="1053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TextBox 27"/>
            <p:cNvSpPr txBox="1">
              <a:spLocks noChangeArrowheads="1"/>
            </p:cNvSpPr>
            <p:nvPr/>
          </p:nvSpPr>
          <p:spPr bwMode="auto">
            <a:xfrm>
              <a:off x="8425980" y="5863756"/>
              <a:ext cx="360832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x</a:t>
              </a:r>
              <a:endParaRPr lang="ru-RU" sz="2800" b="1" i="1">
                <a:latin typeface="Times New Roman" pitchFamily="18" charset="0"/>
              </a:endParaRPr>
            </a:p>
          </p:txBody>
        </p:sp>
        <p:cxnSp>
          <p:nvCxnSpPr>
            <p:cNvPr id="13353" name="Прямая со стрелкой 36"/>
            <p:cNvCxnSpPr>
              <a:cxnSpLocks noChangeShapeType="1"/>
            </p:cNvCxnSpPr>
            <p:nvPr/>
          </p:nvCxnSpPr>
          <p:spPr bwMode="auto">
            <a:xfrm rot="16200000" flipV="1">
              <a:off x="5893603" y="4679165"/>
              <a:ext cx="3429024" cy="714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3354" name="Прямая соединительная линия 39"/>
            <p:cNvCxnSpPr>
              <a:cxnSpLocks noChangeShapeType="1"/>
            </p:cNvCxnSpPr>
            <p:nvPr/>
          </p:nvCxnSpPr>
          <p:spPr bwMode="auto">
            <a:xfrm>
              <a:off x="6286512" y="5214950"/>
              <a:ext cx="1357322" cy="158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3355" name="TextBox 41"/>
            <p:cNvSpPr txBox="1">
              <a:spLocks noChangeArrowheads="1"/>
            </p:cNvSpPr>
            <p:nvPr/>
          </p:nvSpPr>
          <p:spPr bwMode="auto">
            <a:xfrm>
              <a:off x="7715249" y="5930123"/>
              <a:ext cx="499334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d</a:t>
              </a:r>
              <a:endParaRPr lang="ru-RU" sz="2800" b="1" i="1">
                <a:latin typeface="Times New Roman" pitchFamily="18" charset="0"/>
              </a:endParaRPr>
            </a:p>
          </p:txBody>
        </p:sp>
        <p:sp>
          <p:nvSpPr>
            <p:cNvPr id="13356" name="TextBox 41"/>
            <p:cNvSpPr txBox="1">
              <a:spLocks noChangeArrowheads="1"/>
            </p:cNvSpPr>
            <p:nvPr/>
          </p:nvSpPr>
          <p:spPr bwMode="auto">
            <a:xfrm>
              <a:off x="7669713" y="4635074"/>
              <a:ext cx="499334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d</a:t>
              </a:r>
              <a:endParaRPr lang="ru-RU" sz="2800" b="1" i="1">
                <a:latin typeface="Times New Roman" pitchFamily="18" charset="0"/>
              </a:endParaRPr>
            </a:p>
          </p:txBody>
        </p:sp>
      </p:grpSp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2809875" y="1000125"/>
          <a:ext cx="571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39680" progId="">
                  <p:embed/>
                </p:oleObj>
              </mc:Choice>
              <mc:Fallback>
                <p:oleObj name="Equation" r:id="rId7" imgW="152280" imgH="139680" progId="">
                  <p:embed/>
                  <p:pic>
                    <p:nvPicPr>
                      <p:cNvPr id="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000125"/>
                        <a:ext cx="5715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4167189" y="1000125"/>
          <a:ext cx="904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139680" progId="">
                  <p:embed/>
                </p:oleObj>
              </mc:Choice>
              <mc:Fallback>
                <p:oleObj name="Equation" r:id="rId9" imgW="241200" imgH="139680" progId="">
                  <p:embed/>
                  <p:pic>
                    <p:nvPicPr>
                      <p:cNvPr id="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1000125"/>
                        <a:ext cx="9048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338137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381375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381375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381375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381375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881188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881188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881188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881188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881188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81012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4881563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881563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881563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4881563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24000" y="5857876"/>
          <a:ext cx="12271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">
                  <p:embed/>
                </p:oleObj>
              </mc:Choice>
              <mc:Fallback>
                <p:oleObj name="Equation" r:id="rId11" imgW="380880" imgH="177480" progId="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57876"/>
                        <a:ext cx="12271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738689" y="5929313"/>
          <a:ext cx="12271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177480" progId="">
                  <p:embed/>
                </p:oleObj>
              </mc:Choice>
              <mc:Fallback>
                <p:oleObj name="Equation" r:id="rId13" imgW="380880" imgH="177480" progId="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5929313"/>
                        <a:ext cx="12271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309939" y="5786438"/>
          <a:ext cx="11715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431640" progId="">
                  <p:embed/>
                </p:oleObj>
              </mc:Choice>
              <mc:Fallback>
                <p:oleObj name="Equation" r:id="rId15" imgW="469800" imgH="431640" progId="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5786438"/>
                        <a:ext cx="11715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03389" y="333375"/>
            <a:ext cx="8785225" cy="755650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Verdana" pitchFamily="34" charset="0"/>
                <a:ea typeface="+mn-ea"/>
                <a:cs typeface="+mn-cs"/>
              </a:rPr>
              <a:t>ПОЛЕ ПОЛОГО ЦИЛИНДРА</a:t>
            </a:r>
          </a:p>
        </p:txBody>
      </p:sp>
      <p:sp>
        <p:nvSpPr>
          <p:cNvPr id="143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39901" y="1628776"/>
            <a:ext cx="5580063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Пусть поле создается бесконечной </a:t>
            </a:r>
            <a:r>
              <a:rPr lang="ru-RU" sz="1800" dirty="0" err="1"/>
              <a:t>цилин</a:t>
            </a:r>
            <a:r>
              <a:rPr lang="ru-RU" sz="1800" dirty="0"/>
              <a:t>-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 err="1"/>
              <a:t>дрической</a:t>
            </a:r>
            <a:r>
              <a:rPr lang="ru-RU" sz="1800" dirty="0"/>
              <a:t> поверхностью радиуса </a:t>
            </a:r>
            <a:r>
              <a:rPr lang="en-US" sz="1800" dirty="0"/>
              <a:t>R</a:t>
            </a:r>
            <a:r>
              <a:rPr lang="ru-RU" sz="1800" dirty="0"/>
              <a:t>, заря-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 err="1"/>
              <a:t>женной</a:t>
            </a:r>
            <a:r>
              <a:rPr lang="ru-RU" sz="1800" dirty="0"/>
              <a:t> с постоянной плотностью заряда:  </a:t>
            </a:r>
          </a:p>
        </p:txBody>
      </p:sp>
      <p:pic>
        <p:nvPicPr>
          <p:cNvPr id="14354" name="Picture 7" descr="Поле заряженного цилиндра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91400" y="1571626"/>
            <a:ext cx="3194050" cy="5084763"/>
          </a:xfrm>
        </p:spPr>
      </p:pic>
      <p:graphicFrame>
        <p:nvGraphicFramePr>
          <p:cNvPr id="1433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8" y="2711450"/>
          <a:ext cx="18732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330120" progId="">
                  <p:embed/>
                </p:oleObj>
              </mc:Choice>
              <mc:Fallback>
                <p:oleObj name="Equation" r:id="rId3" imgW="2247840" imgH="330120" progId="">
                  <p:embed/>
                  <p:pic>
                    <p:nvPicPr>
                      <p:cNvPr id="143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711450"/>
                        <a:ext cx="187325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4173538" y="2708276"/>
          <a:ext cx="1397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30120" progId="">
                  <p:embed/>
                </p:oleObj>
              </mc:Choice>
              <mc:Fallback>
                <p:oleObj name="Equation" r:id="rId5" imgW="1600200" imgH="330120" progId="">
                  <p:embed/>
                  <p:pic>
                    <p:nvPicPr>
                      <p:cNvPr id="143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708276"/>
                        <a:ext cx="13970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1"/>
          <p:cNvGraphicFramePr>
            <a:graphicFrameLocks noChangeAspect="1"/>
          </p:cNvGraphicFramePr>
          <p:nvPr/>
        </p:nvGraphicFramePr>
        <p:xfrm>
          <a:off x="1560513" y="3141663"/>
          <a:ext cx="10795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80" imgH="330120" progId="">
                  <p:embed/>
                </p:oleObj>
              </mc:Choice>
              <mc:Fallback>
                <p:oleObj name="Equation" r:id="rId7" imgW="1282680" imgH="330120" progId="">
                  <p:embed/>
                  <p:pic>
                    <p:nvPicPr>
                      <p:cNvPr id="1536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141663"/>
                        <a:ext cx="1079500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2"/>
          <p:cNvGraphicFramePr>
            <a:graphicFrameLocks noChangeAspect="1"/>
          </p:cNvGraphicFramePr>
          <p:nvPr/>
        </p:nvGraphicFramePr>
        <p:xfrm>
          <a:off x="2711451" y="3141664"/>
          <a:ext cx="12239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98320" imgH="444240" progId="">
                  <p:embed/>
                </p:oleObj>
              </mc:Choice>
              <mc:Fallback>
                <p:oleObj name="Equation" r:id="rId9" imgW="1498320" imgH="444240" progId="">
                  <p:embed/>
                  <p:pic>
                    <p:nvPicPr>
                      <p:cNvPr id="153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141664"/>
                        <a:ext cx="12239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3"/>
          <p:cNvGraphicFramePr>
            <a:graphicFrameLocks noChangeAspect="1"/>
          </p:cNvGraphicFramePr>
          <p:nvPr/>
        </p:nvGraphicFramePr>
        <p:xfrm>
          <a:off x="4024313" y="2928938"/>
          <a:ext cx="33401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03360" imgH="1079280" progId="">
                  <p:embed/>
                </p:oleObj>
              </mc:Choice>
              <mc:Fallback>
                <p:oleObj name="Equation" r:id="rId11" imgW="4203360" imgH="1079280" progId="">
                  <p:embed/>
                  <p:pic>
                    <p:nvPicPr>
                      <p:cNvPr id="1536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2928938"/>
                        <a:ext cx="33401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4"/>
          <p:cNvGraphicFramePr>
            <a:graphicFrameLocks noChangeAspect="1"/>
          </p:cNvGraphicFramePr>
          <p:nvPr/>
        </p:nvGraphicFramePr>
        <p:xfrm>
          <a:off x="1703512" y="3933056"/>
          <a:ext cx="108108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82680" imgH="330120" progId="">
                  <p:embed/>
                </p:oleObj>
              </mc:Choice>
              <mc:Fallback>
                <p:oleObj name="Equation" r:id="rId13" imgW="1282680" imgH="330120" progId="">
                  <p:embed/>
                  <p:pic>
                    <p:nvPicPr>
                      <p:cNvPr id="153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933056"/>
                        <a:ext cx="1081088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5"/>
          <p:cNvGraphicFramePr>
            <a:graphicFrameLocks noChangeAspect="1"/>
          </p:cNvGraphicFramePr>
          <p:nvPr/>
        </p:nvGraphicFramePr>
        <p:xfrm>
          <a:off x="2855640" y="3933056"/>
          <a:ext cx="14303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77680" imgH="406080" progId="">
                  <p:embed/>
                </p:oleObj>
              </mc:Choice>
              <mc:Fallback>
                <p:oleObj name="Equation" r:id="rId15" imgW="1777680" imgH="406080" progId="">
                  <p:embed/>
                  <p:pic>
                    <p:nvPicPr>
                      <p:cNvPr id="1536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3933056"/>
                        <a:ext cx="14303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7"/>
          <p:cNvGraphicFramePr>
            <a:graphicFrameLocks noChangeAspect="1"/>
          </p:cNvGraphicFramePr>
          <p:nvPr/>
        </p:nvGraphicFramePr>
        <p:xfrm>
          <a:off x="1775520" y="4509121"/>
          <a:ext cx="2389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81000" imgH="520560" progId="">
                  <p:embed/>
                </p:oleObj>
              </mc:Choice>
              <mc:Fallback>
                <p:oleObj name="Equation" r:id="rId17" imgW="2781000" imgH="520560" progId="">
                  <p:embed/>
                  <p:pic>
                    <p:nvPicPr>
                      <p:cNvPr id="15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509121"/>
                        <a:ext cx="23891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20"/>
          <p:cNvGraphicFramePr>
            <a:graphicFrameLocks noChangeAspect="1"/>
          </p:cNvGraphicFramePr>
          <p:nvPr/>
        </p:nvGraphicFramePr>
        <p:xfrm>
          <a:off x="4813301" y="5311776"/>
          <a:ext cx="1497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77680" imgH="406080" progId="">
                  <p:embed/>
                </p:oleObj>
              </mc:Choice>
              <mc:Fallback>
                <p:oleObj name="Equation" r:id="rId19" imgW="1777680" imgH="406080" progId="">
                  <p:embed/>
                  <p:pic>
                    <p:nvPicPr>
                      <p:cNvPr id="1537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1" y="5311776"/>
                        <a:ext cx="14970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1"/>
          <p:cNvGraphicFramePr>
            <a:graphicFrameLocks noChangeAspect="1"/>
          </p:cNvGraphicFramePr>
          <p:nvPr/>
        </p:nvGraphicFramePr>
        <p:xfrm>
          <a:off x="1595438" y="5857875"/>
          <a:ext cx="1554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55520" imgH="977760" progId="">
                  <p:embed/>
                </p:oleObj>
              </mc:Choice>
              <mc:Fallback>
                <p:oleObj name="Equation" r:id="rId21" imgW="1955520" imgH="977760" progId="">
                  <p:embed/>
                  <p:pic>
                    <p:nvPicPr>
                      <p:cNvPr id="1537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57875"/>
                        <a:ext cx="1554162" cy="776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2"/>
          <p:cNvGraphicFramePr>
            <a:graphicFrameLocks noChangeAspect="1"/>
          </p:cNvGraphicFramePr>
          <p:nvPr/>
        </p:nvGraphicFramePr>
        <p:xfrm>
          <a:off x="3309939" y="5786438"/>
          <a:ext cx="47720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981400" imgH="1079280" progId="">
                  <p:embed/>
                </p:oleObj>
              </mc:Choice>
              <mc:Fallback>
                <p:oleObj name="Equation" r:id="rId23" imgW="5981400" imgH="1079280" progId="">
                  <p:embed/>
                  <p:pic>
                    <p:nvPicPr>
                      <p:cNvPr id="1537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5786438"/>
                        <a:ext cx="4772025" cy="862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3"/>
          <p:cNvGraphicFramePr>
            <a:graphicFrameLocks noChangeAspect="1"/>
          </p:cNvGraphicFramePr>
          <p:nvPr/>
        </p:nvGraphicFramePr>
        <p:xfrm>
          <a:off x="5015881" y="3645025"/>
          <a:ext cx="14906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49160" imgH="444240" progId="">
                  <p:embed/>
                </p:oleObj>
              </mc:Choice>
              <mc:Fallback>
                <p:oleObj name="Equation" r:id="rId25" imgW="749160" imgH="444240" progId="">
                  <p:embed/>
                  <p:pic>
                    <p:nvPicPr>
                      <p:cNvPr id="1537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3645025"/>
                        <a:ext cx="14906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4"/>
          <p:cNvGraphicFramePr>
            <a:graphicFrameLocks noChangeAspect="1"/>
          </p:cNvGraphicFramePr>
          <p:nvPr/>
        </p:nvGraphicFramePr>
        <p:xfrm>
          <a:off x="4583833" y="4437113"/>
          <a:ext cx="1920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65160" imgH="444240" progId="">
                  <p:embed/>
                </p:oleObj>
              </mc:Choice>
              <mc:Fallback>
                <p:oleObj name="Equation" r:id="rId27" imgW="965160" imgH="444240" progId="">
                  <p:embed/>
                  <p:pic>
                    <p:nvPicPr>
                      <p:cNvPr id="1537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3" y="4437113"/>
                        <a:ext cx="1920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25"/>
          <p:cNvGraphicFramePr>
            <a:graphicFrameLocks noChangeAspect="1"/>
          </p:cNvGraphicFramePr>
          <p:nvPr/>
        </p:nvGraphicFramePr>
        <p:xfrm>
          <a:off x="1952626" y="5143501"/>
          <a:ext cx="17954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9" imgW="901440" imgH="380880" progId="Equation.3">
                  <p:embed/>
                </p:oleObj>
              </mc:Choice>
              <mc:Fallback>
                <p:oleObj name="Формула" r:id="rId29" imgW="901440" imgH="380880" progId="Equation.3">
                  <p:embed/>
                  <p:pic>
                    <p:nvPicPr>
                      <p:cNvPr id="1537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5143501"/>
                        <a:ext cx="17954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>
            <a:off x="1524000" y="3429000"/>
            <a:ext cx="8572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631504" y="4293096"/>
            <a:ext cx="8572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98675" y="44451"/>
            <a:ext cx="8001000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Verdana" pitchFamily="34" charset="0"/>
                <a:ea typeface="+mn-ea"/>
                <a:cs typeface="+mn-cs"/>
              </a:rPr>
              <a:t>ПОЛЕ ЗАРЯЖЕННОЙ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  <a:latin typeface="Verdana" pitchFamily="34" charset="0"/>
                <a:ea typeface="+mn-ea"/>
                <a:cs typeface="+mn-cs"/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Verdana" pitchFamily="34" charset="0"/>
                <a:ea typeface="+mn-ea"/>
                <a:cs typeface="+mn-cs"/>
              </a:rPr>
              <a:t>ПРЯМОЛИНЕЙНОЙ НИТИ</a:t>
            </a:r>
          </a:p>
        </p:txBody>
      </p:sp>
      <p:graphicFrame>
        <p:nvGraphicFramePr>
          <p:cNvPr id="16386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52689" y="2143125"/>
          <a:ext cx="26558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977760" progId="">
                  <p:embed/>
                </p:oleObj>
              </mc:Choice>
              <mc:Fallback>
                <p:oleObj name="Equation" r:id="rId2" imgW="3352680" imgH="977760" progId="">
                  <p:embed/>
                  <p:pic>
                    <p:nvPicPr>
                      <p:cNvPr id="163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2143125"/>
                        <a:ext cx="265588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51464" y="2303463"/>
          <a:ext cx="1031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19040" progId="">
                  <p:embed/>
                </p:oleObj>
              </mc:Choice>
              <mc:Fallback>
                <p:oleObj name="Equation" r:id="rId4" imgW="1104840" imgH="419040" progId="">
                  <p:embed/>
                  <p:pic>
                    <p:nvPicPr>
                      <p:cNvPr id="163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2303463"/>
                        <a:ext cx="103187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2" descr="Поле заряженного цилиндра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6000" y="1700213"/>
            <a:ext cx="319405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524001" y="3286126"/>
          <a:ext cx="5522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08760" imgH="1155600" progId="">
                  <p:embed/>
                </p:oleObj>
              </mc:Choice>
              <mc:Fallback>
                <p:oleObj name="Equation" r:id="rId7" imgW="6908760" imgH="1155600" progId="">
                  <p:embed/>
                  <p:pic>
                    <p:nvPicPr>
                      <p:cNvPr id="1638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286126"/>
                        <a:ext cx="55229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809875" y="4714875"/>
          <a:ext cx="31067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86200" imgH="1104840" progId="">
                  <p:embed/>
                </p:oleObj>
              </mc:Choice>
              <mc:Fallback>
                <p:oleObj name="Equation" r:id="rId9" imgW="3886200" imgH="1104840" progId="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714875"/>
                        <a:ext cx="3106738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5524501" y="4371975"/>
            <a:ext cx="714375" cy="2357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115889"/>
            <a:ext cx="8001000" cy="12160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РОТОР ВЕКТОРНОГО ПОЛЯ</a:t>
            </a:r>
            <a:br>
              <a:rPr lang="ru-RU" sz="3400" b="1" dirty="0">
                <a:solidFill>
                  <a:srgbClr val="33CC33"/>
                </a:solidFill>
              </a:rPr>
            </a:br>
            <a:endParaRPr lang="ru-RU" sz="3400" b="1" dirty="0">
              <a:solidFill>
                <a:srgbClr val="33CC33"/>
              </a:solidFill>
            </a:endParaRPr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40280"/>
            <a:ext cx="9144000" cy="568912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b="1" dirty="0"/>
              <a:t>Ротором</a:t>
            </a:r>
            <a:r>
              <a:rPr lang="ru-RU" sz="1800" dirty="0"/>
              <a:t> (или вихрем) векторного поля       называется вектор, проекция которого на направление положительной нормали     к плоскости контура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800" dirty="0"/>
              <a:t> определяется </a:t>
            </a:r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и направленный вдоль этой нормали. Положительное направление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связано с направлением обхода контура при вычислении Ц правилом правого винта .</a:t>
            </a:r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                                                           </a:t>
            </a:r>
            <a:endParaRPr lang="ru-RU" sz="1800" b="1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                                                              </a:t>
            </a:r>
            <a:endParaRPr lang="ru-RU" sz="1800" dirty="0">
              <a:solidFill>
                <a:srgbClr val="33CC33"/>
              </a:solidFill>
            </a:endParaRPr>
          </a:p>
        </p:txBody>
      </p:sp>
      <p:graphicFrame>
        <p:nvGraphicFramePr>
          <p:cNvPr id="153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66214"/>
              </p:ext>
            </p:extLst>
          </p:nvPr>
        </p:nvGraphicFramePr>
        <p:xfrm>
          <a:off x="3809999" y="1833563"/>
          <a:ext cx="32829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295280" imgH="444240" progId="Equation.3">
                  <p:embed/>
                </p:oleObj>
              </mc:Choice>
              <mc:Fallback>
                <p:oleObj name="Формула" r:id="rId3" imgW="1295280" imgH="444240" progId="Equation.3">
                  <p:embed/>
                  <p:pic>
                    <p:nvPicPr>
                      <p:cNvPr id="153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9" y="1833563"/>
                        <a:ext cx="32829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олилиния 14"/>
          <p:cNvSpPr/>
          <p:nvPr/>
        </p:nvSpPr>
        <p:spPr>
          <a:xfrm>
            <a:off x="3667125" y="4586289"/>
            <a:ext cx="4338638" cy="365125"/>
          </a:xfrm>
          <a:custGeom>
            <a:avLst/>
            <a:gdLst>
              <a:gd name="connsiteX0" fmla="*/ 0 w 4338320"/>
              <a:gd name="connsiteY0" fmla="*/ 20320 h 365760"/>
              <a:gd name="connsiteX1" fmla="*/ 538480 w 4338320"/>
              <a:gd name="connsiteY1" fmla="*/ 274320 h 365760"/>
              <a:gd name="connsiteX2" fmla="*/ 1767840 w 4338320"/>
              <a:gd name="connsiteY2" fmla="*/ 365760 h 365760"/>
              <a:gd name="connsiteX3" fmla="*/ 3241040 w 4338320"/>
              <a:gd name="connsiteY3" fmla="*/ 325120 h 365760"/>
              <a:gd name="connsiteX4" fmla="*/ 4338320 w 4338320"/>
              <a:gd name="connsiteY4" fmla="*/ 0 h 365760"/>
              <a:gd name="connsiteX5" fmla="*/ 4338320 w 4338320"/>
              <a:gd name="connsiteY5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320" h="365760">
                <a:moveTo>
                  <a:pt x="0" y="20320"/>
                </a:moveTo>
                <a:cubicBezTo>
                  <a:pt x="121920" y="118533"/>
                  <a:pt x="243840" y="216747"/>
                  <a:pt x="538480" y="274320"/>
                </a:cubicBezTo>
                <a:cubicBezTo>
                  <a:pt x="833120" y="331893"/>
                  <a:pt x="1317413" y="357293"/>
                  <a:pt x="1767840" y="365760"/>
                </a:cubicBezTo>
                <a:lnTo>
                  <a:pt x="3241040" y="325120"/>
                </a:lnTo>
                <a:cubicBezTo>
                  <a:pt x="3669453" y="264160"/>
                  <a:pt x="4338320" y="0"/>
                  <a:pt x="4338320" y="0"/>
                </a:cubicBezTo>
                <a:lnTo>
                  <a:pt x="4338320" y="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 rot="10800000">
            <a:off x="3810000" y="6300789"/>
            <a:ext cx="4338638" cy="365125"/>
          </a:xfrm>
          <a:custGeom>
            <a:avLst/>
            <a:gdLst>
              <a:gd name="connsiteX0" fmla="*/ 0 w 4338320"/>
              <a:gd name="connsiteY0" fmla="*/ 20320 h 365760"/>
              <a:gd name="connsiteX1" fmla="*/ 538480 w 4338320"/>
              <a:gd name="connsiteY1" fmla="*/ 274320 h 365760"/>
              <a:gd name="connsiteX2" fmla="*/ 1767840 w 4338320"/>
              <a:gd name="connsiteY2" fmla="*/ 365760 h 365760"/>
              <a:gd name="connsiteX3" fmla="*/ 3241040 w 4338320"/>
              <a:gd name="connsiteY3" fmla="*/ 325120 h 365760"/>
              <a:gd name="connsiteX4" fmla="*/ 4338320 w 4338320"/>
              <a:gd name="connsiteY4" fmla="*/ 0 h 365760"/>
              <a:gd name="connsiteX5" fmla="*/ 4338320 w 4338320"/>
              <a:gd name="connsiteY5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320" h="365760">
                <a:moveTo>
                  <a:pt x="0" y="20320"/>
                </a:moveTo>
                <a:cubicBezTo>
                  <a:pt x="121920" y="118533"/>
                  <a:pt x="243840" y="216747"/>
                  <a:pt x="538480" y="274320"/>
                </a:cubicBezTo>
                <a:cubicBezTo>
                  <a:pt x="833120" y="331893"/>
                  <a:pt x="1317413" y="357293"/>
                  <a:pt x="1767840" y="365760"/>
                </a:cubicBezTo>
                <a:lnTo>
                  <a:pt x="3241040" y="325120"/>
                </a:lnTo>
                <a:cubicBezTo>
                  <a:pt x="3669453" y="264160"/>
                  <a:pt x="4338320" y="0"/>
                  <a:pt x="4338320" y="0"/>
                </a:cubicBezTo>
                <a:lnTo>
                  <a:pt x="4338320" y="0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667125" y="5657850"/>
            <a:ext cx="42862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>
            <a:off x="5310188" y="5300663"/>
            <a:ext cx="500063" cy="71438"/>
          </a:xfrm>
          <a:prstGeom prst="straightConnector1">
            <a:avLst/>
          </a:prstGeom>
          <a:ln>
            <a:tailEnd type="stealth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953126" y="5514975"/>
            <a:ext cx="1071563" cy="1588"/>
          </a:xfrm>
          <a:prstGeom prst="straightConnector1">
            <a:avLst/>
          </a:prstGeom>
          <a:ln>
            <a:headEnd type="oval" w="lg" len="med"/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376" name="TextBox 25"/>
          <p:cNvSpPr txBox="1">
            <a:spLocks noChangeArrowheads="1"/>
          </p:cNvSpPr>
          <p:nvPr/>
        </p:nvSpPr>
        <p:spPr bwMode="auto">
          <a:xfrm>
            <a:off x="5738814" y="5800725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5377" name="TextBox 26"/>
          <p:cNvSpPr txBox="1">
            <a:spLocks noChangeArrowheads="1"/>
          </p:cNvSpPr>
          <p:nvPr/>
        </p:nvSpPr>
        <p:spPr bwMode="auto">
          <a:xfrm>
            <a:off x="5167314" y="422910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8167689" y="6072189"/>
          <a:ext cx="4476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26720" imgH="177480" progId="Equation.3">
                  <p:embed/>
                </p:oleObj>
              </mc:Choice>
              <mc:Fallback>
                <p:oleObj name="Формула" r:id="rId5" imgW="126720" imgH="177480" progId="Equation.3">
                  <p:embed/>
                  <p:pic>
                    <p:nvPicPr>
                      <p:cNvPr id="153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9" y="6072189"/>
                        <a:ext cx="4476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9"/>
          <p:cNvGraphicFramePr>
            <a:graphicFrameLocks noChangeAspect="1"/>
          </p:cNvGraphicFramePr>
          <p:nvPr/>
        </p:nvGraphicFramePr>
        <p:xfrm>
          <a:off x="7024689" y="5014913"/>
          <a:ext cx="357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26720" imgH="177480" progId="Equation.3">
                  <p:embed/>
                </p:oleObj>
              </mc:Choice>
              <mc:Fallback>
                <p:oleObj name="Формула" r:id="rId7" imgW="126720" imgH="177480" progId="Equation.3">
                  <p:embed/>
                  <p:pic>
                    <p:nvPicPr>
                      <p:cNvPr id="153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9" y="5014913"/>
                        <a:ext cx="357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Box 29"/>
          <p:cNvSpPr txBox="1">
            <a:spLocks noChangeArrowheads="1"/>
          </p:cNvSpPr>
          <p:nvPr/>
        </p:nvSpPr>
        <p:spPr bwMode="auto">
          <a:xfrm>
            <a:off x="5738814" y="487203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810750" y="3429001"/>
          <a:ext cx="3063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126720" imgH="177480" progId="Equation.3">
                  <p:embed/>
                </p:oleObj>
              </mc:Choice>
              <mc:Fallback>
                <p:oleObj name="Формула" r:id="rId9" imgW="126720" imgH="17748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0" y="3429001"/>
                        <a:ext cx="3063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89894"/>
              </p:ext>
            </p:extLst>
          </p:nvPr>
        </p:nvGraphicFramePr>
        <p:xfrm>
          <a:off x="5485741" y="867256"/>
          <a:ext cx="2952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26720" imgH="177480" progId="Equation.3">
                  <p:embed/>
                </p:oleObj>
              </mc:Choice>
              <mc:Fallback>
                <p:oleObj name="Формула" r:id="rId11" imgW="126720" imgH="17748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741" y="867256"/>
                        <a:ext cx="2952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51844"/>
              </p:ext>
            </p:extLst>
          </p:nvPr>
        </p:nvGraphicFramePr>
        <p:xfrm>
          <a:off x="5646738" y="1154114"/>
          <a:ext cx="3063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26720" imgH="177480" progId="Equation.3">
                  <p:embed/>
                </p:oleObj>
              </mc:Choice>
              <mc:Fallback>
                <p:oleObj name="Формула" r:id="rId13" imgW="126720" imgH="177480" progId="Equation.3">
                  <p:embed/>
                  <p:pic>
                    <p:nvPicPr>
                      <p:cNvPr id="153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154114"/>
                        <a:ext cx="3063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04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115889"/>
            <a:ext cx="8001000" cy="12160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ТЕОРЕМА СТОКСА. РОТОР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НАПРЯЖЕННОСТИ ПОЛЯ</a:t>
            </a:r>
          </a:p>
        </p:txBody>
      </p:sp>
      <p:sp>
        <p:nvSpPr>
          <p:cNvPr id="16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43064"/>
            <a:ext cx="9144000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>
                <a:solidFill>
                  <a:srgbClr val="33CC33"/>
                </a:solidFill>
              </a:rPr>
              <a:t>Теорема Стокса. </a:t>
            </a:r>
            <a:r>
              <a:rPr lang="ru-RU" sz="1800"/>
              <a:t>Циркуляция любого вектора по произвольному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/>
              <a:t>контуру равна потоку ротора этого же вектора через произвольную</a:t>
            </a:r>
          </a:p>
          <a:p>
            <a:pPr eaLnBrk="1" hangingPunct="1">
              <a:buFont typeface="Wingdings" pitchFamily="2" charset="2"/>
              <a:buNone/>
            </a:pPr>
            <a:endParaRPr lang="ru-RU" sz="1800"/>
          </a:p>
          <a:p>
            <a:pPr eaLnBrk="1" hangingPunct="1">
              <a:buFont typeface="Wingdings" pitchFamily="2" charset="2"/>
              <a:buNone/>
            </a:pPr>
            <a:r>
              <a:rPr lang="ru-RU" sz="1800"/>
              <a:t>поверхность, ограниченную данным контуром </a:t>
            </a:r>
          </a:p>
          <a:p>
            <a:pPr eaLnBrk="1" hangingPunct="1">
              <a:buFont typeface="Wingdings" pitchFamily="2" charset="2"/>
              <a:buNone/>
            </a:pPr>
            <a:endParaRPr lang="ru-RU" sz="1800"/>
          </a:p>
          <a:p>
            <a:pPr eaLnBrk="1" hangingPunct="1">
              <a:buFont typeface="Wingdings" pitchFamily="2" charset="2"/>
              <a:buNone/>
            </a:pPr>
            <a:endParaRPr lang="ru-RU" sz="1800"/>
          </a:p>
          <a:p>
            <a:pPr eaLnBrk="1" hangingPunct="1">
              <a:buFont typeface="Wingdings" pitchFamily="2" charset="2"/>
              <a:buNone/>
            </a:pPr>
            <a:endParaRPr lang="ru-RU" sz="1800"/>
          </a:p>
          <a:p>
            <a:pPr eaLnBrk="1" hangingPunct="1">
              <a:buFont typeface="Wingdings" pitchFamily="2" charset="2"/>
              <a:buNone/>
            </a:pPr>
            <a:r>
              <a:rPr lang="ru-RU" sz="1800"/>
              <a:t>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>
                <a:solidFill>
                  <a:srgbClr val="FF0000"/>
                </a:solidFill>
              </a:rPr>
              <a:t>						     теорема о Ц в диф. форме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/>
              <a:t>                                                              </a:t>
            </a:r>
            <a:endParaRPr lang="ru-RU" sz="1800">
              <a:solidFill>
                <a:srgbClr val="33CC33"/>
              </a:solidFill>
            </a:endParaRPr>
          </a:p>
        </p:txBody>
      </p:sp>
      <p:graphicFrame>
        <p:nvGraphicFramePr>
          <p:cNvPr id="16386" name="Object 10"/>
          <p:cNvGraphicFramePr>
            <a:graphicFrameLocks noChangeAspect="1"/>
          </p:cNvGraphicFramePr>
          <p:nvPr/>
        </p:nvGraphicFramePr>
        <p:xfrm>
          <a:off x="1524001" y="4714875"/>
          <a:ext cx="2132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647640" progId="">
                  <p:embed/>
                </p:oleObj>
              </mc:Choice>
              <mc:Fallback>
                <p:oleObj name="Equation" r:id="rId3" imgW="2412720" imgH="647640" progId="">
                  <p:embed/>
                  <p:pic>
                    <p:nvPicPr>
                      <p:cNvPr id="16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714875"/>
                        <a:ext cx="2132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3024188" y="5500689"/>
          <a:ext cx="36560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280" imgH="965160" progId="">
                  <p:embed/>
                </p:oleObj>
              </mc:Choice>
              <mc:Fallback>
                <p:oleObj name="Equation" r:id="rId5" imgW="3797280" imgH="965160" progId="">
                  <p:embed/>
                  <p:pic>
                    <p:nvPicPr>
                      <p:cNvPr id="16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500689"/>
                        <a:ext cx="365601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2"/>
          <p:cNvGraphicFramePr>
            <a:graphicFrameLocks noChangeAspect="1"/>
          </p:cNvGraphicFramePr>
          <p:nvPr/>
        </p:nvGraphicFramePr>
        <p:xfrm>
          <a:off x="6810375" y="5032376"/>
          <a:ext cx="29527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59120" imgH="2323800" progId="">
                  <p:embed/>
                </p:oleObj>
              </mc:Choice>
              <mc:Fallback>
                <p:oleObj name="Equation" r:id="rId7" imgW="3759120" imgH="2323800" progId="">
                  <p:embed/>
                  <p:pic>
                    <p:nvPicPr>
                      <p:cNvPr id="163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5032376"/>
                        <a:ext cx="295275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4"/>
          <p:cNvGraphicFramePr>
            <a:graphicFrameLocks noChangeAspect="1"/>
          </p:cNvGraphicFramePr>
          <p:nvPr/>
        </p:nvGraphicFramePr>
        <p:xfrm>
          <a:off x="7310439" y="2357439"/>
          <a:ext cx="2314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1066680" imgH="393480" progId="Equation.3">
                  <p:embed/>
                </p:oleObj>
              </mc:Choice>
              <mc:Fallback>
                <p:oleObj name="Формула" r:id="rId9" imgW="1066680" imgH="393480" progId="Equation.3">
                  <p:embed/>
                  <p:pic>
                    <p:nvPicPr>
                      <p:cNvPr id="1638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9" y="2357439"/>
                        <a:ext cx="2314575" cy="854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09939" y="3071814"/>
          <a:ext cx="40274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942920" imgH="393480" progId="Equation.3">
                  <p:embed/>
                </p:oleObj>
              </mc:Choice>
              <mc:Fallback>
                <p:oleObj name="Формула" r:id="rId11" imgW="1942920" imgH="393480" progId="Equation.3">
                  <p:embed/>
                  <p:pic>
                    <p:nvPicPr>
                      <p:cNvPr id="1639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071814"/>
                        <a:ext cx="40274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310064" y="3857625"/>
          <a:ext cx="15001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558720" imgH="215640" progId="Equation.3">
                  <p:embed/>
                </p:oleObj>
              </mc:Choice>
              <mc:Fallback>
                <p:oleObj name="Формула" r:id="rId13" imgW="558720" imgH="21564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3857625"/>
                        <a:ext cx="1500187" cy="579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195763" y="4714875"/>
          <a:ext cx="1828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685800" imgH="241200" progId="Equation.3">
                  <p:embed/>
                </p:oleObj>
              </mc:Choice>
              <mc:Fallback>
                <p:oleObj name="Формула" r:id="rId15" imgW="685800" imgH="2412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714875"/>
                        <a:ext cx="1828800" cy="6429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Стрелка вправо 11"/>
          <p:cNvSpPr/>
          <p:nvPr/>
        </p:nvSpPr>
        <p:spPr>
          <a:xfrm>
            <a:off x="3595689" y="4857750"/>
            <a:ext cx="4286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953126" y="3786188"/>
            <a:ext cx="500063" cy="16430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23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1"/>
            <a:ext cx="8001000" cy="1216025"/>
          </a:xfrm>
          <a:noFill/>
        </p:spPr>
        <p:txBody>
          <a:bodyPr/>
          <a:lstStyle/>
          <a:p>
            <a:pPr algn="ctr"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Теорема о циркуляции 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5448300" y="1844675"/>
          <a:ext cx="33543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98320" imgH="215640" progId="Equation.3">
                  <p:embed/>
                </p:oleObj>
              </mc:Choice>
              <mc:Fallback>
                <p:oleObj name="Формула" r:id="rId2" imgW="1498320" imgH="215640" progId="Equation.3">
                  <p:embed/>
                  <p:pic>
                    <p:nvPicPr>
                      <p:cNvPr id="30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844675"/>
                        <a:ext cx="33543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583114" y="3644900"/>
            <a:ext cx="5940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1">
                <a:latin typeface="Times New Roman" pitchFamily="18" charset="0"/>
              </a:rPr>
              <a:t>Работа электростатического поля по перемещению точечного заряда вдоль замкнутой траектории равна нулю. (поле потенциально)</a:t>
            </a:r>
          </a:p>
        </p:txBody>
      </p:sp>
      <p:graphicFrame>
        <p:nvGraphicFramePr>
          <p:cNvPr id="3075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1" y="2420939"/>
          <a:ext cx="20875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87320" imgH="368280" progId="Equation.3">
                  <p:embed/>
                </p:oleObj>
              </mc:Choice>
              <mc:Fallback>
                <p:oleObj name="Формула" r:id="rId4" imgW="787320" imgH="368280" progId="Equation.3">
                  <p:embed/>
                  <p:pic>
                    <p:nvPicPr>
                      <p:cNvPr id="3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420939"/>
                        <a:ext cx="2087563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Oval 14"/>
          <p:cNvSpPr>
            <a:spLocks noChangeArrowheads="1"/>
          </p:cNvSpPr>
          <p:nvPr/>
        </p:nvSpPr>
        <p:spPr bwMode="auto">
          <a:xfrm>
            <a:off x="2373314" y="417195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83" name="Line 15"/>
          <p:cNvSpPr>
            <a:spLocks noChangeShapeType="1"/>
          </p:cNvSpPr>
          <p:nvPr/>
        </p:nvSpPr>
        <p:spPr bwMode="auto">
          <a:xfrm flipV="1">
            <a:off x="2444750" y="2371726"/>
            <a:ext cx="1728788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84" name="Freeform 19"/>
          <p:cNvSpPr>
            <a:spLocks/>
          </p:cNvSpPr>
          <p:nvPr/>
        </p:nvSpPr>
        <p:spPr bwMode="auto">
          <a:xfrm>
            <a:off x="2208213" y="1916113"/>
            <a:ext cx="2622550" cy="1790700"/>
          </a:xfrm>
          <a:custGeom>
            <a:avLst/>
            <a:gdLst>
              <a:gd name="T0" fmla="*/ 2147483647 w 1652"/>
              <a:gd name="T1" fmla="*/ 2147483647 h 1128"/>
              <a:gd name="T2" fmla="*/ 2147483647 w 1652"/>
              <a:gd name="T3" fmla="*/ 2147483647 h 1128"/>
              <a:gd name="T4" fmla="*/ 2147483647 w 1652"/>
              <a:gd name="T5" fmla="*/ 2147483647 h 1128"/>
              <a:gd name="T6" fmla="*/ 2147483647 w 1652"/>
              <a:gd name="T7" fmla="*/ 2147483647 h 1128"/>
              <a:gd name="T8" fmla="*/ 2147483647 w 1652"/>
              <a:gd name="T9" fmla="*/ 2147483647 h 1128"/>
              <a:gd name="T10" fmla="*/ 2147483647 w 1652"/>
              <a:gd name="T11" fmla="*/ 2147483647 h 1128"/>
              <a:gd name="T12" fmla="*/ 2147483647 w 1652"/>
              <a:gd name="T13" fmla="*/ 2147483647 h 1128"/>
              <a:gd name="T14" fmla="*/ 2147483647 w 1652"/>
              <a:gd name="T15" fmla="*/ 2147483647 h 1128"/>
              <a:gd name="T16" fmla="*/ 2147483647 w 1652"/>
              <a:gd name="T17" fmla="*/ 2147483647 h 1128"/>
              <a:gd name="T18" fmla="*/ 2147483647 w 1652"/>
              <a:gd name="T19" fmla="*/ 2147483647 h 1128"/>
              <a:gd name="T20" fmla="*/ 2147483647 w 1652"/>
              <a:gd name="T21" fmla="*/ 2147483647 h 1128"/>
              <a:gd name="T22" fmla="*/ 2147483647 w 1652"/>
              <a:gd name="T23" fmla="*/ 2147483647 h 1128"/>
              <a:gd name="T24" fmla="*/ 2147483647 w 1652"/>
              <a:gd name="T25" fmla="*/ 2147483647 h 1128"/>
              <a:gd name="T26" fmla="*/ 2147483647 w 1652"/>
              <a:gd name="T27" fmla="*/ 2147483647 h 1128"/>
              <a:gd name="T28" fmla="*/ 2147483647 w 1652"/>
              <a:gd name="T29" fmla="*/ 2147483647 h 1128"/>
              <a:gd name="T30" fmla="*/ 2147483647 w 1652"/>
              <a:gd name="T31" fmla="*/ 2147483647 h 1128"/>
              <a:gd name="T32" fmla="*/ 2147483647 w 1652"/>
              <a:gd name="T33" fmla="*/ 2147483647 h 1128"/>
              <a:gd name="T34" fmla="*/ 2147483647 w 1652"/>
              <a:gd name="T35" fmla="*/ 2147483647 h 1128"/>
              <a:gd name="T36" fmla="*/ 2147483647 w 1652"/>
              <a:gd name="T37" fmla="*/ 2147483647 h 1128"/>
              <a:gd name="T38" fmla="*/ 2147483647 w 1652"/>
              <a:gd name="T39" fmla="*/ 2147483647 h 1128"/>
              <a:gd name="T40" fmla="*/ 2147483647 w 1652"/>
              <a:gd name="T41" fmla="*/ 2147483647 h 1128"/>
              <a:gd name="T42" fmla="*/ 2147483647 w 1652"/>
              <a:gd name="T43" fmla="*/ 2147483647 h 1128"/>
              <a:gd name="T44" fmla="*/ 2147483647 w 1652"/>
              <a:gd name="T45" fmla="*/ 2147483647 h 1128"/>
              <a:gd name="T46" fmla="*/ 2147483647 w 1652"/>
              <a:gd name="T47" fmla="*/ 2147483647 h 1128"/>
              <a:gd name="T48" fmla="*/ 2147483647 w 1652"/>
              <a:gd name="T49" fmla="*/ 2147483647 h 1128"/>
              <a:gd name="T50" fmla="*/ 2147483647 w 1652"/>
              <a:gd name="T51" fmla="*/ 2147483647 h 1128"/>
              <a:gd name="T52" fmla="*/ 2147483647 w 1652"/>
              <a:gd name="T53" fmla="*/ 2147483647 h 1128"/>
              <a:gd name="T54" fmla="*/ 2147483647 w 1652"/>
              <a:gd name="T55" fmla="*/ 2147483647 h 1128"/>
              <a:gd name="T56" fmla="*/ 2147483647 w 1652"/>
              <a:gd name="T57" fmla="*/ 2147483647 h 1128"/>
              <a:gd name="T58" fmla="*/ 2147483647 w 1652"/>
              <a:gd name="T59" fmla="*/ 2147483647 h 1128"/>
              <a:gd name="T60" fmla="*/ 2147483647 w 1652"/>
              <a:gd name="T61" fmla="*/ 2147483647 h 1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652"/>
              <a:gd name="T94" fmla="*/ 0 h 1128"/>
              <a:gd name="T95" fmla="*/ 1652 w 1652"/>
              <a:gd name="T96" fmla="*/ 1128 h 112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652" h="1128">
                <a:moveTo>
                  <a:pt x="1225" y="290"/>
                </a:moveTo>
                <a:cubicBezTo>
                  <a:pt x="1187" y="277"/>
                  <a:pt x="1156" y="252"/>
                  <a:pt x="1121" y="234"/>
                </a:cubicBezTo>
                <a:cubicBezTo>
                  <a:pt x="1085" y="216"/>
                  <a:pt x="1107" y="239"/>
                  <a:pt x="1073" y="210"/>
                </a:cubicBezTo>
                <a:cubicBezTo>
                  <a:pt x="1064" y="203"/>
                  <a:pt x="1058" y="192"/>
                  <a:pt x="1049" y="186"/>
                </a:cubicBezTo>
                <a:cubicBezTo>
                  <a:pt x="1020" y="167"/>
                  <a:pt x="983" y="155"/>
                  <a:pt x="953" y="138"/>
                </a:cubicBezTo>
                <a:cubicBezTo>
                  <a:pt x="875" y="95"/>
                  <a:pt x="936" y="114"/>
                  <a:pt x="873" y="98"/>
                </a:cubicBezTo>
                <a:cubicBezTo>
                  <a:pt x="816" y="60"/>
                  <a:pt x="844" y="71"/>
                  <a:pt x="793" y="58"/>
                </a:cubicBezTo>
                <a:cubicBezTo>
                  <a:pt x="712" y="4"/>
                  <a:pt x="764" y="27"/>
                  <a:pt x="625" y="18"/>
                </a:cubicBezTo>
                <a:cubicBezTo>
                  <a:pt x="449" y="22"/>
                  <a:pt x="223" y="0"/>
                  <a:pt x="49" y="58"/>
                </a:cubicBezTo>
                <a:cubicBezTo>
                  <a:pt x="44" y="63"/>
                  <a:pt x="9" y="94"/>
                  <a:pt x="9" y="106"/>
                </a:cubicBezTo>
                <a:cubicBezTo>
                  <a:pt x="6" y="178"/>
                  <a:pt x="0" y="348"/>
                  <a:pt x="81" y="402"/>
                </a:cubicBezTo>
                <a:cubicBezTo>
                  <a:pt x="123" y="466"/>
                  <a:pt x="151" y="501"/>
                  <a:pt x="225" y="530"/>
                </a:cubicBezTo>
                <a:cubicBezTo>
                  <a:pt x="247" y="563"/>
                  <a:pt x="277" y="566"/>
                  <a:pt x="305" y="594"/>
                </a:cubicBezTo>
                <a:cubicBezTo>
                  <a:pt x="323" y="612"/>
                  <a:pt x="329" y="639"/>
                  <a:pt x="345" y="658"/>
                </a:cubicBezTo>
                <a:cubicBezTo>
                  <a:pt x="385" y="707"/>
                  <a:pt x="486" y="778"/>
                  <a:pt x="545" y="802"/>
                </a:cubicBezTo>
                <a:cubicBezTo>
                  <a:pt x="610" y="867"/>
                  <a:pt x="526" y="791"/>
                  <a:pt x="601" y="834"/>
                </a:cubicBezTo>
                <a:cubicBezTo>
                  <a:pt x="611" y="840"/>
                  <a:pt x="616" y="851"/>
                  <a:pt x="625" y="858"/>
                </a:cubicBezTo>
                <a:cubicBezTo>
                  <a:pt x="658" y="881"/>
                  <a:pt x="654" y="869"/>
                  <a:pt x="689" y="882"/>
                </a:cubicBezTo>
                <a:cubicBezTo>
                  <a:pt x="743" y="902"/>
                  <a:pt x="800" y="924"/>
                  <a:pt x="857" y="938"/>
                </a:cubicBezTo>
                <a:cubicBezTo>
                  <a:pt x="907" y="971"/>
                  <a:pt x="974" y="982"/>
                  <a:pt x="1033" y="994"/>
                </a:cubicBezTo>
                <a:cubicBezTo>
                  <a:pt x="1089" y="1028"/>
                  <a:pt x="1144" y="1043"/>
                  <a:pt x="1209" y="1050"/>
                </a:cubicBezTo>
                <a:cubicBezTo>
                  <a:pt x="1244" y="1062"/>
                  <a:pt x="1278" y="1068"/>
                  <a:pt x="1313" y="1082"/>
                </a:cubicBezTo>
                <a:cubicBezTo>
                  <a:pt x="1450" y="1077"/>
                  <a:pt x="1558" y="1128"/>
                  <a:pt x="1617" y="1010"/>
                </a:cubicBezTo>
                <a:cubicBezTo>
                  <a:pt x="1615" y="935"/>
                  <a:pt x="1652" y="732"/>
                  <a:pt x="1553" y="666"/>
                </a:cubicBezTo>
                <a:cubicBezTo>
                  <a:pt x="1534" y="638"/>
                  <a:pt x="1509" y="628"/>
                  <a:pt x="1489" y="602"/>
                </a:cubicBezTo>
                <a:cubicBezTo>
                  <a:pt x="1475" y="584"/>
                  <a:pt x="1434" y="532"/>
                  <a:pt x="1425" y="506"/>
                </a:cubicBezTo>
                <a:cubicBezTo>
                  <a:pt x="1411" y="464"/>
                  <a:pt x="1391" y="419"/>
                  <a:pt x="1353" y="394"/>
                </a:cubicBezTo>
                <a:cubicBezTo>
                  <a:pt x="1310" y="330"/>
                  <a:pt x="1366" y="407"/>
                  <a:pt x="1313" y="354"/>
                </a:cubicBezTo>
                <a:cubicBezTo>
                  <a:pt x="1306" y="347"/>
                  <a:pt x="1305" y="336"/>
                  <a:pt x="1297" y="330"/>
                </a:cubicBezTo>
                <a:cubicBezTo>
                  <a:pt x="1290" y="325"/>
                  <a:pt x="1281" y="326"/>
                  <a:pt x="1273" y="322"/>
                </a:cubicBezTo>
                <a:cubicBezTo>
                  <a:pt x="1238" y="304"/>
                  <a:pt x="1198" y="295"/>
                  <a:pt x="1169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3524251" y="35956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L</a:t>
            </a:r>
            <a:endParaRPr lang="ru-RU" sz="2400" i="1">
              <a:latin typeface="Times New Roman" pitchFamily="18" charset="0"/>
            </a:endParaRPr>
          </a:p>
        </p:txBody>
      </p:sp>
      <p:sp>
        <p:nvSpPr>
          <p:cNvPr id="3086" name="Text Box 21"/>
          <p:cNvSpPr txBox="1">
            <a:spLocks noChangeArrowheads="1"/>
          </p:cNvSpPr>
          <p:nvPr/>
        </p:nvSpPr>
        <p:spPr bwMode="auto">
          <a:xfrm>
            <a:off x="2157414" y="43164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endParaRPr lang="ru-RU" sz="24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87" name="Text Box 22"/>
          <p:cNvSpPr txBox="1">
            <a:spLocks noChangeArrowheads="1"/>
          </p:cNvSpPr>
          <p:nvPr/>
        </p:nvSpPr>
        <p:spPr bwMode="auto">
          <a:xfrm>
            <a:off x="4173539" y="19399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endParaRPr lang="ru-RU" sz="24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88" name="Line 23"/>
          <p:cNvSpPr>
            <a:spLocks noChangeShapeType="1"/>
          </p:cNvSpPr>
          <p:nvPr/>
        </p:nvSpPr>
        <p:spPr bwMode="auto">
          <a:xfrm>
            <a:off x="3524250" y="2012951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89" name="Line 24"/>
          <p:cNvSpPr>
            <a:spLocks noChangeShapeType="1"/>
          </p:cNvSpPr>
          <p:nvPr/>
        </p:nvSpPr>
        <p:spPr bwMode="auto">
          <a:xfrm flipH="1" flipV="1">
            <a:off x="2876551" y="30924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076" name="Object 25"/>
          <p:cNvGraphicFramePr>
            <a:graphicFrameLocks noChangeAspect="1"/>
          </p:cNvGraphicFramePr>
          <p:nvPr/>
        </p:nvGraphicFramePr>
        <p:xfrm>
          <a:off x="2949575" y="2371726"/>
          <a:ext cx="8651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95000" imgH="215640" progId="Equation.3">
                  <p:embed/>
                </p:oleObj>
              </mc:Choice>
              <mc:Fallback>
                <p:oleObj name="Формула" r:id="rId6" imgW="495000" imgH="215640" progId="Equation.3">
                  <p:embed/>
                  <p:pic>
                    <p:nvPicPr>
                      <p:cNvPr id="307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371726"/>
                        <a:ext cx="86518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5"/>
          <p:cNvGraphicFramePr>
            <a:graphicFrameLocks noChangeAspect="1"/>
          </p:cNvGraphicFramePr>
          <p:nvPr/>
        </p:nvGraphicFramePr>
        <p:xfrm>
          <a:off x="1774826" y="4941889"/>
          <a:ext cx="3470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57120" imgH="393480" progId="Equation.3">
                  <p:embed/>
                </p:oleObj>
              </mc:Choice>
              <mc:Fallback>
                <p:oleObj name="Формула" r:id="rId8" imgW="1257120" imgH="393480" progId="Equation.3">
                  <p:embed/>
                  <p:pic>
                    <p:nvPicPr>
                      <p:cNvPr id="307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4941889"/>
                        <a:ext cx="34702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519738" y="5084764"/>
          <a:ext cx="982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55320" imgH="203040" progId="Equation.3">
                  <p:embed/>
                </p:oleObj>
              </mc:Choice>
              <mc:Fallback>
                <p:oleObj name="Формула" r:id="rId10" imgW="355320" imgH="20304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5084764"/>
                        <a:ext cx="9826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Стрелка вправо 17"/>
          <p:cNvSpPr/>
          <p:nvPr/>
        </p:nvSpPr>
        <p:spPr>
          <a:xfrm>
            <a:off x="6816725" y="5229225"/>
            <a:ext cx="6477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3079" name="Object 17"/>
          <p:cNvGraphicFramePr>
            <a:graphicFrameLocks noChangeAspect="1"/>
          </p:cNvGraphicFramePr>
          <p:nvPr/>
        </p:nvGraphicFramePr>
        <p:xfrm>
          <a:off x="7824788" y="4868864"/>
          <a:ext cx="16827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09480" imgH="393480" progId="Equation.3">
                  <p:embed/>
                </p:oleObj>
              </mc:Choice>
              <mc:Fallback>
                <p:oleObj name="Формула" r:id="rId12" imgW="609480" imgH="393480" progId="Equation.3">
                  <p:embed/>
                  <p:pic>
                    <p:nvPicPr>
                      <p:cNvPr id="307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868864"/>
                        <a:ext cx="1682750" cy="11128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9"/>
          <p:cNvSpPr txBox="1">
            <a:spLocks noChangeArrowheads="1"/>
          </p:cNvSpPr>
          <p:nvPr/>
        </p:nvSpPr>
        <p:spPr bwMode="auto">
          <a:xfrm>
            <a:off x="1847850" y="6021389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i="1" u="sng" dirty="0">
                <a:latin typeface="Times New Roman" pitchFamily="18" charset="0"/>
              </a:rPr>
              <a:t>Теорема:</a:t>
            </a:r>
            <a:r>
              <a:rPr lang="ru-RU" sz="2000" b="1" i="1" dirty="0">
                <a:latin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</a:rPr>
              <a:t>Циркуляция вектора напряженности вдоль любого замкнутого контура равна нулю.</a:t>
            </a:r>
          </a:p>
        </p:txBody>
      </p:sp>
    </p:spTree>
    <p:extLst>
      <p:ext uri="{BB962C8B-B14F-4D97-AF65-F5344CB8AC3E}">
        <p14:creationId xmlns:p14="http://schemas.microsoft.com/office/powerpoint/2010/main" val="21052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809750" y="642939"/>
            <a:ext cx="8858250" cy="12160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ОСНОВНЫЕ ТЕОРЕМЫ ЭП 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В ВАКУУМЕ 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595563" y="2071688"/>
          <a:ext cx="7429552" cy="35061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6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7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ТЕОРЕМА</a:t>
                      </a:r>
                      <a:r>
                        <a:rPr lang="ru-RU" baseline="0" dirty="0"/>
                        <a:t>  ГАУССА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ТЕОРЕМА О ЦИРКУЛЯЦИИ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111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r>
                        <a:rPr lang="ru-RU" dirty="0"/>
                        <a:t>ИФ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291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ДФ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3810001" y="2928938"/>
          <a:ext cx="26908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17440" imgH="444240" progId="Equation.3">
                  <p:embed/>
                </p:oleObj>
              </mc:Choice>
              <mc:Fallback>
                <p:oleObj name="Формула" r:id="rId2" imgW="1117440" imgH="444240" progId="Equation.3">
                  <p:embed/>
                  <p:pic>
                    <p:nvPicPr>
                      <p:cNvPr id="215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928938"/>
                        <a:ext cx="2690813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6"/>
          <p:cNvGraphicFramePr>
            <a:graphicFrameLocks noChangeAspect="1"/>
          </p:cNvGraphicFramePr>
          <p:nvPr/>
        </p:nvGraphicFramePr>
        <p:xfrm>
          <a:off x="4381500" y="4286250"/>
          <a:ext cx="1500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977760" progId="">
                  <p:embed/>
                </p:oleObj>
              </mc:Choice>
              <mc:Fallback>
                <p:oleObj name="Equation" r:id="rId4" imgW="1409400" imgH="977760" progId="">
                  <p:embed/>
                  <p:pic>
                    <p:nvPicPr>
                      <p:cNvPr id="2150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286250"/>
                        <a:ext cx="15001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2"/>
          <p:cNvGraphicFramePr>
            <a:graphicFrameLocks noChangeAspect="1"/>
          </p:cNvGraphicFramePr>
          <p:nvPr/>
        </p:nvGraphicFramePr>
        <p:xfrm>
          <a:off x="7739064" y="3000375"/>
          <a:ext cx="1571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96880" imgH="380880" progId="Equation.3">
                  <p:embed/>
                </p:oleObj>
              </mc:Choice>
              <mc:Fallback>
                <p:oleObj name="Формула" r:id="rId6" imgW="596880" imgH="380880" progId="Equation.3">
                  <p:embed/>
                  <p:pic>
                    <p:nvPicPr>
                      <p:cNvPr id="21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4" y="3000375"/>
                        <a:ext cx="1571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7596188" y="4429125"/>
          <a:ext cx="1828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85800" imgH="241200" progId="Equation.3">
                  <p:embed/>
                </p:oleObj>
              </mc:Choice>
              <mc:Fallback>
                <p:oleObj name="Формула" r:id="rId8" imgW="685800" imgH="241200" progId="Equation.3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429125"/>
                        <a:ext cx="1828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56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098675" y="-26988"/>
            <a:ext cx="8001000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УРАВНЕНИЕ ПУАССОНА</a:t>
            </a: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51088" y="1989138"/>
          <a:ext cx="1435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977760" progId="">
                  <p:embed/>
                </p:oleObj>
              </mc:Choice>
              <mc:Fallback>
                <p:oleObj name="Equation" r:id="rId2" imgW="1434960" imgH="977760" progId="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989138"/>
                        <a:ext cx="1435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08438" y="2205038"/>
          <a:ext cx="186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495000" progId="">
                  <p:embed/>
                </p:oleObj>
              </mc:Choice>
              <mc:Fallback>
                <p:oleObj name="Equation" r:id="rId4" imgW="1866600" imgH="495000" progId="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205038"/>
                        <a:ext cx="1866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19288" y="3141663"/>
          <a:ext cx="25908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977760" progId="">
                  <p:embed/>
                </p:oleObj>
              </mc:Choice>
              <mc:Fallback>
                <p:oleObj name="Equation" r:id="rId6" imgW="2628720" imgH="977760" progId="">
                  <p:embed/>
                  <p:pic>
                    <p:nvPicPr>
                      <p:cNvPr id="71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141663"/>
                        <a:ext cx="25908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Picture 8" descr="simeon_poiss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48526" y="1557338"/>
            <a:ext cx="251777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7371021" y="4724400"/>
            <a:ext cx="25728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Симеон Дени Пуассон</a:t>
            </a:r>
          </a:p>
          <a:p>
            <a:pPr algn="ctr"/>
            <a:r>
              <a:rPr lang="ru-RU"/>
              <a:t>1781 – 1840</a:t>
            </a:r>
          </a:p>
          <a:p>
            <a:pPr algn="ctr"/>
            <a:r>
              <a:rPr lang="ru-RU"/>
              <a:t>французский математик</a:t>
            </a:r>
          </a:p>
        </p:txBody>
      </p:sp>
      <p:graphicFrame>
        <p:nvGraphicFramePr>
          <p:cNvPr id="7173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56138" y="3213101"/>
          <a:ext cx="23050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98600" imgH="977760" progId="">
                  <p:embed/>
                </p:oleObj>
              </mc:Choice>
              <mc:Fallback>
                <p:oleObj name="Equation" r:id="rId9" imgW="2298600" imgH="977760" progId="">
                  <p:embed/>
                  <p:pic>
                    <p:nvPicPr>
                      <p:cNvPr id="71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213101"/>
                        <a:ext cx="230505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4"/>
          <p:cNvGraphicFramePr>
            <a:graphicFrameLocks noChangeAspect="1"/>
          </p:cNvGraphicFramePr>
          <p:nvPr/>
        </p:nvGraphicFramePr>
        <p:xfrm>
          <a:off x="1774825" y="4508500"/>
          <a:ext cx="261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16120" imgH="533160" progId="">
                  <p:embed/>
                </p:oleObj>
              </mc:Choice>
              <mc:Fallback>
                <p:oleObj name="Equation" r:id="rId11" imgW="2616120" imgH="533160" progId="">
                  <p:embed/>
                  <p:pic>
                    <p:nvPicPr>
                      <p:cNvPr id="71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508500"/>
                        <a:ext cx="2616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5"/>
          <p:cNvGraphicFramePr>
            <a:graphicFrameLocks noChangeAspect="1"/>
          </p:cNvGraphicFramePr>
          <p:nvPr/>
        </p:nvGraphicFramePr>
        <p:xfrm>
          <a:off x="4872038" y="4365625"/>
          <a:ext cx="177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7680" imgH="977760" progId="">
                  <p:embed/>
                </p:oleObj>
              </mc:Choice>
              <mc:Fallback>
                <p:oleObj name="Equation" r:id="rId13" imgW="1777680" imgH="977760" progId="">
                  <p:embed/>
                  <p:pic>
                    <p:nvPicPr>
                      <p:cNvPr id="71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365625"/>
                        <a:ext cx="1778000" cy="977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6"/>
          <p:cNvGraphicFramePr>
            <a:graphicFrameLocks noChangeAspect="1"/>
          </p:cNvGraphicFramePr>
          <p:nvPr/>
        </p:nvGraphicFramePr>
        <p:xfrm>
          <a:off x="1741489" y="5662613"/>
          <a:ext cx="59705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832440" imgH="1155600" progId="">
                  <p:embed/>
                </p:oleObj>
              </mc:Choice>
              <mc:Fallback>
                <p:oleObj name="Equation" r:id="rId15" imgW="6832440" imgH="1155600" progId="">
                  <p:embed/>
                  <p:pic>
                    <p:nvPicPr>
                      <p:cNvPr id="71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5662613"/>
                        <a:ext cx="59705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8"/>
          <p:cNvSpPr txBox="1">
            <a:spLocks noChangeArrowheads="1"/>
          </p:cNvSpPr>
          <p:nvPr/>
        </p:nvSpPr>
        <p:spPr bwMode="auto">
          <a:xfrm>
            <a:off x="8544272" y="5942012"/>
            <a:ext cx="13192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оператор</a:t>
            </a:r>
          </a:p>
          <a:p>
            <a:r>
              <a:rPr lang="ru-RU" dirty="0"/>
              <a:t>Лапласа. </a:t>
            </a:r>
          </a:p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4192" y="6021288"/>
          <a:ext cx="69792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266400" imgH="164880" progId="Equation.3">
                  <p:embed/>
                </p:oleObj>
              </mc:Choice>
              <mc:Fallback>
                <p:oleObj name="Формула" r:id="rId17" imgW="266400" imgH="16488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6021288"/>
                        <a:ext cx="697924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D4313966-DAA0-45E6-8AD6-E49209E6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6988"/>
            <a:ext cx="8229600" cy="82073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Уравнение Пуассона</a:t>
            </a:r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6426911D-B45F-4685-A772-99231BD3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844824"/>
            <a:ext cx="8785225" cy="47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	В электростатике существуют задачи, в которых </a:t>
            </a:r>
            <a:r>
              <a:rPr lang="ru-RU" altLang="ru-RU" sz="2000" dirty="0" err="1">
                <a:solidFill>
                  <a:srgbClr val="000000"/>
                </a:solidFill>
              </a:rPr>
              <a:t>распреде-ление</a:t>
            </a:r>
            <a:r>
              <a:rPr lang="ru-RU" altLang="ru-RU" sz="2000" dirty="0">
                <a:solidFill>
                  <a:srgbClr val="000000"/>
                </a:solidFill>
              </a:rPr>
              <a:t> зарядов неизвестно, но заданы потенциалы проводников (заряженных тел), их форма и относительное расположение.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Требуется определить потенциал </a:t>
            </a:r>
            <a:r>
              <a:rPr lang="el-GR" altLang="ru-RU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ru-RU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любой точке электрического поля между проводниками.</a:t>
            </a:r>
            <a:endParaRPr lang="el-GR" altLang="ru-RU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 dirty="0">
                <a:solidFill>
                  <a:srgbClr val="000000"/>
                </a:solidFill>
              </a:rPr>
              <a:t>	</a:t>
            </a:r>
            <a:r>
              <a:rPr lang="ru-RU" alt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Char char="•"/>
            </a:pPr>
            <a:r>
              <a:rPr lang="ru-RU" altLang="ru-RU" sz="2200" dirty="0">
                <a:solidFill>
                  <a:srgbClr val="000000"/>
                </a:solidFill>
                <a:cs typeface="Arial" panose="020B0604020202020204" pitchFamily="34" charset="0"/>
              </a:rPr>
              <a:t>Уравнение Лапласа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	Если между проводниками нет зарядов (</a:t>
            </a:r>
            <a:r>
              <a:rPr lang="el-GR" altLang="ru-RU" sz="2000" i="1" dirty="0">
                <a:solidFill>
                  <a:srgbClr val="000000"/>
                </a:solidFill>
                <a:cs typeface="Arial" panose="020B0604020202020204" pitchFamily="34" charset="0"/>
              </a:rPr>
              <a:t>ρ</a:t>
            </a:r>
            <a:r>
              <a:rPr lang="ru-RU" alt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=0), то уравнение переходит в более простое </a:t>
            </a:r>
            <a:r>
              <a:rPr lang="ru-RU" altLang="ru-RU" sz="2000" i="1" dirty="0">
                <a:solidFill>
                  <a:srgbClr val="000000"/>
                </a:solidFill>
                <a:cs typeface="Arial" panose="020B0604020202020204" pitchFamily="34" charset="0"/>
              </a:rPr>
              <a:t>уравнение Лапласа: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r>
              <a:rPr lang="ru-RU" altLang="ru-RU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rPr>
              <a:t>2</a:t>
            </a:r>
            <a:r>
              <a:rPr lang="el-GR" altLang="ru-RU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ru-RU" altLang="ru-RU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l-GR" altLang="ru-RU" sz="2000" b="1" i="1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3173" name="Object 5">
            <a:extLst>
              <a:ext uri="{FF2B5EF4-FFF2-40B4-BE49-F238E27FC236}">
                <a16:creationId xmlns:a16="http://schemas.microsoft.com/office/drawing/2014/main" id="{F2F07460-72CB-423F-9D15-F2552C4D996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787424"/>
              </p:ext>
            </p:extLst>
          </p:nvPr>
        </p:nvGraphicFramePr>
        <p:xfrm>
          <a:off x="7436421" y="5516143"/>
          <a:ext cx="18145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6082" imgH="704797" progId="Equation.DSMT4">
                  <p:embed/>
                </p:oleObj>
              </mc:Choice>
              <mc:Fallback>
                <p:oleObj name="Equation" r:id="rId3" imgW="2086082" imgH="704797" progId="Equation.DSMT4">
                  <p:embed/>
                  <p:pic>
                    <p:nvPicPr>
                      <p:cNvPr id="263173" name="Object 5">
                        <a:extLst>
                          <a:ext uri="{FF2B5EF4-FFF2-40B4-BE49-F238E27FC236}">
                            <a16:creationId xmlns:a16="http://schemas.microsoft.com/office/drawing/2014/main" id="{F2F07460-72CB-423F-9D15-F2552C4D9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421" y="5516143"/>
                        <a:ext cx="18145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r"/>
    <p:sndAc>
      <p:stSnd>
        <p:snd r:embed="rId2" name="laser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C832FD4E-DD09-4304-94EC-067036C5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36712"/>
            <a:ext cx="8229600" cy="50323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Уравнение Пуассона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3BA5D70D-2129-4073-B5A4-9E313D5B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844824"/>
            <a:ext cx="8785225" cy="50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Char char="•"/>
            </a:pPr>
            <a:r>
              <a:rPr lang="ru-RU" altLang="ru-RU" sz="2400" dirty="0">
                <a:solidFill>
                  <a:srgbClr val="000000"/>
                </a:solidFill>
              </a:rPr>
              <a:t>Теорема единственности</a:t>
            </a:r>
          </a:p>
          <a:p>
            <a:pPr algn="just">
              <a:lnSpc>
                <a:spcPct val="85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	Определение потенциала сводится к нахождению такой функции </a:t>
            </a:r>
            <a:r>
              <a:rPr lang="el-GR" altLang="ru-RU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которая</a:t>
            </a:r>
            <a:r>
              <a:rPr lang="en-US" altLang="ru-RU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всем пространстве между проводниками </a:t>
            </a:r>
            <a:r>
              <a:rPr lang="ru-RU" alt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удовлетворяет либо уравнению Пуассона, либо уравнению Лапласа, а на поверхностях самих проводников принимает известные значения: </a:t>
            </a:r>
            <a:r>
              <a:rPr lang="el-GR" altLang="ru-RU" sz="2400" i="1" dirty="0">
                <a:solidFill>
                  <a:srgbClr val="000000"/>
                </a:solidFill>
              </a:rPr>
              <a:t>φ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</a:t>
            </a:r>
            <a:r>
              <a:rPr lang="ru-RU" altLang="ru-RU" sz="2400" i="1" dirty="0">
                <a:solidFill>
                  <a:srgbClr val="000000"/>
                </a:solidFill>
              </a:rPr>
              <a:t>,</a:t>
            </a:r>
            <a:r>
              <a:rPr lang="el-GR" altLang="ru-RU" sz="2400" i="1" dirty="0">
                <a:solidFill>
                  <a:srgbClr val="000000"/>
                </a:solidFill>
              </a:rPr>
              <a:t>φ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2</a:t>
            </a:r>
            <a:r>
              <a:rPr lang="ru-RU" altLang="ru-RU" sz="2400" dirty="0">
                <a:solidFill>
                  <a:srgbClr val="000000"/>
                </a:solidFill>
              </a:rPr>
              <a:t> и т.д. </a:t>
            </a:r>
            <a:r>
              <a:rPr lang="ru-RU" altLang="ru-RU" sz="2400" u="sng" dirty="0">
                <a:solidFill>
                  <a:srgbClr val="000000"/>
                </a:solidFill>
              </a:rPr>
              <a:t>Эта задача имеет единственное решение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  <a:endParaRPr lang="el-GR" altLang="ru-RU" sz="24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</a:rPr>
              <a:t>	</a:t>
            </a:r>
            <a:r>
              <a:rPr lang="ru-RU" altLang="ru-RU" sz="2400" dirty="0">
                <a:solidFill>
                  <a:srgbClr val="000000"/>
                </a:solidFill>
              </a:rPr>
              <a:t>В теории это утверждение носит название </a:t>
            </a:r>
            <a:r>
              <a:rPr lang="ru-RU" altLang="ru-RU" sz="2400" i="1" dirty="0">
                <a:solidFill>
                  <a:srgbClr val="000000"/>
                </a:solidFill>
              </a:rPr>
              <a:t>теоремы единственности</a:t>
            </a:r>
            <a:r>
              <a:rPr lang="ru-RU" altLang="ru-RU" sz="2400" dirty="0">
                <a:solidFill>
                  <a:srgbClr val="000000"/>
                </a:solidFill>
              </a:rPr>
              <a:t>. С физической точки зрения этот вывод очевиден: если решение не одно, то будет не один потенциальный «рельеф», следовательно, в каждой точке поле </a:t>
            </a:r>
            <a:r>
              <a:rPr lang="ru-RU" altLang="ru-RU" sz="2400" b="1" i="1" dirty="0">
                <a:solidFill>
                  <a:srgbClr val="000000"/>
                </a:solidFill>
                <a:cs typeface="Arial" panose="020B0604020202020204" pitchFamily="34" charset="0"/>
              </a:rPr>
              <a:t>Е</a:t>
            </a:r>
            <a:r>
              <a:rPr lang="ru-RU" alt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, вообще,- неоднозначно… Т.е. мы пришли к физическому абсурду.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cover dir="r"/>
    <p:sndAc>
      <p:stSnd>
        <p:snd r:embed="rId2" name="laser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7008E-96B6-491C-9848-4CCDD17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Разность потенциалов</a:t>
            </a:r>
          </a:p>
        </p:txBody>
      </p:sp>
      <p:sp>
        <p:nvSpPr>
          <p:cNvPr id="24580" name="Содержимое 2">
            <a:extLst>
              <a:ext uri="{FF2B5EF4-FFF2-40B4-BE49-F238E27FC236}">
                <a16:creationId xmlns:a16="http://schemas.microsoft.com/office/drawing/2014/main" id="{BE206AC1-2F5A-4437-9041-0323AC36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6" y="1628776"/>
            <a:ext cx="8569325" cy="4968875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совершаемая силами электрического поля при перемещении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точки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точку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представлена как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т.е. она равна произведению перемещаемого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разность потенциалов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начальной и конечной точках.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BB0208B-F76A-4758-8B8A-B5BC3846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Object 1">
                <a:extLst>
                  <a:ext uri="{FF2B5EF4-FFF2-40B4-BE49-F238E27FC236}">
                    <a16:creationId xmlns:a16="http://schemas.microsoft.com/office/drawing/2014/main" id="{4FDC1085-6BBB-428A-A319-EE12D90BCF76}"/>
                  </a:ext>
                </a:extLst>
              </p:cNvPr>
              <p:cNvSpPr txBox="1"/>
              <p:nvPr/>
            </p:nvSpPr>
            <p:spPr bwMode="auto">
              <a:xfrm>
                <a:off x="2927649" y="3068638"/>
                <a:ext cx="5832177" cy="936426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578" name="Object 1">
                <a:extLst>
                  <a:ext uri="{FF2B5EF4-FFF2-40B4-BE49-F238E27FC236}">
                    <a16:creationId xmlns:a16="http://schemas.microsoft.com/office/drawing/2014/main" id="{4FDC1085-6BBB-428A-A319-EE12D90BC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7649" y="3068638"/>
                <a:ext cx="5832177" cy="936426"/>
              </a:xfrm>
              <a:prstGeom prst="rect">
                <a:avLst/>
              </a:prstGeom>
              <a:blipFill>
                <a:blip r:embed="rId2"/>
                <a:stretch>
                  <a:fillRect l="-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D4530-C2BC-43F0-B1F2-95DCD6FA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4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C832FD4E-DD09-4304-94EC-067036C5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48680"/>
            <a:ext cx="8229600" cy="50323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Уравнение Пуассона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3BA5D70D-2129-4073-B5A4-9E313D5B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916832"/>
            <a:ext cx="8785225" cy="49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ru-RU" alt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По теореме единственности можно также утверждать, что заряд на поверхности проводника в статическом случае распределяется тоже единственным образом.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	Решение уравнений Лапласа или Пуассона – задача очень сложная. Однако использование теоремы единственности весьма облегчает решение ряда электростатических задач. А, если решение найдено и оно удовлетворяет тому, или иному уравнению, то можно утверждать, что полученное решение является правильным и единственным.</a:t>
            </a:r>
            <a:endParaRPr lang="el-GR" alt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2361"/>
      </p:ext>
    </p:extLst>
  </p:cSld>
  <p:clrMapOvr>
    <a:masterClrMapping/>
  </p:clrMapOvr>
  <p:transition spd="med">
    <p:cover dir="r"/>
    <p:sndAc>
      <p:stSnd>
        <p:snd r:embed="rId2" name="laser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8FC9B-D9B5-4398-910F-1337F4F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Мини 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9D501-886F-448C-B5F5-7EC3D56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1.Что представляют собой эквипотенциальные поверхности однородного электрического поля?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79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Любую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замкнутых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поверхностей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79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Систему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параллельных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плоскостей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9779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Систему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концентрических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PetersburgCTT"/>
            </a:endParaRPr>
          </a:p>
          <a:p>
            <a:pPr marL="9779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Систему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эллипсоидов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вращения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5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Систему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коаксиальных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цилиндров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рисунке изображены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эквипотенциали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электростатического поля. В каком квадранте напряженность поля максимальна?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Напряженность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везде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одинакова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PetersburgCTT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PetersburgCTT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третьем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131292-CDF2-4CE3-A0AB-9B63B8A9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163" y="4162114"/>
            <a:ext cx="33663105" cy="5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EB90018-E3A5-426F-81C9-58A05A82E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67784"/>
              </p:ext>
            </p:extLst>
          </p:nvPr>
        </p:nvGraphicFramePr>
        <p:xfrm>
          <a:off x="5533678" y="3986667"/>
          <a:ext cx="4595126" cy="282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1619476" imgH="895238" progId="Paint.Picture">
                  <p:embed/>
                </p:oleObj>
              </mc:Choice>
              <mc:Fallback>
                <p:oleObj name="Точечный рисунок" r:id="rId2" imgW="1619476" imgH="8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678" y="3986667"/>
                        <a:ext cx="4595126" cy="2827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43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410B-6DEB-4E14-B128-23915B28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Разность потенциалов</a:t>
            </a:r>
          </a:p>
        </p:txBody>
      </p:sp>
      <p:sp>
        <p:nvSpPr>
          <p:cNvPr id="25604" name="Содержимое 2">
            <a:extLst>
              <a:ext uri="{FF2B5EF4-FFF2-40B4-BE49-F238E27FC236}">
                <a16:creationId xmlns:a16="http://schemas.microsoft.com/office/drawing/2014/main" id="{71040B90-1FBA-4425-B03C-EB1A8B79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774826"/>
            <a:ext cx="8642350" cy="4625975"/>
          </a:xfrm>
        </p:spPr>
        <p:txBody>
          <a:bodyPr/>
          <a:lstStyle/>
          <a:p>
            <a:pPr eaLnBrk="1" hangingPunct="1"/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потенциалов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двух точек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электростатического поля определяется работой, совершаемой силами поля, при перемещении единичного положительного заряда из точки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в точку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E970C3DE-4885-436F-A038-5DE03B0E6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5602" name="Object 1">
            <a:extLst>
              <a:ext uri="{FF2B5EF4-FFF2-40B4-BE49-F238E27FC236}">
                <a16:creationId xmlns:a16="http://schemas.microsoft.com/office/drawing/2014/main" id="{3307E8D3-D2FC-4831-82E2-DA62903C6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3573463"/>
          <a:ext cx="25923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31366" imgH="444307" progId="Equation.3">
                  <p:embed/>
                </p:oleObj>
              </mc:Choice>
              <mc:Fallback>
                <p:oleObj name="Формула" r:id="rId2" imgW="1231366" imgH="444307" progId="Equation.3">
                  <p:embed/>
                  <p:pic>
                    <p:nvPicPr>
                      <p:cNvPr id="25602" name="Object 1">
                        <a:extLst>
                          <a:ext uri="{FF2B5EF4-FFF2-40B4-BE49-F238E27FC236}">
                            <a16:creationId xmlns:a16="http://schemas.microsoft.com/office/drawing/2014/main" id="{3307E8D3-D2FC-4831-82E2-DA62903C6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573463"/>
                        <a:ext cx="2592388" cy="944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94E7E-6E2C-4A3E-B8DF-E4E59889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5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2751-DD2E-40FF-B460-0EB3B032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>
                <a:solidFill>
                  <a:schemeClr val="accent1">
                    <a:satMod val="150000"/>
                  </a:schemeClr>
                </a:solidFill>
              </a:rPr>
              <a:t>Связь между разностью потенциалов и напряженностью электростатического поля</a:t>
            </a:r>
          </a:p>
        </p:txBody>
      </p:sp>
      <p:sp>
        <p:nvSpPr>
          <p:cNvPr id="26629" name="Содержимое 2">
            <a:extLst>
              <a:ext uri="{FF2B5EF4-FFF2-40B4-BE49-F238E27FC236}">
                <a16:creationId xmlns:a16="http://schemas.microsoft.com/office/drawing/2014/main" id="{177947A3-36F5-41F1-83E8-D23CA2A7A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484313"/>
            <a:ext cx="6516688" cy="396081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Пользуясь определением напряженности электростатического поля, выражение для работы  можно переписать в виде: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откуда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6630" name="Содержимое 8">
            <a:extLst>
              <a:ext uri="{FF2B5EF4-FFF2-40B4-BE49-F238E27FC236}">
                <a16:creationId xmlns:a16="http://schemas.microsoft.com/office/drawing/2014/main" id="{0A111919-F8AA-40A0-9D56-A8B33748D1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4675" y="1822451"/>
            <a:ext cx="2222500" cy="3262313"/>
          </a:xfrm>
        </p:spPr>
      </p:pic>
      <p:sp>
        <p:nvSpPr>
          <p:cNvPr id="26631" name="Rectangle 2">
            <a:extLst>
              <a:ext uri="{FF2B5EF4-FFF2-40B4-BE49-F238E27FC236}">
                <a16:creationId xmlns:a16="http://schemas.microsoft.com/office/drawing/2014/main" id="{2943A010-07A4-442C-8829-F544BC61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6626" name="Object 1">
            <a:extLst>
              <a:ext uri="{FF2B5EF4-FFF2-40B4-BE49-F238E27FC236}">
                <a16:creationId xmlns:a16="http://schemas.microsoft.com/office/drawing/2014/main" id="{CF14447A-4912-466A-BE18-E7129A808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87775"/>
              </p:ext>
            </p:extLst>
          </p:nvPr>
        </p:nvGraphicFramePr>
        <p:xfrm>
          <a:off x="1847056" y="2192577"/>
          <a:ext cx="2935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26626" name="Object 1">
                        <a:extLst>
                          <a:ext uri="{FF2B5EF4-FFF2-40B4-BE49-F238E27FC236}">
                            <a16:creationId xmlns:a16="http://schemas.microsoft.com/office/drawing/2014/main" id="{CF14447A-4912-466A-BE18-E7129A808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56" y="2192577"/>
                        <a:ext cx="2935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4">
            <a:extLst>
              <a:ext uri="{FF2B5EF4-FFF2-40B4-BE49-F238E27FC236}">
                <a16:creationId xmlns:a16="http://schemas.microsoft.com/office/drawing/2014/main" id="{A8CA1AC1-AD34-4DAF-8CAB-71C8DA76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98D617D1-D4CD-4536-96F0-9BC8D3E92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292600"/>
          <a:ext cx="45275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260600" imgH="469900" progId="Equation.3">
                  <p:embed/>
                </p:oleObj>
              </mc:Choice>
              <mc:Fallback>
                <p:oleObj name="Формула" r:id="rId5" imgW="2260600" imgH="469900" progId="Equation.3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98D617D1-D4CD-4536-96F0-9BC8D3E92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292600"/>
                        <a:ext cx="4527550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Box 9">
            <a:extLst>
              <a:ext uri="{FF2B5EF4-FFF2-40B4-BE49-F238E27FC236}">
                <a16:creationId xmlns:a16="http://schemas.microsoft.com/office/drawing/2014/main" id="{0BFA066E-511E-4A47-8A94-16291246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445125"/>
            <a:ext cx="864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Интегрирование может проводиться вдоль любой траектории, соединяющей начальную и конечную точки, так как работа сил электростатического поля не зависит от траектории заряда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B5977CD-9118-4B3B-9958-77FDA5E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D2D7C04-B0D0-4700-8A5C-0155009583A8}" type="slidenum">
              <a:rPr lang="ru-RU" altLang="ru-RU" smtClean="0"/>
              <a:pPr eaLnBrk="1" hangingPunct="1"/>
              <a:t>6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B32C8-4F5C-45A6-AEDD-04D3705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Еще одно определение потенциала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0BCB316-A03E-4786-AF12-CB038D1B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229225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перемещать заряд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из произвольной точки поля за пределы поля (на бесконечность), где потенциальная энергия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 = 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значит и потенциал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 = /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0, то работа сил электростатического поля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откуда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Потенциал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данной точки поля – физическая величина, определяемая работой сил электростатического поля по перемещению единичного положительного заряда из данной точки в бесконечность.</a:t>
            </a: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647C881C-6E02-4A52-9E20-EC749BB3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7650" name="Object 1">
            <a:extLst>
              <a:ext uri="{FF2B5EF4-FFF2-40B4-BE49-F238E27FC236}">
                <a16:creationId xmlns:a16="http://schemas.microsoft.com/office/drawing/2014/main" id="{84250C37-78F3-473D-97B0-563C36375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75" y="3213101"/>
          <a:ext cx="2940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33500" imgH="228600" progId="Equation.3">
                  <p:embed/>
                </p:oleObj>
              </mc:Choice>
              <mc:Fallback>
                <p:oleObj name="Формула" r:id="rId2" imgW="1333500" imgH="228600" progId="Equation.3">
                  <p:embed/>
                  <p:pic>
                    <p:nvPicPr>
                      <p:cNvPr id="27650" name="Object 1">
                        <a:extLst>
                          <a:ext uri="{FF2B5EF4-FFF2-40B4-BE49-F238E27FC236}">
                            <a16:creationId xmlns:a16="http://schemas.microsoft.com/office/drawing/2014/main" id="{84250C37-78F3-473D-97B0-563C36375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3213101"/>
                        <a:ext cx="29400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4">
            <a:extLst>
              <a:ext uri="{FF2B5EF4-FFF2-40B4-BE49-F238E27FC236}">
                <a16:creationId xmlns:a16="http://schemas.microsoft.com/office/drawing/2014/main" id="{3A16FFCC-4132-4164-9C8F-1ABC55EF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9D2EEC68-39F4-4E3B-9992-F4BAA540F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1325" y="4221163"/>
          <a:ext cx="107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07780" imgH="444307" progId="Equation.3">
                  <p:embed/>
                </p:oleObj>
              </mc:Choice>
              <mc:Fallback>
                <p:oleObj name="Формула" r:id="rId4" imgW="507780" imgH="444307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9D2EEC68-39F4-4E3B-9992-F4BAA540F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221163"/>
                        <a:ext cx="1079500" cy="958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3A7F044-5971-4453-A234-36001F9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7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7CEB5-7BD8-44D7-8E19-E6B49398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75" y="304800"/>
            <a:ext cx="8001000" cy="1107972"/>
          </a:xfrm>
        </p:spPr>
        <p:txBody>
          <a:bodyPr/>
          <a:lstStyle/>
          <a:p>
            <a:pPr>
              <a:defRPr/>
            </a:pPr>
            <a:r>
              <a:rPr lang="ru-RU" sz="4000" dirty="0">
                <a:solidFill>
                  <a:schemeClr val="accent1">
                    <a:satMod val="150000"/>
                  </a:schemeClr>
                </a:solidFill>
              </a:rPr>
              <a:t>Свойства потенциала</a:t>
            </a:r>
            <a:endParaRPr lang="ru-RU" dirty="0"/>
          </a:p>
        </p:txBody>
      </p:sp>
      <p:sp>
        <p:nvSpPr>
          <p:cNvPr id="28676" name="Содержимое 2">
            <a:extLst>
              <a:ext uri="{FF2B5EF4-FFF2-40B4-BE49-F238E27FC236}">
                <a16:creationId xmlns:a16="http://schemas.microsoft.com/office/drawing/2014/main" id="{7985E679-3DF0-4044-A6C3-CEA70BC4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3356996"/>
            <a:ext cx="8642350" cy="3312092"/>
          </a:xfrm>
        </p:spPr>
        <p:txBody>
          <a:bodyPr/>
          <a:lstStyle/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 электростатического поля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в данной точке пространства является функцией только координат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этой точки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49EDC3A2-D178-42F3-B402-3B26C944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8674" name="Object 1">
            <a:extLst>
              <a:ext uri="{FF2B5EF4-FFF2-40B4-BE49-F238E27FC236}">
                <a16:creationId xmlns:a16="http://schemas.microsoft.com/office/drawing/2014/main" id="{908185F1-1D9C-49C3-B258-80D0B5FD2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0313" y="5085184"/>
          <a:ext cx="2111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7836" imgH="203112" progId="Equation.3">
                  <p:embed/>
                </p:oleObj>
              </mc:Choice>
              <mc:Fallback>
                <p:oleObj name="Формула" r:id="rId2" imgW="837836" imgH="203112" progId="Equation.3">
                  <p:embed/>
                  <p:pic>
                    <p:nvPicPr>
                      <p:cNvPr id="28674" name="Object 1">
                        <a:extLst>
                          <a:ext uri="{FF2B5EF4-FFF2-40B4-BE49-F238E27FC236}">
                            <a16:creationId xmlns:a16="http://schemas.microsoft.com/office/drawing/2014/main" id="{908185F1-1D9C-49C3-B258-80D0B5FD2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085184"/>
                        <a:ext cx="21113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4">
            <a:extLst>
              <a:ext uri="{FF2B5EF4-FFF2-40B4-BE49-F238E27FC236}">
                <a16:creationId xmlns:a16="http://schemas.microsoft.com/office/drawing/2014/main" id="{B38A2EE9-99E0-48AE-B606-72283745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BE43E-AD13-46DD-B93D-7C04A8D1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8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8CEC2-B029-45A3-A025-FEE5E6B8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>
                <a:solidFill>
                  <a:schemeClr val="accent1">
                    <a:satMod val="150000"/>
                  </a:schemeClr>
                </a:solidFill>
              </a:rPr>
              <a:t>Свойства потенциала</a:t>
            </a:r>
          </a:p>
        </p:txBody>
      </p:sp>
      <p:sp>
        <p:nvSpPr>
          <p:cNvPr id="29701" name="Содержимое 2">
            <a:extLst>
              <a:ext uri="{FF2B5EF4-FFF2-40B4-BE49-F238E27FC236}">
                <a16:creationId xmlns:a16="http://schemas.microsoft.com/office/drawing/2014/main" id="{284A8D29-7E3E-478A-B61A-7467405B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700214"/>
            <a:ext cx="8642350" cy="4968875"/>
          </a:xfrm>
        </p:spPr>
        <p:txBody>
          <a:bodyPr/>
          <a:lstStyle/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Работа сил поля по перемещению единичного положительного заряда из произвольного начального положения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произвольное конечное положение 2, равна убыли потенциала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при этом точки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расположены достаточно близко друг от друга, то напряженность </a:t>
            </a:r>
            <a:r>
              <a:rPr lang="en-GB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электрического поля можно считать приблизительно одинаковой между точками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тогда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C0419B39-E3DA-4A2D-9F4A-3C63CEB6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CE52BEF2-349B-4CF6-8DE7-9F4F7EB2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704" name="Rectangle 5">
            <a:extLst>
              <a:ext uri="{FF2B5EF4-FFF2-40B4-BE49-F238E27FC236}">
                <a16:creationId xmlns:a16="http://schemas.microsoft.com/office/drawing/2014/main" id="{5612ED75-27C5-4321-97C5-B5B30483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9698" name="Object 4">
            <a:extLst>
              <a:ext uri="{FF2B5EF4-FFF2-40B4-BE49-F238E27FC236}">
                <a16:creationId xmlns:a16="http://schemas.microsoft.com/office/drawing/2014/main" id="{D8DB0F57-7E5B-44DE-B4ED-CBD0682DD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6021389"/>
          <a:ext cx="1584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228501" progId="Equation.3">
                  <p:embed/>
                </p:oleObj>
              </mc:Choice>
              <mc:Fallback>
                <p:oleObj name="Формула" r:id="rId2" imgW="812447" imgH="228501" progId="Equation.3">
                  <p:embed/>
                  <p:pic>
                    <p:nvPicPr>
                      <p:cNvPr id="29698" name="Object 4">
                        <a:extLst>
                          <a:ext uri="{FF2B5EF4-FFF2-40B4-BE49-F238E27FC236}">
                            <a16:creationId xmlns:a16="http://schemas.microsoft.com/office/drawing/2014/main" id="{D8DB0F57-7E5B-44DE-B4ED-CBD0682DD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6021389"/>
                        <a:ext cx="1584325" cy="447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id="{E0A34C06-EF32-4A8E-9E5E-426B8746F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357564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47800" imgH="469900" progId="Equation.3">
                  <p:embed/>
                </p:oleObj>
              </mc:Choice>
              <mc:Fallback>
                <p:oleObj name="Формула" r:id="rId4" imgW="1447800" imgH="469900" progId="Equation.3">
                  <p:embed/>
                  <p:pic>
                    <p:nvPicPr>
                      <p:cNvPr id="29699" name="Object 6">
                        <a:extLst>
                          <a:ext uri="{FF2B5EF4-FFF2-40B4-BE49-F238E27FC236}">
                            <a16:creationId xmlns:a16="http://schemas.microsoft.com/office/drawing/2014/main" id="{E0A34C06-EF32-4A8E-9E5E-426B8746F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357564"/>
                        <a:ext cx="2903537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FDE0EF-E5B5-4121-98F8-5B654CFE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65F0B2C0-57A2-4DB1-926E-114A8EFA5FB1}" type="slidenum">
              <a:rPr lang="ru-RU" altLang="ru-RU" smtClean="0"/>
              <a:pPr eaLnBrk="1" hangingPunct="1"/>
              <a:t>9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1606</Words>
  <Application>Microsoft Office PowerPoint</Application>
  <PresentationFormat>Широкоэкранный</PresentationFormat>
  <Paragraphs>253</Paragraphs>
  <Slides>41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Constantia</vt:lpstr>
      <vt:lpstr>Corbel</vt:lpstr>
      <vt:lpstr>Times New Roman</vt:lpstr>
      <vt:lpstr>Verdana</vt:lpstr>
      <vt:lpstr>Wingdings</vt:lpstr>
      <vt:lpstr>Wingdings 2</vt:lpstr>
      <vt:lpstr>Тема Office</vt:lpstr>
      <vt:lpstr>Формула</vt:lpstr>
      <vt:lpstr>MathType 6.0 Equation</vt:lpstr>
      <vt:lpstr>Equation</vt:lpstr>
      <vt:lpstr>Точечный рисунок</vt:lpstr>
      <vt:lpstr>Электричество</vt:lpstr>
      <vt:lpstr>Потенциал электростатического поля</vt:lpstr>
      <vt:lpstr>Потенциал электростатического поля</vt:lpstr>
      <vt:lpstr>Разность потенциалов</vt:lpstr>
      <vt:lpstr>Разность потенциалов</vt:lpstr>
      <vt:lpstr>Связь между разностью потенциалов и напряженностью электростатического поля</vt:lpstr>
      <vt:lpstr>Еще одно определение потенциала</vt:lpstr>
      <vt:lpstr>Свойства потенциала</vt:lpstr>
      <vt:lpstr>Свойства потенциала</vt:lpstr>
      <vt:lpstr>Свойства потенциала</vt:lpstr>
      <vt:lpstr>Принцип суперпозиции потенциалов</vt:lpstr>
      <vt:lpstr>Потенциал системы неподвижных точечных зарядов</vt:lpstr>
      <vt:lpstr>Потенциал поля пространственно распределенного заряда</vt:lpstr>
      <vt:lpstr>Потенциал поля зарядов, распределенных по поверхности или по линии</vt:lpstr>
      <vt:lpstr>Связь между напряженностью и потенциалом электрического поля</vt:lpstr>
      <vt:lpstr>Эквипотенциальные поверхности</vt:lpstr>
      <vt:lpstr>Эквипотенциальные поверхности</vt:lpstr>
      <vt:lpstr>Эквипотенциальные поверхности</vt:lpstr>
      <vt:lpstr>Эквипотенциальные поверхности</vt:lpstr>
      <vt:lpstr>Презентация PowerPoint</vt:lpstr>
      <vt:lpstr>Примеры вычислений полей заряженных  тел простых симметрий Поле заряженной сферы</vt:lpstr>
      <vt:lpstr>ПОЛЕ ЗАРЯЖЕННОЙ СФЕРЫ</vt:lpstr>
      <vt:lpstr>ГРАФИКИ ПОЛЯ ЗАРЯЖЕННОЙ СФЕРЫ</vt:lpstr>
      <vt:lpstr>ПОЛЕ РАВНОМЕРНО ЗАРЯЖЕННОГО ШАРА</vt:lpstr>
      <vt:lpstr>ПОЛЕ РАВНОМЕРНО ЗАРЯЖЕННОГО ШАРА</vt:lpstr>
      <vt:lpstr>ГРАФИКИ ПОЛЯ РАВНОМЕРНО ЗАРЯЖЕННОГО ШАРА</vt:lpstr>
      <vt:lpstr>ПОЛЕ ЗАРЯЖЕННОЙ ПЛОСКОСТИ</vt:lpstr>
      <vt:lpstr>Презентация PowerPoint</vt:lpstr>
      <vt:lpstr>Презентация PowerPoint</vt:lpstr>
      <vt:lpstr>Презентация PowerPoint</vt:lpstr>
      <vt:lpstr>ПОЛЕ ПОЛОГО ЦИЛИНДРА</vt:lpstr>
      <vt:lpstr>ПОЛЕ ЗАРЯЖЕННОЙ ПРЯМОЛИНЕЙНОЙ НИТИ</vt:lpstr>
      <vt:lpstr>РОТОР ВЕКТОРНОГО ПОЛЯ </vt:lpstr>
      <vt:lpstr>ТЕОРЕМА СТОКСА. РОТОР НАПРЯЖЕННОСТИ ПОЛЯ</vt:lpstr>
      <vt:lpstr>Теорема о циркуляции </vt:lpstr>
      <vt:lpstr> ОСНОВНЫЕ ТЕОРЕМЫ ЭП       В ВАКУУМЕ  </vt:lpstr>
      <vt:lpstr>УРАВНЕНИЕ ПУАССОНА</vt:lpstr>
      <vt:lpstr>Уравнение Пуассона</vt:lpstr>
      <vt:lpstr>Уравнение Пуассона</vt:lpstr>
      <vt:lpstr>Уравнение Пуассона</vt:lpstr>
      <vt:lpstr>Мини 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Электричество</dc:title>
  <dc:creator>Александр</dc:creator>
  <cp:lastModifiedBy>Александр</cp:lastModifiedBy>
  <cp:revision>8</cp:revision>
  <dcterms:created xsi:type="dcterms:W3CDTF">2020-04-10T09:31:15Z</dcterms:created>
  <dcterms:modified xsi:type="dcterms:W3CDTF">2023-11-10T09:01:56Z</dcterms:modified>
</cp:coreProperties>
</file>