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8" r:id="rId2"/>
  </p:sldMasterIdLst>
  <p:notesMasterIdLst>
    <p:notesMasterId r:id="rId32"/>
  </p:notesMasterIdLst>
  <p:handoutMasterIdLst>
    <p:handoutMasterId r:id="rId33"/>
  </p:handoutMasterIdLst>
  <p:sldIdLst>
    <p:sldId id="265" r:id="rId3"/>
    <p:sldId id="294" r:id="rId4"/>
    <p:sldId id="293" r:id="rId5"/>
    <p:sldId id="269" r:id="rId6"/>
    <p:sldId id="295" r:id="rId7"/>
    <p:sldId id="271" r:id="rId8"/>
    <p:sldId id="272" r:id="rId9"/>
    <p:sldId id="273" r:id="rId10"/>
    <p:sldId id="274" r:id="rId11"/>
    <p:sldId id="275" r:id="rId12"/>
    <p:sldId id="264" r:id="rId13"/>
    <p:sldId id="262"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63"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55646" autoAdjust="0"/>
  </p:normalViewPr>
  <p:slideViewPr>
    <p:cSldViewPr snapToGrid="0" snapToObjects="1" showGuides="1">
      <p:cViewPr varScale="1">
        <p:scale>
          <a:sx n="91" d="100"/>
          <a:sy n="91" d="100"/>
        </p:scale>
        <p:origin x="2720" y="168"/>
      </p:cViewPr>
      <p:guideLst>
        <p:guide orient="horz" pos="1611"/>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11/3/23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11/3/23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u.wikipedia.org/wiki/%D0%9C%D0%BE%D0%B4%D0%B5%D0%BB%D1%8C_%D0%B4%D0%B0%D0%BD%D0%BD%D1%8B%D1%85"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ru.wikipedia.org/wiki/%D0%9C%D0%BE%D0%B4%D0%B5%D0%BB%D1%8C_%D0%B1%D0%B0%D0%B7%D1%8B_%D0%B4%D0%B0%D0%BD%D0%BD%D1%8B%D1%85#cite_note-Date-2" TargetMode="External"/><Relationship Id="rId5" Type="http://schemas.openxmlformats.org/officeDocument/2006/relationships/hyperlink" Target="https://ru.wikipedia.org/wiki/%D0%9A%D0%BE%D0%BC%D0%BF%D1%8C%D1%8E%D1%82%D0%B5%D1%80%D0%BD%D0%B0%D1%8F_%D0%BF%D1%80%D0%BE%D0%B3%D1%80%D0%B0%D0%BC%D0%BC%D0%B0" TargetMode="External"/><Relationship Id="rId4" Type="http://schemas.openxmlformats.org/officeDocument/2006/relationships/hyperlink" Target="https://ru.wikipedia.org/wiki/%D0%AF%D0%B7%D1%8B%D0%BA_%D0%BF%D1%80%D0%BE%D0%B3%D1%80%D0%B0%D0%BC%D0%BC%D0%B8%D1%80%D0%BE%D0%B2%D0%B0%D0%BD%D0%B8%D1%8F"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googleappengine.ru/docs/datastor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dic.academic.ru/dic.nsf/ruwiki/79942" TargetMode="External"/><Relationship Id="rId3" Type="http://schemas.openxmlformats.org/officeDocument/2006/relationships/hyperlink" Target="https://dic.academic.ru/dic.nsf/ruwiki/205339" TargetMode="External"/><Relationship Id="rId7" Type="http://schemas.openxmlformats.org/officeDocument/2006/relationships/hyperlink" Target="https://dic.academic.ru/dic.nsf/ruwiki/1867559#cite_note-2"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ic.academic.ru/dic.nsf/ruwiki/1867559#cite_note-1" TargetMode="External"/><Relationship Id="rId5" Type="http://schemas.openxmlformats.org/officeDocument/2006/relationships/hyperlink" Target="https://dic.academic.ru/dic.nsf/ruwiki/1120019" TargetMode="External"/><Relationship Id="rId4" Type="http://schemas.openxmlformats.org/officeDocument/2006/relationships/hyperlink" Target="https://dic.academic.ru/dic.nsf/ruwiki/41346"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a:t>
            </a:fld>
            <a:endParaRPr lang="en-US"/>
          </a:p>
        </p:txBody>
      </p:sp>
    </p:spTree>
    <p:extLst>
      <p:ext uri="{BB962C8B-B14F-4D97-AF65-F5344CB8AC3E}">
        <p14:creationId xmlns:p14="http://schemas.microsoft.com/office/powerpoint/2010/main" val="3277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повышения эффективности работы необходимо использовать новый подход, а именно базу данных (</a:t>
            </a:r>
            <a:r>
              <a:rPr lang="en-US" dirty="0"/>
              <a:t>database) </a:t>
            </a:r>
            <a:r>
              <a:rPr lang="ru-RU" dirty="0"/>
              <a:t>и систему управления базами данных, или СУБД (</a:t>
            </a:r>
            <a:r>
              <a:rPr lang="en-US" dirty="0"/>
              <a:t>Database Management System — DBMS). </a:t>
            </a: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10</a:t>
            </a:fld>
            <a:endParaRPr lang="en-US"/>
          </a:p>
        </p:txBody>
      </p:sp>
    </p:spTree>
    <p:extLst>
      <p:ext uri="{BB962C8B-B14F-4D97-AF65-F5344CB8AC3E}">
        <p14:creationId xmlns:p14="http://schemas.microsoft.com/office/powerpoint/2010/main" val="191119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глубже вникнуть в суть этого понятия, рассмотрим его определение</a:t>
            </a:r>
          </a:p>
          <a:p>
            <a:r>
              <a:rPr lang="ru-RU" dirty="0"/>
              <a:t>более внимательно. База данных — это единое, большое хранилище данных, которое однократно определяется, а затем используется одновременно многими</a:t>
            </a:r>
          </a:p>
          <a:p>
            <a:r>
              <a:rPr lang="ru-RU" dirty="0"/>
              <a:t>пользователями — представителями разных подразделений или систем. </a:t>
            </a:r>
          </a:p>
          <a:p>
            <a:r>
              <a:rPr lang="ru-RU" dirty="0"/>
              <a:t>Вместо разрозненных файлов с избыточными данными здесь все данные собраны вместе с минимальной долей избыточности. </a:t>
            </a:r>
          </a:p>
          <a:p>
            <a:r>
              <a:rPr lang="ru-RU" dirty="0"/>
              <a:t>База данных уже не принадлежит какому-либо единственному отделу, а является общим корпоративным ресурсом. </a:t>
            </a:r>
          </a:p>
        </p:txBody>
      </p:sp>
      <p:sp>
        <p:nvSpPr>
          <p:cNvPr id="4" name="Номер слайда 3"/>
          <p:cNvSpPr>
            <a:spLocks noGrp="1"/>
          </p:cNvSpPr>
          <p:nvPr>
            <p:ph type="sldNum" sz="quarter" idx="5"/>
          </p:nvPr>
        </p:nvSpPr>
        <p:spPr/>
        <p:txBody>
          <a:bodyPr/>
          <a:lstStyle/>
          <a:p>
            <a:fld id="{F449711C-DB87-6342-8123-FE7E39EB0067}" type="slidenum">
              <a:rPr lang="en-US" smtClean="0"/>
              <a:pPr/>
              <a:t>11</a:t>
            </a:fld>
            <a:endParaRPr lang="en-US"/>
          </a:p>
        </p:txBody>
      </p:sp>
    </p:spTree>
    <p:extLst>
      <p:ext uri="{BB962C8B-B14F-4D97-AF65-F5344CB8AC3E}">
        <p14:creationId xmlns:p14="http://schemas.microsoft.com/office/powerpoint/2010/main" val="3097412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СУБД — это программное обеспечение, которое взаимодействует с прикладными программами пользователя и базой данных и обладает следующими возможностями.</a:t>
            </a:r>
          </a:p>
          <a:p>
            <a:r>
              <a:rPr lang="ru-RU" dirty="0"/>
              <a:t>1. Позволяет создать базу данных, что обычно осуществляется с помощью языка определения данных (</a:t>
            </a:r>
            <a:r>
              <a:rPr lang="en-US" dirty="0"/>
              <a:t>DDL — Data Definition Language). </a:t>
            </a:r>
            <a:r>
              <a:rPr lang="ru-RU" dirty="0"/>
              <a:t>Язык </a:t>
            </a:r>
            <a:r>
              <a:rPr lang="en-US" dirty="0"/>
              <a:t>DDL</a:t>
            </a:r>
          </a:p>
          <a:p>
            <a:r>
              <a:rPr lang="ru-RU" dirty="0"/>
              <a:t>предоставляет пользователям средства указания типа данных и их структуры, а также средства задания ограничений для информации, хранимой в</a:t>
            </a:r>
          </a:p>
          <a:p>
            <a:r>
              <a:rPr lang="ru-RU" dirty="0"/>
              <a:t>базе данных.</a:t>
            </a:r>
          </a:p>
          <a:p>
            <a:r>
              <a:rPr lang="ru-RU" dirty="0"/>
              <a:t>2. Позволяет вставлять, обновлять, удалять и извлекать информацию из базы данных, что обычно осуществляется с помощью языка манипулирования</a:t>
            </a:r>
          </a:p>
          <a:p>
            <a:r>
              <a:rPr lang="ru-RU" dirty="0"/>
              <a:t>данными (</a:t>
            </a:r>
            <a:r>
              <a:rPr lang="en-US" dirty="0"/>
              <a:t>DML — Data Manipulation Language). </a:t>
            </a:r>
            <a:r>
              <a:rPr lang="ru-RU" dirty="0"/>
              <a:t>Наличие централизованного хранилища всех данных и их описаний позволяет использовать язык</a:t>
            </a:r>
          </a:p>
          <a:p>
            <a:r>
              <a:rPr lang="en-US" dirty="0"/>
              <a:t>DML </a:t>
            </a:r>
            <a:r>
              <a:rPr lang="ru-RU" dirty="0"/>
              <a:t>как общий инструмент организации запросов, который иногда называют языком запросов (</a:t>
            </a:r>
            <a:r>
              <a:rPr lang="en-US" dirty="0"/>
              <a:t>query language). </a:t>
            </a:r>
            <a:r>
              <a:rPr lang="ru-RU" dirty="0"/>
              <a:t>Наличие языка запросов позволяет</a:t>
            </a:r>
          </a:p>
          <a:p>
            <a:r>
              <a:rPr lang="ru-RU" dirty="0"/>
              <a:t>устранить присущие файловым системам ограничения, при которых пользователям приходится иметь дело только с фиксированным набором запросов </a:t>
            </a:r>
          </a:p>
          <a:p>
            <a:r>
              <a:rPr lang="ru-RU" dirty="0"/>
              <a:t>или постоянно возрастающим количеством программ, что порождает другие, более сложные проблемы управления программным обеспечением.</a:t>
            </a:r>
          </a:p>
          <a:p>
            <a:r>
              <a:rPr lang="ru-RU" dirty="0"/>
              <a:t>Наиболее распространенным типом непроцедурного языка является язык структурированных запросов (</a:t>
            </a:r>
            <a:r>
              <a:rPr lang="en-US" dirty="0"/>
              <a:t>Structured Query Language — SQL), </a:t>
            </a:r>
            <a:r>
              <a:rPr lang="ru-RU" dirty="0"/>
              <a:t>который</a:t>
            </a:r>
          </a:p>
          <a:p>
            <a:r>
              <a:rPr lang="ru-RU" dirty="0"/>
              <a:t>в настоящее время определяется специальным стандартом и фактически является обязательным языком для любых реляционных СУБД.</a:t>
            </a:r>
          </a:p>
          <a:p>
            <a:r>
              <a:rPr lang="ru-RU" dirty="0"/>
              <a:t>3. Предоставляет контролируемый доступ к базе данных с помощью перечисленных ниже средств:</a:t>
            </a:r>
          </a:p>
          <a:p>
            <a:r>
              <a:rPr lang="ru-RU" dirty="0"/>
              <a:t>• системы обеспечения защиты, предотвращающей несанкционированный доступ к базе данных со стороны пользователей;</a:t>
            </a:r>
          </a:p>
          <a:p>
            <a:r>
              <a:rPr lang="ru-RU" dirty="0"/>
              <a:t>• системы поддержки целостности данных, обеспечивающей непротиворечивое состояние хранимых данных;</a:t>
            </a:r>
          </a:p>
          <a:p>
            <a:r>
              <a:rPr lang="ru-RU" dirty="0"/>
              <a:t>• системы управления параллельной работой приложений, контролирующей процессы их совместного доступа к базе данных;</a:t>
            </a:r>
          </a:p>
          <a:p>
            <a:r>
              <a:rPr lang="ru-RU" dirty="0"/>
              <a:t>• системы восстановления, позволяющей восстановить базу данных до предыдущего непротиворечивого состояния, нарушенного в результате</a:t>
            </a:r>
          </a:p>
          <a:p>
            <a:r>
              <a:rPr lang="ru-RU" dirty="0"/>
              <a:t>сбоя аппаратного или программного обеспечения;</a:t>
            </a:r>
          </a:p>
          <a:p>
            <a:r>
              <a:rPr lang="ru-RU" dirty="0"/>
              <a:t>• доступного пользователям каталога, содержащего описание хранимой в базе данных информации.</a:t>
            </a:r>
          </a:p>
        </p:txBody>
      </p:sp>
      <p:sp>
        <p:nvSpPr>
          <p:cNvPr id="4" name="Номер слайда 3"/>
          <p:cNvSpPr>
            <a:spLocks noGrp="1"/>
          </p:cNvSpPr>
          <p:nvPr>
            <p:ph type="sldNum" sz="quarter" idx="5"/>
          </p:nvPr>
        </p:nvSpPr>
        <p:spPr/>
        <p:txBody>
          <a:bodyPr/>
          <a:lstStyle/>
          <a:p>
            <a:fld id="{F449711C-DB87-6342-8123-FE7E39EB0067}" type="slidenum">
              <a:rPr lang="en-US" smtClean="0"/>
              <a:pPr/>
              <a:t>12</a:t>
            </a:fld>
            <a:endParaRPr lang="en-US"/>
          </a:p>
        </p:txBody>
      </p:sp>
    </p:spTree>
    <p:extLst>
      <p:ext uri="{BB962C8B-B14F-4D97-AF65-F5344CB8AC3E}">
        <p14:creationId xmlns:p14="http://schemas.microsoft.com/office/powerpoint/2010/main" val="22186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литературе, статьях и в обиходной речи иногда встречается путаница термина «модель базы данных» и «</a:t>
            </a:r>
            <a:r>
              <a:rPr lang="ru-RU" sz="1200" b="0" i="0" u="none" strike="noStrike" kern="1200" dirty="0">
                <a:solidFill>
                  <a:schemeClr val="tx1"/>
                </a:solidFill>
                <a:effectLst/>
                <a:latin typeface="+mn-lt"/>
                <a:ea typeface="+mn-ea"/>
                <a:cs typeface="+mn-cs"/>
                <a:hlinkClick r:id="rId3" tooltip="Модель данных"/>
              </a:rPr>
              <a:t>модель данных</a:t>
            </a:r>
            <a:r>
              <a:rPr lang="ru-RU"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1" i="0" kern="1200" dirty="0">
                <a:solidFill>
                  <a:schemeClr val="tx1"/>
                </a:solidFill>
                <a:effectLst/>
                <a:latin typeface="+mn-lt"/>
                <a:ea typeface="+mn-ea"/>
                <a:cs typeface="+mn-cs"/>
              </a:rPr>
              <a:t>Модель данных </a:t>
            </a:r>
            <a:r>
              <a:rPr lang="ru-RU" sz="1200" b="0" i="0" kern="1200" dirty="0">
                <a:solidFill>
                  <a:schemeClr val="tx1"/>
                </a:solidFill>
                <a:effectLst/>
                <a:latin typeface="+mn-lt"/>
                <a:ea typeface="+mn-ea"/>
                <a:cs typeface="+mn-cs"/>
              </a:rPr>
              <a:t>есть </a:t>
            </a:r>
            <a:r>
              <a:rPr lang="ru-RU" sz="1200" b="0" i="1" kern="1200" dirty="0">
                <a:solidFill>
                  <a:schemeClr val="tx1"/>
                </a:solidFill>
                <a:effectLst/>
                <a:latin typeface="+mn-lt"/>
                <a:ea typeface="+mn-ea"/>
                <a:cs typeface="+mn-cs"/>
              </a:rPr>
              <a:t>теория</a:t>
            </a:r>
            <a:r>
              <a:rPr lang="ru-RU" sz="1200" b="0" i="0" kern="1200" dirty="0">
                <a:solidFill>
                  <a:schemeClr val="tx1"/>
                </a:solidFill>
                <a:effectLst/>
                <a:latin typeface="+mn-lt"/>
                <a:ea typeface="+mn-ea"/>
                <a:cs typeface="+mn-cs"/>
              </a:rPr>
              <a:t>, или </a:t>
            </a:r>
            <a:r>
              <a:rPr lang="ru-RU" sz="1200" b="0" i="1" kern="1200" dirty="0">
                <a:solidFill>
                  <a:schemeClr val="tx1"/>
                </a:solidFill>
                <a:effectLst/>
                <a:latin typeface="+mn-lt"/>
                <a:ea typeface="+mn-ea"/>
                <a:cs typeface="+mn-cs"/>
              </a:rPr>
              <a:t>инструмент моделирования</a:t>
            </a:r>
            <a:r>
              <a:rPr lang="ru-RU" sz="1200" b="0" i="0" kern="1200" dirty="0">
                <a:solidFill>
                  <a:schemeClr val="tx1"/>
                </a:solidFill>
                <a:effectLst/>
                <a:latin typeface="+mn-lt"/>
                <a:ea typeface="+mn-ea"/>
                <a:cs typeface="+mn-cs"/>
              </a:rPr>
              <a:t>, в то время как </a:t>
            </a:r>
            <a:r>
              <a:rPr lang="ru-RU" sz="1200" b="1" i="0" kern="1200" dirty="0">
                <a:solidFill>
                  <a:schemeClr val="tx1"/>
                </a:solidFill>
                <a:effectLst/>
                <a:latin typeface="+mn-lt"/>
                <a:ea typeface="+mn-ea"/>
                <a:cs typeface="+mn-cs"/>
              </a:rPr>
              <a:t>модель базы данных</a:t>
            </a:r>
            <a:r>
              <a:rPr lang="ru-RU" sz="1200" b="0" i="0" kern="1200" dirty="0">
                <a:solidFill>
                  <a:schemeClr val="tx1"/>
                </a:solidFill>
                <a:effectLst/>
                <a:latin typeface="+mn-lt"/>
                <a:ea typeface="+mn-ea"/>
                <a:cs typeface="+mn-cs"/>
              </a:rPr>
              <a:t> (схема базы данных) есть </a:t>
            </a:r>
            <a:r>
              <a:rPr lang="ru-RU" sz="1200" b="0" i="1" kern="1200" dirty="0">
                <a:solidFill>
                  <a:schemeClr val="tx1"/>
                </a:solidFill>
                <a:effectLst/>
                <a:latin typeface="+mn-lt"/>
                <a:ea typeface="+mn-ea"/>
                <a:cs typeface="+mn-cs"/>
              </a:rPr>
              <a:t>результат моделирования</a:t>
            </a:r>
            <a:r>
              <a:rPr lang="ru-RU" sz="1200" b="0" i="0" kern="1200" dirty="0">
                <a:solidFill>
                  <a:schemeClr val="tx1"/>
                </a:solidFill>
                <a:effectLst/>
                <a:latin typeface="+mn-lt"/>
                <a:ea typeface="+mn-ea"/>
                <a:cs typeface="+mn-cs"/>
              </a:rPr>
              <a:t>. По выражению К. Дейта соотношение между этими понятиями аналогично соотношению между </a:t>
            </a:r>
            <a:r>
              <a:rPr lang="ru-RU" sz="1200" b="0" i="0" u="none" strike="noStrike" kern="1200" dirty="0">
                <a:solidFill>
                  <a:schemeClr val="tx1"/>
                </a:solidFill>
                <a:effectLst/>
                <a:latin typeface="+mn-lt"/>
                <a:ea typeface="+mn-ea"/>
                <a:cs typeface="+mn-cs"/>
                <a:hlinkClick r:id="rId4" tooltip="Язык программирования"/>
              </a:rPr>
              <a:t>языком программирования</a:t>
            </a:r>
            <a:r>
              <a:rPr lang="ru-RU" sz="1200" b="0" i="0" kern="1200" dirty="0">
                <a:solidFill>
                  <a:schemeClr val="tx1"/>
                </a:solidFill>
                <a:effectLst/>
                <a:latin typeface="+mn-lt"/>
                <a:ea typeface="+mn-ea"/>
                <a:cs typeface="+mn-cs"/>
              </a:rPr>
              <a:t> и конкретной </a:t>
            </a:r>
            <a:r>
              <a:rPr lang="ru-RU" sz="1200" b="0" i="0" u="none" strike="noStrike" kern="1200" dirty="0">
                <a:solidFill>
                  <a:schemeClr val="tx1"/>
                </a:solidFill>
                <a:effectLst/>
                <a:latin typeface="+mn-lt"/>
                <a:ea typeface="+mn-ea"/>
                <a:cs typeface="+mn-cs"/>
                <a:hlinkClick r:id="rId5" tooltip="Компьютерная программа"/>
              </a:rPr>
              <a:t>программой</a:t>
            </a:r>
            <a:r>
              <a:rPr lang="ru-RU" sz="1200" b="0" i="0" kern="1200" dirty="0">
                <a:solidFill>
                  <a:schemeClr val="tx1"/>
                </a:solidFill>
                <a:effectLst/>
                <a:latin typeface="+mn-lt"/>
                <a:ea typeface="+mn-ea"/>
                <a:cs typeface="+mn-cs"/>
              </a:rPr>
              <a:t> на этом языке</a:t>
            </a:r>
            <a:r>
              <a:rPr lang="ru-RU" sz="1200" b="0" i="0" u="none" strike="noStrike" kern="1200" baseline="30000" dirty="0">
                <a:solidFill>
                  <a:schemeClr val="tx1"/>
                </a:solidFill>
                <a:effectLst/>
                <a:latin typeface="+mn-lt"/>
                <a:ea typeface="+mn-ea"/>
                <a:cs typeface="+mn-cs"/>
                <a:hlinkClick r:id="rId6"/>
              </a:rPr>
              <a:t>[2]</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endParaRPr lang="ru-RU" dirty="0"/>
          </a:p>
          <a:p>
            <a:r>
              <a:rPr lang="ru-RU" dirty="0"/>
              <a:t>Вне зависимости от моделируемого объекта создателям модели необходимо выполнить очень важное условие – модель должна быть адекватна реальности. Вполне естественно, что при подготовке модели самолета для продува в аэродинамической трубе не стоит тратить время на создание миниатюрных двигателей, прокладку электропроводки и размещение кресел внутри салона. Это не столь важно в сравнении с безукоризненным соблюдением пропорций фюзеляжа, крыльев и хвостового оперения летательного аппарата. Поэтому в процессе моделирования ученые отбрасывают малозначимые детали, уделяя первоочередное внимание ключевым характеристикам модели, в последнем примере с точки зрения аэродинамики. </a:t>
            </a:r>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13</a:t>
            </a:fld>
            <a:endParaRPr lang="en-US"/>
          </a:p>
        </p:txBody>
      </p:sp>
    </p:spTree>
    <p:extLst>
      <p:ext uri="{BB962C8B-B14F-4D97-AF65-F5344CB8AC3E}">
        <p14:creationId xmlns:p14="http://schemas.microsoft.com/office/powerpoint/2010/main" val="2244504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buClr>
                <a:srgbClr val="1946BA"/>
              </a:buClr>
              <a:buFont typeface="Arial" pitchFamily="34" charset="0"/>
              <a:buChar char="•"/>
            </a:pPr>
            <a:r>
              <a:rPr lang="ru-RU" dirty="0"/>
              <a:t>Идея построения первых БД на принципах электронных картотек просуществовала сравнительно недолго и была отвергнута. Ограничения систем, основанных на файлах, вошли в непримиримое противоречие с возрастающими требованиям к хранению и обработке больших массивов данных. </a:t>
            </a:r>
          </a:p>
          <a:p>
            <a:pPr>
              <a:buClr>
                <a:srgbClr val="1946BA"/>
              </a:buClr>
              <a:buFont typeface="Arial" pitchFamily="34" charset="0"/>
              <a:buChar char="•"/>
            </a:pPr>
            <a:endParaRPr lang="ru-RU" dirty="0"/>
          </a:p>
          <a:p>
            <a:pPr>
              <a:buClr>
                <a:srgbClr val="1946BA"/>
              </a:buClr>
              <a:buFont typeface="Arial" pitchFamily="34" charset="0"/>
              <a:buChar char="•"/>
            </a:pPr>
            <a:r>
              <a:rPr lang="ru-RU" dirty="0"/>
              <a:t>В 1960-х годах разработчикам программного обеспечения пришлось взять тайм-аут и задуматься над путями устранения возникших трудностей. Хорошим стимулом тому были грандиозные проекты второй половины века. Здесь в равной степени важны достижения практически во всех областях науки и техники, и среди них далеко не на последнем месте стоят компьютерные технологии. Попробуйте представить себе астронавта с логарифмической линейкой, прикидывающего в уме, сколько надо подать топлива в форсунки двигателя, чтобы в очередной раз не проскочить мимо спутника нашей планеты… Поэтому американскому космическому агентству потребовались производительные малогабаритные ЭВМ и современное программное обеспечение. В эту отрасль начали вкачиваться огромные денежные суммы. В результате над проектированием первых систем баз данных был сосредоточен внушительный спектр корпораций и научно-исследовательских лабораторий. </a:t>
            </a:r>
          </a:p>
          <a:p>
            <a:pPr>
              <a:buClr>
                <a:srgbClr val="1946BA"/>
              </a:buClr>
              <a:buFont typeface="Arial" pitchFamily="34" charset="0"/>
              <a:buChar char="•"/>
            </a:pPr>
            <a:endParaRPr lang="ru-RU" dirty="0"/>
          </a:p>
          <a:p>
            <a:pPr>
              <a:buClr>
                <a:srgbClr val="1946BA"/>
              </a:buClr>
              <a:buFont typeface="Arial" pitchFamily="34" charset="0"/>
              <a:buChar char="•"/>
            </a:pPr>
            <a:r>
              <a:rPr lang="ru-RU" dirty="0"/>
              <a:t>Системы, основанные на файлах, лишь с большой натяжкой можно причислять к базам данных, поэтому мы отнесем их к предварительному этапу (если хотите – к этапу наивного проектирования). Появление первых моделей БД (сетевая и иерархическая модели) заместило файловые системы, этот условный «</a:t>
            </a:r>
            <a:r>
              <a:rPr lang="ru-RU" dirty="0" err="1"/>
              <a:t>дореляционный</a:t>
            </a:r>
            <a:r>
              <a:rPr lang="ru-RU" dirty="0"/>
              <a:t>» период продолжался с середины 60-х по первую половину 70-х годов </a:t>
            </a:r>
            <a:r>
              <a:rPr lang="en-US" dirty="0"/>
              <a:t>XX </a:t>
            </a:r>
            <a:r>
              <a:rPr lang="ru-RU" dirty="0"/>
              <a:t>века. Началом его конца стала публикация знаменитой статьи Э. Кодда о реляционных банках данных. </a:t>
            </a:r>
          </a:p>
          <a:p>
            <a:pPr>
              <a:buClr>
                <a:srgbClr val="1946BA"/>
              </a:buClr>
              <a:buFont typeface="Arial" pitchFamily="34" charset="0"/>
              <a:buChar char="•"/>
            </a:pPr>
            <a:endParaRPr lang="ru-RU" dirty="0"/>
          </a:p>
          <a:p>
            <a:pPr>
              <a:buClr>
                <a:srgbClr val="1946BA"/>
              </a:buClr>
              <a:buFont typeface="Arial" pitchFamily="34" charset="0"/>
              <a:buChar char="•"/>
            </a:pPr>
            <a:r>
              <a:rPr lang="ru-RU" dirty="0"/>
              <a:t>На сегодняшний момент времени подавляющее большинство современных баз данных ориентировано на реляционную модель. Это простейшие однопользовательские системы типа </a:t>
            </a:r>
            <a:r>
              <a:rPr lang="en-US" dirty="0"/>
              <a:t>Microsoft Access </a:t>
            </a:r>
            <a:r>
              <a:rPr lang="ru-RU" dirty="0"/>
              <a:t>и </a:t>
            </a:r>
            <a:r>
              <a:rPr lang="en-US" dirty="0"/>
              <a:t>SQLite </a:t>
            </a:r>
            <a:r>
              <a:rPr lang="ru-RU" dirty="0"/>
              <a:t>и сложные клиент-серверные системы </a:t>
            </a:r>
            <a:r>
              <a:rPr lang="en-US" dirty="0"/>
              <a:t>SQL Server </a:t>
            </a:r>
            <a:r>
              <a:rPr lang="ru-RU" dirty="0"/>
              <a:t>компании </a:t>
            </a:r>
            <a:r>
              <a:rPr lang="en-US" dirty="0"/>
              <a:t>Microsoft, Informix, Oracle, </a:t>
            </a:r>
            <a:r>
              <a:rPr lang="en-US" dirty="0" err="1"/>
              <a:t>InterBase</a:t>
            </a:r>
            <a:r>
              <a:rPr lang="en-US" dirty="0"/>
              <a:t>, MySQL. </a:t>
            </a:r>
            <a:r>
              <a:rPr lang="ru-RU" dirty="0"/>
              <a:t>Но так было не всегда. До второй половины семидесятых годов прошлого века рынок баз данных был поделен примерно поровну между программными продуктами, исповедующими иерархическую или сетевую модель представления данных.</a:t>
            </a:r>
          </a:p>
        </p:txBody>
      </p:sp>
      <p:sp>
        <p:nvSpPr>
          <p:cNvPr id="4" name="Номер слайда 3"/>
          <p:cNvSpPr>
            <a:spLocks noGrp="1"/>
          </p:cNvSpPr>
          <p:nvPr>
            <p:ph type="sldNum" sz="quarter" idx="5"/>
          </p:nvPr>
        </p:nvSpPr>
        <p:spPr/>
        <p:txBody>
          <a:bodyPr/>
          <a:lstStyle/>
          <a:p>
            <a:fld id="{F449711C-DB87-6342-8123-FE7E39EB0067}" type="slidenum">
              <a:rPr lang="en-US" smtClean="0"/>
              <a:pPr/>
              <a:t>14</a:t>
            </a:fld>
            <a:endParaRPr lang="en-US"/>
          </a:p>
        </p:txBody>
      </p:sp>
    </p:spTree>
    <p:extLst>
      <p:ext uri="{BB962C8B-B14F-4D97-AF65-F5344CB8AC3E}">
        <p14:creationId xmlns:p14="http://schemas.microsoft.com/office/powerpoint/2010/main" val="1024954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Суть иерархического хранения данных заключается в применении инвертированной древообразной структуры. В наивысшей точке располагался корень дерева, ниже – дочерние узлы (листья дерева). Все узлы связывались друг с другом благодаря сложной системе указателей. Каждый из узлов, в свою очередь, может являться родительским по отношению к одному или нескольким нижерасположенным узлам, но у дочернего узла не может быть более одного родителя. </a:t>
            </a:r>
            <a:endParaRPr lang="en-US" dirty="0"/>
          </a:p>
          <a:p>
            <a:r>
              <a:rPr lang="ru-RU" dirty="0"/>
              <a:t>Таким образом, в иерархической модели реализована одна из наиболее часто встречающихся в реальном мире связей между сущностями – связь «один ко многим». Например, в городе находится много компаний, в компании образовано много отделов, в отделе работает много сотрудников. Подобное решение существенно снижает остроту проблемы избыточности данных. Проект базы данных «отдел – сотрудник», реализованный средствами иерархической модели, мог бы выглядеть так</a:t>
            </a:r>
            <a:r>
              <a:rPr lang="en-US" dirty="0"/>
              <a:t>.</a:t>
            </a:r>
            <a:r>
              <a:rPr lang="ru-RU" dirty="0"/>
              <a:t> Это несколько усовершенствованное решение предусматривает описание дополнительных данных – места работы сотрудника. Заметьте, что узлы сотрудников выступают в качестве подчиненных по отношению к узлам отделов и не могут существовать без них. При желании схему можно и развить, например подчинив сотрудникам узлы с заказами, описанием работ, номерами счетов и т. п. Подобное развитие не требует кардинального изменения уже существующих узлов дерева, мы лишь добавляем очередные узлы на новом нижележащем уровне.</a:t>
            </a:r>
            <a:endParaRPr lang="en-US" dirty="0"/>
          </a:p>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15</a:t>
            </a:fld>
            <a:endParaRPr lang="en-US"/>
          </a:p>
        </p:txBody>
      </p:sp>
    </p:spTree>
    <p:extLst>
      <p:ext uri="{BB962C8B-B14F-4D97-AF65-F5344CB8AC3E}">
        <p14:creationId xmlns:p14="http://schemas.microsoft.com/office/powerpoint/2010/main" val="101807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 сравнению с системами файлов иерархическая модель весьма неплоха, вот только ключевые ее достоинства: </a:t>
            </a:r>
          </a:p>
          <a:p>
            <a:pPr marL="228600" indent="-228600">
              <a:buAutoNum type="arabicParenR"/>
            </a:pPr>
            <a:r>
              <a:rPr lang="ru-RU" dirty="0"/>
              <a:t>простота понимания структуры данных. Иерархическое построение данных интуитивно понятно, что существенно упрощает проектирование БД; </a:t>
            </a:r>
          </a:p>
          <a:p>
            <a:pPr marL="228600" indent="-228600">
              <a:buAutoNum type="arabicParenR"/>
            </a:pPr>
            <a:r>
              <a:rPr lang="ru-RU" dirty="0"/>
              <a:t>целостность данных. Иерархические БД представляли собой неразрозненные приложения и файлы. Все данные находились под контролем одной системы управления базами данных, которая не допускала некорректные действия с записями (например, удаление родительского узла, у которого оставались «осиротевшими» дочерние элементы); </a:t>
            </a:r>
          </a:p>
          <a:p>
            <a:pPr marL="228600" indent="-228600">
              <a:buAutoNum type="arabicParenR"/>
            </a:pPr>
            <a:r>
              <a:rPr lang="ru-RU" dirty="0"/>
              <a:t>независимость данных. Данные больше не принадлежат одному приложению. Наличие системного каталога позволяет работать с БД приложениям, умеющим читать метаданные; </a:t>
            </a:r>
          </a:p>
          <a:p>
            <a:pPr marL="228600" indent="-228600">
              <a:buAutoNum type="arabicParenR"/>
            </a:pPr>
            <a:r>
              <a:rPr lang="ru-RU" dirty="0"/>
              <a:t>безопасность данных. Контролируемый доступ к данным осуществляется с помощью СУБД, в которую закладывается предпочтительная политика безопасности. </a:t>
            </a:r>
          </a:p>
          <a:p>
            <a:pPr marL="228600" indent="-228600">
              <a:buAutoNum type="arabicParenR"/>
            </a:pPr>
            <a:endParaRPr lang="ru-RU" dirty="0"/>
          </a:p>
          <a:p>
            <a:pPr marL="228600" indent="-228600">
              <a:buAutoNum type="arabicParenR"/>
            </a:pPr>
            <a:endParaRPr lang="ru-RU" dirty="0"/>
          </a:p>
          <a:p>
            <a:pPr marL="0" indent="0">
              <a:buNone/>
            </a:pPr>
            <a:r>
              <a:rPr lang="ru-RU" dirty="0"/>
              <a:t>Однако, поборов недостатки систем, основанных на файлах, иерархическая модель приобрела новые. Вот только некоторые из них:</a:t>
            </a:r>
          </a:p>
          <a:p>
            <a:pPr marL="228600" indent="-228600">
              <a:buAutoNum type="arabicParenR"/>
            </a:pPr>
            <a:r>
              <a:rPr lang="ru-RU" dirty="0"/>
              <a:t>ограничения в организации отношений между сущностями. Иерархическая модель позволяет организовать последовательную связь «один ко многим» между данными, но не в состоянии реализовать отношения «многие ко многим»; </a:t>
            </a:r>
          </a:p>
          <a:p>
            <a:pPr marL="228600" indent="-228600">
              <a:buAutoNum type="arabicParenR"/>
            </a:pPr>
            <a:r>
              <a:rPr lang="ru-RU" dirty="0"/>
              <a:t>структурная зависимость. Иерархическая структура предполагала, что физически данные также станут храниться в виде дерева. Серьезное изменение структуры (например, переподчинение узлов) могло привести к тому, что прикладные приложения теряли возможность навигации по данным;</a:t>
            </a:r>
          </a:p>
          <a:p>
            <a:pPr marL="228600" indent="-228600">
              <a:buAutoNum type="arabicParenR"/>
            </a:pPr>
            <a:r>
              <a:rPr lang="ru-RU" dirty="0"/>
              <a:t>сложность разработки прикладного программного обеспечения (ППО). Разработчик ППО должен знать особенности физического хранения данных, иначе он мог просто заблудиться в запутанной системе указателей. </a:t>
            </a:r>
          </a:p>
          <a:p>
            <a:pPr marL="228600" indent="-228600">
              <a:buAutoNum type="arabicParenR"/>
            </a:pPr>
            <a:endParaRPr lang="ru-RU" dirty="0"/>
          </a:p>
          <a:p>
            <a:pPr marL="0" indent="0">
              <a:buNone/>
            </a:pPr>
            <a:r>
              <a:rPr lang="ru-RU" dirty="0"/>
              <a:t>Ко всему прочему иерархическая модель не была стандартизирована. Как следствие всегда существовала проблема переносимости данных между приложениями различных разработчиков. </a:t>
            </a:r>
          </a:p>
          <a:p>
            <a:pPr marL="0" indent="0">
              <a:buNone/>
            </a:pPr>
            <a:r>
              <a:rPr lang="ru-RU" dirty="0"/>
              <a:t>Иерархическая организация данных очень удобна при осуществлении поиска данных, запрашиваемые сведения уже сгруппированы по соответствующим ветвям дерева, и нам остается лишь спускаться от корня схемы к требуемому листу</a:t>
            </a:r>
          </a:p>
          <a:p>
            <a:pPr marL="0" indent="0">
              <a:buNone/>
            </a:pPr>
            <a:endParaRPr lang="ru-RU" dirty="0"/>
          </a:p>
          <a:p>
            <a:r>
              <a:rPr lang="ru-RU" sz="1200" b="0" i="0" kern="1200" dirty="0">
                <a:solidFill>
                  <a:schemeClr val="tx1"/>
                </a:solidFill>
                <a:effectLst/>
                <a:latin typeface="+mn-lt"/>
                <a:ea typeface="+mn-ea"/>
                <a:cs typeface="+mn-cs"/>
              </a:rPr>
              <a:t>В 1968 году была введена в эксплуатацию первая промышленная СУБД система </a:t>
            </a:r>
            <a:r>
              <a:rPr lang="en-US" sz="1200" b="0" i="0" kern="1200" dirty="0">
                <a:solidFill>
                  <a:schemeClr val="tx1"/>
                </a:solidFill>
                <a:effectLst/>
                <a:latin typeface="+mn-lt"/>
                <a:ea typeface="+mn-ea"/>
                <a:cs typeface="+mn-cs"/>
              </a:rPr>
              <a:t>IMS </a:t>
            </a:r>
            <a:r>
              <a:rPr lang="ru-RU" sz="1200" b="0" i="0" kern="1200" dirty="0">
                <a:solidFill>
                  <a:schemeClr val="tx1"/>
                </a:solidFill>
                <a:effectLst/>
                <a:latin typeface="+mn-lt"/>
                <a:ea typeface="+mn-ea"/>
                <a:cs typeface="+mn-cs"/>
              </a:rPr>
              <a:t>фирмы </a:t>
            </a:r>
            <a:r>
              <a:rPr lang="en-US" sz="1200" b="0" i="0" kern="1200" dirty="0">
                <a:solidFill>
                  <a:schemeClr val="tx1"/>
                </a:solidFill>
                <a:effectLst/>
                <a:latin typeface="+mn-lt"/>
                <a:ea typeface="+mn-ea"/>
                <a:cs typeface="+mn-cs"/>
              </a:rPr>
              <a:t>IBM. </a:t>
            </a:r>
            <a:r>
              <a:rPr lang="ru-RU" sz="1200" b="0" i="0" kern="1200" dirty="0">
                <a:solidFill>
                  <a:schemeClr val="tx1"/>
                </a:solidFill>
                <a:effectLst/>
                <a:latin typeface="+mn-lt"/>
                <a:ea typeface="+mn-ea"/>
                <a:cs typeface="+mn-cs"/>
              </a:rPr>
              <a:t>Это была первая иерархически база данных благодаря которой определили ряд фундаментальных понятий в теории систем баз данных, которые и до сих пор являются основополагающими для сетевой модели данных.</a:t>
            </a:r>
          </a:p>
          <a:p>
            <a:br>
              <a:rPr lang="ru-RU" sz="1200" b="0" i="0" kern="1200" dirty="0">
                <a:solidFill>
                  <a:schemeClr val="tx1"/>
                </a:solidFill>
                <a:effectLst/>
                <a:latin typeface="+mn-lt"/>
                <a:ea typeface="+mn-ea"/>
                <a:cs typeface="+mn-cs"/>
              </a:rPr>
            </a:br>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Такая форма используется:</a:t>
            </a:r>
          </a:p>
          <a:p>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a:t>
            </a:r>
            <a:r>
              <a:rPr lang="ru-RU" sz="1200" b="0" i="0" kern="1200" dirty="0">
                <a:solidFill>
                  <a:schemeClr val="tx1"/>
                </a:solidFill>
                <a:effectLst/>
                <a:latin typeface="+mn-lt"/>
                <a:ea typeface="+mn-ea"/>
                <a:cs typeface="+mn-cs"/>
              </a:rPr>
              <a:t>Серверы каталогов, такие, как </a:t>
            </a:r>
            <a:r>
              <a:rPr lang="en-US" sz="1200" b="0" i="0" kern="1200" dirty="0">
                <a:solidFill>
                  <a:schemeClr val="tx1"/>
                </a:solidFill>
                <a:effectLst/>
                <a:latin typeface="+mn-lt"/>
                <a:ea typeface="+mn-ea"/>
                <a:cs typeface="+mn-cs"/>
              </a:rPr>
              <a:t>LDAP </a:t>
            </a:r>
            <a:r>
              <a:rPr lang="ru-RU" sz="1200" b="0" i="0" kern="1200" dirty="0">
                <a:solidFill>
                  <a:schemeClr val="tx1"/>
                </a:solidFill>
                <a:effectLst/>
                <a:latin typeface="+mn-lt"/>
                <a:ea typeface="+mn-ea"/>
                <a:cs typeface="+mn-cs"/>
              </a:rPr>
              <a:t>и </a:t>
            </a:r>
            <a:r>
              <a:rPr lang="en-US" sz="1200" b="0" i="0" kern="1200" dirty="0">
                <a:solidFill>
                  <a:schemeClr val="tx1"/>
                </a:solidFill>
                <a:effectLst/>
                <a:latin typeface="+mn-lt"/>
                <a:ea typeface="+mn-ea"/>
                <a:cs typeface="+mn-cs"/>
              </a:rPr>
              <a:t>Active Directory (</a:t>
            </a:r>
            <a:r>
              <a:rPr lang="ru-RU" sz="1200" b="0" i="0" kern="1200" dirty="0">
                <a:solidFill>
                  <a:schemeClr val="tx1"/>
                </a:solidFill>
                <a:effectLst/>
                <a:latin typeface="+mn-lt"/>
                <a:ea typeface="+mn-ea"/>
                <a:cs typeface="+mn-cs"/>
              </a:rPr>
              <a:t>допускают чёткое представление в виде дерева)</a:t>
            </a:r>
          </a:p>
          <a:p>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 </a:t>
            </a:r>
            <a:r>
              <a:rPr lang="ru-RU" sz="1200" b="0" i="0" kern="1200" dirty="0">
                <a:solidFill>
                  <a:schemeClr val="tx1"/>
                </a:solidFill>
                <a:effectLst/>
                <a:latin typeface="+mn-lt"/>
                <a:ea typeface="+mn-ea"/>
                <a:cs typeface="+mn-cs"/>
              </a:rPr>
              <a:t>файловые, база настроек </a:t>
            </a:r>
            <a:r>
              <a:rPr lang="en-US" sz="1200" b="0" i="0" kern="1200" dirty="0">
                <a:solidFill>
                  <a:schemeClr val="tx1"/>
                </a:solidFill>
                <a:effectLst/>
                <a:latin typeface="+mn-lt"/>
                <a:ea typeface="+mn-ea"/>
                <a:cs typeface="+mn-cs"/>
              </a:rPr>
              <a:t>Windows WMI </a:t>
            </a:r>
            <a:r>
              <a:rPr lang="ru-RU" sz="1200" b="0" i="0" kern="1200" dirty="0">
                <a:solidFill>
                  <a:schemeClr val="tx1"/>
                </a:solidFill>
                <a:effectLst/>
                <a:latin typeface="+mn-lt"/>
                <a:ea typeface="+mn-ea"/>
                <a:cs typeface="+mn-cs"/>
              </a:rPr>
              <a:t>и Реестр </a:t>
            </a:r>
            <a:r>
              <a:rPr lang="en-US" sz="1200" b="0" i="0" kern="1200" dirty="0">
                <a:solidFill>
                  <a:schemeClr val="tx1"/>
                </a:solidFill>
                <a:effectLst/>
                <a:latin typeface="+mn-lt"/>
                <a:ea typeface="+mn-ea"/>
                <a:cs typeface="+mn-cs"/>
              </a:rPr>
              <a:t>Windows.</a:t>
            </a:r>
          </a:p>
          <a:p>
            <a:r>
              <a:rPr lang="en-US" sz="1200" b="0" i="0" kern="1200" dirty="0">
                <a:solidFill>
                  <a:schemeClr val="tx1"/>
                </a:solidFill>
                <a:effectLst/>
                <a:latin typeface="+mn-lt"/>
                <a:ea typeface="+mn-ea"/>
                <a:cs typeface="+mn-cs"/>
              </a:rPr>
              <a:t>    c. </a:t>
            </a:r>
            <a:r>
              <a:rPr lang="en-US" sz="1200" b="0" i="0" kern="1200" dirty="0">
                <a:solidFill>
                  <a:schemeClr val="tx1"/>
                </a:solidFill>
                <a:effectLst/>
                <a:latin typeface="+mn-lt"/>
                <a:ea typeface="+mn-ea"/>
                <a:cs typeface="+mn-cs"/>
                <a:hlinkClick r:id="rId3"/>
              </a:rPr>
              <a:t>Google App Engine Datastore API</a:t>
            </a:r>
            <a:endParaRPr lang="en-US" sz="1200" b="0" i="0" kern="1200" dirty="0">
              <a:solidFill>
                <a:schemeClr val="tx1"/>
              </a:solidFill>
              <a:effectLst/>
              <a:latin typeface="+mn-lt"/>
              <a:ea typeface="+mn-ea"/>
              <a:cs typeface="+mn-cs"/>
            </a:endParaRPr>
          </a:p>
          <a:p>
            <a:pPr marL="0" indent="0">
              <a:buNone/>
            </a:pPr>
            <a:endParaRPr lang="ru-RU" dirty="0"/>
          </a:p>
          <a:p>
            <a:pPr marL="0" indent="0">
              <a:buNone/>
            </a:pPr>
            <a:endParaRPr lang="ru-RU" dirty="0"/>
          </a:p>
          <a:p>
            <a:pPr marL="0" indent="0">
              <a:buNone/>
            </a:pP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16</a:t>
            </a:fld>
            <a:endParaRPr lang="en-US"/>
          </a:p>
        </p:txBody>
      </p:sp>
    </p:spTree>
    <p:extLst>
      <p:ext uri="{BB962C8B-B14F-4D97-AF65-F5344CB8AC3E}">
        <p14:creationId xmlns:p14="http://schemas.microsoft.com/office/powerpoint/2010/main" val="43301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 сравнению с иерархической, сетевая модель имеет одно серьезное преимущество: она позволяла назначать произвольное количество связей между узлами графа. Поэтому она в состоянии создавать базы данных, более точно отражающие связи реального мира, в частности в сетевых БД без особого труда можно было формировать отношения «многие ко многим» или замыкать связь узла на себя самого. При удалении записи в сетевой БД уничтожается только этот соответствующий ей элемент и связь с ним, все остальное остается на месте. Это разительное отличие от иерархически организованной БД, ведь здесь при удалении одного узла удалению подлежала вся нижерасположенная ветвь дочерних элементов или требовалось провести относительно сложную процедуру переподчинения дочерних узлов. Впрочем, простота перестроения структуры графа имеет и свои подводные камни, ведь любое непродуманное изменение связей может привести к нарушению целостности данных. </a:t>
            </a:r>
          </a:p>
          <a:p>
            <a:endParaRPr lang="ru-RU" dirty="0"/>
          </a:p>
          <a:p>
            <a:r>
              <a:rPr lang="ru-RU" dirty="0"/>
              <a:t>!!!Ключевое отличие между иерархической и сетевой моделями данных заключается в том, что в древообразных структурах дочерний узел может обладать только одним родительским узлом, а в сетевой модели ограничение на количество родительских элементов отсутствует.</a:t>
            </a:r>
          </a:p>
        </p:txBody>
      </p:sp>
      <p:sp>
        <p:nvSpPr>
          <p:cNvPr id="4" name="Номер слайда 3"/>
          <p:cNvSpPr>
            <a:spLocks noGrp="1"/>
          </p:cNvSpPr>
          <p:nvPr>
            <p:ph type="sldNum" sz="quarter" idx="5"/>
          </p:nvPr>
        </p:nvSpPr>
        <p:spPr/>
        <p:txBody>
          <a:bodyPr/>
          <a:lstStyle/>
          <a:p>
            <a:fld id="{F449711C-DB87-6342-8123-FE7E39EB0067}" type="slidenum">
              <a:rPr lang="en-US" smtClean="0"/>
              <a:pPr/>
              <a:t>17</a:t>
            </a:fld>
            <a:endParaRPr lang="en-US"/>
          </a:p>
        </p:txBody>
      </p:sp>
    </p:spTree>
    <p:extLst>
      <p:ext uri="{BB962C8B-B14F-4D97-AF65-F5344CB8AC3E}">
        <p14:creationId xmlns:p14="http://schemas.microsoft.com/office/powerpoint/2010/main" val="497774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Говоря о сравнительных характеристиках рассмотренных иерархической и сетевой моделей, сразу отметим, что они свободны от недостатков систем, основанных на файлах. Все это достигнуто благодаря тому, что иерархическая и сетевая модели предусматривают существование некоторого внешнего хранилища (системного каталога), в котором размещаются описания данных. Современные системы управления базами данных размещают в нем всю информацию, необходимую для нормальной жизнедеятельности базы данных, включая описание используемых типов данных, ограничений на вводимые данные, отношений, связей между отношениями и многое-многое другое. Благодаря наличию системных метаданных достигается архиважный для базы данных фактор физической независимости приложений от данных. Теперь грамотно спроектированное приложение после ознакомления с системным каталогом способно получать доступ практически к любому набору данных.</a:t>
            </a:r>
          </a:p>
          <a:p>
            <a:pPr marL="0" indent="0">
              <a:buNone/>
            </a:pPr>
            <a:endParaRPr lang="ru-RU" dirty="0"/>
          </a:p>
          <a:p>
            <a:pPr marL="0" indent="0">
              <a:buNone/>
            </a:pPr>
            <a:endParaRPr lang="ru-RU" dirty="0"/>
          </a:p>
          <a:p>
            <a:r>
              <a:rPr lang="ru-RU" sz="1200" b="0" i="0" kern="1200" dirty="0">
                <a:solidFill>
                  <a:schemeClr val="tx1"/>
                </a:solidFill>
                <a:effectLst/>
                <a:latin typeface="+mn-lt"/>
                <a:ea typeface="+mn-ea"/>
                <a:cs typeface="+mn-cs"/>
              </a:rPr>
              <a:t>    Такая модель данных используется:</a:t>
            </a:r>
          </a:p>
          <a:p>
            <a:r>
              <a:rPr lang="ru-RU" sz="1200" b="0" i="0" kern="1200" dirty="0">
                <a:solidFill>
                  <a:schemeClr val="tx1"/>
                </a:solidFill>
                <a:effectLst/>
                <a:latin typeface="+mn-lt"/>
                <a:ea typeface="+mn-ea"/>
                <a:cs typeface="+mn-cs"/>
              </a:rPr>
              <a:t>        1) в графических системах для формирования 3</a:t>
            </a:r>
            <a:r>
              <a:rPr lang="en-US" sz="1200" b="0" i="0" kern="1200" dirty="0">
                <a:solidFill>
                  <a:schemeClr val="tx1"/>
                </a:solidFill>
                <a:effectLst/>
                <a:latin typeface="+mn-lt"/>
                <a:ea typeface="+mn-ea"/>
                <a:cs typeface="+mn-cs"/>
              </a:rPr>
              <a:t>D </a:t>
            </a:r>
            <a:r>
              <a:rPr lang="ru-RU" sz="1200" b="0" i="0" kern="1200" dirty="0">
                <a:solidFill>
                  <a:schemeClr val="tx1"/>
                </a:solidFill>
                <a:effectLst/>
                <a:latin typeface="+mn-lt"/>
                <a:ea typeface="+mn-ea"/>
                <a:cs typeface="+mn-cs"/>
              </a:rPr>
              <a:t>изображений. </a:t>
            </a:r>
          </a:p>
          <a:p>
            <a:r>
              <a:rPr lang="ru-RU" sz="1200" b="0" i="0" kern="1200" dirty="0">
                <a:solidFill>
                  <a:schemeClr val="tx1"/>
                </a:solidFill>
                <a:effectLst/>
                <a:latin typeface="+mn-lt"/>
                <a:ea typeface="+mn-ea"/>
                <a:cs typeface="+mn-cs"/>
              </a:rPr>
              <a:t>        2) в системах пространственной координации объектов.</a:t>
            </a:r>
          </a:p>
          <a:p>
            <a:pPr marL="0" indent="0">
              <a:buNone/>
            </a:pPr>
            <a:endParaRPr lang="ru-RU" dirty="0"/>
          </a:p>
          <a:p>
            <a:pPr marL="0" indent="0">
              <a:buNone/>
            </a:pP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18</a:t>
            </a:fld>
            <a:endParaRPr lang="en-US"/>
          </a:p>
        </p:txBody>
      </p:sp>
    </p:spTree>
    <p:extLst>
      <p:ext uri="{BB962C8B-B14F-4D97-AF65-F5344CB8AC3E}">
        <p14:creationId xmlns:p14="http://schemas.microsoft.com/office/powerpoint/2010/main" val="3434506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1975 году Комитет планирования стандартов и норм </a:t>
            </a:r>
            <a:r>
              <a:rPr lang="en-US" dirty="0"/>
              <a:t>SPARC (Standards Planning and Requirements Committee) </a:t>
            </a:r>
            <a:r>
              <a:rPr lang="ru-RU" dirty="0"/>
              <a:t>Национального института стандартизации США предложил свое видение модели БД – 3-уровневую архитектуру </a:t>
            </a:r>
            <a:r>
              <a:rPr lang="en-US" dirty="0"/>
              <a:t>ANSI/X3/SPARC. </a:t>
            </a:r>
            <a:r>
              <a:rPr lang="ru-RU" dirty="0"/>
              <a:t>Ближе всего к данным предлагалось ввести первый уровень абстракции – внутренний (рис. 1.6). На внутренний уровень возлагались задачи управления физическим хранением данных в памяти ЭВМ. Над внутренним уровнем расположился очередной уровень абстракции – концептуальный. Этот уровень уже не нес ответственности за хранение данных на носителях информации. Комитет </a:t>
            </a:r>
            <a:r>
              <a:rPr lang="en-US" dirty="0"/>
              <a:t>SPARC </a:t>
            </a:r>
            <a:r>
              <a:rPr lang="ru-RU" dirty="0"/>
              <a:t>предлагал возложить на концептуальный уровень обязанности за описание логической структуры всех данных, в частности логический смысл хранимых в БД данных, связи между данными, ограничения на данные, правила поддержки целостности и т. п. Наконец, третий по счету слой архитектуры </a:t>
            </a:r>
            <a:r>
              <a:rPr lang="en-US" dirty="0"/>
              <a:t>ANSI/X3/SPARC </a:t>
            </a:r>
            <a:r>
              <a:rPr lang="ru-RU" dirty="0"/>
              <a:t>получил название внешнего уровня. Внешний уровень отвечал за организацию интерфейса между человеком и БД. Конечный пользователь нашего программного продукта может быть высококлассным программистом, а может и нет. Уровень должен уметь предоставить и тому, и другому соответствующие его потребностям и умениям инструменты по доступу и управлению данными. Таким образом, архитектура </a:t>
            </a:r>
            <a:r>
              <a:rPr lang="en-US" dirty="0"/>
              <a:t>ANSI/X3/SPARC </a:t>
            </a:r>
            <a:r>
              <a:rPr lang="ru-RU" dirty="0"/>
              <a:t>развивает задумку группы </a:t>
            </a:r>
            <a:r>
              <a:rPr lang="en-US" dirty="0"/>
              <a:t>DBTG. </a:t>
            </a:r>
            <a:r>
              <a:rPr lang="ru-RU" dirty="0"/>
              <a:t>И там, и здесь во главу угла ставится обеспечение независимости от данных. Независимость означает, что изменения на нижних уровнях никак не влияют на верхние уровни. Только в последнем случае комитет </a:t>
            </a:r>
            <a:r>
              <a:rPr lang="en-US" dirty="0"/>
              <a:t>SPARC </a:t>
            </a:r>
            <a:r>
              <a:rPr lang="ru-RU" dirty="0"/>
              <a:t>пошел дальше и предложил три слоя абстракции. Благодаря этому модель обеспечивала не только физическую, но и логическую независимость от данных. Впрочем, дополнительный уровень не решил проблему, и модель </a:t>
            </a:r>
            <a:r>
              <a:rPr lang="en-US" dirty="0"/>
              <a:t>ANSI/X3/SPARC </a:t>
            </a:r>
            <a:r>
              <a:rPr lang="ru-RU" dirty="0"/>
              <a:t>все равно не сумела стать стандартом. Несмотря на то что труды группы </a:t>
            </a:r>
            <a:r>
              <a:rPr lang="en-US" dirty="0"/>
              <a:t>DBTG </a:t>
            </a:r>
            <a:r>
              <a:rPr lang="ru-RU" dirty="0"/>
              <a:t>и комитета </a:t>
            </a:r>
            <a:r>
              <a:rPr lang="en-US" dirty="0"/>
              <a:t>SPARC </a:t>
            </a:r>
            <a:r>
              <a:rPr lang="ru-RU" dirty="0"/>
              <a:t>не привели разработчиков к запланированному результату и не стали стандартом, предложенные ими модели оказали значительное влияние на специалистов-практиков, в особенности на создателей первой реляционной БД, получившей название </a:t>
            </a:r>
            <a:r>
              <a:rPr lang="en-US" dirty="0"/>
              <a:t>System-R.</a:t>
            </a: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19</a:t>
            </a:fld>
            <a:endParaRPr lang="en-US"/>
          </a:p>
        </p:txBody>
      </p:sp>
    </p:spTree>
    <p:extLst>
      <p:ext uri="{BB962C8B-B14F-4D97-AF65-F5344CB8AC3E}">
        <p14:creationId xmlns:p14="http://schemas.microsoft.com/office/powerpoint/2010/main" val="2034496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buClr>
                <a:srgbClr val="1946BA"/>
              </a:buClr>
              <a:buFont typeface="Arial" pitchFamily="34" charset="0"/>
              <a:buChar char="•"/>
            </a:pPr>
            <a:endParaRPr lang="en-US"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a:t>
            </a:fld>
            <a:endParaRPr lang="en-US"/>
          </a:p>
        </p:txBody>
      </p:sp>
    </p:spTree>
    <p:extLst>
      <p:ext uri="{BB962C8B-B14F-4D97-AF65-F5344CB8AC3E}">
        <p14:creationId xmlns:p14="http://schemas.microsoft.com/office/powerpoint/2010/main" val="842775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Довольно скоро на смену иерархической и сетевой моделям пришла принципиально новая модель данных – реляционная. Реляционная модель в следующих лекциях будет рассмотрена более подробно, а пока упомянем лишь то, что она основана на принципе выявления подлежащих описанию в БД сущностей и связей между ними. По сравнению со своими</a:t>
            </a:r>
            <a:r>
              <a:rPr lang="en-US" dirty="0"/>
              <a:t> </a:t>
            </a:r>
            <a:r>
              <a:rPr lang="ru-RU" dirty="0"/>
              <a:t>предшественниками она отличается высокой гибкостью, здесь программист гораздо в меньшей степени ломает голову над механизмом управления данными. Эта задача автономно решается ядром СУБД. Реляционные БД снабжены специализированным языком </a:t>
            </a:r>
            <a:r>
              <a:rPr lang="en-US" dirty="0"/>
              <a:t>SQL, </a:t>
            </a:r>
            <a:r>
              <a:rPr lang="ru-RU" dirty="0"/>
              <a:t>который достаточно легок в освоении. Таблицы реляционной модели жестко структурированы, что упрощает их обслуживание. </a:t>
            </a:r>
          </a:p>
          <a:p>
            <a:endParaRPr lang="ru-RU" dirty="0"/>
          </a:p>
          <a:p>
            <a:r>
              <a:rPr lang="ru-RU" dirty="0"/>
              <a:t>Теория реляционной модели в первую очередь опиралась на вышедшую в 1970 году статью1 Э. Кодда (</a:t>
            </a:r>
            <a:r>
              <a:rPr lang="en-US" dirty="0"/>
              <a:t>E. F. Codd), </a:t>
            </a:r>
            <a:r>
              <a:rPr lang="ru-RU" dirty="0"/>
              <a:t>а первый существенный прикладной результат пришел в 1976-м. В этом году в исследовательской лаборатории корпорации </a:t>
            </a:r>
            <a:r>
              <a:rPr lang="en-US" dirty="0"/>
              <a:t>IBM, </a:t>
            </a:r>
            <a:r>
              <a:rPr lang="ru-RU" dirty="0"/>
              <a:t>расположенной в городе Сан-Хосе штата Калифорния, на свет появился прототип современных реляционных СУБД – проект </a:t>
            </a:r>
            <a:r>
              <a:rPr lang="en-US" dirty="0"/>
              <a:t>System-R.</a:t>
            </a:r>
            <a:endParaRPr lang="ru-RU" dirty="0"/>
          </a:p>
          <a:p>
            <a:r>
              <a:rPr lang="ru-RU" dirty="0"/>
              <a:t>На базе </a:t>
            </a:r>
            <a:r>
              <a:rPr lang="en-US" dirty="0"/>
              <a:t>System-R </a:t>
            </a:r>
            <a:r>
              <a:rPr lang="ru-RU" dirty="0"/>
              <a:t>впоследствии (в 1975–1979 гг.) был создан первый успешный коммерческий реляционный продукт фирмы </a:t>
            </a:r>
            <a:r>
              <a:rPr lang="en-US" dirty="0"/>
              <a:t>IBM – DB2. </a:t>
            </a: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20</a:t>
            </a:fld>
            <a:endParaRPr lang="en-US"/>
          </a:p>
        </p:txBody>
      </p:sp>
    </p:spTree>
    <p:extLst>
      <p:ext uri="{BB962C8B-B14F-4D97-AF65-F5344CB8AC3E}">
        <p14:creationId xmlns:p14="http://schemas.microsoft.com/office/powerpoint/2010/main" val="3248344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Как и все в нашем мире, реляционная модель данных далеко не идеальна. По существу, это компромиссное решение между потребностью отражать сущности реального мира и связи между ними и ограниченными возможностями математической теории множеств, переложенной на программный код. Любой компромисс предполагает появление множества малоприятных ограничений. Так, из-за борьбы с избыточностью данных в реляционной БД (процесс нормализации) сведения «размазываются» по нескольким отношениям (таблицам). Как следствие для получения сводного отношения приходится собирать данные по крохам и осуществлять множество соединений. Чем больше соединений следует провести, тем больше временных и ресурсных затрат.</a:t>
            </a:r>
          </a:p>
          <a:p>
            <a:pPr marL="0" indent="0">
              <a:buNone/>
            </a:pPr>
            <a:endParaRPr lang="ru-RU" dirty="0"/>
          </a:p>
          <a:p>
            <a:pPr marL="0" indent="0">
              <a:buNone/>
            </a:pPr>
            <a:r>
              <a:rPr lang="ru-RU" dirty="0"/>
              <a:t>Другая проблема реляционной модели заключается в особенностях организации связи между отношениями. Для моделирования всего многообразия взаимодействия между сущностями реального мира в нашем распоряжении имеется лишь одна конструкция «один ко многим». Для создания отношения «многие ко многим» приходится выкручиваться за счет введения дополнительной ассоциативной таблицы и применения двух типов связей «один ко многим». Но на этом проблема построения связей не исчерпывается. Реляционная модель попросту бессильна, когда следует отразить смысловую нагрузку связи. Что делать, когда семантика связи между сущностями различается? Мы с вами видим разницу между глаголами «обладает», «подчиняется» или «управляет», а реляционная модель нет…</a:t>
            </a:r>
          </a:p>
          <a:p>
            <a:pPr marL="0" indent="0">
              <a:buNone/>
            </a:pPr>
            <a:endParaRPr lang="ru-RU" dirty="0"/>
          </a:p>
          <a:p>
            <a:pPr marL="0" indent="0">
              <a:buNone/>
            </a:pPr>
            <a:r>
              <a:rPr lang="ru-RU" dirty="0"/>
              <a:t>!!! В отличие от однотипных записей реляционных БД, записи в иерархической и сетевой моделях могут обладать различной структурой, т. е. содержать различное число разнотипных полей.</a:t>
            </a:r>
          </a:p>
          <a:p>
            <a:pPr marL="0" indent="0">
              <a:buNone/>
            </a:pPr>
            <a:endParaRPr lang="ru-RU" dirty="0"/>
          </a:p>
          <a:p>
            <a:r>
              <a:rPr lang="ru-RU" sz="1200" b="0" i="0" kern="1200" dirty="0">
                <a:solidFill>
                  <a:schemeClr val="tx1"/>
                </a:solidFill>
                <a:effectLst/>
                <a:latin typeface="+mn-lt"/>
                <a:ea typeface="+mn-ea"/>
                <a:cs typeface="+mn-cs"/>
              </a:rPr>
              <a:t>Такая форма используется:</a:t>
            </a:r>
          </a:p>
          <a:p>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Oracle</a:t>
            </a:r>
          </a:p>
          <a:p>
            <a:r>
              <a:rPr lang="en-US" sz="1200" b="0" i="0" kern="1200" dirty="0">
                <a:solidFill>
                  <a:schemeClr val="tx1"/>
                </a:solidFill>
                <a:effectLst/>
                <a:latin typeface="+mn-lt"/>
                <a:ea typeface="+mn-ea"/>
                <a:cs typeface="+mn-cs"/>
              </a:rPr>
              <a:t>        b. MS SQL, MY SQL</a:t>
            </a:r>
          </a:p>
          <a:p>
            <a:r>
              <a:rPr lang="en-US" sz="1200" b="0" i="0" kern="1200" dirty="0">
                <a:solidFill>
                  <a:schemeClr val="tx1"/>
                </a:solidFill>
                <a:effectLst/>
                <a:latin typeface="+mn-lt"/>
                <a:ea typeface="+mn-ea"/>
                <a:cs typeface="+mn-cs"/>
              </a:rPr>
              <a:t>        c. </a:t>
            </a:r>
            <a:r>
              <a:rPr lang="en-US" sz="1200" b="0" i="0" kern="1200" dirty="0" err="1">
                <a:solidFill>
                  <a:schemeClr val="tx1"/>
                </a:solidFill>
                <a:effectLst/>
                <a:latin typeface="+mn-lt"/>
                <a:ea typeface="+mn-ea"/>
                <a:cs typeface="+mn-cs"/>
              </a:rPr>
              <a:t>Potgresql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d. MS Access</a:t>
            </a:r>
          </a:p>
          <a:p>
            <a:pPr marL="0" indent="0">
              <a:buNone/>
            </a:pPr>
            <a:endParaRPr lang="ru-RU" dirty="0"/>
          </a:p>
          <a:p>
            <a:pPr marL="0" indent="0">
              <a:buNone/>
            </a:pP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21</a:t>
            </a:fld>
            <a:endParaRPr lang="en-US"/>
          </a:p>
        </p:txBody>
      </p:sp>
    </p:spTree>
    <p:extLst>
      <p:ext uri="{BB962C8B-B14F-4D97-AF65-F5344CB8AC3E}">
        <p14:creationId xmlns:p14="http://schemas.microsoft.com/office/powerpoint/2010/main" val="1377995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середине 1980-х годов на рынке программных продуктов стали активно появляться программные средства, построенные на основе объектно-ориентированной парадигмы. </a:t>
            </a:r>
          </a:p>
          <a:p>
            <a:endParaRPr lang="ru-RU" dirty="0"/>
          </a:p>
          <a:p>
            <a:r>
              <a:rPr lang="ru-RU" dirty="0"/>
              <a:t>Объект в технологии объектно-ориентированного программирования выступает удобной абстракцией объектов из реального мира. Он позволяет описывать все, начиная от авторучки и заканчивая тепловозом. Главное, чтобы программист грамотно сконструировал исходный класс. Программный объект обладает свойствами, методами и способен реагировать на события. </a:t>
            </a:r>
          </a:p>
          <a:p>
            <a:endParaRPr lang="ru-RU" dirty="0"/>
          </a:p>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22</a:t>
            </a:fld>
            <a:endParaRPr lang="en-US"/>
          </a:p>
        </p:txBody>
      </p:sp>
    </p:spTree>
    <p:extLst>
      <p:ext uri="{BB962C8B-B14F-4D97-AF65-F5344CB8AC3E}">
        <p14:creationId xmlns:p14="http://schemas.microsoft.com/office/powerpoint/2010/main" val="669940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a:p>
            <a:pPr marL="0" indent="0">
              <a:buNone/>
            </a:pPr>
            <a:r>
              <a:rPr lang="ru-RU" dirty="0"/>
              <a:t>С точки зрения точности моделирования реального мира объектно-ориентированная модель данных по всем статьям сможет превзойти реляционную, ведь в идеале она должна быть способной адекватно выразить информационные структуры любой сложности. То же самое можно сказать и о реализации связей между объектами – вариантов не счесть. Самым главным достоинством СУБД очередного поколения может стать тот факт, что проведение логических операций над данными многократно усилится за счет возможностей ООП. Но, к сожалению, даже спустя несколько десятилетий мы не увидели коммерчески успешного программного продукта «объектно-ориентированная СУБД». Так что пока можно говорить только о взаимной интеграции реляционной модели и технологии ООП.</a:t>
            </a:r>
          </a:p>
          <a:p>
            <a:pPr marL="0" indent="0">
              <a:buNone/>
            </a:pPr>
            <a:endParaRPr lang="ru-RU" dirty="0"/>
          </a:p>
          <a:p>
            <a:pPr marL="0" indent="0">
              <a:buNone/>
            </a:pPr>
            <a:endParaRPr lang="ru-RU" dirty="0"/>
          </a:p>
          <a:p>
            <a:r>
              <a:rPr lang="ru-RU" sz="1200" b="0" i="0" kern="1200" dirty="0">
                <a:solidFill>
                  <a:schemeClr val="tx1"/>
                </a:solidFill>
                <a:effectLst/>
                <a:latin typeface="+mn-lt"/>
                <a:ea typeface="+mn-ea"/>
                <a:cs typeface="+mn-cs"/>
              </a:rPr>
              <a:t>Данную модель данных используют:</a:t>
            </a:r>
          </a:p>
          <a:p>
            <a:r>
              <a:rPr lang="ru-RU" sz="1200" b="0" i="0" kern="12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Jasmine (</a:t>
            </a:r>
            <a:r>
              <a:rPr lang="ru-RU" sz="1200" b="0" i="0" kern="1200" dirty="0">
                <a:solidFill>
                  <a:schemeClr val="tx1"/>
                </a:solidFill>
                <a:effectLst/>
                <a:latin typeface="+mn-lt"/>
                <a:ea typeface="+mn-ea"/>
                <a:cs typeface="+mn-cs"/>
              </a:rPr>
              <a:t>компания </a:t>
            </a:r>
            <a:r>
              <a:rPr lang="en-US" sz="1200" b="0" i="0" kern="1200" dirty="0">
                <a:solidFill>
                  <a:schemeClr val="tx1"/>
                </a:solidFill>
                <a:effectLst/>
                <a:latin typeface="+mn-lt"/>
                <a:ea typeface="+mn-ea"/>
                <a:cs typeface="+mn-cs"/>
              </a:rPr>
              <a:t>Computer Associates) — </a:t>
            </a:r>
            <a:r>
              <a:rPr lang="ru-RU" sz="1200" b="0" i="0" kern="1200" dirty="0">
                <a:solidFill>
                  <a:schemeClr val="tx1"/>
                </a:solidFill>
                <a:effectLst/>
                <a:latin typeface="+mn-lt"/>
                <a:ea typeface="+mn-ea"/>
                <a:cs typeface="+mn-cs"/>
              </a:rPr>
              <a:t>Одна из известнейших объектных баз</a:t>
            </a:r>
          </a:p>
          <a:p>
            <a:r>
              <a:rPr lang="ru-RU" sz="1200" b="0"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Versant (</a:t>
            </a:r>
            <a:r>
              <a:rPr lang="ru-RU" sz="1200" b="0" i="0" kern="1200" dirty="0">
                <a:solidFill>
                  <a:schemeClr val="tx1"/>
                </a:solidFill>
                <a:effectLst/>
                <a:latin typeface="+mn-lt"/>
                <a:ea typeface="+mn-ea"/>
                <a:cs typeface="+mn-cs"/>
              </a:rPr>
              <a:t>разработка </a:t>
            </a:r>
            <a:r>
              <a:rPr lang="en-US" sz="1200" b="0" i="0" kern="1200" dirty="0">
                <a:solidFill>
                  <a:schemeClr val="tx1"/>
                </a:solidFill>
                <a:effectLst/>
                <a:latin typeface="+mn-lt"/>
                <a:ea typeface="+mn-ea"/>
                <a:cs typeface="+mn-cs"/>
              </a:rPr>
              <a:t>Versant Technologies) — </a:t>
            </a:r>
            <a:r>
              <a:rPr lang="ru-RU" sz="1200" b="0" i="0" kern="1200" dirty="0">
                <a:solidFill>
                  <a:schemeClr val="tx1"/>
                </a:solidFill>
                <a:effectLst/>
                <a:latin typeface="+mn-lt"/>
                <a:ea typeface="+mn-ea"/>
                <a:cs typeface="+mn-cs"/>
              </a:rPr>
              <a:t>использовалась в основном для разработки телекоммуникаций</a:t>
            </a:r>
          </a:p>
          <a:p>
            <a:r>
              <a:rPr lang="ru-RU" sz="1200" b="0" i="0" kern="1200" dirty="0">
                <a:solidFill>
                  <a:schemeClr val="tx1"/>
                </a:solidFill>
                <a:effectLst/>
                <a:latin typeface="+mn-lt"/>
                <a:ea typeface="+mn-ea"/>
                <a:cs typeface="+mn-cs"/>
              </a:rPr>
              <a:t>3. </a:t>
            </a:r>
            <a:r>
              <a:rPr lang="en-US" sz="1200" b="0" i="0" kern="1200" dirty="0">
                <a:solidFill>
                  <a:schemeClr val="tx1"/>
                </a:solidFill>
                <a:effectLst/>
                <a:latin typeface="+mn-lt"/>
                <a:ea typeface="+mn-ea"/>
                <a:cs typeface="+mn-cs"/>
              </a:rPr>
              <a:t>POET (</a:t>
            </a:r>
            <a:r>
              <a:rPr lang="ru-RU" sz="1200" b="0" i="0" kern="1200" dirty="0">
                <a:solidFill>
                  <a:schemeClr val="tx1"/>
                </a:solidFill>
                <a:effectLst/>
                <a:latin typeface="+mn-lt"/>
                <a:ea typeface="+mn-ea"/>
                <a:cs typeface="+mn-cs"/>
              </a:rPr>
              <a:t>компания </a:t>
            </a:r>
            <a:r>
              <a:rPr lang="en-US" sz="1200" b="0" i="0" kern="1200" dirty="0">
                <a:solidFill>
                  <a:schemeClr val="tx1"/>
                </a:solidFill>
                <a:effectLst/>
                <a:latin typeface="+mn-lt"/>
                <a:ea typeface="+mn-ea"/>
                <a:cs typeface="+mn-cs"/>
              </a:rPr>
              <a:t>POET Software) — </a:t>
            </a:r>
            <a:r>
              <a:rPr lang="ru-RU" sz="1200" b="0" i="0" kern="1200" dirty="0">
                <a:solidFill>
                  <a:schemeClr val="tx1"/>
                </a:solidFill>
                <a:effectLst/>
                <a:latin typeface="+mn-lt"/>
                <a:ea typeface="+mn-ea"/>
                <a:cs typeface="+mn-cs"/>
              </a:rPr>
              <a:t>компактная объектная база данных. Которая поддерживает программные интерфейсы </a:t>
            </a:r>
            <a:r>
              <a:rPr lang="en-US" sz="1200" b="0" i="0" kern="1200" dirty="0">
                <a:solidFill>
                  <a:schemeClr val="tx1"/>
                </a:solidFill>
                <a:effectLst/>
                <a:latin typeface="+mn-lt"/>
                <a:ea typeface="+mn-ea"/>
                <a:cs typeface="+mn-cs"/>
              </a:rPr>
              <a:t>C++, Java, Visual Basic</a:t>
            </a:r>
          </a:p>
          <a:p>
            <a:r>
              <a:rPr lang="en-US" sz="1200" b="0" i="0" kern="1200" dirty="0">
                <a:solidFill>
                  <a:schemeClr val="tx1"/>
                </a:solidFill>
                <a:effectLst/>
                <a:latin typeface="+mn-lt"/>
                <a:ea typeface="+mn-ea"/>
                <a:cs typeface="+mn-cs"/>
              </a:rPr>
              <a:t>4. </a:t>
            </a:r>
            <a:r>
              <a:rPr lang="en-US" sz="1200" b="0" i="0" kern="1200" dirty="0" err="1">
                <a:solidFill>
                  <a:schemeClr val="tx1"/>
                </a:solidFill>
                <a:effectLst/>
                <a:latin typeface="+mn-lt"/>
                <a:ea typeface="+mn-ea"/>
                <a:cs typeface="+mn-cs"/>
              </a:rPr>
              <a:t>ObjectStore</a:t>
            </a:r>
            <a:r>
              <a:rPr lang="en-US" sz="1200" b="0" i="0" kern="1200" dirty="0">
                <a:solidFill>
                  <a:schemeClr val="tx1"/>
                </a:solidFill>
                <a:effectLst/>
                <a:latin typeface="+mn-lt"/>
                <a:ea typeface="+mn-ea"/>
                <a:cs typeface="+mn-cs"/>
              </a:rPr>
              <a:t> PSE (</a:t>
            </a:r>
            <a:r>
              <a:rPr lang="ru-RU" sz="1200" b="0" i="0" kern="1200" dirty="0">
                <a:solidFill>
                  <a:schemeClr val="tx1"/>
                </a:solidFill>
                <a:effectLst/>
                <a:latin typeface="+mn-lt"/>
                <a:ea typeface="+mn-ea"/>
                <a:cs typeface="+mn-cs"/>
              </a:rPr>
              <a:t>разработка компании </a:t>
            </a:r>
            <a:r>
              <a:rPr lang="en-US" sz="1200" b="0" i="0" kern="1200" dirty="0" err="1">
                <a:solidFill>
                  <a:schemeClr val="tx1"/>
                </a:solidFill>
                <a:effectLst/>
                <a:latin typeface="+mn-lt"/>
                <a:ea typeface="+mn-ea"/>
                <a:cs typeface="+mn-cs"/>
              </a:rPr>
              <a:t>ObjectDesign</a:t>
            </a:r>
            <a:r>
              <a:rPr lang="en-US" sz="1200" b="0" i="0" kern="1200" dirty="0">
                <a:solidFill>
                  <a:schemeClr val="tx1"/>
                </a:solidFill>
                <a:effectLst/>
                <a:latin typeface="+mn-lt"/>
                <a:ea typeface="+mn-ea"/>
                <a:cs typeface="+mn-cs"/>
              </a:rPr>
              <a:t>) — </a:t>
            </a:r>
            <a:r>
              <a:rPr lang="ru-RU" sz="1200" b="0" i="0" kern="1200" dirty="0">
                <a:solidFill>
                  <a:schemeClr val="tx1"/>
                </a:solidFill>
                <a:effectLst/>
                <a:latin typeface="+mn-lt"/>
                <a:ea typeface="+mn-ea"/>
                <a:cs typeface="+mn-cs"/>
              </a:rPr>
              <a:t>Модули объектов </a:t>
            </a:r>
            <a:r>
              <a:rPr lang="en-US" sz="1200" b="0" i="0" kern="1200" dirty="0">
                <a:solidFill>
                  <a:schemeClr val="tx1"/>
                </a:solidFill>
                <a:effectLst/>
                <a:latin typeface="+mn-lt"/>
                <a:ea typeface="+mn-ea"/>
                <a:cs typeface="+mn-cs"/>
              </a:rPr>
              <a:t>Java</a:t>
            </a:r>
          </a:p>
          <a:p>
            <a:pPr marL="0" indent="0">
              <a:buNone/>
            </a:pPr>
            <a:endParaRPr lang="ru-RU" dirty="0"/>
          </a:p>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В первой половине 90-х годов группой под названием </a:t>
            </a:r>
            <a:r>
              <a:rPr lang="en-US" dirty="0"/>
              <a:t>Object Database Management Group </a:t>
            </a:r>
            <a:r>
              <a:rPr lang="ru-RU" dirty="0"/>
              <a:t>были предложены рекомендации по созданию объектно-ориентированных баз данных </a:t>
            </a:r>
            <a:r>
              <a:rPr lang="en-US" dirty="0"/>
              <a:t>ODMG-93. </a:t>
            </a:r>
            <a:r>
              <a:rPr lang="ru-RU" dirty="0"/>
              <a:t>Примерно тогда начали появляться мнения о закате реляционной модели данных. Однако до сегодняшнего дня реализовать рекомендации </a:t>
            </a:r>
            <a:r>
              <a:rPr lang="en-US" dirty="0"/>
              <a:t>ODMG-93 </a:t>
            </a:r>
            <a:r>
              <a:rPr lang="ru-RU" dirty="0"/>
              <a:t>в полном объеме не удалось. Основная причина этого – отсутствие развитого математического аппарата, способного описывать данные в формате, приемлемом для объектно-ориентированной теории</a:t>
            </a:r>
          </a:p>
          <a:p>
            <a:pPr marL="0" indent="0">
              <a:buNone/>
            </a:pP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23</a:t>
            </a:fld>
            <a:endParaRPr lang="en-US"/>
          </a:p>
        </p:txBody>
      </p:sp>
    </p:spTree>
    <p:extLst>
      <p:ext uri="{BB962C8B-B14F-4D97-AF65-F5344CB8AC3E}">
        <p14:creationId xmlns:p14="http://schemas.microsoft.com/office/powerpoint/2010/main" val="3580514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качестве примера мы можем взять сообщения в социальных сетях туристического агентства или все публикации, если на то пошло. Каждый пост содержит некоторые показатели, такие как </a:t>
            </a:r>
            <a:r>
              <a:rPr lang="ru-RU" sz="1200" b="0" i="0" kern="1200" dirty="0" err="1">
                <a:solidFill>
                  <a:schemeClr val="tx1"/>
                </a:solidFill>
                <a:effectLst/>
                <a:latin typeface="+mn-lt"/>
                <a:ea typeface="+mn-ea"/>
                <a:cs typeface="+mn-cs"/>
              </a:rPr>
              <a:t>репосты</a:t>
            </a:r>
            <a:r>
              <a:rPr lang="ru-RU" sz="1200" b="0" i="0" kern="1200" dirty="0">
                <a:solidFill>
                  <a:schemeClr val="tx1"/>
                </a:solidFill>
                <a:effectLst/>
                <a:latin typeface="+mn-lt"/>
                <a:ea typeface="+mn-ea"/>
                <a:cs typeface="+mn-cs"/>
              </a:rPr>
              <a:t> или </a:t>
            </a:r>
            <a:r>
              <a:rPr lang="ru-RU" sz="1200" b="0" i="0" kern="1200" dirty="0" err="1">
                <a:solidFill>
                  <a:schemeClr val="tx1"/>
                </a:solidFill>
                <a:effectLst/>
                <a:latin typeface="+mn-lt"/>
                <a:ea typeface="+mn-ea"/>
                <a:cs typeface="+mn-cs"/>
              </a:rPr>
              <a:t>хэштеги</a:t>
            </a:r>
            <a:r>
              <a:rPr lang="ru-RU" sz="1200" b="0" i="0" kern="1200" dirty="0">
                <a:solidFill>
                  <a:schemeClr val="tx1"/>
                </a:solidFill>
                <a:effectLst/>
                <a:latin typeface="+mn-lt"/>
                <a:ea typeface="+mn-ea"/>
                <a:cs typeface="+mn-cs"/>
              </a:rPr>
              <a:t>, которые можно количественно определить и структурировать. Однако сами посты относятся к категории неструктурированных данных. Мы пытаемся сказать, что для анализа сообщений и сбора полезной информации потребуется некоторое время, усилия, знания и специальные программные инструменты. Если агентство публикует новые туристические туры и хочет узнать реакцию аудитории (комментарии), им нужно будет изучить публикацию в ее собственном формате (просмотреть публикацию в приложении социальных сетей или использовать передовые методы, такие как анализ настроений ).</a:t>
            </a:r>
          </a:p>
          <a:p>
            <a:endParaRPr lang="ru-RU" sz="1200" b="0" i="0" kern="1200" dirty="0">
              <a:solidFill>
                <a:schemeClr val="tx1"/>
              </a:solidFill>
              <a:effectLst/>
              <a:latin typeface="+mn-lt"/>
              <a:ea typeface="+mn-ea"/>
              <a:cs typeface="+mn-cs"/>
            </a:endParaRPr>
          </a:p>
          <a:p>
            <a:r>
              <a:rPr lang="ru-RU" sz="1200" b="1" i="0" kern="1200" dirty="0" err="1">
                <a:solidFill>
                  <a:schemeClr val="tx1"/>
                </a:solidFill>
                <a:effectLst/>
                <a:latin typeface="+mn-lt"/>
                <a:ea typeface="+mn-ea"/>
                <a:cs typeface="+mn-cs"/>
              </a:rPr>
              <a:t>Слабоструктури́рованные</a:t>
            </a:r>
            <a:r>
              <a:rPr lang="ru-RU" sz="1200" b="1" i="0" kern="1200" dirty="0">
                <a:solidFill>
                  <a:schemeClr val="tx1"/>
                </a:solidFill>
                <a:effectLst/>
                <a:latin typeface="+mn-lt"/>
                <a:ea typeface="+mn-ea"/>
                <a:cs typeface="+mn-cs"/>
              </a:rPr>
              <a:t> </a:t>
            </a:r>
            <a:r>
              <a:rPr lang="ru-RU" sz="1200" b="1" i="0" kern="1200" dirty="0" err="1">
                <a:solidFill>
                  <a:schemeClr val="tx1"/>
                </a:solidFill>
                <a:effectLst/>
                <a:latin typeface="+mn-lt"/>
                <a:ea typeface="+mn-ea"/>
                <a:cs typeface="+mn-cs"/>
              </a:rPr>
              <a:t>да́нные</a:t>
            </a:r>
            <a:r>
              <a:rPr lang="ru-RU" sz="1200" b="0" i="0" kern="1200" dirty="0">
                <a:solidFill>
                  <a:schemeClr val="tx1"/>
                </a:solidFill>
                <a:effectLst/>
                <a:latin typeface="+mn-lt"/>
                <a:ea typeface="+mn-ea"/>
                <a:cs typeface="+mn-cs"/>
              </a:rPr>
              <a:t> (</a:t>
            </a:r>
            <a:r>
              <a:rPr lang="ru-RU" sz="1200" b="1" i="0" kern="1200" dirty="0" err="1">
                <a:solidFill>
                  <a:schemeClr val="tx1"/>
                </a:solidFill>
                <a:effectLst/>
                <a:latin typeface="+mn-lt"/>
                <a:ea typeface="+mn-ea"/>
                <a:cs typeface="+mn-cs"/>
              </a:rPr>
              <a:t>полуструктурированные</a:t>
            </a:r>
            <a:r>
              <a:rPr lang="ru-RU" sz="1200" b="0" i="0" kern="1200" dirty="0">
                <a:solidFill>
                  <a:schemeClr val="tx1"/>
                </a:solidFill>
                <a:effectLst/>
                <a:latin typeface="+mn-lt"/>
                <a:ea typeface="+mn-ea"/>
                <a:cs typeface="+mn-cs"/>
              </a:rPr>
              <a:t> или </a:t>
            </a:r>
            <a:r>
              <a:rPr lang="ru-RU" sz="1200" b="1" i="0" kern="1200" dirty="0">
                <a:solidFill>
                  <a:schemeClr val="tx1"/>
                </a:solidFill>
                <a:effectLst/>
                <a:latin typeface="+mn-lt"/>
                <a:ea typeface="+mn-ea"/>
                <a:cs typeface="+mn-cs"/>
              </a:rPr>
              <a:t>плохо структурированные данные</a:t>
            </a:r>
            <a:r>
              <a:rPr lang="ru-RU" sz="1200" b="0" i="0" kern="1200" dirty="0">
                <a:solidFill>
                  <a:schemeClr val="tx1"/>
                </a:solidFill>
                <a:effectLst/>
                <a:latin typeface="+mn-lt"/>
                <a:ea typeface="+mn-ea"/>
                <a:cs typeface="+mn-cs"/>
              </a:rPr>
              <a:t>) — это форма </a:t>
            </a:r>
            <a:r>
              <a:rPr lang="ru-RU" sz="1200" b="0" i="0" u="sng" kern="1200" dirty="0">
                <a:solidFill>
                  <a:schemeClr val="tx1"/>
                </a:solidFill>
                <a:effectLst/>
                <a:latin typeface="+mn-lt"/>
                <a:ea typeface="+mn-ea"/>
                <a:cs typeface="+mn-cs"/>
                <a:hlinkClick r:id="rId3"/>
              </a:rPr>
              <a:t>структурированных данных</a:t>
            </a:r>
            <a:r>
              <a:rPr lang="ru-RU" sz="1200" b="0" i="0" kern="1200" dirty="0">
                <a:solidFill>
                  <a:schemeClr val="tx1"/>
                </a:solidFill>
                <a:effectLst/>
                <a:latin typeface="+mn-lt"/>
                <a:ea typeface="+mn-ea"/>
                <a:cs typeface="+mn-cs"/>
              </a:rPr>
              <a:t>, не соответствующая строгой структуре таблиц и отношений в </a:t>
            </a:r>
            <a:r>
              <a:rPr lang="ru-RU" sz="1200" b="0" i="0" u="sng" kern="1200" dirty="0">
                <a:solidFill>
                  <a:schemeClr val="tx1"/>
                </a:solidFill>
                <a:effectLst/>
                <a:latin typeface="+mn-lt"/>
                <a:ea typeface="+mn-ea"/>
                <a:cs typeface="+mn-cs"/>
                <a:hlinkClick r:id="rId4"/>
              </a:rPr>
              <a:t>моделях</a:t>
            </a:r>
            <a:r>
              <a:rPr lang="ru-RU" sz="1200" b="0" i="0" kern="1200" dirty="0">
                <a:solidFill>
                  <a:schemeClr val="tx1"/>
                </a:solidFill>
                <a:effectLst/>
                <a:latin typeface="+mn-lt"/>
                <a:ea typeface="+mn-ea"/>
                <a:cs typeface="+mn-cs"/>
              </a:rPr>
              <a:t> </a:t>
            </a:r>
            <a:r>
              <a:rPr lang="ru-RU" sz="1200" b="0" i="0" u="sng" kern="1200" dirty="0">
                <a:solidFill>
                  <a:schemeClr val="tx1"/>
                </a:solidFill>
                <a:effectLst/>
                <a:latin typeface="+mn-lt"/>
                <a:ea typeface="+mn-ea"/>
                <a:cs typeface="+mn-cs"/>
                <a:hlinkClick r:id="rId5"/>
              </a:rPr>
              <a:t>реляционных баз данных</a:t>
            </a:r>
            <a:r>
              <a:rPr lang="ru-RU" sz="1200" b="0" i="0" kern="1200" dirty="0">
                <a:solidFill>
                  <a:schemeClr val="tx1"/>
                </a:solidFill>
                <a:effectLst/>
                <a:latin typeface="+mn-lt"/>
                <a:ea typeface="+mn-ea"/>
                <a:cs typeface="+mn-cs"/>
              </a:rPr>
              <a:t>, тем не менее эта форма данных содержит теги и другие маркеры для отделения семантических элементов и для обеспечения иерархической структуры записей и полей в наборе данных.</a:t>
            </a:r>
            <a:r>
              <a:rPr lang="ru-RU" sz="1200" b="0" i="0" u="sng" kern="1200" baseline="30000" dirty="0">
                <a:solidFill>
                  <a:schemeClr val="tx1"/>
                </a:solidFill>
                <a:effectLst/>
                <a:latin typeface="+mn-lt"/>
                <a:ea typeface="+mn-ea"/>
                <a:cs typeface="+mn-cs"/>
                <a:hlinkClick r:id="rId6"/>
              </a:rPr>
              <a:t>[1]</a:t>
            </a:r>
            <a:r>
              <a:rPr lang="ru-RU" sz="1200" b="0" i="0" kern="1200" dirty="0">
                <a:solidFill>
                  <a:schemeClr val="tx1"/>
                </a:solidFill>
                <a:effectLst/>
                <a:latin typeface="+mn-lt"/>
                <a:ea typeface="+mn-ea"/>
                <a:cs typeface="+mn-cs"/>
              </a:rPr>
              <a:t>. Таким образом, такой вид данных можно назвать </a:t>
            </a:r>
            <a:r>
              <a:rPr lang="ru-RU" sz="1200" b="0" i="0" kern="1200" dirty="0" err="1">
                <a:solidFill>
                  <a:schemeClr val="tx1"/>
                </a:solidFill>
                <a:effectLst/>
                <a:latin typeface="+mn-lt"/>
                <a:ea typeface="+mn-ea"/>
                <a:cs typeface="+mn-cs"/>
              </a:rPr>
              <a:t>бессхемным</a:t>
            </a:r>
            <a:r>
              <a:rPr lang="ru-RU"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schemaless</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а структуру — </a:t>
            </a:r>
            <a:r>
              <a:rPr lang="ru-RU" sz="1200" b="0" i="0" kern="1200" dirty="0" err="1">
                <a:solidFill>
                  <a:schemeClr val="tx1"/>
                </a:solidFill>
                <a:effectLst/>
                <a:latin typeface="+mn-lt"/>
                <a:ea typeface="+mn-ea"/>
                <a:cs typeface="+mn-cs"/>
              </a:rPr>
              <a:t>самоописываемой</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слабоструктурированных данных сущности, принадлежащие одному и тому же классу, могут иметь разные атрибуты, даже если классы принадлежат к одной группе. Порядок атрибутов также не важен.</a:t>
            </a:r>
          </a:p>
          <a:p>
            <a:r>
              <a:rPr lang="ru-RU" sz="1200" b="0" i="0" kern="1200" dirty="0">
                <a:solidFill>
                  <a:schemeClr val="tx1"/>
                </a:solidFill>
                <a:effectLst/>
                <a:latin typeface="+mn-lt"/>
                <a:ea typeface="+mn-ea"/>
                <a:cs typeface="+mn-cs"/>
              </a:rPr>
              <a:t>Слабоструктурированные данные становятся важным объектом для исследований по нескольким причинам</a:t>
            </a:r>
            <a:r>
              <a:rPr lang="ru-RU" sz="1200" b="0" i="0" u="sng" kern="1200" baseline="30000" dirty="0">
                <a:solidFill>
                  <a:schemeClr val="tx1"/>
                </a:solidFill>
                <a:effectLst/>
                <a:latin typeface="+mn-lt"/>
                <a:ea typeface="+mn-ea"/>
                <a:cs typeface="+mn-cs"/>
                <a:hlinkClick r:id="rId7"/>
              </a:rPr>
              <a:t>[2]</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к таким источникам данных, как Веб, удобно обращаться как к базам данных, но Веб нельзя «уложить» в прокрустово ложе какой-либо определённой схемы данных;</a:t>
            </a:r>
          </a:p>
          <a:p>
            <a:r>
              <a:rPr lang="ru-RU" sz="1200" b="0" i="0" kern="1200" dirty="0">
                <a:solidFill>
                  <a:schemeClr val="tx1"/>
                </a:solidFill>
                <a:effectLst/>
                <a:latin typeface="+mn-lt"/>
                <a:ea typeface="+mn-ea"/>
                <a:cs typeface="+mn-cs"/>
              </a:rPr>
              <a:t>желательно иметь предельно гибкий формат для обмена данными между разными базами данных;</a:t>
            </a:r>
          </a:p>
          <a:p>
            <a:r>
              <a:rPr lang="ru-RU" sz="1200" b="0" i="0" kern="1200" dirty="0">
                <a:solidFill>
                  <a:schemeClr val="tx1"/>
                </a:solidFill>
                <a:effectLst/>
                <a:latin typeface="+mn-lt"/>
                <a:ea typeface="+mn-ea"/>
                <a:cs typeface="+mn-cs"/>
              </a:rPr>
              <a:t>даже при работе со структурированными данными может быть удобно представлять их в виде слабоструктурированных данных с целью навигации по ним.</a:t>
            </a:r>
          </a:p>
          <a:p>
            <a:r>
              <a:rPr lang="ru-RU" sz="1200" b="0" i="0" kern="1200" dirty="0">
                <a:solidFill>
                  <a:schemeClr val="tx1"/>
                </a:solidFill>
                <a:effectLst/>
                <a:latin typeface="+mn-lt"/>
                <a:ea typeface="+mn-ea"/>
                <a:cs typeface="+mn-cs"/>
              </a:rPr>
              <a:t>Таким образом, слабоструктурированные данные встречаются всё чаще, поскольку с развитием интернета для полнотекстовых документов и баз данных требуется формат данных, выступающий в качестве информационного посредника. Слабоструктурированные данные часто можно встретить в </a:t>
            </a:r>
            <a:r>
              <a:rPr lang="ru-RU" sz="1200" b="0" i="0" u="sng" kern="1200" dirty="0">
                <a:solidFill>
                  <a:schemeClr val="tx1"/>
                </a:solidFill>
                <a:effectLst/>
                <a:latin typeface="+mn-lt"/>
                <a:ea typeface="+mn-ea"/>
                <a:cs typeface="+mn-cs"/>
                <a:hlinkClick r:id="rId8"/>
              </a:rPr>
              <a:t>объектно-ориентированных базах данных</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Электронное письмо обычно содержит дату отправления, имена отправителя и получателя, тело письма. То есть оно имеет структуру в привычном человеку понимании. Однако без структуризации и использования средств хранения и анализа с такими данными невозможно работать и получить какие-либо конкретные необходимые знания. Так же стоит заметить, что информация, содержащаяся в электронном письме в зависимости от контекста и задачи нужна разная, например, для одной задачи нам нужна дата, для другой содержание письма в отношении какого-либо слова. То есть такие данные нужно хранить в первоначальном виде и с помощью специальных средств извлекать из него нужное в понятный для машины формат, то есть привести неструктурированные данные к структурированному формату. Теперь обозначим понятие слабоструктурированные данные. Оно детализирует термин «неструктурированные данные» и корректирует его неточности. </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Слабоструктурированные данные — это данные, понятные для машинного распознавания, но все еще требующие неких преобразований для получения конкретной информации из неё. Если в примере с электронным письмом, пользователю этой информации сначала нужно понять какова структура письма и что в нем содержится, то слабоструктурированные данные имеют специальную строгую понятную машине структуру. Однако такие данные все еще не являются структурированными относительно термина, так как они не имеют привычный для использования формат таблицы.</a:t>
            </a:r>
            <a:br>
              <a:rPr lang="ru-RU" dirty="0"/>
            </a:br>
            <a:endParaRPr lang="ru-RU" sz="1200" b="0"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24</a:t>
            </a:fld>
            <a:endParaRPr lang="en-US"/>
          </a:p>
        </p:txBody>
      </p:sp>
    </p:spTree>
    <p:extLst>
      <p:ext uri="{BB962C8B-B14F-4D97-AF65-F5344CB8AC3E}">
        <p14:creationId xmlns:p14="http://schemas.microsoft.com/office/powerpoint/2010/main" val="110144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системах управления слабоструктурированными данными остро стоит проблема осуществления поиска в больших наборах данных. При осуществлении поиска выполняется значительно число дисковых операций, т.к. для работы с любыми видами данных требуется извлечь их из постоянного хранилища, при этом, на сегодняшний день, дисковая подсистема является самым медленным элементом компьютера. Как следствие, рост количества дисковых операций неминуемо приводит к быстрому исчерпанию вычислительных ресурсов СУБД. Одним из возможных путей решения является использование </a:t>
            </a:r>
            <a:r>
              <a:rPr lang="en-US" sz="1200" b="0" i="0" kern="1200" dirty="0">
                <a:solidFill>
                  <a:schemeClr val="tx1"/>
                </a:solidFill>
                <a:effectLst/>
                <a:latin typeface="+mn-lt"/>
                <a:ea typeface="+mn-ea"/>
                <a:cs typeface="+mn-cs"/>
              </a:rPr>
              <a:t>Radix </a:t>
            </a:r>
            <a:r>
              <a:rPr lang="ru-RU" sz="1200" b="0" i="0" kern="1200" dirty="0">
                <a:solidFill>
                  <a:schemeClr val="tx1"/>
                </a:solidFill>
                <a:effectLst/>
                <a:latin typeface="+mn-lt"/>
                <a:ea typeface="+mn-ea"/>
                <a:cs typeface="+mn-cs"/>
              </a:rPr>
              <a:t>деревьев с модифицированной многослойной структурой для построения поискового индекса. Связи между слоями осуществляется посредством ссылок, через них так же происходит получение информации об искомом элементе, либо о блоке содержащем элемент. Подобное решение позволяет ускорить процесс работы с слабоструктурированными данными, чем компенсирует один из основных недостатков слабоструктурированных систем.</a:t>
            </a:r>
          </a:p>
          <a:p>
            <a:r>
              <a:rPr lang="ru-RU" sz="1200" b="0" i="0" kern="1200" dirty="0">
                <a:solidFill>
                  <a:schemeClr val="tx1"/>
                </a:solidFill>
                <a:effectLst/>
                <a:latin typeface="+mn-lt"/>
                <a:ea typeface="+mn-ea"/>
                <a:cs typeface="+mn-cs"/>
              </a:rPr>
              <a:t>Следующая проблема связана с непосредственной работой с данными, </a:t>
            </a:r>
            <a:r>
              <a:rPr lang="ru-RU" sz="1200" b="0" i="0" kern="1200" dirty="0" err="1">
                <a:solidFill>
                  <a:schemeClr val="tx1"/>
                </a:solidFill>
                <a:effectLst/>
                <a:latin typeface="+mn-lt"/>
                <a:ea typeface="+mn-ea"/>
                <a:cs typeface="+mn-cs"/>
              </a:rPr>
              <a:t>вследствии</a:t>
            </a:r>
            <a:r>
              <a:rPr lang="ru-RU" sz="1200" b="0" i="0" kern="1200" dirty="0">
                <a:solidFill>
                  <a:schemeClr val="tx1"/>
                </a:solidFill>
                <a:effectLst/>
                <a:latin typeface="+mn-lt"/>
                <a:ea typeface="+mn-ea"/>
                <a:cs typeface="+mn-cs"/>
              </a:rPr>
              <a:t> отсутствия жесткой структуры, отсутствия табличного представления и представления метаданных, их обработка является большой трудностью. Одной из популярных форм слабоструктурированных данных является </a:t>
            </a:r>
            <a:r>
              <a:rPr lang="en-US" sz="1200" b="0" i="0" kern="1200" dirty="0">
                <a:solidFill>
                  <a:schemeClr val="tx1"/>
                </a:solidFill>
                <a:effectLst/>
                <a:latin typeface="+mn-lt"/>
                <a:ea typeface="+mn-ea"/>
                <a:cs typeface="+mn-cs"/>
              </a:rPr>
              <a:t>HTML. </a:t>
            </a:r>
            <a:r>
              <a:rPr lang="ru-RU" sz="1200" b="0" i="0" kern="1200" dirty="0">
                <a:solidFill>
                  <a:schemeClr val="tx1"/>
                </a:solidFill>
                <a:effectLst/>
                <a:latin typeface="+mn-lt"/>
                <a:ea typeface="+mn-ea"/>
                <a:cs typeface="+mn-cs"/>
              </a:rPr>
              <a:t>Слабоструктурированные данные, главным образом в формате </a:t>
            </a:r>
            <a:r>
              <a:rPr lang="en-US" sz="1200" b="0" i="0" kern="1200" dirty="0">
                <a:solidFill>
                  <a:schemeClr val="tx1"/>
                </a:solidFill>
                <a:effectLst/>
                <a:latin typeface="+mn-lt"/>
                <a:ea typeface="+mn-ea"/>
                <a:cs typeface="+mn-cs"/>
              </a:rPr>
              <a:t>HTML, </a:t>
            </a:r>
            <a:r>
              <a:rPr lang="ru-RU" sz="1200" b="0" i="0" kern="1200" dirty="0">
                <a:solidFill>
                  <a:schemeClr val="tx1"/>
                </a:solidFill>
                <a:effectLst/>
                <a:latin typeface="+mn-lt"/>
                <a:ea typeface="+mn-ea"/>
                <a:cs typeface="+mn-cs"/>
              </a:rPr>
              <a:t>открывают новые горизонты глубинного анализа данных из </a:t>
            </a:r>
            <a:r>
              <a:rPr lang="en-US" sz="1200" b="0" i="0" kern="1200" dirty="0" err="1">
                <a:solidFill>
                  <a:schemeClr val="tx1"/>
                </a:solidFill>
                <a:effectLst/>
                <a:latin typeface="+mn-lt"/>
                <a:ea typeface="+mn-ea"/>
                <a:cs typeface="+mn-cs"/>
              </a:rPr>
              <a:t>Web.XML</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позволяет представлять как табличные, так и иерархические данные. Также </a:t>
            </a:r>
            <a:r>
              <a:rPr lang="en-US" sz="1200" b="0" i="0" kern="1200" dirty="0">
                <a:solidFill>
                  <a:schemeClr val="tx1"/>
                </a:solidFill>
                <a:effectLst/>
                <a:latin typeface="+mn-lt"/>
                <a:ea typeface="+mn-ea"/>
                <a:cs typeface="+mn-cs"/>
              </a:rPr>
              <a:t>XML </a:t>
            </a:r>
            <a:r>
              <a:rPr lang="ru-RU" sz="1200" b="0" i="0" kern="1200" dirty="0">
                <a:solidFill>
                  <a:schemeClr val="tx1"/>
                </a:solidFill>
                <a:effectLst/>
                <a:latin typeface="+mn-lt"/>
                <a:ea typeface="+mn-ea"/>
                <a:cs typeface="+mn-cs"/>
              </a:rPr>
              <a:t>оснащен встроенными метаданными и другими описательными объектами, такими как схемы и </a:t>
            </a:r>
            <a:r>
              <a:rPr lang="en-US" sz="1200" b="0" i="0" kern="1200" dirty="0">
                <a:solidFill>
                  <a:schemeClr val="tx1"/>
                </a:solidFill>
                <a:effectLst/>
                <a:latin typeface="+mn-lt"/>
                <a:ea typeface="+mn-ea"/>
                <a:cs typeface="+mn-cs"/>
              </a:rPr>
              <a:t>DTD (Document Type Definition). XML </a:t>
            </a:r>
            <a:r>
              <a:rPr lang="ru-RU" sz="1200" b="0" i="0" kern="1200" dirty="0">
                <a:solidFill>
                  <a:schemeClr val="tx1"/>
                </a:solidFill>
                <a:effectLst/>
                <a:latin typeface="+mn-lt"/>
                <a:ea typeface="+mn-ea"/>
                <a:cs typeface="+mn-cs"/>
              </a:rPr>
              <a:t>может представлять данные в виде как простых, так и сложных и замысловатых структур. Это делает </a:t>
            </a:r>
            <a:r>
              <a:rPr lang="en-US" sz="1200" b="0" i="0" kern="1200" dirty="0">
                <a:solidFill>
                  <a:schemeClr val="tx1"/>
                </a:solidFill>
                <a:effectLst/>
                <a:latin typeface="+mn-lt"/>
                <a:ea typeface="+mn-ea"/>
                <a:cs typeface="+mn-cs"/>
              </a:rPr>
              <a:t>XML-</a:t>
            </a:r>
            <a:r>
              <a:rPr lang="ru-RU" sz="1200" b="0" i="0" kern="1200" dirty="0">
                <a:solidFill>
                  <a:schemeClr val="tx1"/>
                </a:solidFill>
                <a:effectLst/>
                <a:latin typeface="+mn-lt"/>
                <a:ea typeface="+mn-ea"/>
                <a:cs typeface="+mn-cs"/>
              </a:rPr>
              <a:t>диалекты превосходными словарями для представления слабоструктурированных данных.</a:t>
            </a:r>
            <a:r>
              <a:rPr lang="en-US" sz="1200" b="0" i="0" kern="1200" dirty="0">
                <a:solidFill>
                  <a:schemeClr val="tx1"/>
                </a:solidFill>
                <a:effectLst/>
                <a:latin typeface="+mn-lt"/>
                <a:ea typeface="+mn-ea"/>
                <a:cs typeface="+mn-cs"/>
              </a:rPr>
              <a:t>XML </a:t>
            </a:r>
            <a:r>
              <a:rPr lang="ru-RU" sz="1200" b="0" i="0" kern="1200" dirty="0">
                <a:solidFill>
                  <a:schemeClr val="tx1"/>
                </a:solidFill>
                <a:effectLst/>
                <a:latin typeface="+mn-lt"/>
                <a:ea typeface="+mn-ea"/>
                <a:cs typeface="+mn-cs"/>
              </a:rPr>
              <a:t>устроен таким образом, что фактически вынуждает сервис или приложение структурировать данные. Поэтому механизмы глубинного анализа данных применяют к обрабатываемым данным семантики для определения полезной модели данных. Проектировщики данных, использующие </a:t>
            </a:r>
            <a:r>
              <a:rPr lang="en-US" sz="1200" b="0" i="0" kern="1200" dirty="0">
                <a:solidFill>
                  <a:schemeClr val="tx1"/>
                </a:solidFill>
                <a:effectLst/>
                <a:latin typeface="+mn-lt"/>
                <a:ea typeface="+mn-ea"/>
                <a:cs typeface="+mn-cs"/>
              </a:rPr>
              <a:t>XML-</a:t>
            </a:r>
            <a:r>
              <a:rPr lang="ru-RU" sz="1200" b="0" i="0" kern="1200" dirty="0">
                <a:solidFill>
                  <a:schemeClr val="tx1"/>
                </a:solidFill>
                <a:effectLst/>
                <a:latin typeface="+mn-lt"/>
                <a:ea typeface="+mn-ea"/>
                <a:cs typeface="+mn-cs"/>
              </a:rPr>
              <a:t>диалект в качестве формата данных, получают полный контроль над семантической моделью, определяющей данные. </a:t>
            </a:r>
            <a:r>
              <a:rPr lang="en-US" sz="1200" b="0" i="0" kern="1200" dirty="0">
                <a:solidFill>
                  <a:schemeClr val="tx1"/>
                </a:solidFill>
                <a:effectLst/>
                <a:latin typeface="+mn-lt"/>
                <a:ea typeface="+mn-ea"/>
                <a:cs typeface="+mn-cs"/>
              </a:rPr>
              <a:t>XML </a:t>
            </a:r>
            <a:r>
              <a:rPr lang="ru-RU" sz="1200" b="0" i="0" kern="1200" dirty="0">
                <a:solidFill>
                  <a:schemeClr val="tx1"/>
                </a:solidFill>
                <a:effectLst/>
                <a:latin typeface="+mn-lt"/>
                <a:ea typeface="+mn-ea"/>
                <a:cs typeface="+mn-cs"/>
              </a:rPr>
              <a:t>также предоставляет достаточное количество общих атрибутов для сервисов и приложений, что помогает реализовать общий доступ к данным из гетерогенных сред и языков программирования. Такой доступ позволяет программисту или пользователю сконцентрироваться на обработке и потреблении данных вместо разработки алгоритмов и программирования обработки и потребления. Представление слабоструктурированных данных в виде </a:t>
            </a:r>
            <a:r>
              <a:rPr lang="en-US" sz="1200" b="0" i="0" kern="1200" dirty="0">
                <a:solidFill>
                  <a:schemeClr val="tx1"/>
                </a:solidFill>
                <a:effectLst/>
                <a:latin typeface="+mn-lt"/>
                <a:ea typeface="+mn-ea"/>
                <a:cs typeface="+mn-cs"/>
              </a:rPr>
              <a:t>XML-</a:t>
            </a:r>
            <a:r>
              <a:rPr lang="ru-RU" sz="1200" b="0" i="0" kern="1200" dirty="0">
                <a:solidFill>
                  <a:schemeClr val="tx1"/>
                </a:solidFill>
                <a:effectLst/>
                <a:latin typeface="+mn-lt"/>
                <a:ea typeface="+mn-ea"/>
                <a:cs typeface="+mn-cs"/>
              </a:rPr>
              <a:t>документа требует наличия надежной системы глубинного анализа данных, приспособленной для потребления, управления и вывода </a:t>
            </a:r>
            <a:r>
              <a:rPr lang="en-US" sz="1200" b="0" i="0" kern="1200" dirty="0">
                <a:solidFill>
                  <a:schemeClr val="tx1"/>
                </a:solidFill>
                <a:effectLst/>
                <a:latin typeface="+mn-lt"/>
                <a:ea typeface="+mn-ea"/>
                <a:cs typeface="+mn-cs"/>
              </a:rPr>
              <a:t>XML-</a:t>
            </a:r>
            <a:r>
              <a:rPr lang="ru-RU" sz="1200" b="0" i="0" kern="1200" dirty="0">
                <a:solidFill>
                  <a:schemeClr val="tx1"/>
                </a:solidFill>
                <a:effectLst/>
                <a:latin typeface="+mn-lt"/>
                <a:ea typeface="+mn-ea"/>
                <a:cs typeface="+mn-cs"/>
              </a:rPr>
              <a:t>данных. Система анализа данных, отвечающая этим требованиям, позволяет работать с такими с данными общепринятыми способами. Слабоструктурированные данные, представленные в </a:t>
            </a:r>
            <a:r>
              <a:rPr lang="en-US" sz="1200" b="0" i="0" kern="1200" dirty="0">
                <a:solidFill>
                  <a:schemeClr val="tx1"/>
                </a:solidFill>
                <a:effectLst/>
                <a:latin typeface="+mn-lt"/>
                <a:ea typeface="+mn-ea"/>
                <a:cs typeface="+mn-cs"/>
              </a:rPr>
              <a:t>XML-</a:t>
            </a:r>
            <a:r>
              <a:rPr lang="ru-RU" sz="1200" b="0" i="0" kern="1200" dirty="0">
                <a:solidFill>
                  <a:schemeClr val="tx1"/>
                </a:solidFill>
                <a:effectLst/>
                <a:latin typeface="+mn-lt"/>
                <a:ea typeface="+mn-ea"/>
                <a:cs typeface="+mn-cs"/>
              </a:rPr>
              <a:t>формате, можно воспринимать как помеченный ориентированный граф, содержащий одну корневую вершину. Ребра, листья и другие узлы </a:t>
            </a:r>
            <a:r>
              <a:rPr lang="en-US" sz="1200" b="0" i="0" kern="1200" dirty="0">
                <a:solidFill>
                  <a:schemeClr val="tx1"/>
                </a:solidFill>
                <a:effectLst/>
                <a:latin typeface="+mn-lt"/>
                <a:ea typeface="+mn-ea"/>
                <a:cs typeface="+mn-cs"/>
              </a:rPr>
              <a:t>XML-</a:t>
            </a:r>
            <a:r>
              <a:rPr lang="ru-RU" sz="1200" b="0" i="0" kern="1200" dirty="0">
                <a:solidFill>
                  <a:schemeClr val="tx1"/>
                </a:solidFill>
                <a:effectLst/>
                <a:latin typeface="+mn-lt"/>
                <a:ea typeface="+mn-ea"/>
                <a:cs typeface="+mn-cs"/>
              </a:rPr>
              <a:t>графа могут быть помечены текстом. Также каждый узел в графе может быть идентифицирован при помощи уникального идентификатора.</a:t>
            </a:r>
          </a:p>
          <a:p>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настоящее время к числу распространенных </a:t>
            </a:r>
            <a:r>
              <a:rPr lang="ru-RU" sz="1200" b="0" i="0" kern="1200" dirty="0" err="1">
                <a:solidFill>
                  <a:schemeClr val="tx1"/>
                </a:solidFill>
                <a:effectLst/>
                <a:latin typeface="+mn-lt"/>
                <a:ea typeface="+mn-ea"/>
                <a:cs typeface="+mn-cs"/>
              </a:rPr>
              <a:t>постреляционных</a:t>
            </a:r>
            <a:r>
              <a:rPr lang="ru-RU" sz="1200" b="0" i="0" kern="1200" dirty="0">
                <a:solidFill>
                  <a:schemeClr val="tx1"/>
                </a:solidFill>
                <a:effectLst/>
                <a:latin typeface="+mn-lt"/>
                <a:ea typeface="+mn-ea"/>
                <a:cs typeface="+mn-cs"/>
              </a:rPr>
              <a:t> СУБД можно отнести:</a:t>
            </a:r>
          </a:p>
          <a:p>
            <a:r>
              <a:rPr lang="ru-RU"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UniVerse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Vmark</a:t>
            </a:r>
            <a:r>
              <a:rPr lang="en-US" sz="1200" b="0" i="0" kern="1200" dirty="0">
                <a:solidFill>
                  <a:schemeClr val="tx1"/>
                </a:solidFill>
                <a:effectLst/>
                <a:latin typeface="+mn-lt"/>
                <a:ea typeface="+mn-ea"/>
                <a:cs typeface="+mn-cs"/>
              </a:rPr>
              <a:t> Software);</a:t>
            </a:r>
          </a:p>
          <a:p>
            <a:r>
              <a:rPr lang="en-US" sz="1200" b="0" i="0" kern="1200" dirty="0">
                <a:solidFill>
                  <a:schemeClr val="tx1"/>
                </a:solidFill>
                <a:effectLst/>
                <a:latin typeface="+mn-lt"/>
                <a:ea typeface="+mn-ea"/>
                <a:cs typeface="+mn-cs"/>
              </a:rPr>
              <a:t>–         Postgres (University of California at Berkeley – UCB);</a:t>
            </a:r>
          </a:p>
          <a:p>
            <a:r>
              <a:rPr lang="en-US" sz="1200" b="0" i="0" kern="1200" dirty="0">
                <a:solidFill>
                  <a:schemeClr val="tx1"/>
                </a:solidFill>
                <a:effectLst/>
                <a:latin typeface="+mn-lt"/>
                <a:ea typeface="+mn-ea"/>
                <a:cs typeface="+mn-cs"/>
              </a:rPr>
              <a:t>–         Cache’ (</a:t>
            </a:r>
            <a:r>
              <a:rPr lang="en-US" sz="1200" b="0" i="0" kern="1200" dirty="0" err="1">
                <a:solidFill>
                  <a:schemeClr val="tx1"/>
                </a:solidFill>
                <a:effectLst/>
                <a:latin typeface="+mn-lt"/>
                <a:ea typeface="+mn-ea"/>
                <a:cs typeface="+mn-cs"/>
              </a:rPr>
              <a:t>Intersystems</a:t>
            </a:r>
            <a:r>
              <a:rPr lang="en-US" sz="1200" b="0" i="0" kern="1200" dirty="0">
                <a:solidFill>
                  <a:schemeClr val="tx1"/>
                </a:solidFill>
                <a:effectLst/>
                <a:latin typeface="+mn-lt"/>
                <a:ea typeface="+mn-ea"/>
                <a:cs typeface="+mn-cs"/>
              </a:rPr>
              <a:t>).</a:t>
            </a:r>
          </a:p>
          <a:p>
            <a:pPr marL="0" indent="0">
              <a:buNone/>
            </a:pP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25</a:t>
            </a:fld>
            <a:endParaRPr lang="en-US"/>
          </a:p>
        </p:txBody>
      </p:sp>
    </p:spTree>
    <p:extLst>
      <p:ext uri="{BB962C8B-B14F-4D97-AF65-F5344CB8AC3E}">
        <p14:creationId xmlns:p14="http://schemas.microsoft.com/office/powerpoint/2010/main" val="707380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Документ-ориентированная модель носит такое название, потому что основным её элементом является документ. В отсутствии строгого определения, это понятие соответствует иерархическим </a:t>
            </a:r>
            <a:r>
              <a:rPr lang="en-US" sz="1200" b="0" i="0" kern="1200" dirty="0">
                <a:solidFill>
                  <a:schemeClr val="tx1"/>
                </a:solidFill>
                <a:effectLst/>
                <a:latin typeface="+mn-lt"/>
                <a:ea typeface="+mn-ea"/>
                <a:cs typeface="+mn-cs"/>
              </a:rPr>
              <a:t>XML, JSON-</a:t>
            </a:r>
            <a:r>
              <a:rPr lang="ru-RU" sz="1200" b="0" i="0" kern="1200" dirty="0">
                <a:solidFill>
                  <a:schemeClr val="tx1"/>
                </a:solidFill>
                <a:effectLst/>
                <a:latin typeface="+mn-lt"/>
                <a:ea typeface="+mn-ea"/>
                <a:cs typeface="+mn-cs"/>
              </a:rPr>
              <a:t>документам и подобным структурам.</a:t>
            </a:r>
          </a:p>
          <a:p>
            <a:r>
              <a:rPr lang="ru-RU" sz="1200" b="0" i="0" kern="1200" dirty="0">
                <a:solidFill>
                  <a:schemeClr val="tx1"/>
                </a:solidFill>
                <a:effectLst/>
                <a:latin typeface="+mn-lt"/>
                <a:ea typeface="+mn-ea"/>
                <a:cs typeface="+mn-cs"/>
              </a:rPr>
              <a:t>Документы организованы в линейные списки — коллекции, которые могут содержать другие коллекции. Таким образом, ДОМ представляет собой синтез иерархической и неполно-структурированной моделей данных.</a:t>
            </a:r>
          </a:p>
          <a:p>
            <a:r>
              <a:rPr lang="ru-RU" sz="1200" b="0" i="0" kern="1200" dirty="0">
                <a:solidFill>
                  <a:schemeClr val="tx1"/>
                </a:solidFill>
                <a:effectLst/>
                <a:latin typeface="+mn-lt"/>
                <a:ea typeface="+mn-ea"/>
                <a:cs typeface="+mn-cs"/>
              </a:rPr>
              <a:t>В отличие от реляционной модели, где каждая строка таблицы имеет строго оговорённое число полей, определяемых заданными колонками и их типами, или от канонической иерархической модели, где каждый сегмент содержит список записей одного типа, документы списка в ДОМ могут иметь структуру с общей и различающимися частями.</a:t>
            </a:r>
          </a:p>
          <a:p>
            <a:endParaRPr lang="ru-RU" dirty="0"/>
          </a:p>
          <a:p>
            <a:r>
              <a:rPr lang="ru-RU" sz="1200" b="0" i="0" kern="1200" dirty="0">
                <a:solidFill>
                  <a:schemeClr val="tx1"/>
                </a:solidFill>
                <a:effectLst/>
                <a:latin typeface="+mn-lt"/>
                <a:ea typeface="+mn-ea"/>
                <a:cs typeface="+mn-cs"/>
              </a:rPr>
              <a:t>Эта возможность позволяет относительно просто расширять структуру хранимой в БД информации. Для аналогичных расширений в реляционной модели приходится создавать таблицы расширений, связанные отношением «один-к-одному» с главной таблицей. Такое расширение в случае иерархии таблиц является выделением подтипов (</a:t>
            </a:r>
            <a:r>
              <a:rPr lang="en-US" sz="1200" b="0" i="0" kern="1200" dirty="0">
                <a:solidFill>
                  <a:schemeClr val="tx1"/>
                </a:solidFill>
                <a:effectLst/>
                <a:latin typeface="+mn-lt"/>
                <a:ea typeface="+mn-ea"/>
                <a:cs typeface="+mn-cs"/>
              </a:rPr>
              <a:t>sub-typing). </a:t>
            </a:r>
            <a:r>
              <a:rPr lang="ru-RU" sz="1200" b="0" i="0" kern="1200" dirty="0">
                <a:solidFill>
                  <a:schemeClr val="tx1"/>
                </a:solidFill>
                <a:effectLst/>
                <a:latin typeface="+mn-lt"/>
                <a:ea typeface="+mn-ea"/>
                <a:cs typeface="+mn-cs"/>
              </a:rPr>
              <a:t>В случае множественного подчинения речь идёт об агрегации.</a:t>
            </a: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26</a:t>
            </a:fld>
            <a:endParaRPr lang="en-US"/>
          </a:p>
        </p:txBody>
      </p:sp>
    </p:spTree>
    <p:extLst>
      <p:ext uri="{BB962C8B-B14F-4D97-AF65-F5344CB8AC3E}">
        <p14:creationId xmlns:p14="http://schemas.microsoft.com/office/powerpoint/2010/main" val="1391124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Документ-ориентированная (</a:t>
            </a:r>
            <a:r>
              <a:rPr lang="en-US" dirty="0"/>
              <a:t>document-oriented) </a:t>
            </a:r>
            <a:r>
              <a:rPr lang="ru-RU" dirty="0"/>
              <a:t>модель данных – явление сравнительно новое, появившееся в начале 2000-х. Данная модель выступает едва ли не антиподом реляционной теории и опирается на идею хранения иерархических структур данных, в которой каждый элемент представляет собой целостный, а не «размазанный» по двумерным отношениям, как в реляционной модели, документ. Документы хранятся не в таблицах, а в специальных хранилищах документов (</a:t>
            </a:r>
            <a:r>
              <a:rPr lang="en-US" dirty="0"/>
              <a:t>document store). </a:t>
            </a:r>
            <a:r>
              <a:rPr lang="ru-RU" dirty="0"/>
              <a:t>Основным инструментом по доступу и управлению данными выступает декларативный язык </a:t>
            </a:r>
            <a:r>
              <a:rPr lang="en-US" dirty="0"/>
              <a:t>NoSQL (Not only SQL). </a:t>
            </a:r>
            <a:endParaRPr lang="ru-RU"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Документ-ориентированные СУБД свободны от ключевого недостатка их реляционных коллег – существенных затрат на сборку данных из нескольких таблиц в единое целое. В этом просто нет необходимости, ведь документ никто и не собирался разделять. Обратной стороной медали выступает ограниченность синтаксических конструкций по управлению данными языка </a:t>
            </a:r>
            <a:r>
              <a:rPr lang="en-US" dirty="0"/>
              <a:t>NoSQL.</a:t>
            </a:r>
            <a:endParaRPr lang="ru-RU" dirty="0"/>
          </a:p>
          <a:p>
            <a:pPr marL="0" indent="0">
              <a:buNone/>
            </a:pPr>
            <a:endParaRPr lang="ru-RU" dirty="0"/>
          </a:p>
          <a:p>
            <a:pPr marL="0" indent="0">
              <a:buNone/>
            </a:pPr>
            <a:r>
              <a:rPr lang="ru-RU" dirty="0"/>
              <a:t>Классическими примерами документ-ориентированных СУБД можно считать </a:t>
            </a:r>
            <a:r>
              <a:rPr lang="en-US" dirty="0"/>
              <a:t>MongoDB, CouchDB, Couchbase, </a:t>
            </a:r>
            <a:r>
              <a:rPr lang="en-US" dirty="0" err="1"/>
              <a:t>MarkLogic</a:t>
            </a:r>
            <a:r>
              <a:rPr lang="en-US" dirty="0"/>
              <a:t>. </a:t>
            </a: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27</a:t>
            </a:fld>
            <a:endParaRPr lang="en-US"/>
          </a:p>
        </p:txBody>
      </p:sp>
    </p:spTree>
    <p:extLst>
      <p:ext uri="{BB962C8B-B14F-4D97-AF65-F5344CB8AC3E}">
        <p14:creationId xmlns:p14="http://schemas.microsoft.com/office/powerpoint/2010/main" val="2416834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28</a:t>
            </a:fld>
            <a:endParaRPr lang="en-US"/>
          </a:p>
        </p:txBody>
      </p:sp>
    </p:spTree>
    <p:extLst>
      <p:ext uri="{BB962C8B-B14F-4D97-AF65-F5344CB8AC3E}">
        <p14:creationId xmlns:p14="http://schemas.microsoft.com/office/powerpoint/2010/main" val="1966115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F449711C-DB87-6342-8123-FE7E39EB0067}" type="slidenum">
              <a:rPr lang="en-US" smtClean="0"/>
              <a:pPr/>
              <a:t>29</a:t>
            </a:fld>
            <a:endParaRPr lang="en-US"/>
          </a:p>
        </p:txBody>
      </p:sp>
    </p:spTree>
    <p:extLst>
      <p:ext uri="{BB962C8B-B14F-4D97-AF65-F5344CB8AC3E}">
        <p14:creationId xmlns:p14="http://schemas.microsoft.com/office/powerpoint/2010/main" val="138551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buClr>
                <a:srgbClr val="1946BA"/>
              </a:buClr>
              <a:buFont typeface="Arial" pitchFamily="34" charset="0"/>
              <a:buChar char="•"/>
            </a:pPr>
            <a:endParaRPr lang="en-US" dirty="0"/>
          </a:p>
        </p:txBody>
      </p:sp>
      <p:sp>
        <p:nvSpPr>
          <p:cNvPr id="4" name="Номер слайда 3"/>
          <p:cNvSpPr>
            <a:spLocks noGrp="1"/>
          </p:cNvSpPr>
          <p:nvPr>
            <p:ph type="sldNum" sz="quarter" idx="5"/>
          </p:nvPr>
        </p:nvSpPr>
        <p:spPr/>
        <p:txBody>
          <a:bodyPr/>
          <a:lstStyle/>
          <a:p>
            <a:fld id="{F449711C-DB87-6342-8123-FE7E39EB0067}" type="slidenum">
              <a:rPr lang="en-US" smtClean="0"/>
              <a:pPr/>
              <a:t>3</a:t>
            </a:fld>
            <a:endParaRPr lang="en-US"/>
          </a:p>
        </p:txBody>
      </p:sp>
    </p:spTree>
    <p:extLst>
      <p:ext uri="{BB962C8B-B14F-4D97-AF65-F5344CB8AC3E}">
        <p14:creationId xmlns:p14="http://schemas.microsoft.com/office/powerpoint/2010/main" val="3820096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buClr>
                <a:srgbClr val="1946BA"/>
              </a:buClr>
              <a:buFont typeface="Arial" pitchFamily="34" charset="0"/>
              <a:buChar char="•"/>
            </a:pPr>
            <a:endParaRPr lang="en-US" dirty="0"/>
          </a:p>
        </p:txBody>
      </p:sp>
      <p:sp>
        <p:nvSpPr>
          <p:cNvPr id="4" name="Номер слайда 3"/>
          <p:cNvSpPr>
            <a:spLocks noGrp="1"/>
          </p:cNvSpPr>
          <p:nvPr>
            <p:ph type="sldNum" sz="quarter" idx="5"/>
          </p:nvPr>
        </p:nvSpPr>
        <p:spPr/>
        <p:txBody>
          <a:bodyPr/>
          <a:lstStyle/>
          <a:p>
            <a:fld id="{F449711C-DB87-6342-8123-FE7E39EB0067}" type="slidenum">
              <a:rPr lang="en-US" smtClean="0"/>
              <a:pPr/>
              <a:t>4</a:t>
            </a:fld>
            <a:endParaRPr lang="en-US"/>
          </a:p>
        </p:txBody>
      </p:sp>
    </p:spTree>
    <p:extLst>
      <p:ext uri="{BB962C8B-B14F-4D97-AF65-F5344CB8AC3E}">
        <p14:creationId xmlns:p14="http://schemas.microsoft.com/office/powerpoint/2010/main" val="102495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buClr>
                <a:srgbClr val="1946BA"/>
              </a:buClr>
              <a:buFont typeface="Arial" pitchFamily="34" charset="0"/>
              <a:buChar char="•"/>
            </a:pPr>
            <a:r>
              <a:rPr lang="ru-RU" dirty="0"/>
              <a:t>Введение. Основные понятия и история развития</a:t>
            </a:r>
          </a:p>
          <a:p>
            <a:pPr>
              <a:buClr>
                <a:srgbClr val="1946BA"/>
              </a:buClr>
              <a:buFont typeface="Arial" pitchFamily="34" charset="0"/>
              <a:buChar char="•"/>
            </a:pPr>
            <a:r>
              <a:rPr lang="ru-RU" dirty="0"/>
              <a:t>Системы управления Базами данных</a:t>
            </a:r>
          </a:p>
          <a:p>
            <a:pPr>
              <a:buClr>
                <a:srgbClr val="1946BA"/>
              </a:buClr>
              <a:buFont typeface="Arial" pitchFamily="34" charset="0"/>
              <a:buChar char="•"/>
            </a:pPr>
            <a:r>
              <a:rPr lang="ru-RU" dirty="0"/>
              <a:t>Реляционная модель</a:t>
            </a:r>
          </a:p>
          <a:p>
            <a:pPr>
              <a:buClr>
                <a:srgbClr val="1946BA"/>
              </a:buClr>
              <a:buFont typeface="Arial" pitchFamily="34" charset="0"/>
              <a:buChar char="•"/>
            </a:pPr>
            <a:r>
              <a:rPr lang="ru-RU" dirty="0"/>
              <a:t>Жизненный цикл БД</a:t>
            </a:r>
          </a:p>
          <a:p>
            <a:pPr>
              <a:buClr>
                <a:srgbClr val="1946BA"/>
              </a:buClr>
              <a:buFont typeface="Arial" pitchFamily="34" charset="0"/>
              <a:buChar char="•"/>
            </a:pPr>
            <a:r>
              <a:rPr lang="ru-RU" dirty="0"/>
              <a:t>Введение в </a:t>
            </a:r>
            <a:r>
              <a:rPr lang="en-US" dirty="0"/>
              <a:t>SQL</a:t>
            </a:r>
            <a:endParaRPr lang="ru-RU" dirty="0"/>
          </a:p>
          <a:p>
            <a:pPr>
              <a:buClr>
                <a:srgbClr val="1946BA"/>
              </a:buClr>
              <a:buFont typeface="Arial" pitchFamily="34" charset="0"/>
              <a:buChar char="•"/>
            </a:pPr>
            <a:r>
              <a:rPr lang="ru-RU" dirty="0"/>
              <a:t>Методы анализа и проектирования БД</a:t>
            </a:r>
          </a:p>
          <a:p>
            <a:pPr>
              <a:buClr>
                <a:srgbClr val="1946BA"/>
              </a:buClr>
              <a:buFont typeface="Arial" pitchFamily="34" charset="0"/>
              <a:buChar char="•"/>
            </a:pPr>
            <a:r>
              <a:rPr lang="ru-RU" dirty="0"/>
              <a:t>Концепции и разработка распределенных СУБД(</a:t>
            </a:r>
            <a:r>
              <a:rPr lang="en-US" dirty="0"/>
              <a:t>DDBMS)</a:t>
            </a:r>
            <a:endParaRPr lang="ru-RU" dirty="0"/>
          </a:p>
          <a:p>
            <a:pPr>
              <a:buClr>
                <a:srgbClr val="1946BA"/>
              </a:buClr>
              <a:buFont typeface="Arial" pitchFamily="34" charset="0"/>
              <a:buChar char="•"/>
            </a:pPr>
            <a:r>
              <a:rPr lang="ru-RU" dirty="0"/>
              <a:t>Инструменты промышленной СУБД на примере </a:t>
            </a:r>
            <a:r>
              <a:rPr lang="en-US" dirty="0"/>
              <a:t>SAP HANA Cloud</a:t>
            </a:r>
            <a:endParaRPr lang="ru-RU" dirty="0"/>
          </a:p>
          <a:p>
            <a:pPr>
              <a:buClr>
                <a:srgbClr val="1946BA"/>
              </a:buClr>
              <a:buFont typeface="Arial" pitchFamily="34" charset="0"/>
              <a:buChar char="•"/>
            </a:pPr>
            <a:r>
              <a:rPr lang="ru-RU" dirty="0"/>
              <a:t>Большие данные(</a:t>
            </a:r>
            <a:r>
              <a:rPr lang="en-US" dirty="0"/>
              <a:t>Big Data</a:t>
            </a:r>
            <a:r>
              <a:rPr lang="ru-RU" dirty="0"/>
              <a:t>)</a:t>
            </a:r>
            <a:endParaRPr lang="en-US" dirty="0"/>
          </a:p>
        </p:txBody>
      </p:sp>
      <p:sp>
        <p:nvSpPr>
          <p:cNvPr id="4" name="Номер слайда 3"/>
          <p:cNvSpPr>
            <a:spLocks noGrp="1"/>
          </p:cNvSpPr>
          <p:nvPr>
            <p:ph type="sldNum" sz="quarter" idx="5"/>
          </p:nvPr>
        </p:nvSpPr>
        <p:spPr/>
        <p:txBody>
          <a:bodyPr/>
          <a:lstStyle/>
          <a:p>
            <a:fld id="{F449711C-DB87-6342-8123-FE7E39EB0067}" type="slidenum">
              <a:rPr lang="en-US" smtClean="0"/>
              <a:pPr/>
              <a:t>5</a:t>
            </a:fld>
            <a:endParaRPr lang="en-US"/>
          </a:p>
        </p:txBody>
      </p:sp>
    </p:spTree>
    <p:extLst>
      <p:ext uri="{BB962C8B-B14F-4D97-AF65-F5344CB8AC3E}">
        <p14:creationId xmlns:p14="http://schemas.microsoft.com/office/powerpoint/2010/main" val="268541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Базы данных стали неотъемлемой частью нашей повседневной жизни. </a:t>
            </a:r>
            <a:endParaRPr lang="en-US" dirty="0"/>
          </a:p>
          <a:p>
            <a:endParaRPr lang="ru-RU" b="1" dirty="0"/>
          </a:p>
          <a:p>
            <a:r>
              <a:rPr lang="ru-RU" b="1" dirty="0"/>
              <a:t>Покупка в супермаркете</a:t>
            </a:r>
          </a:p>
          <a:p>
            <a:r>
              <a:rPr lang="ru-RU" dirty="0"/>
              <a:t>Например, доступ к базе данных необходим при оплате товаров в супермаркете, когда кассир считывает с покупок штрих-код. При этом ручной сканер передает полученный штрих-код в приложение базы данных, и эта информация используется для поиска цены конкретного товара в базе данных всех товаров. Затем программа вычитает количество всех только что проданных товаров из</a:t>
            </a:r>
          </a:p>
          <a:p>
            <a:r>
              <a:rPr lang="ru-RU" dirty="0"/>
              <a:t>товарных запасов и распечатывает на кассовом аппарате их стоимость. Если запасы на складе станут ниже некоторого заранее определенного уровня, то система автоматически сформирует заказ на поставку дополнительного количества данного товара. Когда клиент делает покупки по телефону, кассир может проверить наличие того или иного товара на складе, также запустив некоторое приложение баз данных.</a:t>
            </a:r>
          </a:p>
          <a:p>
            <a:endParaRPr lang="ru-RU" b="1" dirty="0"/>
          </a:p>
          <a:p>
            <a:r>
              <a:rPr lang="ru-RU" b="1" dirty="0"/>
              <a:t>Расчеты с использованием кредитной карточки</a:t>
            </a:r>
          </a:p>
          <a:p>
            <a:r>
              <a:rPr lang="ru-RU" dirty="0"/>
              <a:t>Если при покупках используется кредитная карточка, кассир должен проверить наличие кредитных средств. Это можно сделать либо по телефону, либо автоматически, с помощью специального считывающего устройства, связанного с компьютером. В любом случае при этом используется база данных, которая содержит сведения о покупках, осуществляемых с помощью кредитной карточки.</a:t>
            </a:r>
          </a:p>
          <a:p>
            <a:r>
              <a:rPr lang="ru-RU" dirty="0"/>
              <a:t>На основе номера кредитной карточки специальное приложение сверяет с кредитным лимитом суммарную стоимость товаров, приобретаемых в данный момент и купленных в течение текущего месяца. После подтверждения допустимости покупки все сведения о приобретенных товарах вводятся в базу данных. Однако еще до получения подтверждения допустимости покупки приложение базы</a:t>
            </a:r>
          </a:p>
          <a:p>
            <a:r>
              <a:rPr lang="ru-RU" dirty="0"/>
              <a:t>данных должно проверить, что предъявленная клиентом карточка не находится в списке украденных или утерянных. Кроме того, должно существовать еще одно самостоятельное приложение баз данных, которое оплачивает счета после получения суммы платежа, а также ежемесячно отправляет полный отчет каждому владельцу кредитной карточки.</a:t>
            </a:r>
          </a:p>
          <a:p>
            <a:endParaRPr lang="ru-RU" dirty="0"/>
          </a:p>
          <a:p>
            <a:r>
              <a:rPr lang="ru-RU" b="1" dirty="0"/>
              <a:t>Заказ путевки в туристическом агентстве</a:t>
            </a:r>
          </a:p>
          <a:p>
            <a:r>
              <a:rPr lang="ru-RU" dirty="0"/>
              <a:t>Когда вы при планировании отпуска обращаетесь в туристическое агентство, работник этого агентства по вашему запросу просматривает базы данных со сведениями об имеющихся путевках и о расписании полетов. При бронировании какой-либо путевки система баз данных должна выполнить все необходимые для этого действия.</a:t>
            </a:r>
          </a:p>
          <a:p>
            <a:r>
              <a:rPr lang="ru-RU" dirty="0"/>
              <a:t>В данном случае необходимо убедиться в том, что два разных сотрудника агентства не бронируют одну и ту же путевку или на данный рейс не забронированы места</a:t>
            </a:r>
          </a:p>
          <a:p>
            <a:r>
              <a:rPr lang="ru-RU" dirty="0"/>
              <a:t>сверх предельно допустимого количества. Например, если в самолете некоторого рейса осталось только одно свободное место и два сотрудника туристического агентства попытаются его забронировать, то система должна корректно обработать эту ситуацию и разрешить забронировать последнее место только одному сотруднику, послав другому уведомление об отсутствии свободных мест. Кроме того, каждый из</a:t>
            </a:r>
          </a:p>
          <a:p>
            <a:r>
              <a:rPr lang="ru-RU" dirty="0"/>
              <a:t>них может иметь другую, отдельную систему баз данных для выписки счетов.</a:t>
            </a:r>
          </a:p>
          <a:p>
            <a:endParaRPr lang="ru-RU" dirty="0"/>
          </a:p>
          <a:p>
            <a:r>
              <a:rPr lang="ru-RU" b="1" dirty="0"/>
              <a:t>Оформление страхового полиса</a:t>
            </a:r>
          </a:p>
          <a:p>
            <a:r>
              <a:rPr lang="ru-RU" dirty="0"/>
              <a:t>При оформлении какого-либо страхового полиса (например, для страхования жизни, здоровья, строения, дома или автомобиля) страховой агент может обращаться к нескольким базам данных, содержащим сведения о различных страховых компаниях. После указания персональных сведений, например имени, адреса, возраста, а также информации о пристрастии к курению или спиртным напиткам, приложение системы баз данных использует их для определения стоимости страхового полиса. Страховой агент может просмотреть несколько баз данных с целью поиска страховой компании, которая предложит клиенту наилучшие условия страховки.</a:t>
            </a:r>
          </a:p>
          <a:p>
            <a:endParaRPr lang="ru-RU" dirty="0"/>
          </a:p>
          <a:p>
            <a:r>
              <a:rPr lang="ru-RU" b="1" dirty="0"/>
              <a:t>Работа в </a:t>
            </a:r>
            <a:r>
              <a:rPr lang="en-US" b="1" dirty="0"/>
              <a:t>Internet</a:t>
            </a:r>
          </a:p>
          <a:p>
            <a:r>
              <a:rPr lang="ru-RU" dirty="0"/>
              <a:t>Приложения для баз данных лежат в основе функционирования многих узлов в </a:t>
            </a:r>
            <a:r>
              <a:rPr lang="en-US" dirty="0"/>
              <a:t>Internet. </a:t>
            </a:r>
            <a:r>
              <a:rPr lang="ru-RU" dirty="0"/>
              <a:t>В качестве примера рассмотрим оперативный книжный магазин, предоставляющий своим посетителям возможность просматривать и приобретать </a:t>
            </a:r>
            <a:r>
              <a:rPr lang="ru-RU" dirty="0" err="1"/>
              <a:t>книги,такой</a:t>
            </a:r>
            <a:r>
              <a:rPr lang="ru-RU" dirty="0"/>
              <a:t> как </a:t>
            </a:r>
            <a:r>
              <a:rPr lang="en-US" dirty="0" err="1"/>
              <a:t>Amazon.com</a:t>
            </a:r>
            <a:r>
              <a:rPr lang="en-US" dirty="0"/>
              <a:t>. Web-</a:t>
            </a:r>
            <a:r>
              <a:rPr lang="ru-RU" dirty="0"/>
              <a:t>узел этого магазина позволяет проводить поиск книг по различным категориям, скажем, по компьютерным наукам или по экономике,</a:t>
            </a:r>
          </a:p>
          <a:p>
            <a:r>
              <a:rPr lang="ru-RU" dirty="0"/>
              <a:t>или выбирать конкретную книгу по имени автора и по названию. И в том и в другом случае в процессе поиска используется база данных, размещенная на </a:t>
            </a:r>
            <a:r>
              <a:rPr lang="en-US" dirty="0"/>
              <a:t>Web</a:t>
            </a:r>
            <a:r>
              <a:rPr lang="ru-RU" dirty="0"/>
              <a:t>сервере данного предприятия, которая содержит сведения о книге, позволяет узнать, имеется ли книга в продаже, сообщает информацию о поставке, уровне товарных запасов и требованиях по оформлению заказа. Сведения о книге включают ее название, </a:t>
            </a:r>
            <a:r>
              <a:rPr lang="en-US" dirty="0"/>
              <a:t>ISBN, </a:t>
            </a:r>
            <a:r>
              <a:rPr lang="ru-RU" dirty="0"/>
              <a:t>имена авторов, цену, динамику продаж, название </a:t>
            </a:r>
            <a:r>
              <a:rPr lang="ru-RU" dirty="0" err="1"/>
              <a:t>издательства,перечень</a:t>
            </a:r>
            <a:r>
              <a:rPr lang="ru-RU" dirty="0"/>
              <a:t> рецензентов, а также подробное описание. Преимущество такой базы</a:t>
            </a:r>
          </a:p>
          <a:p>
            <a:r>
              <a:rPr lang="ru-RU" dirty="0"/>
              <a:t>данных заключается в том, что она позволяет вводить и накапливать дополнительную информацию о книгах. Скажем, одна и та же книга может быть отнесена</a:t>
            </a:r>
          </a:p>
          <a:p>
            <a:r>
              <a:rPr lang="ru-RU" dirty="0"/>
              <a:t>к нескольким категориям (таким как компьютерные науки и языки программирования), указана в числе книг, пользующихся наибольшим спросом, или обозначена как учебная литература. Например, на узле компании </a:t>
            </a:r>
            <a:r>
              <a:rPr lang="en-US" dirty="0"/>
              <a:t>Amazon </a:t>
            </a:r>
            <a:r>
              <a:rPr lang="ru-RU" dirty="0"/>
              <a:t>дополнительная информация о книгах применяется для предоставления посетителю информации о том, какие книги обычно заказывают вместе с той, которая его интересует.</a:t>
            </a:r>
          </a:p>
          <a:p>
            <a:r>
              <a:rPr lang="ru-RU" dirty="0"/>
              <a:t>Как и в предыдущем примере, для покупки одной или нескольких книг в оперативном режиме можно воспользоваться кредитной карточкой. На узле</a:t>
            </a:r>
          </a:p>
          <a:p>
            <a:r>
              <a:rPr lang="en-US" dirty="0" err="1"/>
              <a:t>Amazon.com</a:t>
            </a:r>
            <a:r>
              <a:rPr lang="en-US" dirty="0"/>
              <a:t> </a:t>
            </a:r>
            <a:r>
              <a:rPr lang="ru-RU" dirty="0"/>
              <a:t>предусмотрена персонализация предоставляемых услуг, поскольку в базе данных накапливается информация обо всех предыдущих посещениях каждого заказчика, в частности, о том, какие книги его интересовали, какой способ оплаты и доставки он предпочитает. При повторном посещении узла покупателя называют по имени и предоставляют ему список рекомендуемых новинок, с учетом предыдущих покупок.</a:t>
            </a:r>
          </a:p>
          <a:p>
            <a:endParaRPr lang="ru-RU" dirty="0"/>
          </a:p>
          <a:p>
            <a:r>
              <a:rPr lang="ru-RU" b="1" dirty="0"/>
              <a:t>Обучение в университете</a:t>
            </a:r>
          </a:p>
          <a:p>
            <a:r>
              <a:rPr lang="ru-RU" dirty="0"/>
              <a:t>В университете может существовать база данных с информацией о студентах, посещаемых ими курсах, выплачиваемых стипендиях, уже пройденных и изучаемых в настоящее время предметах, а также о результатах сдачи различных экзаменов. Кроме того, может также поддерживаться база данных с информацией о приеме студентов в следующем году, а также база данных персонала университета с личными данными сотрудников и сведениями об их зарплате, которые нужны для бухгалтерии.</a:t>
            </a:r>
          </a:p>
        </p:txBody>
      </p:sp>
      <p:sp>
        <p:nvSpPr>
          <p:cNvPr id="4" name="Номер слайда 3"/>
          <p:cNvSpPr>
            <a:spLocks noGrp="1"/>
          </p:cNvSpPr>
          <p:nvPr>
            <p:ph type="sldNum" sz="quarter" idx="5"/>
          </p:nvPr>
        </p:nvSpPr>
        <p:spPr/>
        <p:txBody>
          <a:bodyPr/>
          <a:lstStyle/>
          <a:p>
            <a:fld id="{F449711C-DB87-6342-8123-FE7E39EB0067}" type="slidenum">
              <a:rPr lang="en-US" smtClean="0"/>
              <a:pPr/>
              <a:t>6</a:t>
            </a:fld>
            <a:endParaRPr lang="en-US"/>
          </a:p>
        </p:txBody>
      </p:sp>
    </p:spTree>
    <p:extLst>
      <p:ext uri="{BB962C8B-B14F-4D97-AF65-F5344CB8AC3E}">
        <p14:creationId xmlns:p14="http://schemas.microsoft.com/office/powerpoint/2010/main" val="224450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a:p>
            <a:r>
              <a:rPr lang="ru-RU" dirty="0"/>
              <a:t>Файловые системы были первой попыткой компьютеризировать известные всем ручные картотеки. Подобная картотека (или подшивка документов) в некоторой организации могла содержать всю внешнюю и внутреннюю документацию, связанную с каким-либо проектом, продуктом, задачей, клиентом или сотрудником. Обычно</a:t>
            </a:r>
          </a:p>
          <a:p>
            <a:r>
              <a:rPr lang="ru-RU" dirty="0"/>
              <a:t>таких папок очень много, они нумеруются и хранятся в одном или нескольких шкафах. В целях безопасности шкафы могут закрываться на замок или находиться в охраняемых помещениях. </a:t>
            </a:r>
          </a:p>
          <a:p>
            <a:endParaRPr lang="ru-RU" dirty="0"/>
          </a:p>
          <a:p>
            <a:r>
              <a:rPr lang="ru-RU" dirty="0"/>
              <a:t>У каждого из нас дома есть некое подобие такой картотеки, содержащее подшивки важных документов, например, счетов, гарантийных талонов, рецептов, страховых и банковских документов и т.п. Если нам понадобится какая-то информация, потребуется просмотреть картотеку от начала до конца, чтобы найти</a:t>
            </a:r>
          </a:p>
          <a:p>
            <a:r>
              <a:rPr lang="ru-RU" dirty="0"/>
              <a:t>искомые сведения. Более продуманный подход предусматривает использование в такой системе некоторого алгоритма индексирования, позволяющего ускорить поиск</a:t>
            </a:r>
          </a:p>
          <a:p>
            <a:r>
              <a:rPr lang="ru-RU" dirty="0"/>
              <a:t>нужных сведений. Например, можно использовать специальные разделители или отдельные папки для различных логически связанных типов документов.</a:t>
            </a:r>
          </a:p>
          <a:p>
            <a:endParaRPr lang="ru-RU" dirty="0"/>
          </a:p>
          <a:p>
            <a:r>
              <a:rPr lang="ru-RU" b="1" dirty="0"/>
              <a:t>Ручные картотеки позволяют успешно справляться с поставленными задачами, если количество хранимых информационных объектов невелико. </a:t>
            </a:r>
            <a:r>
              <a:rPr lang="ru-RU" dirty="0"/>
              <a:t>Они также</a:t>
            </a:r>
          </a:p>
          <a:p>
            <a:r>
              <a:rPr lang="ru-RU" dirty="0"/>
              <a:t>вполне подходят для работы с большим количеством объектов, которые нужно только хранить и извлекать. Однако они совершенно не подходят для тех случаев, когда нужно установить перекрестные связи или выполнить обработку сведений. </a:t>
            </a:r>
            <a:endParaRPr lang="en-US" dirty="0"/>
          </a:p>
          <a:p>
            <a:endParaRPr lang="ru-RU" dirty="0"/>
          </a:p>
          <a:p>
            <a:r>
              <a:rPr lang="ru-RU" dirty="0"/>
              <a:t>Например, в типичном агентстве по сдаче в аренду объектов недвижимости может быть заведен отдельный файл для каждого сдаваемого в аренду или продаваемого объекта, для каждого потенциального покупателя или арендатора, а также для каждого сотрудника компании. Рассмотрим теперь, какие действия</a:t>
            </a:r>
          </a:p>
          <a:p>
            <a:r>
              <a:rPr lang="ru-RU" dirty="0"/>
              <a:t>нужно выполнить, чтобы ответить на приведенные ниже вопросы.</a:t>
            </a:r>
          </a:p>
          <a:p>
            <a:endParaRPr lang="ru-RU" dirty="0"/>
          </a:p>
          <a:p>
            <a:r>
              <a:rPr lang="ru-RU" dirty="0"/>
              <a:t>„ Какие из выставленных на продажу объектов недвижимости с тремя</a:t>
            </a:r>
            <a:r>
              <a:rPr lang="en-US" dirty="0"/>
              <a:t> </a:t>
            </a:r>
            <a:r>
              <a:rPr lang="ru-RU" dirty="0"/>
              <a:t>спальнями?</a:t>
            </a:r>
          </a:p>
          <a:p>
            <a:r>
              <a:rPr lang="ru-RU" dirty="0"/>
              <a:t>„ Какие из сдаваемых в аренду квартир расположены в пределах трех км от центра города?</a:t>
            </a:r>
          </a:p>
          <a:p>
            <a:r>
              <a:rPr lang="ru-RU" dirty="0"/>
              <a:t>„ Какова средняя арендная плата за квартиру с двумя спальнями?</a:t>
            </a:r>
          </a:p>
          <a:p>
            <a:r>
              <a:rPr lang="ru-RU" dirty="0"/>
              <a:t>„ Чему равна общая годовая заработная плата всех сотрудников?</a:t>
            </a:r>
          </a:p>
          <a:p>
            <a:r>
              <a:rPr lang="ru-RU" dirty="0"/>
              <a:t>„ Каким был оборот в прошлом месяце по сравнению с прогнозируемыми показателями в этом месяце?</a:t>
            </a:r>
          </a:p>
          <a:p>
            <a:r>
              <a:rPr lang="ru-RU" dirty="0"/>
              <a:t>„ Каким будет ожидаемый ежемесячный оборот в следующем финансовом году?</a:t>
            </a:r>
          </a:p>
          <a:p>
            <a:endParaRPr lang="ru-RU" dirty="0"/>
          </a:p>
          <a:p>
            <a:r>
              <a:rPr lang="ru-RU" dirty="0"/>
              <a:t>В наше время клиентам, менеджерам и другим сотрудникам с каждым днем требуется все больше и больше информации. В некоторых областях деятельности</a:t>
            </a:r>
          </a:p>
          <a:p>
            <a:r>
              <a:rPr lang="ru-RU" dirty="0"/>
              <a:t>существуют даже правовые нормы, регламентирующие оформление ежемесячных, ежеквартальных и годовых отчетов. Очевидно, что ручная картотека совершенно не подходит для выполнения работы подобного типа. </a:t>
            </a:r>
          </a:p>
          <a:p>
            <a:endParaRPr lang="ru-RU" dirty="0"/>
          </a:p>
          <a:p>
            <a:r>
              <a:rPr lang="ru-RU" dirty="0"/>
              <a:t>Файловые системы были разработаны в ответ на потребность в получении более эффективных</a:t>
            </a:r>
          </a:p>
          <a:p>
            <a:r>
              <a:rPr lang="ru-RU" dirty="0"/>
              <a:t>способов доступа к данным. Однако вместо организации централизованного хранилища всех данных предприятия был использован децентрализованный подход,</a:t>
            </a:r>
          </a:p>
          <a:p>
            <a:r>
              <a:rPr lang="ru-RU" dirty="0"/>
              <a:t>при котором сотрудники каждого отдела при помощи специалистов по обработке данных (ОД) работают со своими собственными данными и хранят их в своем</a:t>
            </a:r>
          </a:p>
          <a:p>
            <a:r>
              <a:rPr lang="ru-RU" dirty="0"/>
              <a:t>отделе. </a:t>
            </a:r>
          </a:p>
        </p:txBody>
      </p:sp>
      <p:sp>
        <p:nvSpPr>
          <p:cNvPr id="4" name="Номер слайда 3"/>
          <p:cNvSpPr>
            <a:spLocks noGrp="1"/>
          </p:cNvSpPr>
          <p:nvPr>
            <p:ph type="sldNum" sz="quarter" idx="5"/>
          </p:nvPr>
        </p:nvSpPr>
        <p:spPr/>
        <p:txBody>
          <a:bodyPr/>
          <a:lstStyle/>
          <a:p>
            <a:fld id="{F449711C-DB87-6342-8123-FE7E39EB0067}" type="slidenum">
              <a:rPr lang="en-US" smtClean="0"/>
              <a:pPr/>
              <a:t>7</a:t>
            </a:fld>
            <a:endParaRPr lang="en-US"/>
          </a:p>
        </p:txBody>
      </p:sp>
    </p:spTree>
    <p:extLst>
      <p:ext uri="{BB962C8B-B14F-4D97-AF65-F5344CB8AC3E}">
        <p14:creationId xmlns:p14="http://schemas.microsoft.com/office/powerpoint/2010/main" val="101807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Сотрудники отдела реализации отвечают за продажу и сдачу в аренду объектов недвижимости. Например, если клиент обращается в отдел реализации компании с предложением сдать в аренду принадлежащий ему объект недвижимости.</a:t>
            </a:r>
          </a:p>
          <a:p>
            <a:r>
              <a:rPr lang="ru-RU" dirty="0"/>
              <a:t>В ней указываются такие сведения об объекте недвижимости, как адрес и количество комнат, а также информация о владельце. Кроме того, сотрудники отдела</a:t>
            </a:r>
          </a:p>
          <a:p>
            <a:r>
              <a:rPr lang="ru-RU" dirty="0"/>
              <a:t>реализации обрабатывают запросы от потенциальных арендаторов. При помощи сотрудников отдела обработки данных (ОД) сотрудники отдела реализации создали информационную систему для управления данными об аренде недвижимости.</a:t>
            </a:r>
          </a:p>
          <a:p>
            <a:r>
              <a:rPr lang="ru-RU" dirty="0"/>
              <a:t>Эта система состоит из трех файлов с данными о недвижимости (</a:t>
            </a:r>
            <a:r>
              <a:rPr lang="en-US" dirty="0" err="1"/>
              <a:t>PropertyForRent</a:t>
            </a:r>
            <a:r>
              <a:rPr lang="en-US" dirty="0"/>
              <a:t>), </a:t>
            </a:r>
            <a:r>
              <a:rPr lang="ru-RU" dirty="0"/>
              <a:t>владельце (</a:t>
            </a:r>
            <a:r>
              <a:rPr lang="en-US" dirty="0" err="1"/>
              <a:t>PrivateOwner</a:t>
            </a:r>
            <a:r>
              <a:rPr lang="en-US" dirty="0"/>
              <a:t>) </a:t>
            </a:r>
            <a:r>
              <a:rPr lang="ru-RU" dirty="0"/>
              <a:t>и арендаторе (</a:t>
            </a:r>
            <a:r>
              <a:rPr lang="en-US" dirty="0"/>
              <a:t>Client). </a:t>
            </a:r>
          </a:p>
          <a:p>
            <a:endParaRPr lang="ru-RU" dirty="0"/>
          </a:p>
          <a:p>
            <a:r>
              <a:rPr lang="ru-RU" dirty="0"/>
              <a:t>Сотрудники отдела контрактов отвечают за оформление договоров об аренде недвижимости. Если клиент согласен арендовать некоторый сдаваемый в аренду</a:t>
            </a:r>
          </a:p>
          <a:p>
            <a:r>
              <a:rPr lang="ru-RU" dirty="0"/>
              <a:t>объект, то одним из сотрудников отдела реализации заполняется форма. В ней указываются все необходимые сведения об арендаторе</a:t>
            </a:r>
          </a:p>
          <a:p>
            <a:r>
              <a:rPr lang="ru-RU" dirty="0"/>
              <a:t>и сдаваемом в аренду объекте недвижимости. Эта форма передается в отдел контрактов, сотрудники которого присваивают договору номер и вносят дополнительные сведения об оплате и о продолжительности аренды. </a:t>
            </a:r>
          </a:p>
          <a:p>
            <a:r>
              <a:rPr lang="ru-RU" dirty="0"/>
              <a:t>При помощи сотрудников отдела ОД сотрудники отдела контрактов создали для себя информационную систему учета договоров аренды. Эта система состоит из трех файлов.</a:t>
            </a:r>
          </a:p>
          <a:p>
            <a:r>
              <a:rPr lang="ru-RU" dirty="0"/>
              <a:t>Файлы содержат сведения о договорах (</a:t>
            </a:r>
            <a:r>
              <a:rPr lang="en-US" dirty="0"/>
              <a:t>Lease), </a:t>
            </a:r>
            <a:r>
              <a:rPr lang="ru-RU" dirty="0"/>
              <a:t>объектах недвижимости (</a:t>
            </a:r>
            <a:r>
              <a:rPr lang="en-US" dirty="0" err="1"/>
              <a:t>PropertyForRent</a:t>
            </a:r>
            <a:r>
              <a:rPr lang="en-US" dirty="0"/>
              <a:t>) </a:t>
            </a:r>
            <a:r>
              <a:rPr lang="ru-RU" dirty="0"/>
              <a:t>и арендаторах (</a:t>
            </a:r>
            <a:r>
              <a:rPr lang="en-US" dirty="0"/>
              <a:t>Client), </a:t>
            </a:r>
            <a:r>
              <a:rPr lang="ru-RU" dirty="0"/>
              <a:t>которые во многом сходны с данными в информационной системе отдела реализации.</a:t>
            </a:r>
          </a:p>
          <a:p>
            <a:endParaRPr lang="ru-RU" dirty="0"/>
          </a:p>
          <a:p>
            <a:r>
              <a:rPr lang="ru-RU" dirty="0"/>
              <a:t>Совершенно очевидно, что очень большое количество данных в отделах дублируется, и это весьма характерно для любых файловых систем. </a:t>
            </a:r>
            <a:endParaRPr lang="en-US" dirty="0"/>
          </a:p>
          <a:p>
            <a:endParaRPr lang="ru-RU" dirty="0"/>
          </a:p>
          <a:p>
            <a:r>
              <a:rPr lang="ru-RU" dirty="0"/>
              <a:t>Файл является простым набором записей (</a:t>
            </a:r>
            <a:r>
              <a:rPr lang="en-US" dirty="0"/>
              <a:t>record), </a:t>
            </a:r>
            <a:r>
              <a:rPr lang="ru-RU" dirty="0"/>
              <a:t>которые содержат логически связанные данные. Например, файл </a:t>
            </a:r>
            <a:r>
              <a:rPr lang="en-US" dirty="0" err="1"/>
              <a:t>PropertyForRent</a:t>
            </a:r>
            <a:r>
              <a:rPr lang="en-US" dirty="0"/>
              <a:t>, </a:t>
            </a:r>
            <a:r>
              <a:rPr lang="ru-RU" dirty="0"/>
              <a:t>содержит шесть записей, по одной для каждого сдаваемого в аренду объекта недвижимости. </a:t>
            </a:r>
          </a:p>
          <a:p>
            <a:r>
              <a:rPr lang="ru-RU" dirty="0"/>
              <a:t>Каждая запись содержит логически связанный набор из одного или нескольких полей (</a:t>
            </a:r>
            <a:r>
              <a:rPr lang="en-US" dirty="0"/>
              <a:t>field), </a:t>
            </a:r>
            <a:r>
              <a:rPr lang="ru-RU" dirty="0"/>
              <a:t>каждое из которых представляет некоторую характеристику моделируемого объекта. Видно, что поля файла</a:t>
            </a:r>
          </a:p>
          <a:p>
            <a:r>
              <a:rPr lang="en-US" dirty="0" err="1"/>
              <a:t>PropertyForRent</a:t>
            </a:r>
            <a:r>
              <a:rPr lang="en-US" dirty="0"/>
              <a:t> </a:t>
            </a:r>
            <a:r>
              <a:rPr lang="ru-RU" dirty="0"/>
              <a:t>представляют такие характеристики сдаваемых в аренду объектов, как адрес, тип объекта и количество комнат.</a:t>
            </a:r>
          </a:p>
        </p:txBody>
      </p:sp>
      <p:sp>
        <p:nvSpPr>
          <p:cNvPr id="4" name="Номер слайда 3"/>
          <p:cNvSpPr>
            <a:spLocks noGrp="1"/>
          </p:cNvSpPr>
          <p:nvPr>
            <p:ph type="sldNum" sz="quarter" idx="5"/>
          </p:nvPr>
        </p:nvSpPr>
        <p:spPr/>
        <p:txBody>
          <a:bodyPr/>
          <a:lstStyle/>
          <a:p>
            <a:fld id="{F449711C-DB87-6342-8123-FE7E39EB0067}" type="slidenum">
              <a:rPr lang="en-US" smtClean="0"/>
              <a:pPr/>
              <a:t>8</a:t>
            </a:fld>
            <a:endParaRPr lang="en-US"/>
          </a:p>
        </p:txBody>
      </p:sp>
    </p:spTree>
    <p:extLst>
      <p:ext uri="{BB962C8B-B14F-4D97-AF65-F5344CB8AC3E}">
        <p14:creationId xmlns:p14="http://schemas.microsoft.com/office/powerpoint/2010/main" val="196611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Разделение и изоляция данных</a:t>
            </a:r>
          </a:p>
          <a:p>
            <a:r>
              <a:rPr lang="ru-RU" dirty="0"/>
              <a:t>Когда данные изолированы в отдельных файлах, доступ к ним весьма затруднителен. Например, для создания списка всех домов, отвечающих требованиям потенциальных арендаторов, предварительно нужно создать временный файл со списком арендаторов, желающих арендовать недвижимость типа “дом”. Затем в файле</a:t>
            </a:r>
            <a:r>
              <a:rPr lang="en-US" dirty="0"/>
              <a:t> </a:t>
            </a:r>
            <a:r>
              <a:rPr lang="en-US" dirty="0" err="1"/>
              <a:t>PropertyForRent</a:t>
            </a:r>
            <a:r>
              <a:rPr lang="en-US" dirty="0"/>
              <a:t> </a:t>
            </a:r>
            <a:r>
              <a:rPr lang="ru-RU" dirty="0"/>
              <a:t>следует осуществить поиск объектов недвижимости типа “дом”</a:t>
            </a:r>
          </a:p>
          <a:p>
            <a:r>
              <a:rPr lang="ru-RU" dirty="0"/>
              <a:t>с арендной платой ниже установленного арендатором максимума. Выполнять подобную обработку данных в файловых системах достаточно сложно. Для извлечения соответствующей поставленным условиям информации программист должен</a:t>
            </a:r>
            <a:r>
              <a:rPr lang="en-US" dirty="0"/>
              <a:t> </a:t>
            </a:r>
            <a:r>
              <a:rPr lang="ru-RU" dirty="0"/>
              <a:t>организовать синхронную обработку двух файлов. Трудности существенно возрастают, когда необходимо извлечь данные более чем из двух файлов.</a:t>
            </a:r>
            <a:endParaRPr lang="en-US" dirty="0"/>
          </a:p>
          <a:p>
            <a:endParaRPr lang="en-US" dirty="0"/>
          </a:p>
          <a:p>
            <a:r>
              <a:rPr lang="ru-RU" b="1" dirty="0"/>
              <a:t>Дублирование данных</a:t>
            </a:r>
          </a:p>
          <a:p>
            <a:r>
              <a:rPr lang="ru-RU" dirty="0"/>
              <a:t>Из-за децентрализованной работы с данными, проводимой в каждом отделе</a:t>
            </a:r>
            <a:r>
              <a:rPr lang="en-US" dirty="0"/>
              <a:t> </a:t>
            </a:r>
            <a:r>
              <a:rPr lang="ru-RU" dirty="0"/>
              <a:t>независимо от других отделов, в файловой системе фактически допускается бесконтрольное дублирование данных, и это, в принципе, неизбежно. Например, на</a:t>
            </a:r>
            <a:r>
              <a:rPr lang="en-US" dirty="0"/>
              <a:t> </a:t>
            </a:r>
            <a:r>
              <a:rPr lang="ru-RU" dirty="0"/>
              <a:t>видно, что в отделе реализации и отделе контрактов дублируется</a:t>
            </a:r>
          </a:p>
          <a:p>
            <a:r>
              <a:rPr lang="ru-RU" dirty="0"/>
              <a:t>информация об объектах недвижимости и арендаторах. Бесконтрольное дублирование данных нежелательно по следующим причинам.</a:t>
            </a:r>
          </a:p>
          <a:p>
            <a:r>
              <a:rPr lang="ru-RU" dirty="0"/>
              <a:t>„ Дублирование данных сопровождается неэкономным расходованием ресурсов, поскольку на ввод избыточных данных требуется затрачивать дополнительное время и деньги.</a:t>
            </a:r>
          </a:p>
          <a:p>
            <a:r>
              <a:rPr lang="ru-RU" dirty="0"/>
              <a:t>„ Более того, для их хранения необходимо дополнительное место во внешней</a:t>
            </a:r>
            <a:r>
              <a:rPr lang="en-US" dirty="0"/>
              <a:t> </a:t>
            </a:r>
            <a:r>
              <a:rPr lang="ru-RU" dirty="0"/>
              <a:t>памяти, что связано с дополнительными накладными расходами. Во многих случаях дублирования данных можно избежать за счет совместного использования файлов.</a:t>
            </a:r>
          </a:p>
          <a:p>
            <a:r>
              <a:rPr lang="ru-RU" dirty="0"/>
              <a:t>„ Еще более важен тот факт, что дублирование данных может привести к нарушению их целостности. Иначе говоря, данные в разных отделах могут</a:t>
            </a:r>
            <a:r>
              <a:rPr lang="en-US" dirty="0"/>
              <a:t> </a:t>
            </a:r>
            <a:r>
              <a:rPr lang="ru-RU" dirty="0"/>
              <a:t>стать противоречивыми. Например, рассмотрим описанный выше случай</a:t>
            </a:r>
            <a:r>
              <a:rPr lang="en-US" dirty="0"/>
              <a:t> </a:t>
            </a:r>
            <a:r>
              <a:rPr lang="ru-RU" dirty="0"/>
              <a:t>дублирования данных в расчетном секторе бухгалтерии и отделе кадров.</a:t>
            </a:r>
          </a:p>
          <a:p>
            <a:r>
              <a:rPr lang="ru-RU" dirty="0"/>
              <a:t>Если сотрудник переедет в другой дом и изменение адреса будет зафиксировано только в отделе кадров, то уведомление о зарплате будет послано</a:t>
            </a:r>
            <a:r>
              <a:rPr lang="en-US" dirty="0"/>
              <a:t> </a:t>
            </a:r>
            <a:r>
              <a:rPr lang="ru-RU" dirty="0"/>
              <a:t>ему по старому, т.е. ошибочному, адресу. Более серьезная проблема может</a:t>
            </a:r>
            <a:r>
              <a:rPr lang="en-US" dirty="0"/>
              <a:t> </a:t>
            </a:r>
            <a:r>
              <a:rPr lang="ru-RU" dirty="0"/>
              <a:t>возникнуть, если некий сотрудник получит повышение по службе с соответствующим увеличением заработной платы. И опять же, если это изменение будет зафиксировано только в информации отдела кадров, оставшись</a:t>
            </a:r>
            <a:r>
              <a:rPr lang="en-US" dirty="0"/>
              <a:t> </a:t>
            </a:r>
            <a:r>
              <a:rPr lang="ru-RU" dirty="0"/>
              <a:t>не проведенным в файлах расчетного сектора, то сотруднику будет ошибочно начисляться прежняя заработная плата. При возникновении подобной ошибки для ее исправления потребуется затратить дополнительное время и средства. Оба эти примера демонстрируют противоречия, которые могут возникнуть при дублировании данных. Поскольку не существует автоматического способа обновления данных одновременно и в файлах отдела кадров, и в файлах расчетного сектора, нетрудно предвидеть, что подобные противоречия время от времени будут неизбежно возникать. Даже если сотрудники расчетного сектора после получения уведомлений о подобных изменениях будут немедленно их вносить, все равно существует вероятность неправильного ввода измененных данных.</a:t>
            </a:r>
          </a:p>
          <a:p>
            <a:endParaRPr lang="ru-RU" dirty="0"/>
          </a:p>
          <a:p>
            <a:r>
              <a:rPr lang="ru-RU" b="1" dirty="0"/>
              <a:t>Зависимость от данных</a:t>
            </a:r>
          </a:p>
          <a:p>
            <a:r>
              <a:rPr lang="ru-RU" dirty="0"/>
              <a:t> физическая структура и способ хранения записей файлов данных жестко зафиксированы в коде приложений. Это значит, что изменить существующую структуру данных достаточно сложно. Например, увеличение в файле </a:t>
            </a:r>
            <a:r>
              <a:rPr lang="en-US" dirty="0" err="1"/>
              <a:t>PropertyForRent</a:t>
            </a:r>
            <a:r>
              <a:rPr lang="en-US" dirty="0"/>
              <a:t> </a:t>
            </a:r>
            <a:r>
              <a:rPr lang="ru-RU" dirty="0"/>
              <a:t>длины поля адреса с 40 до 41 символа кажется совершенно незначительным изменением его структуры, но для воплощения этого изменения потребуется, как минимум, создать одноразовую программу специального назначения (т.е. программу, которая выполняется только один раз), преобразующую уже существующий файл </a:t>
            </a:r>
            <a:r>
              <a:rPr lang="en-US" dirty="0" err="1"/>
              <a:t>PropertyForRent</a:t>
            </a:r>
            <a:r>
              <a:rPr lang="en-US" dirty="0"/>
              <a:t> </a:t>
            </a:r>
            <a:r>
              <a:rPr lang="ru-RU" dirty="0"/>
              <a:t>в новый формат. Она должна выполнять следующие действия:</a:t>
            </a:r>
          </a:p>
          <a:p>
            <a:r>
              <a:rPr lang="ru-RU" dirty="0"/>
              <a:t>открыть исходный файл </a:t>
            </a:r>
            <a:r>
              <a:rPr lang="en-US" dirty="0" err="1"/>
              <a:t>PropertyForRent</a:t>
            </a:r>
            <a:r>
              <a:rPr lang="en-US" dirty="0"/>
              <a:t> </a:t>
            </a:r>
            <a:r>
              <a:rPr lang="ru-RU" dirty="0"/>
              <a:t>для чтения;</a:t>
            </a:r>
          </a:p>
          <a:p>
            <a:r>
              <a:rPr lang="ru-RU" dirty="0"/>
              <a:t>„ открыть временный файл с новой структурой записи;</a:t>
            </a:r>
          </a:p>
          <a:p>
            <a:r>
              <a:rPr lang="ru-RU" dirty="0"/>
              <a:t>„ считать запись из исходного файла, преобразовать данные в новый формат и записать их во временный файл. Эти действия следует выполнить </a:t>
            </a:r>
            <a:r>
              <a:rPr lang="ru-RU" dirty="0" err="1"/>
              <a:t>длявсех</a:t>
            </a:r>
            <a:r>
              <a:rPr lang="ru-RU" dirty="0"/>
              <a:t> записей исходного файла;</a:t>
            </a:r>
          </a:p>
          <a:p>
            <a:r>
              <a:rPr lang="ru-RU" dirty="0"/>
              <a:t>„ удалить исходный файл </a:t>
            </a:r>
            <a:r>
              <a:rPr lang="en-US" dirty="0" err="1"/>
              <a:t>PropertyForRent</a:t>
            </a:r>
            <a:r>
              <a:rPr lang="en-US" dirty="0"/>
              <a:t>;</a:t>
            </a:r>
          </a:p>
          <a:p>
            <a:r>
              <a:rPr lang="en-US" dirty="0"/>
              <a:t>„ </a:t>
            </a:r>
            <a:r>
              <a:rPr lang="ru-RU" dirty="0"/>
              <a:t>присвоить временному файлу имя </a:t>
            </a:r>
            <a:r>
              <a:rPr lang="en-US" dirty="0" err="1"/>
              <a:t>PropertyForRent</a:t>
            </a:r>
            <a:r>
              <a:rPr lang="en-US" dirty="0"/>
              <a:t>.</a:t>
            </a:r>
          </a:p>
          <a:p>
            <a:r>
              <a:rPr lang="ru-RU" dirty="0"/>
              <a:t>Помимо этого, все обращающиеся к файлу </a:t>
            </a:r>
            <a:r>
              <a:rPr lang="en-US" dirty="0" err="1"/>
              <a:t>PropertyForRent</a:t>
            </a:r>
            <a:r>
              <a:rPr lang="en-US" dirty="0"/>
              <a:t> </a:t>
            </a:r>
            <a:r>
              <a:rPr lang="ru-RU" dirty="0"/>
              <a:t>программы должны быть изменены с целью соответствия новой структуре файла. А таких программ может быть очень много. Следовательно, программист должен прежде всего выявить все программы, нуждающиеся в доработке, а затем их перепроверить и изменить. Обратите внимание, что многие подлежащие изменению программы могут обращаться к файлу </a:t>
            </a:r>
            <a:r>
              <a:rPr lang="en-US" dirty="0" err="1"/>
              <a:t>PropertyForRent</a:t>
            </a:r>
            <a:r>
              <a:rPr lang="en-US" dirty="0"/>
              <a:t>, </a:t>
            </a:r>
            <a:r>
              <a:rPr lang="ru-RU" dirty="0"/>
              <a:t>но при этом вообще не использовать поле адреса. Ясно, что выполнение всех этих действий требует больших затрат времени и может явиться причиной появления ошибок. Данная</a:t>
            </a:r>
          </a:p>
          <a:p>
            <a:r>
              <a:rPr lang="ru-RU" dirty="0"/>
              <a:t>особенность файловых систем называется зависимостью программ от данных (</a:t>
            </a:r>
            <a:r>
              <a:rPr lang="en-US" dirty="0"/>
              <a:t>program-data dependence).</a:t>
            </a:r>
            <a:endParaRPr lang="ru-RU" dirty="0"/>
          </a:p>
          <a:p>
            <a:endParaRPr lang="ru-RU" dirty="0"/>
          </a:p>
          <a:p>
            <a:r>
              <a:rPr lang="ru-RU" b="1" dirty="0"/>
              <a:t>Несовместимость форматов файлов</a:t>
            </a:r>
          </a:p>
          <a:p>
            <a:r>
              <a:rPr lang="ru-RU" dirty="0"/>
              <a:t>Поскольку структура файлов определяется кодом приложений, она также зависит от языка программирования этого приложения. Например, структура</a:t>
            </a:r>
          </a:p>
          <a:p>
            <a:r>
              <a:rPr lang="ru-RU" dirty="0"/>
              <a:t>файла, созданного программой на языке </a:t>
            </a:r>
            <a:r>
              <a:rPr lang="en-US" dirty="0"/>
              <a:t>COBOL, </a:t>
            </a:r>
            <a:r>
              <a:rPr lang="ru-RU" dirty="0"/>
              <a:t>может значительно отличаться от структуры файла, создаваемого программой на языке С. Прямая несовместимость таких файлов затрудняет процесс их совместной обработки.</a:t>
            </a:r>
          </a:p>
          <a:p>
            <a:r>
              <a:rPr lang="ru-RU" dirty="0"/>
              <a:t>Например, предположим, что сотрудникам отдела контрактов требуется найти имена и адреса всех владельцев, недвижимость которых в настоящее время дана в аренду. К сожалению, в отделе контрактов нет сведений о владельцах недвижимости, так как они хранятся только в отделе реализации. Однако в файлах отдела контрактов имеется поле </a:t>
            </a:r>
            <a:r>
              <a:rPr lang="en-US" dirty="0" err="1"/>
              <a:t>propertyNo</a:t>
            </a:r>
            <a:r>
              <a:rPr lang="en-US" dirty="0"/>
              <a:t> </a:t>
            </a:r>
            <a:r>
              <a:rPr lang="ru-RU" dirty="0"/>
              <a:t>с номерами объектов недвижимости, которые можно использовать для поиска соответствующих номеров в файле </a:t>
            </a:r>
            <a:r>
              <a:rPr lang="en-US" dirty="0" err="1"/>
              <a:t>PropertyForRent</a:t>
            </a:r>
            <a:r>
              <a:rPr lang="en-US" dirty="0"/>
              <a:t> </a:t>
            </a:r>
            <a:r>
              <a:rPr lang="ru-RU" dirty="0"/>
              <a:t>отдела реализации. Этот файл также содержит поле </a:t>
            </a:r>
            <a:r>
              <a:rPr lang="en-US" dirty="0" err="1"/>
              <a:t>ownerNo</a:t>
            </a:r>
            <a:r>
              <a:rPr lang="en-US" dirty="0"/>
              <a:t> </a:t>
            </a:r>
            <a:r>
              <a:rPr lang="ru-RU" dirty="0"/>
              <a:t>с номерами владельцев, которые можно использовать для поиска сведений о владельцах в файле </a:t>
            </a:r>
            <a:r>
              <a:rPr lang="en-US" dirty="0" err="1"/>
              <a:t>PrivateOwner</a:t>
            </a:r>
            <a:r>
              <a:rPr lang="en-US" dirty="0"/>
              <a:t>. </a:t>
            </a:r>
            <a:r>
              <a:rPr lang="ru-RU" dirty="0"/>
              <a:t>Допустим, что программа отдела контрактов создана на языке </a:t>
            </a:r>
            <a:r>
              <a:rPr lang="en-US" dirty="0"/>
              <a:t>COBOL, </a:t>
            </a:r>
            <a:r>
              <a:rPr lang="ru-RU" dirty="0"/>
              <a:t>а программа отдела реализации — на языке С.</a:t>
            </a:r>
          </a:p>
          <a:p>
            <a:r>
              <a:rPr lang="ru-RU" dirty="0"/>
              <a:t>Тогда с целью поиска соответствующих номеров объектов недвижимости в поле</a:t>
            </a:r>
            <a:r>
              <a:rPr lang="en-US" dirty="0"/>
              <a:t> </a:t>
            </a:r>
            <a:r>
              <a:rPr lang="en-US" dirty="0" err="1"/>
              <a:t>ropertyNo</a:t>
            </a:r>
            <a:r>
              <a:rPr lang="en-US" dirty="0"/>
              <a:t> </a:t>
            </a:r>
            <a:r>
              <a:rPr lang="ru-RU" dirty="0"/>
              <a:t>в двух файлах </a:t>
            </a:r>
            <a:r>
              <a:rPr lang="en-US" dirty="0" err="1"/>
              <a:t>PropertyForRent</a:t>
            </a:r>
            <a:r>
              <a:rPr lang="en-US" dirty="0"/>
              <a:t> </a:t>
            </a:r>
            <a:r>
              <a:rPr lang="ru-RU" dirty="0"/>
              <a:t>программисту потребуется создать</a:t>
            </a:r>
            <a:r>
              <a:rPr lang="en-US" dirty="0"/>
              <a:t> </a:t>
            </a:r>
            <a:r>
              <a:rPr lang="ru-RU" dirty="0"/>
              <a:t>программное обеспечение, предназначенное для преобразования этих полей в некоторый общий формат. Не вызывает сомнения, что этот процесс может оказаться весьма длительным и дорогим.</a:t>
            </a:r>
          </a:p>
          <a:p>
            <a:endParaRPr lang="ru-RU" dirty="0"/>
          </a:p>
          <a:p>
            <a:r>
              <a:rPr lang="ru-RU" b="1" dirty="0"/>
              <a:t>Фиксированные запросы/быстрое увеличение количества приложений</a:t>
            </a:r>
          </a:p>
          <a:p>
            <a:r>
              <a:rPr lang="ru-RU" dirty="0"/>
              <a:t>С точки зрения пользователя возможности файловых систем намного превосходят возможности ручных картотек. Соответственно возрастают и требования к реализации новых или модифицированных запросов. Однако файловые системы требуют больших затрат труда программиста, поскольку все необходимые запросы и отчеты должны быть созданы именно им. В результате события обычно</a:t>
            </a:r>
          </a:p>
          <a:p>
            <a:r>
              <a:rPr lang="ru-RU" dirty="0"/>
              <a:t>развивались по одному из следующих двух сценариев. Во-первых, во многих организациях типы применяемых запросов и отчетов имели фиксированную форму, и не было никаких инструментов создания незапланированных или произвольных (</a:t>
            </a:r>
            <a:r>
              <a:rPr lang="en-US" dirty="0"/>
              <a:t>ad hoc) </a:t>
            </a:r>
            <a:r>
              <a:rPr lang="ru-RU" dirty="0"/>
              <a:t>запросов как к самим данным, так и к сведениям о том, какие</a:t>
            </a:r>
          </a:p>
          <a:p>
            <a:r>
              <a:rPr lang="ru-RU" dirty="0"/>
              <a:t>типы данных доступны.</a:t>
            </a:r>
          </a:p>
          <a:p>
            <a:r>
              <a:rPr lang="ru-RU" dirty="0"/>
              <a:t>Во-вторых, в других организациях наблюдалось быстрое увеличение количества файлов и приложений. В конечном счете наступал момент, когда сотрудники отдела обработки данных были просто не в состоянии справиться со всей работой с помощью имеющихся ресурсов. В этом случае нагрузка на сотрудников отдела настолько возрастала, что неизбежно наступал момент, когда программное обеспечение было неспособно адекватно отвечать запросам пользователей, эффективность его падала, а недостаточность документирования имела следствием дополнительное усложнение сопровождения программ. При этом часто игнорировались вопросы поддержки функционирования системы: не предусматривались меры по обеспечению безопасности или целостности данных; средства восстановления в случае сбоя аппаратного или программного обеспечения были крайне ограничены или вообще отсутствовали. Доступ к файлам часто ограничивался узким кругом пользователей, т.е. не предусматривалось их совместное использование даже сотрудниками одного и того же отдела.</a:t>
            </a:r>
          </a:p>
          <a:p>
            <a:r>
              <a:rPr lang="ru-RU" dirty="0"/>
              <a:t>В любом случае, подобная организация работы с течением времени изживает себя, и требуется искать другие решения.</a:t>
            </a:r>
          </a:p>
        </p:txBody>
      </p:sp>
      <p:sp>
        <p:nvSpPr>
          <p:cNvPr id="4" name="Номер слайда 3"/>
          <p:cNvSpPr>
            <a:spLocks noGrp="1"/>
          </p:cNvSpPr>
          <p:nvPr>
            <p:ph type="sldNum" sz="quarter" idx="5"/>
          </p:nvPr>
        </p:nvSpPr>
        <p:spPr/>
        <p:txBody>
          <a:bodyPr/>
          <a:lstStyle/>
          <a:p>
            <a:fld id="{F449711C-DB87-6342-8123-FE7E39EB0067}" type="slidenum">
              <a:rPr lang="en-US" smtClean="0"/>
              <a:pPr/>
              <a:t>9</a:t>
            </a:fld>
            <a:endParaRPr lang="en-US"/>
          </a:p>
        </p:txBody>
      </p:sp>
    </p:spTree>
    <p:extLst>
      <p:ext uri="{BB962C8B-B14F-4D97-AF65-F5344CB8AC3E}">
        <p14:creationId xmlns:p14="http://schemas.microsoft.com/office/powerpoint/2010/main" val="240326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Редактируемый элемент</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7"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4"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5"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9" name="Content Placeholder 2"/>
          <p:cNvSpPr>
            <a:spLocks noGrp="1"/>
          </p:cNvSpPr>
          <p:nvPr>
            <p:ph sz="half" idx="1" hasCustomPrompt="1"/>
          </p:nvPr>
        </p:nvSpPr>
        <p:spPr>
          <a:xfrm>
            <a:off x="457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0" name="Content Placeholder 3"/>
          <p:cNvSpPr>
            <a:spLocks noGrp="1"/>
          </p:cNvSpPr>
          <p:nvPr>
            <p:ph sz="half" idx="2" hasCustomPrompt="1"/>
          </p:nvPr>
        </p:nvSpPr>
        <p:spPr>
          <a:xfrm>
            <a:off x="4648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1"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196329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8" name="Picture Placeholder 10"/>
          <p:cNvSpPr>
            <a:spLocks noGrp="1"/>
          </p:cNvSpPr>
          <p:nvPr>
            <p:ph type="pic" sz="quarter" idx="11"/>
          </p:nvPr>
        </p:nvSpPr>
        <p:spPr>
          <a:xfrm>
            <a:off x="5659439" y="1770130"/>
            <a:ext cx="3036565" cy="2919036"/>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1955911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54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Город и год</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6" name="Title 1"/>
          <p:cNvSpPr>
            <a:spLocks noGrp="1"/>
          </p:cNvSpPr>
          <p:nvPr>
            <p:ph type="title" hasCustomPrompt="1"/>
          </p:nvPr>
        </p:nvSpPr>
        <p:spPr>
          <a:xfrm>
            <a:off x="1371600" y="2926326"/>
            <a:ext cx="6400800" cy="705749"/>
          </a:xfrm>
        </p:spPr>
        <p:txBody>
          <a:bodyPr anchor="b">
            <a:normAutofit/>
          </a:bodyPr>
          <a:lstStyle>
            <a:lvl1pPr algn="ctr">
              <a:defRPr sz="3200" b="0">
                <a:solidFill>
                  <a:schemeClr val="bg1"/>
                </a:solidFill>
              </a:defRPr>
            </a:lvl1pPr>
          </a:lstStyle>
          <a:p>
            <a:r>
              <a:rPr lang="ru-RU" dirty="0"/>
              <a:t>Название презентации</a:t>
            </a:r>
            <a:endParaRPr lang="en-US" dirty="0"/>
          </a:p>
        </p:txBody>
      </p:sp>
      <p:sp>
        <p:nvSpPr>
          <p:cNvPr id="10" name="Text Placeholder 5"/>
          <p:cNvSpPr>
            <a:spLocks noGrp="1"/>
          </p:cNvSpPr>
          <p:nvPr>
            <p:ph type="body" sz="quarter" idx="10" hasCustomPrompt="1"/>
          </p:nvPr>
        </p:nvSpPr>
        <p:spPr>
          <a:xfrm>
            <a:off x="1371600" y="3637205"/>
            <a:ext cx="6400800" cy="462905"/>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p:spPr>
        <p:txBody>
          <a:bodyPr anchor="ctr"/>
          <a:lstStyle>
            <a:lvl1pPr algn="ctr">
              <a:defRPr/>
            </a:lvl1pPr>
          </a:lstStyle>
          <a:p>
            <a:endParaRPr lang="en-US" dirty="0"/>
          </a:p>
        </p:txBody>
      </p:sp>
      <p:sp>
        <p:nvSpPr>
          <p:cNvPr id="2" name="Title 1"/>
          <p:cNvSpPr>
            <a:spLocks noGrp="1"/>
          </p:cNvSpPr>
          <p:nvPr>
            <p:ph type="title" hasCustomPrompt="1"/>
          </p:nvPr>
        </p:nvSpPr>
        <p:spPr>
          <a:xfrm>
            <a:off x="743140" y="927382"/>
            <a:ext cx="2713244" cy="1644368"/>
          </a:xfrm>
        </p:spPr>
        <p:txBody>
          <a:bodyPr anchor="t" anchorCtr="0">
            <a:normAutofit/>
          </a:bodyPr>
          <a:lstStyle>
            <a:lvl1pPr>
              <a:defRPr sz="2800" baseline="0">
                <a:solidFill>
                  <a:srgbClr val="FFFFFF"/>
                </a:solidFill>
              </a:defRPr>
            </a:lvl1pPr>
          </a:lstStyle>
          <a:p>
            <a:r>
              <a:rPr lang="ru-RU" dirty="0"/>
              <a:t>Место для заголовка</a:t>
            </a:r>
            <a:endParaRPr lang="en-US" dirty="0"/>
          </a:p>
        </p:txBody>
      </p:sp>
    </p:spTree>
    <p:extLst>
      <p:ext uri="{BB962C8B-B14F-4D97-AF65-F5344CB8AC3E}">
        <p14:creationId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10279"/>
            <a:ext cx="8229600" cy="620483"/>
          </a:xfrm>
        </p:spPr>
        <p:txBody>
          <a:bodyPr>
            <a:normAutofit/>
          </a:bodyPr>
          <a:lstStyle>
            <a:lvl1pPr algn="ctr">
              <a:defRPr sz="3200">
                <a:solidFill>
                  <a:schemeClr val="bg1"/>
                </a:solidFill>
              </a:defRPr>
            </a:lvl1pPr>
          </a:lstStyle>
          <a:p>
            <a:r>
              <a:rPr lang="ru-RU" dirty="0"/>
              <a:t>Спасибо за внимание!</a:t>
            </a:r>
            <a:endParaRPr lang="en-US" dirty="0"/>
          </a:p>
        </p:txBody>
      </p:sp>
      <p:sp>
        <p:nvSpPr>
          <p:cNvPr id="8" name="Text Placeholder 7"/>
          <p:cNvSpPr>
            <a:spLocks noGrp="1"/>
          </p:cNvSpPr>
          <p:nvPr>
            <p:ph type="body" sz="quarter" idx="10" hasCustomPrompt="1"/>
          </p:nvPr>
        </p:nvSpPr>
        <p:spPr>
          <a:xfrm>
            <a:off x="457200" y="2787704"/>
            <a:ext cx="8229600" cy="59412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dirty="0"/>
              <a:t>Контактные данные</a:t>
            </a:r>
            <a:endParaRPr lang="en-US" dirty="0"/>
          </a:p>
        </p:txBody>
      </p:sp>
    </p:spTree>
    <p:extLst>
      <p:ext uri="{BB962C8B-B14F-4D97-AF65-F5344CB8AC3E}">
        <p14:creationId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39412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Content Placeholder 3"/>
          <p:cNvSpPr>
            <a:spLocks noGrp="1"/>
          </p:cNvSpPr>
          <p:nvPr>
            <p:ph sz="half" idx="2" hasCustomPrompt="1"/>
          </p:nvPr>
        </p:nvSpPr>
        <p:spPr>
          <a:xfrm>
            <a:off x="4648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12515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1" name="Picture Placeholder 10"/>
          <p:cNvSpPr>
            <a:spLocks noGrp="1"/>
          </p:cNvSpPr>
          <p:nvPr>
            <p:ph type="pic" sz="quarter" idx="10"/>
          </p:nvPr>
        </p:nvSpPr>
        <p:spPr>
          <a:xfrm>
            <a:off x="5659438" y="1759744"/>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3288506"/>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457200" y="927498"/>
            <a:ext cx="8229600" cy="620315"/>
          </a:xfrm>
        </p:spPr>
        <p:txBody>
          <a:bodyPr/>
          <a:lstStyle/>
          <a:p>
            <a:r>
              <a:rPr lang="ru-RU" dirty="0"/>
              <a:t>Заголовок</a:t>
            </a:r>
            <a:endParaRPr lang="en-US" dirty="0"/>
          </a:p>
        </p:txBody>
      </p:sp>
      <p:sp>
        <p:nvSpPr>
          <p:cNvPr id="15"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a:t>International Students and Scholars Rock</a:t>
            </a:r>
          </a:p>
        </p:txBody>
      </p:sp>
    </p:spTree>
    <p:extLst>
      <p:ext uri="{BB962C8B-B14F-4D97-AF65-F5344CB8AC3E}">
        <p14:creationId xmlns:p14="http://schemas.microsoft.com/office/powerpoint/2010/main" val="302546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1" y="3324086"/>
            <a:ext cx="2588883" cy="1063056"/>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9" y="3324086"/>
            <a:ext cx="2588883" cy="1063056"/>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3324086"/>
            <a:ext cx="2588883" cy="1063056"/>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6"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7"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8" name="Text Placeholder 24"/>
          <p:cNvSpPr>
            <a:spLocks noGrp="1"/>
          </p:cNvSpPr>
          <p:nvPr>
            <p:ph type="body" sz="quarter" idx="23" hasCustomPrompt="1"/>
          </p:nvPr>
        </p:nvSpPr>
        <p:spPr>
          <a:xfrm>
            <a:off x="457201"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9" name="Text Placeholder 24"/>
          <p:cNvSpPr>
            <a:spLocks noGrp="1"/>
          </p:cNvSpPr>
          <p:nvPr>
            <p:ph type="body" sz="quarter" idx="24" hasCustomPrompt="1"/>
          </p:nvPr>
        </p:nvSpPr>
        <p:spPr>
          <a:xfrm>
            <a:off x="3275819"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0" name="Text Placeholder 24"/>
          <p:cNvSpPr>
            <a:spLocks noGrp="1"/>
          </p:cNvSpPr>
          <p:nvPr>
            <p:ph type="body" sz="quarter" idx="25" hasCustomPrompt="1"/>
          </p:nvPr>
        </p:nvSpPr>
        <p:spPr>
          <a:xfrm>
            <a:off x="6085706"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a:t>International Students and Scholars Rock</a:t>
            </a:r>
          </a:p>
        </p:txBody>
      </p:sp>
    </p:spTree>
    <p:extLst>
      <p:ext uri="{BB962C8B-B14F-4D97-AF65-F5344CB8AC3E}">
        <p14:creationId xmlns:p14="http://schemas.microsoft.com/office/powerpoint/2010/main" val="71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Footer Placeholder 3"/>
          <p:cNvSpPr>
            <a:spLocks noGrp="1"/>
          </p:cNvSpPr>
          <p:nvPr>
            <p:ph type="ftr" sz="quarter" idx="3"/>
          </p:nvPr>
        </p:nvSpPr>
        <p:spPr>
          <a:xfrm>
            <a:off x="4030768" y="329462"/>
            <a:ext cx="4656032" cy="273844"/>
          </a:xfrm>
          <a:prstGeom prst="rect">
            <a:avLst/>
          </a:prstGeom>
        </p:spPr>
        <p:txBody>
          <a:bodyPr vert="horz" lIns="91440" tIns="45720" rIns="91440" bIns="45720" rtlCol="0" anchor="ctr"/>
          <a:lstStyle>
            <a:lvl1pPr algn="r">
              <a:defRPr sz="1200">
                <a:solidFill>
                  <a:schemeClr val="bg1"/>
                </a:solidFill>
              </a:defRPr>
            </a:lvl1pPr>
          </a:lstStyle>
          <a:p>
            <a:r>
              <a:rPr lang="en-US"/>
              <a:t>International Students and Scholars Rock</a:t>
            </a:r>
            <a:endParaRPr lang="en-US" dirty="0"/>
          </a:p>
        </p:txBody>
      </p:sp>
    </p:spTree>
    <p:extLst>
      <p:ext uri="{BB962C8B-B14F-4D97-AF65-F5344CB8AC3E}">
        <p14:creationId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Lst>
  <p:hf sldNum="0" hd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8"/>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TextBox 3"/>
          <p:cNvSpPr txBox="1"/>
          <p:nvPr userDrawn="1"/>
        </p:nvSpPr>
        <p:spPr>
          <a:xfrm>
            <a:off x="-865051" y="41341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sldNum="0" hdr="0" dt="0"/>
  <p:txStyles>
    <p:titleStyle>
      <a:lvl1pPr algn="l" defTabSz="457200" rtl="0" eaLnBrk="1" latinLnBrk="0" hangingPunct="1">
        <a:spcBef>
          <a:spcPct val="0"/>
        </a:spcBef>
        <a:buNone/>
        <a:defRPr sz="32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ru.wikipedia.org/wiki/%D0%A6%D0%B5%D0%BB%D0%BE%D1%81%D1%82%D0%BD%D0%BE%D1%81%D1%82%D1%8C_%D0%B1%D0%B0%D0%B7%D1%8B_%D0%B4%D0%B0%D0%BD%D0%BD%D1%8B%D1%85"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hyperlink" Target="https://ru.wikipedia.org/wiki/%D0%91%D0%B0%D0%B7%D0%B0_%D0%B4%D0%B0%D0%BD%D0%BD%D1%8B%D1%8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t.me/+oxZH5fFSGm9mYWUy"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disk.yandex.ru/d/cARPb2u2j7is4w"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371600" y="2104557"/>
            <a:ext cx="6400800" cy="705749"/>
          </a:xfrm>
        </p:spPr>
        <p:txBody>
          <a:bodyPr>
            <a:normAutofit/>
          </a:bodyPr>
          <a:lstStyle/>
          <a:p>
            <a:r>
              <a:rPr lang="ru-RU" sz="4000" dirty="0"/>
              <a:t>Проектирование БД</a:t>
            </a:r>
            <a:endParaRPr lang="en-US" sz="4000" dirty="0"/>
          </a:p>
        </p:txBody>
      </p:sp>
      <p:sp>
        <p:nvSpPr>
          <p:cNvPr id="7" name="Text Placeholder 6"/>
          <p:cNvSpPr>
            <a:spLocks noGrp="1"/>
          </p:cNvSpPr>
          <p:nvPr>
            <p:ph type="body" sz="quarter" idx="10"/>
          </p:nvPr>
        </p:nvSpPr>
        <p:spPr/>
        <p:txBody>
          <a:bodyPr>
            <a:normAutofit fontScale="85000" lnSpcReduction="10000"/>
          </a:bodyPr>
          <a:lstStyle/>
          <a:p>
            <a:r>
              <a:rPr lang="ru-RU" sz="2000" dirty="0"/>
              <a:t>Лекция 1. Введение. Эволюция моделей БД, основные понятия</a:t>
            </a:r>
            <a:endParaRPr lang="en-US" dirty="0"/>
          </a:p>
        </p:txBody>
      </p:sp>
    </p:spTree>
    <p:extLst>
      <p:ext uri="{BB962C8B-B14F-4D97-AF65-F5344CB8AC3E}">
        <p14:creationId xmlns:p14="http://schemas.microsoft.com/office/powerpoint/2010/main" val="8717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8" y="1759937"/>
            <a:ext cx="8229599" cy="2943032"/>
          </a:xfrm>
        </p:spPr>
        <p:txBody>
          <a:bodyPr>
            <a:normAutofit/>
          </a:bodyPr>
          <a:lstStyle/>
          <a:p>
            <a:pPr>
              <a:buClr>
                <a:srgbClr val="1946BA"/>
              </a:buClr>
              <a:buFont typeface="Arial" pitchFamily="34" charset="0"/>
              <a:buChar char="•"/>
            </a:pPr>
            <a:r>
              <a:rPr lang="ru-RU" dirty="0"/>
              <a:t>Определение данных содержится внутри приложений, а не хранится отдельно и независимо от них</a:t>
            </a:r>
          </a:p>
          <a:p>
            <a:pPr>
              <a:buClr>
                <a:srgbClr val="1946BA"/>
              </a:buClr>
              <a:buFont typeface="Arial" pitchFamily="34" charset="0"/>
              <a:buChar char="•"/>
            </a:pPr>
            <a:r>
              <a:rPr lang="ru-RU" dirty="0"/>
              <a:t>Помимо приложений не предусмотрено никаких других инструментов доступа к данным и их обработки.</a:t>
            </a:r>
            <a:endParaRPr lang="en-US" dirty="0"/>
          </a:p>
        </p:txBody>
      </p:sp>
      <p:sp>
        <p:nvSpPr>
          <p:cNvPr id="2" name="Title 1"/>
          <p:cNvSpPr>
            <a:spLocks noGrp="1"/>
          </p:cNvSpPr>
          <p:nvPr>
            <p:ph type="title"/>
          </p:nvPr>
        </p:nvSpPr>
        <p:spPr/>
        <p:txBody>
          <a:bodyPr>
            <a:normAutofit/>
          </a:bodyPr>
          <a:lstStyle/>
          <a:p>
            <a:r>
              <a:rPr lang="ru-RU" dirty="0"/>
              <a:t>Причины проблем файловых систем</a:t>
            </a:r>
            <a:endParaRPr lang="en-US" dirty="0"/>
          </a:p>
        </p:txBody>
      </p:sp>
    </p:spTree>
    <p:extLst>
      <p:ext uri="{BB962C8B-B14F-4D97-AF65-F5344CB8AC3E}">
        <p14:creationId xmlns:p14="http://schemas.microsoft.com/office/powerpoint/2010/main" val="138252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3214"/>
            <a:ext cx="6273934" cy="620483"/>
          </a:xfrm>
        </p:spPr>
        <p:txBody>
          <a:bodyPr/>
          <a:lstStyle/>
          <a:p>
            <a:r>
              <a:rPr lang="ru-RU" dirty="0"/>
              <a:t>Определение</a:t>
            </a:r>
            <a:r>
              <a:rPr lang="en-US" dirty="0"/>
              <a:t> </a:t>
            </a:r>
            <a:r>
              <a:rPr lang="ru-RU" dirty="0"/>
              <a:t>Базы данных</a:t>
            </a:r>
            <a:endParaRPr lang="en-US" dirty="0"/>
          </a:p>
        </p:txBody>
      </p:sp>
      <p:sp>
        <p:nvSpPr>
          <p:cNvPr id="3" name="Content Placeholder 2"/>
          <p:cNvSpPr>
            <a:spLocks noGrp="1"/>
          </p:cNvSpPr>
          <p:nvPr>
            <p:ph sz="half" idx="1"/>
          </p:nvPr>
        </p:nvSpPr>
        <p:spPr>
          <a:xfrm>
            <a:off x="457200" y="1571964"/>
            <a:ext cx="6273934" cy="3024749"/>
          </a:xfrm>
        </p:spPr>
        <p:txBody>
          <a:bodyPr>
            <a:normAutofit fontScale="62500" lnSpcReduction="20000"/>
          </a:bodyPr>
          <a:lstStyle/>
          <a:p>
            <a:pPr>
              <a:buClr>
                <a:srgbClr val="1946BA"/>
              </a:buClr>
              <a:buFont typeface="Arial" pitchFamily="34" charset="0"/>
              <a:buChar char="•"/>
            </a:pPr>
            <a:r>
              <a:rPr lang="ru-RU" b="1" dirty="0"/>
              <a:t>ГОСТ Р ИСО МЭК ТО 10032-2007: Эталонная модель управления данными</a:t>
            </a:r>
            <a:r>
              <a:rPr lang="en-US" b="1" dirty="0"/>
              <a:t>:</a:t>
            </a:r>
          </a:p>
          <a:p>
            <a:pPr lvl="1">
              <a:buClr>
                <a:srgbClr val="1946BA"/>
              </a:buClr>
              <a:buFont typeface="Arial" pitchFamily="34" charset="0"/>
              <a:buChar char="•"/>
            </a:pPr>
            <a:r>
              <a:rPr lang="ru-RU" dirty="0"/>
              <a:t>Совокупность данных, хранимых в соответствии со схемой данных, манипулирование которыми выполняют в соответствии с правилами средств моделирования данных.</a:t>
            </a:r>
            <a:endParaRPr lang="en-US" dirty="0"/>
          </a:p>
          <a:p>
            <a:pPr>
              <a:buClr>
                <a:srgbClr val="1946BA"/>
              </a:buClr>
              <a:buFont typeface="Arial" pitchFamily="34" charset="0"/>
              <a:buChar char="•"/>
            </a:pPr>
            <a:r>
              <a:rPr lang="ru-RU" b="1" dirty="0"/>
              <a:t>Томас </a:t>
            </a:r>
            <a:r>
              <a:rPr lang="ru-RU" b="1" dirty="0" err="1"/>
              <a:t>Коннолли</a:t>
            </a:r>
            <a:r>
              <a:rPr lang="ru-RU" b="1" dirty="0"/>
              <a:t>, Каролин </a:t>
            </a:r>
            <a:r>
              <a:rPr lang="ru-RU" b="1" dirty="0" err="1"/>
              <a:t>Бегг</a:t>
            </a:r>
            <a:r>
              <a:rPr lang="en-US" b="1" dirty="0"/>
              <a:t>: </a:t>
            </a:r>
            <a:r>
              <a:rPr lang="ru-RU" b="1" dirty="0"/>
              <a:t>Базы данных. Проектирование, реализация и сопровождение. Теория и практика</a:t>
            </a:r>
            <a:r>
              <a:rPr lang="en-US" b="1" dirty="0"/>
              <a:t>:</a:t>
            </a:r>
          </a:p>
          <a:p>
            <a:pPr lvl="1">
              <a:buClr>
                <a:srgbClr val="1946BA"/>
              </a:buClr>
              <a:buFont typeface="Arial" pitchFamily="34" charset="0"/>
              <a:buChar char="•"/>
            </a:pPr>
            <a:r>
              <a:rPr lang="ru-RU" dirty="0"/>
              <a:t>Совместно используемый набор логически связанных данных</a:t>
            </a:r>
            <a:r>
              <a:rPr lang="en-US" dirty="0"/>
              <a:t> </a:t>
            </a:r>
            <a:r>
              <a:rPr lang="ru-RU" dirty="0"/>
              <a:t>(и описание этих данных), предназначенный для удовлетворения информационных потребностей организации.</a:t>
            </a:r>
            <a:endParaRPr lang="en-US" dirty="0"/>
          </a:p>
          <a:p>
            <a:pPr>
              <a:buClr>
                <a:srgbClr val="1946BA"/>
              </a:buClr>
              <a:buFont typeface="Arial" pitchFamily="34" charset="0"/>
              <a:buChar char="•"/>
            </a:pPr>
            <a:r>
              <a:rPr lang="ru-RU" b="1" dirty="0"/>
              <a:t>К. </a:t>
            </a:r>
            <a:r>
              <a:rPr lang="ru-RU" b="1" dirty="0" err="1"/>
              <a:t>Дейт</a:t>
            </a:r>
            <a:r>
              <a:rPr lang="ru-RU" b="1" dirty="0"/>
              <a:t>: Введение в системы баз данных</a:t>
            </a:r>
            <a:r>
              <a:rPr lang="en-US" b="1" dirty="0"/>
              <a:t>:</a:t>
            </a:r>
            <a:endParaRPr lang="ru-RU" b="1" dirty="0"/>
          </a:p>
          <a:p>
            <a:pPr lvl="1">
              <a:buClr>
                <a:srgbClr val="1946BA"/>
              </a:buClr>
              <a:buFont typeface="Arial" pitchFamily="34" charset="0"/>
              <a:buChar char="•"/>
            </a:pPr>
            <a:r>
              <a:rPr lang="en-US" dirty="0"/>
              <a:t>X</a:t>
            </a:r>
            <a:r>
              <a:rPr lang="ru-RU" dirty="0" err="1"/>
              <a:t>ранилище</a:t>
            </a:r>
            <a:r>
              <a:rPr lang="ru-RU" dirty="0"/>
              <a:t> или контейнер для некоторого набора файлов данных, занесенных в компьютер.</a:t>
            </a:r>
            <a:endParaRPr lang="en-US" dirty="0"/>
          </a:p>
        </p:txBody>
      </p:sp>
      <p:pic>
        <p:nvPicPr>
          <p:cNvPr id="1026" name="Picture 2" descr="База данных сайта: что это такое?">
            <a:extLst>
              <a:ext uri="{FF2B5EF4-FFF2-40B4-BE49-F238E27FC236}">
                <a16:creationId xmlns:a16="http://schemas.microsoft.com/office/drawing/2014/main" id="{42AC5D21-FBF5-9545-827E-21FCDF000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134" y="1571964"/>
            <a:ext cx="2412866" cy="219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25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buClr>
                <a:srgbClr val="1946BA"/>
              </a:buClr>
              <a:buFont typeface="Arial" pitchFamily="34" charset="0"/>
              <a:buChar char="•"/>
            </a:pPr>
            <a:r>
              <a:rPr lang="ru-RU" dirty="0"/>
              <a:t>Программное обеспечение, с помощью которого пользователи могут определять, создавать и поддерживать базу данных, а также осуществлять к ней</a:t>
            </a:r>
            <a:r>
              <a:rPr lang="en-US" dirty="0"/>
              <a:t> </a:t>
            </a:r>
            <a:r>
              <a:rPr lang="ru-RU" dirty="0"/>
              <a:t>контролируемый доступ.</a:t>
            </a:r>
            <a:endParaRPr lang="en-US" dirty="0"/>
          </a:p>
        </p:txBody>
      </p:sp>
      <p:sp>
        <p:nvSpPr>
          <p:cNvPr id="2" name="Title 1"/>
          <p:cNvSpPr>
            <a:spLocks noGrp="1"/>
          </p:cNvSpPr>
          <p:nvPr>
            <p:ph type="title"/>
          </p:nvPr>
        </p:nvSpPr>
        <p:spPr/>
        <p:txBody>
          <a:bodyPr>
            <a:normAutofit/>
          </a:bodyPr>
          <a:lstStyle/>
          <a:p>
            <a:r>
              <a:rPr lang="ru-RU" dirty="0"/>
              <a:t>Система управления базами данных — СУБД</a:t>
            </a:r>
            <a:endParaRPr lang="en-US" dirty="0"/>
          </a:p>
        </p:txBody>
      </p:sp>
      <p:pic>
        <p:nvPicPr>
          <p:cNvPr id="4" name="Рисунок 3">
            <a:extLst>
              <a:ext uri="{FF2B5EF4-FFF2-40B4-BE49-F238E27FC236}">
                <a16:creationId xmlns:a16="http://schemas.microsoft.com/office/drawing/2014/main" id="{11C03FF7-B98E-064F-836E-756B7F324A78}"/>
              </a:ext>
            </a:extLst>
          </p:cNvPr>
          <p:cNvPicPr>
            <a:picLocks noChangeAspect="1"/>
          </p:cNvPicPr>
          <p:nvPr/>
        </p:nvPicPr>
        <p:blipFill>
          <a:blip r:embed="rId3"/>
          <a:stretch>
            <a:fillRect/>
          </a:stretch>
        </p:blipFill>
        <p:spPr>
          <a:xfrm>
            <a:off x="5333784" y="1572398"/>
            <a:ext cx="3810216" cy="2713209"/>
          </a:xfrm>
          <a:prstGeom prst="rect">
            <a:avLst/>
          </a:prstGeom>
        </p:spPr>
      </p:pic>
    </p:spTree>
    <p:extLst>
      <p:ext uri="{BB962C8B-B14F-4D97-AF65-F5344CB8AC3E}">
        <p14:creationId xmlns:p14="http://schemas.microsoft.com/office/powerpoint/2010/main" val="23871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759937"/>
            <a:ext cx="8229600" cy="2770499"/>
          </a:xfrm>
        </p:spPr>
        <p:txBody>
          <a:bodyPr>
            <a:normAutofit fontScale="92500" lnSpcReduction="10000"/>
          </a:bodyPr>
          <a:lstStyle/>
          <a:p>
            <a:pPr>
              <a:buClr>
                <a:srgbClr val="1946BA"/>
              </a:buClr>
              <a:buFont typeface="Arial" pitchFamily="34" charset="0"/>
              <a:buChar char="•"/>
            </a:pPr>
            <a:r>
              <a:rPr lang="ru-RU" dirty="0"/>
              <a:t>описания содержания, структуры и ограничений </a:t>
            </a:r>
            <a:r>
              <a:rPr lang="ru-RU" dirty="0">
                <a:hlinkClick r:id="rId3" tooltip="Целостность базы данных"/>
              </a:rPr>
              <a:t>целостности</a:t>
            </a:r>
            <a:r>
              <a:rPr lang="ru-RU" dirty="0"/>
              <a:t>, используемые для создания и поддержки </a:t>
            </a:r>
            <a:r>
              <a:rPr lang="ru-RU" dirty="0">
                <a:hlinkClick r:id="rId4" tooltip="База данных"/>
              </a:rPr>
              <a:t>базы данных</a:t>
            </a:r>
            <a:endParaRPr lang="ru-RU" dirty="0"/>
          </a:p>
          <a:p>
            <a:pPr>
              <a:buClr>
                <a:srgbClr val="1946BA"/>
              </a:buClr>
              <a:buFont typeface="Arial" pitchFamily="34" charset="0"/>
              <a:buChar char="•"/>
            </a:pPr>
            <a:r>
              <a:rPr lang="ru-RU" dirty="0"/>
              <a:t>Модель данных — это абстрактное, самодостаточное, логическое определение объектов, операторов и прочих элементов, в совокупности составляющих абстрактную машину доступа к данным, с которой взаимодействует пользователь. Упомянутые объекты позволяют моделировать структуру данных, а операторы — поведение данных. </a:t>
            </a:r>
            <a:endParaRPr lang="en-US" dirty="0"/>
          </a:p>
        </p:txBody>
      </p:sp>
      <p:sp>
        <p:nvSpPr>
          <p:cNvPr id="2" name="Title 1"/>
          <p:cNvSpPr>
            <a:spLocks noGrp="1"/>
          </p:cNvSpPr>
          <p:nvPr>
            <p:ph type="title"/>
          </p:nvPr>
        </p:nvSpPr>
        <p:spPr/>
        <p:txBody>
          <a:bodyPr>
            <a:normAutofit/>
          </a:bodyPr>
          <a:lstStyle/>
          <a:p>
            <a:r>
              <a:rPr lang="ru-RU" dirty="0"/>
              <a:t>Модель БД(</a:t>
            </a:r>
            <a:r>
              <a:rPr lang="en-US" dirty="0"/>
              <a:t>C</a:t>
            </a:r>
            <a:r>
              <a:rPr lang="ru-RU" dirty="0" err="1"/>
              <a:t>хема</a:t>
            </a:r>
            <a:r>
              <a:rPr lang="ru-RU" dirty="0"/>
              <a:t> БД)</a:t>
            </a:r>
            <a:endParaRPr lang="en-US" dirty="0"/>
          </a:p>
        </p:txBody>
      </p:sp>
    </p:spTree>
    <p:extLst>
      <p:ext uri="{BB962C8B-B14F-4D97-AF65-F5344CB8AC3E}">
        <p14:creationId xmlns:p14="http://schemas.microsoft.com/office/powerpoint/2010/main" val="102057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3214"/>
            <a:ext cx="7074976" cy="620483"/>
          </a:xfrm>
        </p:spPr>
        <p:txBody>
          <a:bodyPr>
            <a:normAutofit fontScale="90000"/>
          </a:bodyPr>
          <a:lstStyle/>
          <a:p>
            <a:r>
              <a:rPr lang="ru-RU" dirty="0"/>
              <a:t>Основные этапы эволюции моделей БД</a:t>
            </a:r>
            <a:endParaRPr lang="en-US" dirty="0"/>
          </a:p>
        </p:txBody>
      </p:sp>
      <p:pic>
        <p:nvPicPr>
          <p:cNvPr id="6" name="Рисунок 5">
            <a:extLst>
              <a:ext uri="{FF2B5EF4-FFF2-40B4-BE49-F238E27FC236}">
                <a16:creationId xmlns:a16="http://schemas.microsoft.com/office/drawing/2014/main" id="{9964D619-5C43-2340-A141-AB96EE4A1275}"/>
              </a:ext>
            </a:extLst>
          </p:cNvPr>
          <p:cNvPicPr>
            <a:picLocks noChangeAspect="1"/>
          </p:cNvPicPr>
          <p:nvPr/>
        </p:nvPicPr>
        <p:blipFill>
          <a:blip r:embed="rId3"/>
          <a:stretch>
            <a:fillRect/>
          </a:stretch>
        </p:blipFill>
        <p:spPr>
          <a:xfrm>
            <a:off x="1854200" y="1373697"/>
            <a:ext cx="5435600" cy="3505200"/>
          </a:xfrm>
          <a:prstGeom prst="rect">
            <a:avLst/>
          </a:prstGeom>
        </p:spPr>
      </p:pic>
    </p:spTree>
    <p:extLst>
      <p:ext uri="{BB962C8B-B14F-4D97-AF65-F5344CB8AC3E}">
        <p14:creationId xmlns:p14="http://schemas.microsoft.com/office/powerpoint/2010/main" val="403880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Иерархическая модель данных</a:t>
            </a:r>
            <a:endParaRPr lang="en-US" dirty="0"/>
          </a:p>
        </p:txBody>
      </p:sp>
      <p:pic>
        <p:nvPicPr>
          <p:cNvPr id="4" name="Рисунок 3">
            <a:extLst>
              <a:ext uri="{FF2B5EF4-FFF2-40B4-BE49-F238E27FC236}">
                <a16:creationId xmlns:a16="http://schemas.microsoft.com/office/drawing/2014/main" id="{8768F396-031E-9849-B777-B9463D43AF85}"/>
              </a:ext>
            </a:extLst>
          </p:cNvPr>
          <p:cNvPicPr>
            <a:picLocks noChangeAspect="1"/>
          </p:cNvPicPr>
          <p:nvPr/>
        </p:nvPicPr>
        <p:blipFill>
          <a:blip r:embed="rId3"/>
          <a:stretch>
            <a:fillRect/>
          </a:stretch>
        </p:blipFill>
        <p:spPr>
          <a:xfrm>
            <a:off x="277224" y="1547813"/>
            <a:ext cx="3441700" cy="2870200"/>
          </a:xfrm>
          <a:prstGeom prst="rect">
            <a:avLst/>
          </a:prstGeom>
        </p:spPr>
      </p:pic>
      <p:pic>
        <p:nvPicPr>
          <p:cNvPr id="6" name="Рисунок 5">
            <a:extLst>
              <a:ext uri="{FF2B5EF4-FFF2-40B4-BE49-F238E27FC236}">
                <a16:creationId xmlns:a16="http://schemas.microsoft.com/office/drawing/2014/main" id="{927EDD93-0675-6C46-966D-959DE457C15B}"/>
              </a:ext>
            </a:extLst>
          </p:cNvPr>
          <p:cNvPicPr>
            <a:picLocks noChangeAspect="1"/>
          </p:cNvPicPr>
          <p:nvPr/>
        </p:nvPicPr>
        <p:blipFill>
          <a:blip r:embed="rId4"/>
          <a:stretch>
            <a:fillRect/>
          </a:stretch>
        </p:blipFill>
        <p:spPr>
          <a:xfrm>
            <a:off x="3538189" y="1801091"/>
            <a:ext cx="5439556" cy="2319464"/>
          </a:xfrm>
          <a:prstGeom prst="rect">
            <a:avLst/>
          </a:prstGeom>
        </p:spPr>
      </p:pic>
    </p:spTree>
    <p:extLst>
      <p:ext uri="{BB962C8B-B14F-4D97-AF65-F5344CB8AC3E}">
        <p14:creationId xmlns:p14="http://schemas.microsoft.com/office/powerpoint/2010/main" val="341593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670" y="1972881"/>
            <a:ext cx="4350331" cy="2405155"/>
          </a:xfrm>
          <a:solidFill>
            <a:srgbClr val="00FA00">
              <a:alpha val="45882"/>
            </a:srgbClr>
          </a:solidFill>
        </p:spPr>
        <p:txBody>
          <a:bodyPr>
            <a:normAutofit/>
          </a:bodyPr>
          <a:lstStyle/>
          <a:p>
            <a:pPr>
              <a:buClr>
                <a:srgbClr val="1946BA"/>
              </a:buClr>
              <a:buFont typeface="Arial" pitchFamily="34" charset="0"/>
              <a:buChar char="•"/>
            </a:pPr>
            <a:r>
              <a:rPr lang="ru-RU" sz="2000" dirty="0"/>
              <a:t>Простота понимания структуры данных</a:t>
            </a:r>
          </a:p>
          <a:p>
            <a:pPr>
              <a:buClr>
                <a:srgbClr val="1946BA"/>
              </a:buClr>
              <a:buFont typeface="Arial" pitchFamily="34" charset="0"/>
              <a:buChar char="•"/>
            </a:pPr>
            <a:r>
              <a:rPr lang="ru-RU" sz="2000" dirty="0"/>
              <a:t>Целостность данных</a:t>
            </a:r>
          </a:p>
          <a:p>
            <a:pPr>
              <a:buClr>
                <a:srgbClr val="1946BA"/>
              </a:buClr>
              <a:buFont typeface="Arial" pitchFamily="34" charset="0"/>
              <a:buChar char="•"/>
            </a:pPr>
            <a:r>
              <a:rPr lang="ru-RU" sz="2000" dirty="0"/>
              <a:t>Независимость данных</a:t>
            </a:r>
          </a:p>
          <a:p>
            <a:pPr>
              <a:buClr>
                <a:srgbClr val="1946BA"/>
              </a:buClr>
              <a:buFont typeface="Arial" pitchFamily="34" charset="0"/>
              <a:buChar char="•"/>
            </a:pPr>
            <a:r>
              <a:rPr lang="ru-RU" sz="2000" dirty="0"/>
              <a:t>Безопасность данных</a:t>
            </a:r>
            <a:endParaRPr lang="en-US" sz="2000" dirty="0"/>
          </a:p>
        </p:txBody>
      </p:sp>
      <p:sp>
        <p:nvSpPr>
          <p:cNvPr id="2" name="Title 1"/>
          <p:cNvSpPr>
            <a:spLocks noGrp="1"/>
          </p:cNvSpPr>
          <p:nvPr>
            <p:ph type="title"/>
          </p:nvPr>
        </p:nvSpPr>
        <p:spPr/>
        <p:txBody>
          <a:bodyPr>
            <a:normAutofit/>
          </a:bodyPr>
          <a:lstStyle/>
          <a:p>
            <a:r>
              <a:rPr lang="ru-RU" dirty="0"/>
              <a:t>Плюсы/минусы Иерархической модели</a:t>
            </a:r>
            <a:endParaRPr lang="en-US" dirty="0"/>
          </a:p>
        </p:txBody>
      </p:sp>
      <p:sp>
        <p:nvSpPr>
          <p:cNvPr id="4" name="Content Placeholder 2">
            <a:extLst>
              <a:ext uri="{FF2B5EF4-FFF2-40B4-BE49-F238E27FC236}">
                <a16:creationId xmlns:a16="http://schemas.microsoft.com/office/drawing/2014/main" id="{9A09516B-8B09-5041-9736-B92599D809E5}"/>
              </a:ext>
            </a:extLst>
          </p:cNvPr>
          <p:cNvSpPr txBox="1">
            <a:spLocks/>
          </p:cNvSpPr>
          <p:nvPr/>
        </p:nvSpPr>
        <p:spPr>
          <a:xfrm>
            <a:off x="4862945" y="1972881"/>
            <a:ext cx="4059385" cy="2405155"/>
          </a:xfrm>
          <a:prstGeom prst="rect">
            <a:avLst/>
          </a:prstGeom>
          <a:solidFill>
            <a:srgbClr val="FF2600">
              <a:alpha val="53725"/>
            </a:srgbClr>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Clr>
                <a:srgbClr val="1946BA"/>
              </a:buClr>
              <a:buFont typeface="Arial" pitchFamily="34" charset="0"/>
              <a:buChar char="•"/>
            </a:pPr>
            <a:r>
              <a:rPr lang="ru-RU" sz="2000" dirty="0"/>
              <a:t>Ограничения в организации отношений между сущностями</a:t>
            </a:r>
          </a:p>
          <a:p>
            <a:pPr>
              <a:buClr>
                <a:srgbClr val="1946BA"/>
              </a:buClr>
              <a:buFont typeface="Arial" pitchFamily="34" charset="0"/>
              <a:buChar char="•"/>
            </a:pPr>
            <a:r>
              <a:rPr lang="ru-RU" sz="2000" dirty="0"/>
              <a:t>Структурная зависимость</a:t>
            </a:r>
          </a:p>
          <a:p>
            <a:pPr>
              <a:buClr>
                <a:srgbClr val="1946BA"/>
              </a:buClr>
              <a:buFont typeface="Arial" pitchFamily="34" charset="0"/>
              <a:buChar char="•"/>
            </a:pPr>
            <a:r>
              <a:rPr lang="ru-RU" sz="2000" dirty="0"/>
              <a:t>Сложность разработки прикладного программного обеспечения</a:t>
            </a:r>
          </a:p>
          <a:p>
            <a:pPr>
              <a:buClr>
                <a:srgbClr val="1946BA"/>
              </a:buClr>
              <a:buFont typeface="Arial" pitchFamily="34" charset="0"/>
              <a:buChar char="•"/>
            </a:pPr>
            <a:r>
              <a:rPr lang="ru-RU" sz="2000" dirty="0"/>
              <a:t>Большая структура</a:t>
            </a:r>
            <a:r>
              <a:rPr lang="en-US" sz="2000" dirty="0"/>
              <a:t>, </a:t>
            </a:r>
            <a:r>
              <a:rPr lang="ru-RU" sz="2000" dirty="0"/>
              <a:t>дублирование данных</a:t>
            </a:r>
            <a:endParaRPr lang="en-US" sz="2000" dirty="0"/>
          </a:p>
        </p:txBody>
      </p:sp>
    </p:spTree>
    <p:extLst>
      <p:ext uri="{BB962C8B-B14F-4D97-AF65-F5344CB8AC3E}">
        <p14:creationId xmlns:p14="http://schemas.microsoft.com/office/powerpoint/2010/main" val="5427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Сетевая модель данных</a:t>
            </a:r>
            <a:endParaRPr lang="en-US" dirty="0"/>
          </a:p>
        </p:txBody>
      </p:sp>
      <p:pic>
        <p:nvPicPr>
          <p:cNvPr id="3" name="Рисунок 2">
            <a:extLst>
              <a:ext uri="{FF2B5EF4-FFF2-40B4-BE49-F238E27FC236}">
                <a16:creationId xmlns:a16="http://schemas.microsoft.com/office/drawing/2014/main" id="{70D20F40-3406-7342-A680-3931F71C9DEA}"/>
              </a:ext>
            </a:extLst>
          </p:cNvPr>
          <p:cNvPicPr>
            <a:picLocks noChangeAspect="1"/>
          </p:cNvPicPr>
          <p:nvPr/>
        </p:nvPicPr>
        <p:blipFill>
          <a:blip r:embed="rId3"/>
          <a:stretch>
            <a:fillRect/>
          </a:stretch>
        </p:blipFill>
        <p:spPr>
          <a:xfrm>
            <a:off x="166255" y="1487488"/>
            <a:ext cx="4724400" cy="2108200"/>
          </a:xfrm>
          <a:prstGeom prst="rect">
            <a:avLst/>
          </a:prstGeom>
        </p:spPr>
      </p:pic>
      <p:pic>
        <p:nvPicPr>
          <p:cNvPr id="5" name="Рисунок 4">
            <a:extLst>
              <a:ext uri="{FF2B5EF4-FFF2-40B4-BE49-F238E27FC236}">
                <a16:creationId xmlns:a16="http://schemas.microsoft.com/office/drawing/2014/main" id="{3478C193-A6C8-1F40-9E51-0DE001FDB649}"/>
              </a:ext>
            </a:extLst>
          </p:cNvPr>
          <p:cNvPicPr>
            <a:picLocks noChangeAspect="1"/>
          </p:cNvPicPr>
          <p:nvPr/>
        </p:nvPicPr>
        <p:blipFill>
          <a:blip r:embed="rId4"/>
          <a:stretch>
            <a:fillRect/>
          </a:stretch>
        </p:blipFill>
        <p:spPr>
          <a:xfrm>
            <a:off x="3828475" y="1551989"/>
            <a:ext cx="4724400" cy="2110490"/>
          </a:xfrm>
          <a:prstGeom prst="rect">
            <a:avLst/>
          </a:prstGeom>
        </p:spPr>
      </p:pic>
    </p:spTree>
    <p:extLst>
      <p:ext uri="{BB962C8B-B14F-4D97-AF65-F5344CB8AC3E}">
        <p14:creationId xmlns:p14="http://schemas.microsoft.com/office/powerpoint/2010/main" val="168529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670" y="1972881"/>
            <a:ext cx="4350331" cy="2405155"/>
          </a:xfrm>
          <a:solidFill>
            <a:srgbClr val="00FA00">
              <a:alpha val="45882"/>
            </a:srgbClr>
          </a:solidFill>
        </p:spPr>
        <p:txBody>
          <a:bodyPr>
            <a:normAutofit/>
          </a:bodyPr>
          <a:lstStyle/>
          <a:p>
            <a:pPr>
              <a:buClr>
                <a:srgbClr val="1946BA"/>
              </a:buClr>
              <a:buFont typeface="Arial" pitchFamily="34" charset="0"/>
              <a:buChar char="•"/>
            </a:pPr>
            <a:r>
              <a:rPr lang="ru-RU" sz="2000" dirty="0"/>
              <a:t>То же, что иерархическая</a:t>
            </a:r>
          </a:p>
          <a:p>
            <a:pPr>
              <a:buClr>
                <a:srgbClr val="1946BA"/>
              </a:buClr>
              <a:buFont typeface="Arial" pitchFamily="34" charset="0"/>
              <a:buChar char="•"/>
            </a:pPr>
            <a:r>
              <a:rPr lang="ru-RU" sz="2000" dirty="0"/>
              <a:t>Позволяет назначать произвольное количество связей между узлами графа</a:t>
            </a:r>
            <a:endParaRPr lang="en-US" sz="2000" dirty="0"/>
          </a:p>
        </p:txBody>
      </p:sp>
      <p:sp>
        <p:nvSpPr>
          <p:cNvPr id="2" name="Title 1"/>
          <p:cNvSpPr>
            <a:spLocks noGrp="1"/>
          </p:cNvSpPr>
          <p:nvPr>
            <p:ph type="title"/>
          </p:nvPr>
        </p:nvSpPr>
        <p:spPr/>
        <p:txBody>
          <a:bodyPr>
            <a:normAutofit/>
          </a:bodyPr>
          <a:lstStyle/>
          <a:p>
            <a:r>
              <a:rPr lang="ru-RU" dirty="0"/>
              <a:t>Плюсы/минусы Сетевой модели</a:t>
            </a:r>
            <a:endParaRPr lang="en-US" dirty="0"/>
          </a:p>
        </p:txBody>
      </p:sp>
      <p:sp>
        <p:nvSpPr>
          <p:cNvPr id="4" name="Content Placeholder 2">
            <a:extLst>
              <a:ext uri="{FF2B5EF4-FFF2-40B4-BE49-F238E27FC236}">
                <a16:creationId xmlns:a16="http://schemas.microsoft.com/office/drawing/2014/main" id="{9A09516B-8B09-5041-9736-B92599D809E5}"/>
              </a:ext>
            </a:extLst>
          </p:cNvPr>
          <p:cNvSpPr txBox="1">
            <a:spLocks/>
          </p:cNvSpPr>
          <p:nvPr/>
        </p:nvSpPr>
        <p:spPr>
          <a:xfrm>
            <a:off x="4862945" y="1972881"/>
            <a:ext cx="4059385" cy="2405155"/>
          </a:xfrm>
          <a:prstGeom prst="rect">
            <a:avLst/>
          </a:prstGeom>
          <a:solidFill>
            <a:srgbClr val="FF2600">
              <a:alpha val="53725"/>
            </a:srgbClr>
          </a:solidFill>
        </p:spPr>
        <p:txBody>
          <a:bodyPr vert="horz" lIns="91440" tIns="45720" rIns="91440" bIns="45720" rtlCol="0">
            <a:normAutofit fontScale="92500" lnSpcReduction="20000"/>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Clr>
                <a:srgbClr val="1946BA"/>
              </a:buClr>
              <a:buFont typeface="Arial" pitchFamily="34" charset="0"/>
              <a:buChar char="•"/>
            </a:pPr>
            <a:r>
              <a:rPr lang="ru-RU" sz="2000" dirty="0"/>
              <a:t>Большое количество произвольных связей повышает сложность схемы БД и как следствие вызывает дополнительные трудности при обеспечении целостности данных</a:t>
            </a:r>
          </a:p>
          <a:p>
            <a:pPr>
              <a:buClr>
                <a:srgbClr val="1946BA"/>
              </a:buClr>
              <a:buFont typeface="Arial" pitchFamily="34" charset="0"/>
              <a:buChar char="•"/>
            </a:pPr>
            <a:r>
              <a:rPr lang="ru-RU" sz="2000" dirty="0"/>
              <a:t>Сложность разработки прикладного программного обеспечения</a:t>
            </a:r>
            <a:endParaRPr lang="en-US" sz="2000" dirty="0"/>
          </a:p>
        </p:txBody>
      </p:sp>
    </p:spTree>
    <p:extLst>
      <p:ext uri="{BB962C8B-B14F-4D97-AF65-F5344CB8AC3E}">
        <p14:creationId xmlns:p14="http://schemas.microsoft.com/office/powerpoint/2010/main" val="3420614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Трехуровневая архитектура </a:t>
            </a:r>
            <a:r>
              <a:rPr lang="en-US" dirty="0"/>
              <a:t>ANSI/X3/SPARC</a:t>
            </a:r>
          </a:p>
        </p:txBody>
      </p:sp>
      <p:pic>
        <p:nvPicPr>
          <p:cNvPr id="4" name="Рисунок 3">
            <a:extLst>
              <a:ext uri="{FF2B5EF4-FFF2-40B4-BE49-F238E27FC236}">
                <a16:creationId xmlns:a16="http://schemas.microsoft.com/office/drawing/2014/main" id="{54A3A315-F1E7-EA48-B384-8D1AED8134D3}"/>
              </a:ext>
            </a:extLst>
          </p:cNvPr>
          <p:cNvPicPr>
            <a:picLocks noChangeAspect="1"/>
          </p:cNvPicPr>
          <p:nvPr/>
        </p:nvPicPr>
        <p:blipFill>
          <a:blip r:embed="rId3"/>
          <a:stretch>
            <a:fillRect/>
          </a:stretch>
        </p:blipFill>
        <p:spPr>
          <a:xfrm>
            <a:off x="3035300" y="1547813"/>
            <a:ext cx="3073400" cy="2997200"/>
          </a:xfrm>
          <a:prstGeom prst="rect">
            <a:avLst/>
          </a:prstGeom>
        </p:spPr>
      </p:pic>
    </p:spTree>
    <p:extLst>
      <p:ext uri="{BB962C8B-B14F-4D97-AF65-F5344CB8AC3E}">
        <p14:creationId xmlns:p14="http://schemas.microsoft.com/office/powerpoint/2010/main" val="359952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3214"/>
            <a:ext cx="6273934" cy="620483"/>
          </a:xfrm>
        </p:spPr>
        <p:txBody>
          <a:bodyPr/>
          <a:lstStyle/>
          <a:p>
            <a:r>
              <a:rPr lang="ru-RU" dirty="0"/>
              <a:t>Организационные вопросы</a:t>
            </a:r>
            <a:endParaRPr lang="en-US" dirty="0"/>
          </a:p>
        </p:txBody>
      </p:sp>
      <p:sp>
        <p:nvSpPr>
          <p:cNvPr id="3" name="Content Placeholder 2"/>
          <p:cNvSpPr>
            <a:spLocks noGrp="1"/>
          </p:cNvSpPr>
          <p:nvPr>
            <p:ph sz="half" idx="1"/>
          </p:nvPr>
        </p:nvSpPr>
        <p:spPr>
          <a:xfrm>
            <a:off x="685799" y="1266936"/>
            <a:ext cx="8225971" cy="3232510"/>
          </a:xfrm>
        </p:spPr>
        <p:txBody>
          <a:bodyPr>
            <a:noAutofit/>
          </a:bodyPr>
          <a:lstStyle/>
          <a:p>
            <a:pPr>
              <a:buClr>
                <a:srgbClr val="1946BA"/>
              </a:buClr>
              <a:buFont typeface="Arial" panose="020B0604020202020204" pitchFamily="34" charset="0"/>
              <a:buChar char="•"/>
            </a:pPr>
            <a:r>
              <a:rPr lang="ru-RU" sz="2000" i="0" dirty="0">
                <a:solidFill>
                  <a:srgbClr val="000000"/>
                </a:solidFill>
                <a:effectLst/>
                <a:latin typeface="docs-Calibri"/>
              </a:rPr>
              <a:t>Преподаватели</a:t>
            </a:r>
            <a:r>
              <a:rPr lang="en-US" sz="2000" i="0" dirty="0">
                <a:solidFill>
                  <a:srgbClr val="000000"/>
                </a:solidFill>
                <a:effectLst/>
                <a:latin typeface="docs-Calibri"/>
              </a:rPr>
              <a:t>:</a:t>
            </a:r>
          </a:p>
          <a:p>
            <a:pPr marL="742950" lvl="2" indent="-342900">
              <a:buClr>
                <a:srgbClr val="1946BA"/>
              </a:buClr>
              <a:buSzPct val="100000"/>
              <a:buFont typeface="Arial" panose="020B0604020202020204" pitchFamily="34" charset="0"/>
              <a:buChar char="•"/>
            </a:pPr>
            <a:r>
              <a:rPr lang="ru-RU" sz="1800" dirty="0">
                <a:solidFill>
                  <a:srgbClr val="000000"/>
                </a:solidFill>
                <a:latin typeface="docs-Calibri"/>
              </a:rPr>
              <a:t>Демина Лилия Станиславовна</a:t>
            </a:r>
            <a:endParaRPr lang="en-US" sz="1800" dirty="0">
              <a:solidFill>
                <a:srgbClr val="000000"/>
              </a:solidFill>
              <a:latin typeface="docs-Calibri"/>
            </a:endParaRPr>
          </a:p>
          <a:p>
            <a:pPr marL="742950" lvl="2" indent="-342900">
              <a:buClr>
                <a:srgbClr val="1946BA"/>
              </a:buClr>
              <a:buSzPct val="100000"/>
              <a:buFont typeface="Arial" panose="020B0604020202020204" pitchFamily="34" charset="0"/>
              <a:buChar char="•"/>
            </a:pPr>
            <a:r>
              <a:rPr lang="ru-RU" sz="1800" dirty="0">
                <a:solidFill>
                  <a:srgbClr val="000000"/>
                </a:solidFill>
                <a:latin typeface="docs-Calibri"/>
              </a:rPr>
              <a:t>Боркунов Владимир Юрьевич</a:t>
            </a:r>
          </a:p>
          <a:p>
            <a:pPr marL="742950" lvl="2" indent="-342900">
              <a:buClr>
                <a:srgbClr val="1946BA"/>
              </a:buClr>
              <a:buSzPct val="100000"/>
              <a:buFont typeface="Arial" panose="020B0604020202020204" pitchFamily="34" charset="0"/>
              <a:buChar char="•"/>
            </a:pPr>
            <a:r>
              <a:rPr lang="ru-RU" sz="1800" dirty="0">
                <a:solidFill>
                  <a:srgbClr val="000000"/>
                </a:solidFill>
                <a:latin typeface="docs-Calibri"/>
              </a:rPr>
              <a:t>Кравченко Дарья Андреевна</a:t>
            </a:r>
          </a:p>
          <a:p>
            <a:pPr>
              <a:buClr>
                <a:srgbClr val="1946BA"/>
              </a:buClr>
              <a:buFont typeface="Arial" panose="020B0604020202020204" pitchFamily="34" charset="0"/>
              <a:buChar char="•"/>
            </a:pPr>
            <a:r>
              <a:rPr lang="ru-RU" sz="2000" i="0" dirty="0">
                <a:solidFill>
                  <a:srgbClr val="000000"/>
                </a:solidFill>
                <a:effectLst/>
                <a:latin typeface="docs-Calibri"/>
              </a:rPr>
              <a:t>Канал с орг информацией - </a:t>
            </a:r>
            <a:r>
              <a:rPr lang="en-US" sz="2000" i="0" dirty="0">
                <a:solidFill>
                  <a:srgbClr val="000000"/>
                </a:solidFill>
                <a:effectLst/>
                <a:latin typeface="docs-Calibri"/>
                <a:hlinkClick r:id="rId3"/>
              </a:rPr>
              <a:t>https://</a:t>
            </a:r>
            <a:r>
              <a:rPr lang="en-US" sz="2000" i="0" dirty="0" err="1">
                <a:solidFill>
                  <a:srgbClr val="000000"/>
                </a:solidFill>
                <a:effectLst/>
                <a:latin typeface="docs-Calibri"/>
                <a:hlinkClick r:id="rId3"/>
              </a:rPr>
              <a:t>t.me</a:t>
            </a:r>
            <a:r>
              <a:rPr lang="en-US" sz="2000" i="0" dirty="0">
                <a:solidFill>
                  <a:srgbClr val="000000"/>
                </a:solidFill>
                <a:effectLst/>
                <a:latin typeface="docs-Calibri"/>
                <a:hlinkClick r:id="rId3"/>
              </a:rPr>
              <a:t>/+oxZH5fFSGm9mYWUy</a:t>
            </a:r>
            <a:endParaRPr lang="ru-RU" sz="2000" i="0" dirty="0">
              <a:solidFill>
                <a:srgbClr val="000000"/>
              </a:solidFill>
              <a:effectLst/>
              <a:latin typeface="docs-Calibri"/>
            </a:endParaRPr>
          </a:p>
          <a:p>
            <a:pPr>
              <a:buClr>
                <a:srgbClr val="1946BA"/>
              </a:buClr>
              <a:buFont typeface="Arial" panose="020B0604020202020204" pitchFamily="34" charset="0"/>
              <a:buChar char="•"/>
            </a:pPr>
            <a:r>
              <a:rPr lang="ru-RU" sz="2000" i="0" dirty="0">
                <a:solidFill>
                  <a:srgbClr val="000000"/>
                </a:solidFill>
                <a:effectLst/>
                <a:latin typeface="docs-Calibri"/>
              </a:rPr>
              <a:t>Доступ к лекциям/заданиям - </a:t>
            </a:r>
            <a:r>
              <a:rPr lang="en-US" sz="2000" i="0" dirty="0">
                <a:solidFill>
                  <a:srgbClr val="000000"/>
                </a:solidFill>
                <a:effectLst/>
                <a:latin typeface="docs-Calibri"/>
                <a:hlinkClick r:id="rId4"/>
              </a:rPr>
              <a:t>https://</a:t>
            </a:r>
            <a:r>
              <a:rPr lang="en-US" sz="2000" i="0" dirty="0" err="1">
                <a:solidFill>
                  <a:srgbClr val="000000"/>
                </a:solidFill>
                <a:effectLst/>
                <a:latin typeface="docs-Calibri"/>
                <a:hlinkClick r:id="rId4"/>
              </a:rPr>
              <a:t>disk.yandex.ru</a:t>
            </a:r>
            <a:r>
              <a:rPr lang="en-US" sz="2000" i="0" dirty="0">
                <a:solidFill>
                  <a:srgbClr val="000000"/>
                </a:solidFill>
                <a:effectLst/>
                <a:latin typeface="docs-Calibri"/>
                <a:hlinkClick r:id="rId4"/>
              </a:rPr>
              <a:t>/d/cARPb2u2j7is4w</a:t>
            </a:r>
            <a:endParaRPr lang="ru-RU" sz="2000" i="0" dirty="0">
              <a:solidFill>
                <a:srgbClr val="000000"/>
              </a:solidFill>
              <a:effectLst/>
              <a:latin typeface="docs-Calibri"/>
            </a:endParaRPr>
          </a:p>
          <a:p>
            <a:pPr>
              <a:buClr>
                <a:srgbClr val="1946BA"/>
              </a:buClr>
              <a:buFont typeface="Arial" panose="020B0604020202020204" pitchFamily="34" charset="0"/>
              <a:buChar char="•"/>
            </a:pPr>
            <a:r>
              <a:rPr lang="en-US" sz="2000" i="0" dirty="0">
                <a:solidFill>
                  <a:srgbClr val="000000"/>
                </a:solidFill>
                <a:effectLst/>
                <a:latin typeface="docs-Calibri"/>
              </a:rPr>
              <a:t>1</a:t>
            </a:r>
            <a:r>
              <a:rPr lang="ru-RU" sz="2000" i="0" dirty="0">
                <a:solidFill>
                  <a:srgbClr val="000000"/>
                </a:solidFill>
                <a:effectLst/>
                <a:latin typeface="docs-Calibri"/>
              </a:rPr>
              <a:t>6</a:t>
            </a:r>
            <a:r>
              <a:rPr lang="en-US" sz="2000" i="0" dirty="0">
                <a:solidFill>
                  <a:srgbClr val="000000"/>
                </a:solidFill>
                <a:effectLst/>
                <a:latin typeface="docs-Calibri"/>
              </a:rPr>
              <a:t> </a:t>
            </a:r>
            <a:r>
              <a:rPr lang="ru-RU" sz="2000" i="0" dirty="0">
                <a:solidFill>
                  <a:srgbClr val="000000"/>
                </a:solidFill>
                <a:effectLst/>
                <a:latin typeface="docs-Calibri"/>
              </a:rPr>
              <a:t>лекций</a:t>
            </a:r>
          </a:p>
          <a:p>
            <a:pPr>
              <a:buClr>
                <a:srgbClr val="1946BA"/>
              </a:buClr>
              <a:buFont typeface="Arial" panose="020B0604020202020204" pitchFamily="34" charset="0"/>
              <a:buChar char="•"/>
            </a:pPr>
            <a:r>
              <a:rPr lang="ru-RU" sz="2000" dirty="0">
                <a:solidFill>
                  <a:srgbClr val="000000"/>
                </a:solidFill>
                <a:latin typeface="docs-Calibri"/>
              </a:rPr>
              <a:t>6 лабораторных работ</a:t>
            </a:r>
            <a:endParaRPr lang="en-US" sz="2000" dirty="0">
              <a:solidFill>
                <a:srgbClr val="000000"/>
              </a:solidFill>
              <a:latin typeface="docs-Calibri"/>
            </a:endParaRPr>
          </a:p>
          <a:p>
            <a:pPr>
              <a:buClr>
                <a:srgbClr val="1946BA"/>
              </a:buClr>
              <a:buFont typeface="Arial" panose="020B0604020202020204" pitchFamily="34" charset="0"/>
              <a:buChar char="•"/>
            </a:pPr>
            <a:r>
              <a:rPr lang="ru-RU" sz="2000" dirty="0">
                <a:solidFill>
                  <a:srgbClr val="000000"/>
                </a:solidFill>
                <a:latin typeface="docs-Calibri"/>
              </a:rPr>
              <a:t>Экзамен</a:t>
            </a:r>
            <a:endParaRPr lang="ru-RU" sz="2000" i="0" dirty="0">
              <a:solidFill>
                <a:srgbClr val="000000"/>
              </a:solidFill>
              <a:effectLst/>
              <a:latin typeface="docs-Calibri"/>
            </a:endParaRPr>
          </a:p>
        </p:txBody>
      </p:sp>
    </p:spTree>
    <p:extLst>
      <p:ext uri="{BB962C8B-B14F-4D97-AF65-F5344CB8AC3E}">
        <p14:creationId xmlns:p14="http://schemas.microsoft.com/office/powerpoint/2010/main" val="1407278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727114"/>
            <a:ext cx="8229600" cy="620483"/>
          </a:xfrm>
        </p:spPr>
        <p:txBody>
          <a:bodyPr>
            <a:normAutofit/>
          </a:bodyPr>
          <a:lstStyle/>
          <a:p>
            <a:r>
              <a:rPr lang="ru-RU" dirty="0"/>
              <a:t>Реляционная модель данных</a:t>
            </a:r>
          </a:p>
        </p:txBody>
      </p:sp>
      <p:pic>
        <p:nvPicPr>
          <p:cNvPr id="3" name="Рисунок 2">
            <a:extLst>
              <a:ext uri="{FF2B5EF4-FFF2-40B4-BE49-F238E27FC236}">
                <a16:creationId xmlns:a16="http://schemas.microsoft.com/office/drawing/2014/main" id="{DDD4CF96-1B85-C243-9D49-C665899A2CAD}"/>
              </a:ext>
            </a:extLst>
          </p:cNvPr>
          <p:cNvPicPr>
            <a:picLocks noChangeAspect="1"/>
          </p:cNvPicPr>
          <p:nvPr/>
        </p:nvPicPr>
        <p:blipFill>
          <a:blip r:embed="rId3"/>
          <a:stretch>
            <a:fillRect/>
          </a:stretch>
        </p:blipFill>
        <p:spPr>
          <a:xfrm>
            <a:off x="2133600" y="1308100"/>
            <a:ext cx="4876800" cy="3835400"/>
          </a:xfrm>
          <a:prstGeom prst="rect">
            <a:avLst/>
          </a:prstGeom>
        </p:spPr>
      </p:pic>
    </p:spTree>
    <p:extLst>
      <p:ext uri="{BB962C8B-B14F-4D97-AF65-F5344CB8AC3E}">
        <p14:creationId xmlns:p14="http://schemas.microsoft.com/office/powerpoint/2010/main" val="585478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670" y="1972881"/>
            <a:ext cx="4350331" cy="2405155"/>
          </a:xfrm>
          <a:solidFill>
            <a:srgbClr val="00FA00">
              <a:alpha val="45882"/>
            </a:srgbClr>
          </a:solidFill>
        </p:spPr>
        <p:txBody>
          <a:bodyPr>
            <a:normAutofit fontScale="85000" lnSpcReduction="20000"/>
          </a:bodyPr>
          <a:lstStyle/>
          <a:p>
            <a:pPr>
              <a:buClr>
                <a:srgbClr val="1946BA"/>
              </a:buClr>
              <a:buFont typeface="Arial" pitchFamily="34" charset="0"/>
              <a:buChar char="•"/>
            </a:pPr>
            <a:r>
              <a:rPr lang="ru-RU" sz="2000" dirty="0"/>
              <a:t>Отражает логическую природу представления данных</a:t>
            </a:r>
          </a:p>
          <a:p>
            <a:pPr>
              <a:buClr>
                <a:srgbClr val="1946BA"/>
              </a:buClr>
              <a:buFont typeface="Arial" pitchFamily="34" charset="0"/>
              <a:buChar char="•"/>
            </a:pPr>
            <a:r>
              <a:rPr lang="ru-RU" sz="2000" dirty="0"/>
              <a:t>Отличается высокой гибкостью, здесь программисту проще использовать механизм управления данными</a:t>
            </a:r>
          </a:p>
          <a:p>
            <a:pPr>
              <a:buClr>
                <a:srgbClr val="1946BA"/>
              </a:buClr>
              <a:buFont typeface="Arial" pitchFamily="34" charset="0"/>
              <a:buChar char="•"/>
            </a:pPr>
            <a:r>
              <a:rPr lang="ru-RU" sz="2000" dirty="0"/>
              <a:t>Таблицы реляционной модели жестко структурированы, что упрощает их обслуживание</a:t>
            </a:r>
          </a:p>
          <a:p>
            <a:pPr>
              <a:buClr>
                <a:srgbClr val="1946BA"/>
              </a:buClr>
              <a:buFont typeface="Arial" pitchFamily="34" charset="0"/>
              <a:buChar char="•"/>
            </a:pPr>
            <a:r>
              <a:rPr lang="ru-RU" sz="2000" dirty="0"/>
              <a:t>Специализированный язык </a:t>
            </a:r>
            <a:r>
              <a:rPr lang="en-US" sz="2000" dirty="0"/>
              <a:t>SQL, </a:t>
            </a:r>
            <a:r>
              <a:rPr lang="ru-RU" sz="2000" dirty="0"/>
              <a:t>который достаточно легок в освоении</a:t>
            </a:r>
            <a:endParaRPr lang="en-US" sz="2000" dirty="0"/>
          </a:p>
        </p:txBody>
      </p:sp>
      <p:sp>
        <p:nvSpPr>
          <p:cNvPr id="2" name="Title 1"/>
          <p:cNvSpPr>
            <a:spLocks noGrp="1"/>
          </p:cNvSpPr>
          <p:nvPr>
            <p:ph type="title"/>
          </p:nvPr>
        </p:nvSpPr>
        <p:spPr/>
        <p:txBody>
          <a:bodyPr>
            <a:normAutofit/>
          </a:bodyPr>
          <a:lstStyle/>
          <a:p>
            <a:r>
              <a:rPr lang="ru-RU" dirty="0"/>
              <a:t>Плюсы/минусы Реляционной модели</a:t>
            </a:r>
            <a:endParaRPr lang="en-US" dirty="0"/>
          </a:p>
        </p:txBody>
      </p:sp>
      <p:sp>
        <p:nvSpPr>
          <p:cNvPr id="4" name="Content Placeholder 2">
            <a:extLst>
              <a:ext uri="{FF2B5EF4-FFF2-40B4-BE49-F238E27FC236}">
                <a16:creationId xmlns:a16="http://schemas.microsoft.com/office/drawing/2014/main" id="{9A09516B-8B09-5041-9736-B92599D809E5}"/>
              </a:ext>
            </a:extLst>
          </p:cNvPr>
          <p:cNvSpPr txBox="1">
            <a:spLocks/>
          </p:cNvSpPr>
          <p:nvPr/>
        </p:nvSpPr>
        <p:spPr>
          <a:xfrm>
            <a:off x="4862945" y="1972881"/>
            <a:ext cx="4059385" cy="2405155"/>
          </a:xfrm>
          <a:prstGeom prst="rect">
            <a:avLst/>
          </a:prstGeom>
          <a:solidFill>
            <a:srgbClr val="FF2600">
              <a:alpha val="53725"/>
            </a:srgbClr>
          </a:solidFill>
        </p:spPr>
        <p:txBody>
          <a:bodyPr vert="horz" lIns="91440" tIns="45720" rIns="91440" bIns="45720" rtlCol="0">
            <a:normAutofit fontScale="77500" lnSpcReduction="20000"/>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Clr>
                <a:srgbClr val="1946BA"/>
              </a:buClr>
              <a:buFont typeface="Arial" pitchFamily="34" charset="0"/>
              <a:buChar char="•"/>
            </a:pPr>
            <a:r>
              <a:rPr lang="ru-RU" sz="2000" dirty="0"/>
              <a:t>Из-за борьбы с избыточностью данных в реляционной БД сведения «размазываются» по нескольким отношениям (таблицам)</a:t>
            </a:r>
          </a:p>
          <a:p>
            <a:pPr>
              <a:buClr>
                <a:srgbClr val="1946BA"/>
              </a:buClr>
              <a:buFont typeface="Arial" pitchFamily="34" charset="0"/>
              <a:buChar char="•"/>
            </a:pPr>
            <a:r>
              <a:rPr lang="ru-RU" sz="2000" dirty="0"/>
              <a:t>Для моделирования всего многообразия взаимодействия между сущностями реального мира в распоряжении имеется лишь одна конструкция «один ко многим». </a:t>
            </a:r>
          </a:p>
          <a:p>
            <a:pPr>
              <a:buClr>
                <a:srgbClr val="1946BA"/>
              </a:buClr>
              <a:buFont typeface="Arial" pitchFamily="34" charset="0"/>
              <a:buChar char="•"/>
            </a:pPr>
            <a:r>
              <a:rPr lang="ru-RU" sz="2000" dirty="0"/>
              <a:t>Однотипные записи имеют одинаковую структуру</a:t>
            </a:r>
            <a:endParaRPr lang="en-US" sz="2000" dirty="0"/>
          </a:p>
        </p:txBody>
      </p:sp>
    </p:spTree>
    <p:extLst>
      <p:ext uri="{BB962C8B-B14F-4D97-AF65-F5344CB8AC3E}">
        <p14:creationId xmlns:p14="http://schemas.microsoft.com/office/powerpoint/2010/main" val="1410213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727114"/>
            <a:ext cx="8229600" cy="620483"/>
          </a:xfrm>
        </p:spPr>
        <p:txBody>
          <a:bodyPr>
            <a:normAutofit/>
          </a:bodyPr>
          <a:lstStyle/>
          <a:p>
            <a:r>
              <a:rPr lang="ru-RU" dirty="0"/>
              <a:t>Объектно-ориентированная модель данных</a:t>
            </a:r>
          </a:p>
        </p:txBody>
      </p:sp>
      <p:pic>
        <p:nvPicPr>
          <p:cNvPr id="7170" name="Picture 2">
            <a:extLst>
              <a:ext uri="{FF2B5EF4-FFF2-40B4-BE49-F238E27FC236}">
                <a16:creationId xmlns:a16="http://schemas.microsoft.com/office/drawing/2014/main" id="{7E8830AC-40EA-8644-AD3D-831928144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650" y="1599622"/>
            <a:ext cx="3822700" cy="269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05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670" y="1972881"/>
            <a:ext cx="4350331" cy="2405155"/>
          </a:xfrm>
          <a:solidFill>
            <a:srgbClr val="00FA00">
              <a:alpha val="45882"/>
            </a:srgbClr>
          </a:solidFill>
        </p:spPr>
        <p:txBody>
          <a:bodyPr>
            <a:normAutofit fontScale="85000" lnSpcReduction="10000"/>
          </a:bodyPr>
          <a:lstStyle/>
          <a:p>
            <a:pPr>
              <a:buClr>
                <a:srgbClr val="1946BA"/>
              </a:buClr>
              <a:buFont typeface="Arial" pitchFamily="34" charset="0"/>
              <a:buChar char="•"/>
            </a:pPr>
            <a:r>
              <a:rPr lang="ru-RU" sz="2000" dirty="0"/>
              <a:t>Максимально идеальное моделирование реального мира </a:t>
            </a:r>
          </a:p>
          <a:p>
            <a:pPr>
              <a:buClr>
                <a:srgbClr val="1946BA"/>
              </a:buClr>
              <a:buFont typeface="Arial" pitchFamily="34" charset="0"/>
              <a:buChar char="•"/>
            </a:pPr>
            <a:r>
              <a:rPr lang="ru-RU" sz="2000" dirty="0"/>
              <a:t>потенциально большее быстродействие (за счет использования ассоциативных связей)</a:t>
            </a:r>
          </a:p>
          <a:p>
            <a:pPr>
              <a:buClr>
                <a:srgbClr val="1946BA"/>
              </a:buClr>
              <a:buFont typeface="Arial" pitchFamily="34" charset="0"/>
              <a:buChar char="•"/>
            </a:pPr>
            <a:r>
              <a:rPr lang="ru-RU" sz="2000" dirty="0"/>
              <a:t>упрощение описания (предметной области, системы) за счет использования базовых механизмов ОО подхода.</a:t>
            </a:r>
            <a:endParaRPr lang="en-US" sz="2000" dirty="0"/>
          </a:p>
        </p:txBody>
      </p:sp>
      <p:sp>
        <p:nvSpPr>
          <p:cNvPr id="2" name="Title 1"/>
          <p:cNvSpPr>
            <a:spLocks noGrp="1"/>
          </p:cNvSpPr>
          <p:nvPr>
            <p:ph type="title"/>
          </p:nvPr>
        </p:nvSpPr>
        <p:spPr/>
        <p:txBody>
          <a:bodyPr>
            <a:normAutofit fontScale="90000"/>
          </a:bodyPr>
          <a:lstStyle/>
          <a:p>
            <a:r>
              <a:rPr lang="ru-RU" dirty="0"/>
              <a:t>Плюсы/минусы Объектно-ориентированной модели</a:t>
            </a:r>
            <a:endParaRPr lang="en-US" dirty="0"/>
          </a:p>
        </p:txBody>
      </p:sp>
      <p:sp>
        <p:nvSpPr>
          <p:cNvPr id="4" name="Content Placeholder 2">
            <a:extLst>
              <a:ext uri="{FF2B5EF4-FFF2-40B4-BE49-F238E27FC236}">
                <a16:creationId xmlns:a16="http://schemas.microsoft.com/office/drawing/2014/main" id="{9A09516B-8B09-5041-9736-B92599D809E5}"/>
              </a:ext>
            </a:extLst>
          </p:cNvPr>
          <p:cNvSpPr txBox="1">
            <a:spLocks/>
          </p:cNvSpPr>
          <p:nvPr/>
        </p:nvSpPr>
        <p:spPr>
          <a:xfrm>
            <a:off x="4862945" y="1972881"/>
            <a:ext cx="4059385" cy="2405155"/>
          </a:xfrm>
          <a:prstGeom prst="rect">
            <a:avLst/>
          </a:prstGeom>
          <a:solidFill>
            <a:srgbClr val="FF2600">
              <a:alpha val="53725"/>
            </a:srgbClr>
          </a:solidFill>
        </p:spPr>
        <p:txBody>
          <a:bodyPr vert="horz" lIns="91440" tIns="45720" rIns="91440" bIns="45720" rtlCol="0">
            <a:normAutofit lnSpcReduction="10000"/>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Clr>
                <a:srgbClr val="1946BA"/>
              </a:buClr>
              <a:buFont typeface="Arial" pitchFamily="34" charset="0"/>
              <a:buChar char="•"/>
            </a:pPr>
            <a:r>
              <a:rPr lang="ru-RU" sz="1600" dirty="0"/>
              <a:t>Громоздкость описания ОО модели существующими языками (например, </a:t>
            </a:r>
            <a:r>
              <a:rPr lang="en-US" sz="1600" dirty="0"/>
              <a:t>UML)</a:t>
            </a:r>
          </a:p>
          <a:p>
            <a:pPr>
              <a:buClr>
                <a:srgbClr val="1946BA"/>
              </a:buClr>
              <a:buFont typeface="Arial" pitchFamily="34" charset="0"/>
              <a:buChar char="•"/>
            </a:pPr>
            <a:r>
              <a:rPr lang="ru-RU" sz="1600" dirty="0"/>
              <a:t>Сложность перехода (смены парадигмы) к ОО модели от простой и распространенной реляционной модели данных;</a:t>
            </a:r>
          </a:p>
          <a:p>
            <a:pPr>
              <a:buClr>
                <a:srgbClr val="1946BA"/>
              </a:buClr>
              <a:buFont typeface="Arial" pitchFamily="34" charset="0"/>
              <a:buChar char="•"/>
            </a:pPr>
            <a:r>
              <a:rPr lang="ru-RU" sz="1600" dirty="0"/>
              <a:t>Ряд специфических проблем (например, идентификация объектов, формализация языков запросов)</a:t>
            </a:r>
            <a:endParaRPr lang="en-US" sz="1600" dirty="0"/>
          </a:p>
        </p:txBody>
      </p:sp>
    </p:spTree>
    <p:extLst>
      <p:ext uri="{BB962C8B-B14F-4D97-AF65-F5344CB8AC3E}">
        <p14:creationId xmlns:p14="http://schemas.microsoft.com/office/powerpoint/2010/main" val="572721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727114"/>
            <a:ext cx="8229600" cy="620483"/>
          </a:xfrm>
        </p:spPr>
        <p:txBody>
          <a:bodyPr>
            <a:normAutofit/>
          </a:bodyPr>
          <a:lstStyle/>
          <a:p>
            <a:r>
              <a:rPr lang="ru-RU" dirty="0"/>
              <a:t>Слабоструктурированные данные</a:t>
            </a:r>
          </a:p>
        </p:txBody>
      </p:sp>
      <p:pic>
        <p:nvPicPr>
          <p:cNvPr id="3" name="Рисунок 2">
            <a:extLst>
              <a:ext uri="{FF2B5EF4-FFF2-40B4-BE49-F238E27FC236}">
                <a16:creationId xmlns:a16="http://schemas.microsoft.com/office/drawing/2014/main" id="{D0CDCD5C-980D-9848-8D9E-4804A004B4B4}"/>
              </a:ext>
            </a:extLst>
          </p:cNvPr>
          <p:cNvPicPr>
            <a:picLocks noChangeAspect="1"/>
          </p:cNvPicPr>
          <p:nvPr/>
        </p:nvPicPr>
        <p:blipFill>
          <a:blip r:embed="rId3"/>
          <a:stretch>
            <a:fillRect/>
          </a:stretch>
        </p:blipFill>
        <p:spPr>
          <a:xfrm>
            <a:off x="2410979" y="1347737"/>
            <a:ext cx="4322041" cy="3068649"/>
          </a:xfrm>
          <a:prstGeom prst="rect">
            <a:avLst/>
          </a:prstGeom>
        </p:spPr>
      </p:pic>
    </p:spTree>
    <p:extLst>
      <p:ext uri="{BB962C8B-B14F-4D97-AF65-F5344CB8AC3E}">
        <p14:creationId xmlns:p14="http://schemas.microsoft.com/office/powerpoint/2010/main" val="158969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670" y="1972881"/>
            <a:ext cx="4350331" cy="2405155"/>
          </a:xfrm>
          <a:solidFill>
            <a:srgbClr val="00FA00">
              <a:alpha val="45882"/>
            </a:srgbClr>
          </a:solidFill>
        </p:spPr>
        <p:txBody>
          <a:bodyPr>
            <a:normAutofit/>
          </a:bodyPr>
          <a:lstStyle/>
          <a:p>
            <a:pPr>
              <a:buClr>
                <a:srgbClr val="1946BA"/>
              </a:buClr>
              <a:buFont typeface="Arial" pitchFamily="34" charset="0"/>
              <a:buChar char="•"/>
            </a:pPr>
            <a:r>
              <a:rPr lang="ru-RU" dirty="0"/>
              <a:t>Адекватность предметной области (в большей степени, чем у реляционной модели)</a:t>
            </a:r>
            <a:endParaRPr lang="ru-RU" sz="2000" dirty="0"/>
          </a:p>
        </p:txBody>
      </p:sp>
      <p:sp>
        <p:nvSpPr>
          <p:cNvPr id="2" name="Title 1"/>
          <p:cNvSpPr>
            <a:spLocks noGrp="1"/>
          </p:cNvSpPr>
          <p:nvPr>
            <p:ph type="title"/>
          </p:nvPr>
        </p:nvSpPr>
        <p:spPr>
          <a:xfrm>
            <a:off x="457200" y="927498"/>
            <a:ext cx="8285018" cy="620315"/>
          </a:xfrm>
        </p:spPr>
        <p:txBody>
          <a:bodyPr>
            <a:normAutofit fontScale="90000"/>
          </a:bodyPr>
          <a:lstStyle/>
          <a:p>
            <a:r>
              <a:rPr lang="ru-RU" dirty="0"/>
              <a:t>Плюсы/минусы Слабоструктурированных данных</a:t>
            </a:r>
            <a:endParaRPr lang="en-US" dirty="0"/>
          </a:p>
        </p:txBody>
      </p:sp>
      <p:sp>
        <p:nvSpPr>
          <p:cNvPr id="4" name="Content Placeholder 2">
            <a:extLst>
              <a:ext uri="{FF2B5EF4-FFF2-40B4-BE49-F238E27FC236}">
                <a16:creationId xmlns:a16="http://schemas.microsoft.com/office/drawing/2014/main" id="{9A09516B-8B09-5041-9736-B92599D809E5}"/>
              </a:ext>
            </a:extLst>
          </p:cNvPr>
          <p:cNvSpPr txBox="1">
            <a:spLocks/>
          </p:cNvSpPr>
          <p:nvPr/>
        </p:nvSpPr>
        <p:spPr>
          <a:xfrm>
            <a:off x="4862945" y="1972881"/>
            <a:ext cx="4059385" cy="2405155"/>
          </a:xfrm>
          <a:prstGeom prst="rect">
            <a:avLst/>
          </a:prstGeom>
          <a:solidFill>
            <a:srgbClr val="FF2600">
              <a:alpha val="53725"/>
            </a:srgbClr>
          </a:solidFill>
        </p:spPr>
        <p:txBody>
          <a:bodyPr vert="horz" lIns="91440" tIns="45720" rIns="91440" bIns="45720" rtlCol="0">
            <a:normAutofit fontScale="85000" lnSpcReduction="20000"/>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Clr>
                <a:srgbClr val="1946BA"/>
              </a:buClr>
              <a:buFont typeface="Arial" pitchFamily="34" charset="0"/>
              <a:buChar char="•"/>
            </a:pPr>
            <a:r>
              <a:rPr lang="ru-RU" dirty="0"/>
              <a:t>Проблема осуществления поиска в больших наборах данных</a:t>
            </a:r>
          </a:p>
          <a:p>
            <a:pPr>
              <a:buClr>
                <a:srgbClr val="1946BA"/>
              </a:buClr>
              <a:buFont typeface="Arial" pitchFamily="34" charset="0"/>
              <a:buChar char="•"/>
            </a:pPr>
            <a:r>
              <a:rPr lang="ru-RU" dirty="0"/>
              <a:t>Из-за отсутствия жесткой структуры, отсутствия табличного представления и представления метаданных, их обработка является большой трудностью</a:t>
            </a:r>
            <a:endParaRPr lang="en-US" sz="2000" dirty="0"/>
          </a:p>
        </p:txBody>
      </p:sp>
    </p:spTree>
    <p:extLst>
      <p:ext uri="{BB962C8B-B14F-4D97-AF65-F5344CB8AC3E}">
        <p14:creationId xmlns:p14="http://schemas.microsoft.com/office/powerpoint/2010/main" val="946365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727114"/>
            <a:ext cx="8229600" cy="620483"/>
          </a:xfrm>
        </p:spPr>
        <p:txBody>
          <a:bodyPr>
            <a:normAutofit/>
          </a:bodyPr>
          <a:lstStyle/>
          <a:p>
            <a:r>
              <a:rPr lang="ru-RU" dirty="0"/>
              <a:t>Документ-ориентированная модель</a:t>
            </a:r>
          </a:p>
        </p:txBody>
      </p:sp>
      <p:pic>
        <p:nvPicPr>
          <p:cNvPr id="4" name="Рисунок 3">
            <a:extLst>
              <a:ext uri="{FF2B5EF4-FFF2-40B4-BE49-F238E27FC236}">
                <a16:creationId xmlns:a16="http://schemas.microsoft.com/office/drawing/2014/main" id="{2784841D-69C9-7245-91DD-35F53E9240B5}"/>
              </a:ext>
            </a:extLst>
          </p:cNvPr>
          <p:cNvPicPr>
            <a:picLocks noChangeAspect="1"/>
          </p:cNvPicPr>
          <p:nvPr/>
        </p:nvPicPr>
        <p:blipFill>
          <a:blip r:embed="rId3"/>
          <a:stretch>
            <a:fillRect/>
          </a:stretch>
        </p:blipFill>
        <p:spPr>
          <a:xfrm>
            <a:off x="3241964" y="1173134"/>
            <a:ext cx="2759846" cy="3755754"/>
          </a:xfrm>
          <a:prstGeom prst="rect">
            <a:avLst/>
          </a:prstGeom>
        </p:spPr>
      </p:pic>
    </p:spTree>
    <p:extLst>
      <p:ext uri="{BB962C8B-B14F-4D97-AF65-F5344CB8AC3E}">
        <p14:creationId xmlns:p14="http://schemas.microsoft.com/office/powerpoint/2010/main" val="39367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670" y="1972881"/>
            <a:ext cx="4350331" cy="2405155"/>
          </a:xfrm>
          <a:solidFill>
            <a:srgbClr val="00FA00">
              <a:alpha val="45882"/>
            </a:srgbClr>
          </a:solidFill>
        </p:spPr>
        <p:txBody>
          <a:bodyPr>
            <a:normAutofit/>
          </a:bodyPr>
          <a:lstStyle/>
          <a:p>
            <a:pPr>
              <a:buClr>
                <a:srgbClr val="1946BA"/>
              </a:buClr>
              <a:buFont typeface="Arial" pitchFamily="34" charset="0"/>
              <a:buChar char="•"/>
            </a:pPr>
            <a:r>
              <a:rPr lang="ru-RU" sz="2000" dirty="0"/>
              <a:t>Устраняет ключевой недостаток реляционной модели – существенные затрат на сборку данных из нескольких таблиц в единое целое. </a:t>
            </a:r>
            <a:endParaRPr lang="en-US" sz="2000" dirty="0"/>
          </a:p>
        </p:txBody>
      </p:sp>
      <p:sp>
        <p:nvSpPr>
          <p:cNvPr id="2" name="Title 1"/>
          <p:cNvSpPr>
            <a:spLocks noGrp="1"/>
          </p:cNvSpPr>
          <p:nvPr>
            <p:ph type="title"/>
          </p:nvPr>
        </p:nvSpPr>
        <p:spPr>
          <a:xfrm>
            <a:off x="387926" y="941353"/>
            <a:ext cx="8950037" cy="620315"/>
          </a:xfrm>
        </p:spPr>
        <p:txBody>
          <a:bodyPr>
            <a:normAutofit fontScale="90000"/>
          </a:bodyPr>
          <a:lstStyle/>
          <a:p>
            <a:r>
              <a:rPr lang="ru-RU" dirty="0"/>
              <a:t>Плюсы/минусы Документ-ориентированной модели</a:t>
            </a:r>
            <a:endParaRPr lang="en-US" dirty="0"/>
          </a:p>
        </p:txBody>
      </p:sp>
      <p:sp>
        <p:nvSpPr>
          <p:cNvPr id="4" name="Content Placeholder 2">
            <a:extLst>
              <a:ext uri="{FF2B5EF4-FFF2-40B4-BE49-F238E27FC236}">
                <a16:creationId xmlns:a16="http://schemas.microsoft.com/office/drawing/2014/main" id="{9A09516B-8B09-5041-9736-B92599D809E5}"/>
              </a:ext>
            </a:extLst>
          </p:cNvPr>
          <p:cNvSpPr txBox="1">
            <a:spLocks/>
          </p:cNvSpPr>
          <p:nvPr/>
        </p:nvSpPr>
        <p:spPr>
          <a:xfrm>
            <a:off x="4862945" y="1972881"/>
            <a:ext cx="4059385" cy="2405155"/>
          </a:xfrm>
          <a:prstGeom prst="rect">
            <a:avLst/>
          </a:prstGeom>
          <a:solidFill>
            <a:srgbClr val="FF2600">
              <a:alpha val="53725"/>
            </a:srgbClr>
          </a:solidFill>
        </p:spPr>
        <p:txBody>
          <a:bodyPr vert="horz" lIns="91440" tIns="45720" rIns="91440" bIns="45720" rtlCol="0">
            <a:normAutofit/>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Clr>
                <a:srgbClr val="1946BA"/>
              </a:buClr>
              <a:buFont typeface="Arial" pitchFamily="34" charset="0"/>
              <a:buChar char="•"/>
            </a:pPr>
            <a:r>
              <a:rPr lang="ru-RU" dirty="0"/>
              <a:t>ограниченность синтаксических конструкций по управлению данными языка </a:t>
            </a:r>
            <a:r>
              <a:rPr lang="en-US" dirty="0"/>
              <a:t>NoSQL</a:t>
            </a:r>
            <a:endParaRPr lang="en-US" sz="2000" dirty="0"/>
          </a:p>
        </p:txBody>
      </p:sp>
    </p:spTree>
    <p:extLst>
      <p:ext uri="{BB962C8B-B14F-4D97-AF65-F5344CB8AC3E}">
        <p14:creationId xmlns:p14="http://schemas.microsoft.com/office/powerpoint/2010/main" val="313710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727114"/>
            <a:ext cx="8229600" cy="620483"/>
          </a:xfrm>
        </p:spPr>
        <p:txBody>
          <a:bodyPr>
            <a:normAutofit fontScale="90000"/>
          </a:bodyPr>
          <a:lstStyle/>
          <a:p>
            <a:r>
              <a:rPr lang="ru-RU" dirty="0"/>
              <a:t>Сравнение текстов запросов </a:t>
            </a:r>
            <a:r>
              <a:rPr lang="en-US" dirty="0"/>
              <a:t>MySQL </a:t>
            </a:r>
            <a:r>
              <a:rPr lang="ru-RU" dirty="0"/>
              <a:t>и </a:t>
            </a:r>
            <a:r>
              <a:rPr lang="en-US" dirty="0"/>
              <a:t>MongoDB</a:t>
            </a:r>
            <a:endParaRPr lang="ru-RU" dirty="0"/>
          </a:p>
        </p:txBody>
      </p:sp>
      <p:pic>
        <p:nvPicPr>
          <p:cNvPr id="16" name="Рисунок 15">
            <a:extLst>
              <a:ext uri="{FF2B5EF4-FFF2-40B4-BE49-F238E27FC236}">
                <a16:creationId xmlns:a16="http://schemas.microsoft.com/office/drawing/2014/main" id="{0B63FE5B-26FF-2E4D-95A0-650B839062AC}"/>
              </a:ext>
            </a:extLst>
          </p:cNvPr>
          <p:cNvPicPr>
            <a:picLocks noChangeAspect="1"/>
          </p:cNvPicPr>
          <p:nvPr/>
        </p:nvPicPr>
        <p:blipFill>
          <a:blip r:embed="rId3"/>
          <a:stretch>
            <a:fillRect/>
          </a:stretch>
        </p:blipFill>
        <p:spPr>
          <a:xfrm>
            <a:off x="1765624" y="1228471"/>
            <a:ext cx="5612751" cy="3915029"/>
          </a:xfrm>
          <a:prstGeom prst="rect">
            <a:avLst/>
          </a:prstGeom>
        </p:spPr>
      </p:pic>
    </p:spTree>
    <p:extLst>
      <p:ext uri="{BB962C8B-B14F-4D97-AF65-F5344CB8AC3E}">
        <p14:creationId xmlns:p14="http://schemas.microsoft.com/office/powerpoint/2010/main" val="1647580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037"/>
            <a:ext cx="8229600" cy="620483"/>
          </a:xfrm>
        </p:spPr>
        <p:txBody>
          <a:bodyPr/>
          <a:lstStyle/>
          <a:p>
            <a:r>
              <a:rPr lang="ru-RU" dirty="0"/>
              <a:t>Спасибо за внимание</a:t>
            </a:r>
            <a:r>
              <a:rPr lang="en-US" dirty="0"/>
              <a:t>!</a:t>
            </a:r>
          </a:p>
        </p:txBody>
      </p:sp>
      <p:sp>
        <p:nvSpPr>
          <p:cNvPr id="3" name="Text Placeholder 2"/>
          <p:cNvSpPr>
            <a:spLocks noGrp="1"/>
          </p:cNvSpPr>
          <p:nvPr>
            <p:ph type="body" sz="quarter" idx="10"/>
          </p:nvPr>
        </p:nvSpPr>
        <p:spPr>
          <a:xfrm>
            <a:off x="457200" y="2490643"/>
            <a:ext cx="8229600" cy="594122"/>
          </a:xfrm>
        </p:spPr>
        <p:txBody>
          <a:bodyPr/>
          <a:lstStyle/>
          <a:p>
            <a:r>
              <a:rPr lang="en-US" dirty="0"/>
              <a:t>www.</a:t>
            </a:r>
            <a:r>
              <a:rPr lang="pl-PL" dirty="0"/>
              <a:t>ifmo.ru</a:t>
            </a:r>
          </a:p>
        </p:txBody>
      </p:sp>
    </p:spTree>
    <p:extLst>
      <p:ext uri="{BB962C8B-B14F-4D97-AF65-F5344CB8AC3E}">
        <p14:creationId xmlns:p14="http://schemas.microsoft.com/office/powerpoint/2010/main" val="186494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3214"/>
            <a:ext cx="6273934" cy="620483"/>
          </a:xfrm>
        </p:spPr>
        <p:txBody>
          <a:bodyPr/>
          <a:lstStyle/>
          <a:p>
            <a:r>
              <a:rPr lang="ru-RU" dirty="0"/>
              <a:t>Программа курса</a:t>
            </a:r>
            <a:endParaRPr lang="en-US" dirty="0"/>
          </a:p>
        </p:txBody>
      </p:sp>
      <p:sp>
        <p:nvSpPr>
          <p:cNvPr id="3" name="Content Placeholder 2"/>
          <p:cNvSpPr>
            <a:spLocks noGrp="1"/>
          </p:cNvSpPr>
          <p:nvPr>
            <p:ph sz="half" idx="1"/>
          </p:nvPr>
        </p:nvSpPr>
        <p:spPr>
          <a:xfrm>
            <a:off x="685800" y="1383051"/>
            <a:ext cx="7772400" cy="3232510"/>
          </a:xfrm>
        </p:spPr>
        <p:txBody>
          <a:bodyPr>
            <a:noAutofit/>
          </a:bodyPr>
          <a:lstStyle/>
          <a:p>
            <a:pPr>
              <a:buClr>
                <a:srgbClr val="1946BA"/>
              </a:buClr>
              <a:buFont typeface="Arial" panose="020B0604020202020204" pitchFamily="34" charset="0"/>
              <a:buChar char="•"/>
            </a:pPr>
            <a:r>
              <a:rPr lang="ru-RU" i="0" dirty="0">
                <a:solidFill>
                  <a:srgbClr val="000000"/>
                </a:solidFill>
                <a:effectLst/>
                <a:latin typeface="docs-Calibri"/>
              </a:rPr>
              <a:t>Введение. Эволюция моделей БД, основные понятия</a:t>
            </a:r>
          </a:p>
          <a:p>
            <a:pPr>
              <a:buClr>
                <a:srgbClr val="1946BA"/>
              </a:buClr>
              <a:buFont typeface="Arial" panose="020B0604020202020204" pitchFamily="34" charset="0"/>
              <a:buChar char="•"/>
            </a:pPr>
            <a:r>
              <a:rPr lang="ru-RU" i="0" dirty="0">
                <a:solidFill>
                  <a:srgbClr val="000000"/>
                </a:solidFill>
                <a:effectLst/>
                <a:latin typeface="docs-Calibri"/>
              </a:rPr>
              <a:t>Основные цели и подходы к проектированию БД</a:t>
            </a:r>
            <a:endParaRPr lang="ru-RU" dirty="0">
              <a:solidFill>
                <a:srgbClr val="000000"/>
              </a:solidFill>
              <a:latin typeface="docs-Calibri"/>
            </a:endParaRPr>
          </a:p>
          <a:p>
            <a:pPr>
              <a:buClr>
                <a:srgbClr val="1946BA"/>
              </a:buClr>
              <a:buFont typeface="Arial" panose="020B0604020202020204" pitchFamily="34" charset="0"/>
              <a:buChar char="•"/>
            </a:pPr>
            <a:r>
              <a:rPr lang="ru-RU" i="0" dirty="0">
                <a:solidFill>
                  <a:srgbClr val="000000"/>
                </a:solidFill>
                <a:effectLst/>
                <a:latin typeface="docs-Calibri"/>
              </a:rPr>
              <a:t>Реляционная и объектно-реляционная модель данных</a:t>
            </a:r>
          </a:p>
          <a:p>
            <a:pPr>
              <a:buClr>
                <a:srgbClr val="1946BA"/>
              </a:buClr>
              <a:buFont typeface="Arial" panose="020B0604020202020204" pitchFamily="34" charset="0"/>
              <a:buChar char="•"/>
            </a:pPr>
            <a:r>
              <a:rPr lang="en-US" i="0" dirty="0" err="1">
                <a:solidFill>
                  <a:srgbClr val="000000"/>
                </a:solidFill>
                <a:effectLst/>
                <a:latin typeface="docs-Calibri"/>
              </a:rPr>
              <a:t>PostgreSql</a:t>
            </a:r>
            <a:r>
              <a:rPr lang="en-US" i="0" dirty="0">
                <a:solidFill>
                  <a:srgbClr val="000000"/>
                </a:solidFill>
                <a:effectLst/>
                <a:latin typeface="docs-Calibri"/>
              </a:rPr>
              <a:t>. </a:t>
            </a:r>
            <a:r>
              <a:rPr lang="ru-RU" i="0" dirty="0">
                <a:solidFill>
                  <a:srgbClr val="000000"/>
                </a:solidFill>
                <a:effectLst/>
                <a:latin typeface="docs-Calibri"/>
              </a:rPr>
              <a:t>Архитектура и основные операции</a:t>
            </a:r>
          </a:p>
          <a:p>
            <a:pPr>
              <a:buClr>
                <a:srgbClr val="1946BA"/>
              </a:buClr>
              <a:buFont typeface="Arial" panose="020B0604020202020204" pitchFamily="34" charset="0"/>
              <a:buChar char="•"/>
            </a:pPr>
            <a:r>
              <a:rPr lang="ru-RU" i="0" dirty="0">
                <a:solidFill>
                  <a:srgbClr val="000000"/>
                </a:solidFill>
                <a:effectLst/>
                <a:latin typeface="docs-Calibri"/>
              </a:rPr>
              <a:t>Физическое представление данных. Индексирование</a:t>
            </a:r>
          </a:p>
          <a:p>
            <a:pPr>
              <a:buClr>
                <a:srgbClr val="1946BA"/>
              </a:buClr>
              <a:buFont typeface="Arial" panose="020B0604020202020204" pitchFamily="34" charset="0"/>
              <a:buChar char="•"/>
            </a:pPr>
            <a:r>
              <a:rPr lang="ru-RU" i="0" dirty="0">
                <a:solidFill>
                  <a:srgbClr val="000000"/>
                </a:solidFill>
                <a:effectLst/>
                <a:latin typeface="docs-Calibri"/>
              </a:rPr>
              <a:t>Брокеры сообщений и колоночные СУБД</a:t>
            </a:r>
          </a:p>
        </p:txBody>
      </p:sp>
    </p:spTree>
    <p:extLst>
      <p:ext uri="{BB962C8B-B14F-4D97-AF65-F5344CB8AC3E}">
        <p14:creationId xmlns:p14="http://schemas.microsoft.com/office/powerpoint/2010/main" val="126616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3214"/>
            <a:ext cx="6273934" cy="620483"/>
          </a:xfrm>
        </p:spPr>
        <p:txBody>
          <a:bodyPr/>
          <a:lstStyle/>
          <a:p>
            <a:r>
              <a:rPr lang="ru-RU" dirty="0"/>
              <a:t>Программа курса</a:t>
            </a:r>
            <a:endParaRPr lang="en-US" dirty="0"/>
          </a:p>
        </p:txBody>
      </p:sp>
      <p:sp>
        <p:nvSpPr>
          <p:cNvPr id="3" name="Content Placeholder 2"/>
          <p:cNvSpPr>
            <a:spLocks noGrp="1"/>
          </p:cNvSpPr>
          <p:nvPr>
            <p:ph sz="half" idx="1"/>
          </p:nvPr>
        </p:nvSpPr>
        <p:spPr>
          <a:xfrm>
            <a:off x="685800" y="1244860"/>
            <a:ext cx="7772400" cy="3232510"/>
          </a:xfrm>
        </p:spPr>
        <p:txBody>
          <a:bodyPr>
            <a:noAutofit/>
          </a:bodyPr>
          <a:lstStyle/>
          <a:p>
            <a:pPr>
              <a:buClr>
                <a:srgbClr val="1946BA"/>
              </a:buClr>
              <a:buFont typeface="Arial" panose="020B0604020202020204" pitchFamily="34" charset="0"/>
              <a:buChar char="•"/>
            </a:pPr>
            <a:r>
              <a:rPr lang="ru-RU" sz="1600" i="0" dirty="0">
                <a:solidFill>
                  <a:srgbClr val="000000"/>
                </a:solidFill>
                <a:effectLst/>
                <a:latin typeface="docs-Calibri"/>
              </a:rPr>
              <a:t>Распределенные данные</a:t>
            </a:r>
            <a:r>
              <a:rPr lang="en-US" sz="1600" i="0" dirty="0">
                <a:solidFill>
                  <a:srgbClr val="000000"/>
                </a:solidFill>
                <a:effectLst/>
                <a:latin typeface="docs-Calibri"/>
              </a:rPr>
              <a:t>:</a:t>
            </a:r>
          </a:p>
          <a:p>
            <a:pPr lvl="1">
              <a:buClr>
                <a:srgbClr val="1946BA"/>
              </a:buClr>
            </a:pPr>
            <a:r>
              <a:rPr lang="ru-RU" sz="1600" i="0" dirty="0">
                <a:solidFill>
                  <a:srgbClr val="000000"/>
                </a:solidFill>
                <a:effectLst/>
                <a:latin typeface="docs-Calibri"/>
              </a:rPr>
              <a:t>Репликация</a:t>
            </a:r>
            <a:endParaRPr lang="en-US" sz="1600" i="0" dirty="0">
              <a:solidFill>
                <a:srgbClr val="000000"/>
              </a:solidFill>
              <a:effectLst/>
              <a:latin typeface="docs-Calibri"/>
            </a:endParaRPr>
          </a:p>
          <a:p>
            <a:pPr lvl="1">
              <a:buClr>
                <a:srgbClr val="1946BA"/>
              </a:buClr>
            </a:pPr>
            <a:r>
              <a:rPr lang="ru-RU" sz="1600" i="0" dirty="0">
                <a:solidFill>
                  <a:srgbClr val="000000"/>
                </a:solidFill>
                <a:effectLst/>
                <a:latin typeface="docs-Calibri"/>
              </a:rPr>
              <a:t>Секционирование(</a:t>
            </a:r>
            <a:r>
              <a:rPr lang="ru-RU" sz="1600" i="0" dirty="0" err="1">
                <a:solidFill>
                  <a:srgbClr val="000000"/>
                </a:solidFill>
                <a:effectLst/>
                <a:latin typeface="docs-Calibri"/>
              </a:rPr>
              <a:t>партиционирование</a:t>
            </a:r>
            <a:r>
              <a:rPr lang="ru-RU" sz="1600" i="0" dirty="0">
                <a:solidFill>
                  <a:srgbClr val="000000"/>
                </a:solidFill>
                <a:effectLst/>
                <a:latin typeface="docs-Calibri"/>
              </a:rPr>
              <a:t>)</a:t>
            </a:r>
            <a:endParaRPr lang="en-US" sz="1600" i="0" dirty="0">
              <a:solidFill>
                <a:srgbClr val="000000"/>
              </a:solidFill>
              <a:effectLst/>
              <a:latin typeface="docs-Calibri"/>
            </a:endParaRPr>
          </a:p>
          <a:p>
            <a:pPr lvl="1">
              <a:buClr>
                <a:srgbClr val="1946BA"/>
              </a:buClr>
            </a:pPr>
            <a:r>
              <a:rPr lang="ru-RU" sz="1600" i="0" dirty="0">
                <a:solidFill>
                  <a:srgbClr val="000000"/>
                </a:solidFill>
                <a:effectLst/>
                <a:latin typeface="docs-Calibri"/>
              </a:rPr>
              <a:t>Транзакции</a:t>
            </a:r>
            <a:endParaRPr lang="en-US" sz="1600" i="0" dirty="0">
              <a:solidFill>
                <a:srgbClr val="000000"/>
              </a:solidFill>
              <a:effectLst/>
              <a:latin typeface="docs-Calibri"/>
            </a:endParaRPr>
          </a:p>
          <a:p>
            <a:pPr lvl="1">
              <a:buClr>
                <a:srgbClr val="1946BA"/>
              </a:buClr>
            </a:pPr>
            <a:r>
              <a:rPr lang="ru-RU" sz="1600" i="0" dirty="0">
                <a:solidFill>
                  <a:srgbClr val="000000"/>
                </a:solidFill>
                <a:effectLst/>
                <a:latin typeface="docs-Calibri"/>
              </a:rPr>
              <a:t>Проблемы распределенных систем</a:t>
            </a:r>
            <a:endParaRPr lang="en-US" sz="1600" i="0" dirty="0">
              <a:solidFill>
                <a:srgbClr val="000000"/>
              </a:solidFill>
              <a:effectLst/>
              <a:latin typeface="docs-Calibri"/>
            </a:endParaRPr>
          </a:p>
          <a:p>
            <a:pPr lvl="1">
              <a:buClr>
                <a:srgbClr val="1946BA"/>
              </a:buClr>
            </a:pPr>
            <a:r>
              <a:rPr lang="ru-RU" sz="1600" i="0" dirty="0">
                <a:solidFill>
                  <a:srgbClr val="000000"/>
                </a:solidFill>
                <a:effectLst/>
                <a:latin typeface="docs-Tahoma"/>
              </a:rPr>
              <a:t>Согласованность и консенсус</a:t>
            </a:r>
            <a:endParaRPr lang="ru-RU" sz="1600" dirty="0">
              <a:solidFill>
                <a:srgbClr val="000000"/>
              </a:solidFill>
              <a:latin typeface="docs-Calibri"/>
            </a:endParaRPr>
          </a:p>
          <a:p>
            <a:pPr>
              <a:buClr>
                <a:srgbClr val="1946BA"/>
              </a:buClr>
              <a:buFont typeface="Arial" panose="020B0604020202020204" pitchFamily="34" charset="0"/>
              <a:buChar char="•"/>
            </a:pPr>
            <a:r>
              <a:rPr lang="en-US" sz="1600" i="0" dirty="0" err="1">
                <a:solidFill>
                  <a:srgbClr val="000000"/>
                </a:solidFill>
                <a:effectLst/>
                <a:latin typeface="docs-Tahoma"/>
              </a:rPr>
              <a:t>BigData</a:t>
            </a:r>
            <a:r>
              <a:rPr lang="en-US" sz="1600" i="0" dirty="0">
                <a:solidFill>
                  <a:srgbClr val="000000"/>
                </a:solidFill>
                <a:effectLst/>
                <a:latin typeface="docs-Tahoma"/>
              </a:rPr>
              <a:t>:</a:t>
            </a:r>
            <a:endParaRPr lang="ru-RU" sz="1600" dirty="0">
              <a:solidFill>
                <a:srgbClr val="000000"/>
              </a:solidFill>
              <a:latin typeface="docs-Tahoma"/>
            </a:endParaRPr>
          </a:p>
          <a:p>
            <a:pPr lvl="1">
              <a:buClr>
                <a:srgbClr val="1946BA"/>
              </a:buClr>
            </a:pPr>
            <a:r>
              <a:rPr lang="ru-RU" sz="1600" i="0" dirty="0">
                <a:solidFill>
                  <a:srgbClr val="000000"/>
                </a:solidFill>
                <a:effectLst/>
                <a:latin typeface="docs-Tahoma"/>
              </a:rPr>
              <a:t>Пакетная обработка</a:t>
            </a:r>
            <a:endParaRPr lang="ru-RU" sz="1600" dirty="0">
              <a:solidFill>
                <a:srgbClr val="000000"/>
              </a:solidFill>
              <a:latin typeface="docs-Calibri"/>
            </a:endParaRPr>
          </a:p>
          <a:p>
            <a:pPr lvl="1">
              <a:buClr>
                <a:srgbClr val="1946BA"/>
              </a:buClr>
            </a:pPr>
            <a:r>
              <a:rPr lang="ru-RU" sz="1600" i="0" dirty="0">
                <a:solidFill>
                  <a:srgbClr val="000000"/>
                </a:solidFill>
                <a:effectLst/>
                <a:latin typeface="docs-Tahoma"/>
              </a:rPr>
              <a:t>Потоковая обработка</a:t>
            </a:r>
          </a:p>
          <a:p>
            <a:pPr>
              <a:buClr>
                <a:srgbClr val="1946BA"/>
              </a:buClr>
              <a:buFont typeface="Arial" panose="020B0604020202020204" pitchFamily="34" charset="0"/>
              <a:buChar char="•"/>
            </a:pPr>
            <a:r>
              <a:rPr lang="ru-RU" sz="1600" i="0" dirty="0">
                <a:solidFill>
                  <a:srgbClr val="000000"/>
                </a:solidFill>
                <a:effectLst/>
                <a:latin typeface="docs-Calibri"/>
              </a:rPr>
              <a:t>Безопасность данных</a:t>
            </a:r>
            <a:endParaRPr lang="ru-RU" sz="1600" dirty="0">
              <a:solidFill>
                <a:srgbClr val="000000"/>
              </a:solidFill>
              <a:latin typeface="docs-Tahoma"/>
            </a:endParaRPr>
          </a:p>
          <a:p>
            <a:pPr>
              <a:buClr>
                <a:srgbClr val="1946BA"/>
              </a:buClr>
              <a:buFont typeface="Arial" panose="020B0604020202020204" pitchFamily="34" charset="0"/>
              <a:buChar char="•"/>
            </a:pPr>
            <a:r>
              <a:rPr lang="ru-RU" sz="1600" i="0" dirty="0">
                <a:solidFill>
                  <a:srgbClr val="000000"/>
                </a:solidFill>
                <a:effectLst/>
                <a:latin typeface="docs-Calibri"/>
              </a:rPr>
              <a:t>Будущее информационных систем и СУБД</a:t>
            </a:r>
            <a:endParaRPr lang="en-US" sz="1600" dirty="0"/>
          </a:p>
        </p:txBody>
      </p:sp>
    </p:spTree>
    <p:extLst>
      <p:ext uri="{BB962C8B-B14F-4D97-AF65-F5344CB8AC3E}">
        <p14:creationId xmlns:p14="http://schemas.microsoft.com/office/powerpoint/2010/main" val="173624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33" y="1951267"/>
            <a:ext cx="6273934" cy="620483"/>
          </a:xfrm>
        </p:spPr>
        <p:txBody>
          <a:bodyPr>
            <a:normAutofit fontScale="90000"/>
          </a:bodyPr>
          <a:lstStyle/>
          <a:p>
            <a:r>
              <a:rPr lang="ru-RU" sz="3200" dirty="0"/>
              <a:t>Введение. Эволюция моделей БД, основные понятия</a:t>
            </a:r>
            <a:endParaRPr lang="en-US" dirty="0"/>
          </a:p>
        </p:txBody>
      </p:sp>
    </p:spTree>
    <p:extLst>
      <p:ext uri="{BB962C8B-B14F-4D97-AF65-F5344CB8AC3E}">
        <p14:creationId xmlns:p14="http://schemas.microsoft.com/office/powerpoint/2010/main" val="330368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a:buClr>
                <a:srgbClr val="1946BA"/>
              </a:buClr>
              <a:buFont typeface="Arial" pitchFamily="34" charset="0"/>
              <a:buChar char="•"/>
            </a:pPr>
            <a:r>
              <a:rPr lang="ru-RU" dirty="0"/>
              <a:t>Покупка в магазине</a:t>
            </a:r>
          </a:p>
          <a:p>
            <a:pPr>
              <a:buClr>
                <a:srgbClr val="1946BA"/>
              </a:buClr>
              <a:buFont typeface="Arial" pitchFamily="34" charset="0"/>
              <a:buChar char="•"/>
            </a:pPr>
            <a:r>
              <a:rPr lang="ru-RU" dirty="0"/>
              <a:t>Расчеты с использованием кредитной карточки</a:t>
            </a:r>
          </a:p>
          <a:p>
            <a:pPr>
              <a:buClr>
                <a:srgbClr val="1946BA"/>
              </a:buClr>
              <a:buFont typeface="Arial" pitchFamily="34" charset="0"/>
              <a:buChar char="•"/>
            </a:pPr>
            <a:r>
              <a:rPr lang="ru-RU" dirty="0"/>
              <a:t>Оформление страхового полиса</a:t>
            </a:r>
          </a:p>
          <a:p>
            <a:pPr>
              <a:buClr>
                <a:srgbClr val="1946BA"/>
              </a:buClr>
              <a:buFont typeface="Arial" pitchFamily="34" charset="0"/>
              <a:buChar char="•"/>
            </a:pPr>
            <a:r>
              <a:rPr lang="ru-RU" dirty="0"/>
              <a:t>Работа в </a:t>
            </a:r>
            <a:r>
              <a:rPr lang="en-US" dirty="0"/>
              <a:t>Internet</a:t>
            </a:r>
            <a:endParaRPr lang="ru-RU" dirty="0"/>
          </a:p>
          <a:p>
            <a:pPr>
              <a:buClr>
                <a:srgbClr val="1946BA"/>
              </a:buClr>
              <a:buFont typeface="Arial" pitchFamily="34" charset="0"/>
              <a:buChar char="•"/>
            </a:pPr>
            <a:r>
              <a:rPr lang="ru-RU" dirty="0"/>
              <a:t>Обучение в университете</a:t>
            </a:r>
          </a:p>
          <a:p>
            <a:pPr>
              <a:buClr>
                <a:srgbClr val="1946BA"/>
              </a:buClr>
              <a:buFont typeface="Arial" pitchFamily="34" charset="0"/>
              <a:buChar char="•"/>
            </a:pPr>
            <a:r>
              <a:rPr lang="en-US" dirty="0"/>
              <a:t>…</a:t>
            </a:r>
          </a:p>
        </p:txBody>
      </p:sp>
      <p:sp>
        <p:nvSpPr>
          <p:cNvPr id="2" name="Title 1"/>
          <p:cNvSpPr>
            <a:spLocks noGrp="1"/>
          </p:cNvSpPr>
          <p:nvPr>
            <p:ph type="title"/>
          </p:nvPr>
        </p:nvSpPr>
        <p:spPr/>
        <p:txBody>
          <a:bodyPr>
            <a:normAutofit/>
          </a:bodyPr>
          <a:lstStyle/>
          <a:p>
            <a:r>
              <a:rPr lang="ru-RU" dirty="0"/>
              <a:t>Использование</a:t>
            </a:r>
            <a:endParaRPr lang="en-US" dirty="0"/>
          </a:p>
        </p:txBody>
      </p:sp>
      <p:pic>
        <p:nvPicPr>
          <p:cNvPr id="2050" name="Picture 2">
            <a:extLst>
              <a:ext uri="{FF2B5EF4-FFF2-40B4-BE49-F238E27FC236}">
                <a16:creationId xmlns:a16="http://schemas.microsoft.com/office/drawing/2014/main" id="{6261B065-5283-4645-A0A4-2F6D56435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710" y="927498"/>
            <a:ext cx="3707027" cy="370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6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759937"/>
            <a:ext cx="5313406" cy="2886204"/>
          </a:xfrm>
        </p:spPr>
        <p:txBody>
          <a:bodyPr>
            <a:normAutofit lnSpcReduction="10000"/>
          </a:bodyPr>
          <a:lstStyle/>
          <a:p>
            <a:pPr>
              <a:buClr>
                <a:srgbClr val="1946BA"/>
              </a:buClr>
              <a:buFont typeface="Arial" pitchFamily="34" charset="0"/>
              <a:buChar char="•"/>
            </a:pPr>
            <a:r>
              <a:rPr lang="ru-RU" b="1" dirty="0"/>
              <a:t>Файловые системы </a:t>
            </a:r>
            <a:r>
              <a:rPr lang="ru-RU" dirty="0"/>
              <a:t>- набор прикладных программ, которые выполняют для пользователей некоторые операции, например создание отчетов. Каждая программа хранит свои собственные данные и управляет ими.</a:t>
            </a:r>
            <a:endParaRPr lang="en-US" dirty="0"/>
          </a:p>
        </p:txBody>
      </p:sp>
      <p:sp>
        <p:nvSpPr>
          <p:cNvPr id="2" name="Title 1"/>
          <p:cNvSpPr>
            <a:spLocks noGrp="1"/>
          </p:cNvSpPr>
          <p:nvPr>
            <p:ph type="title"/>
          </p:nvPr>
        </p:nvSpPr>
        <p:spPr/>
        <p:txBody>
          <a:bodyPr>
            <a:normAutofit fontScale="90000"/>
          </a:bodyPr>
          <a:lstStyle/>
          <a:p>
            <a:r>
              <a:rPr lang="ru-RU" dirty="0"/>
              <a:t>История развития. Традиционные файловые системы</a:t>
            </a:r>
            <a:endParaRPr lang="en-US" dirty="0"/>
          </a:p>
        </p:txBody>
      </p:sp>
      <p:pic>
        <p:nvPicPr>
          <p:cNvPr id="3076" name="Picture 4">
            <a:extLst>
              <a:ext uri="{FF2B5EF4-FFF2-40B4-BE49-F238E27FC236}">
                <a16:creationId xmlns:a16="http://schemas.microsoft.com/office/drawing/2014/main" id="{EF74A031-C576-1A4F-A4B5-C3FB0CA72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63" b="12700"/>
          <a:stretch/>
        </p:blipFill>
        <p:spPr bwMode="auto">
          <a:xfrm>
            <a:off x="6096348" y="1348867"/>
            <a:ext cx="2590452" cy="3465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01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727114"/>
            <a:ext cx="8229600" cy="620483"/>
          </a:xfrm>
        </p:spPr>
        <p:txBody>
          <a:bodyPr>
            <a:normAutofit fontScale="90000"/>
          </a:bodyPr>
          <a:lstStyle/>
          <a:p>
            <a:r>
              <a:rPr lang="ru-RU" dirty="0"/>
              <a:t>Схема обработки данных в файловой системе</a:t>
            </a:r>
          </a:p>
        </p:txBody>
      </p:sp>
      <p:pic>
        <p:nvPicPr>
          <p:cNvPr id="15" name="Рисунок 14">
            <a:extLst>
              <a:ext uri="{FF2B5EF4-FFF2-40B4-BE49-F238E27FC236}">
                <a16:creationId xmlns:a16="http://schemas.microsoft.com/office/drawing/2014/main" id="{CEECEAD2-ED18-3047-853D-78531B3D950C}"/>
              </a:ext>
            </a:extLst>
          </p:cNvPr>
          <p:cNvPicPr>
            <a:picLocks noChangeAspect="1"/>
          </p:cNvPicPr>
          <p:nvPr/>
        </p:nvPicPr>
        <p:blipFill>
          <a:blip r:embed="rId3"/>
          <a:stretch>
            <a:fillRect/>
          </a:stretch>
        </p:blipFill>
        <p:spPr>
          <a:xfrm>
            <a:off x="1640445" y="1223530"/>
            <a:ext cx="5863109" cy="3344521"/>
          </a:xfrm>
          <a:prstGeom prst="rect">
            <a:avLst/>
          </a:prstGeom>
        </p:spPr>
      </p:pic>
    </p:spTree>
    <p:extLst>
      <p:ext uri="{BB962C8B-B14F-4D97-AF65-F5344CB8AC3E}">
        <p14:creationId xmlns:p14="http://schemas.microsoft.com/office/powerpoint/2010/main" val="92838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8" y="1759937"/>
            <a:ext cx="6524369" cy="2943032"/>
          </a:xfrm>
        </p:spPr>
        <p:txBody>
          <a:bodyPr>
            <a:normAutofit/>
          </a:bodyPr>
          <a:lstStyle/>
          <a:p>
            <a:pPr>
              <a:buClr>
                <a:srgbClr val="1946BA"/>
              </a:buClr>
              <a:buFont typeface="Arial" pitchFamily="34" charset="0"/>
              <a:buChar char="•"/>
            </a:pPr>
            <a:r>
              <a:rPr lang="ru-RU" dirty="0"/>
              <a:t>Разделение и изоляция данных</a:t>
            </a:r>
            <a:endParaRPr lang="en-US" dirty="0"/>
          </a:p>
          <a:p>
            <a:pPr>
              <a:buClr>
                <a:srgbClr val="1946BA"/>
              </a:buClr>
              <a:buFont typeface="Arial" pitchFamily="34" charset="0"/>
              <a:buChar char="•"/>
            </a:pPr>
            <a:r>
              <a:rPr lang="ru-RU" dirty="0"/>
              <a:t>Дублирование данных</a:t>
            </a:r>
            <a:endParaRPr lang="en-US" dirty="0"/>
          </a:p>
          <a:p>
            <a:pPr>
              <a:buClr>
                <a:srgbClr val="1946BA"/>
              </a:buClr>
              <a:buFont typeface="Arial" pitchFamily="34" charset="0"/>
              <a:buChar char="•"/>
            </a:pPr>
            <a:r>
              <a:rPr lang="ru-RU" dirty="0"/>
              <a:t>Зависимость от данных</a:t>
            </a:r>
            <a:endParaRPr lang="en-US" dirty="0"/>
          </a:p>
          <a:p>
            <a:pPr>
              <a:buClr>
                <a:srgbClr val="1946BA"/>
              </a:buClr>
              <a:buFont typeface="Arial" pitchFamily="34" charset="0"/>
              <a:buChar char="•"/>
            </a:pPr>
            <a:r>
              <a:rPr lang="ru-RU" dirty="0"/>
              <a:t>Несовместимость файлов</a:t>
            </a:r>
            <a:endParaRPr lang="en-US" dirty="0"/>
          </a:p>
          <a:p>
            <a:pPr>
              <a:buClr>
                <a:srgbClr val="1946BA"/>
              </a:buClr>
              <a:buFont typeface="Arial" pitchFamily="34" charset="0"/>
              <a:buChar char="•"/>
            </a:pPr>
            <a:r>
              <a:rPr lang="ru-RU" dirty="0"/>
              <a:t>Фиксированные запросы/быстрое увеличение количества приложений</a:t>
            </a:r>
            <a:endParaRPr lang="en-US" dirty="0"/>
          </a:p>
        </p:txBody>
      </p:sp>
      <p:sp>
        <p:nvSpPr>
          <p:cNvPr id="2" name="Title 1"/>
          <p:cNvSpPr>
            <a:spLocks noGrp="1"/>
          </p:cNvSpPr>
          <p:nvPr>
            <p:ph type="title"/>
          </p:nvPr>
        </p:nvSpPr>
        <p:spPr/>
        <p:txBody>
          <a:bodyPr>
            <a:normAutofit fontScale="90000"/>
          </a:bodyPr>
          <a:lstStyle/>
          <a:p>
            <a:r>
              <a:rPr lang="ru-RU" dirty="0"/>
              <a:t>Ограничения, присущие файловым системам</a:t>
            </a:r>
            <a:endParaRPr lang="en-US" dirty="0"/>
          </a:p>
        </p:txBody>
      </p:sp>
    </p:spTree>
    <p:extLst>
      <p:ext uri="{BB962C8B-B14F-4D97-AF65-F5344CB8AC3E}">
        <p14:creationId xmlns:p14="http://schemas.microsoft.com/office/powerpoint/2010/main" val="1498782409"/>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5960</TotalTime>
  <Words>7935</Words>
  <Application>Microsoft Macintosh PowerPoint</Application>
  <PresentationFormat>Экран (16:9)</PresentationFormat>
  <Paragraphs>390</Paragraphs>
  <Slides>29</Slides>
  <Notes>29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29</vt:i4>
      </vt:variant>
    </vt:vector>
  </HeadingPairs>
  <TitlesOfParts>
    <vt:vector size="35" baseType="lpstr">
      <vt:lpstr>Arial</vt:lpstr>
      <vt:lpstr>Calibri</vt:lpstr>
      <vt:lpstr>docs-Calibri</vt:lpstr>
      <vt:lpstr>docs-Tahoma</vt:lpstr>
      <vt:lpstr>Cover</vt:lpstr>
      <vt:lpstr>1_Cover</vt:lpstr>
      <vt:lpstr>Проектирование БД</vt:lpstr>
      <vt:lpstr>Организационные вопросы</vt:lpstr>
      <vt:lpstr>Программа курса</vt:lpstr>
      <vt:lpstr>Программа курса</vt:lpstr>
      <vt:lpstr>Введение. Эволюция моделей БД, основные понятия</vt:lpstr>
      <vt:lpstr>Использование</vt:lpstr>
      <vt:lpstr>История развития. Традиционные файловые системы</vt:lpstr>
      <vt:lpstr>Схема обработки данных в файловой системе</vt:lpstr>
      <vt:lpstr>Ограничения, присущие файловым системам</vt:lpstr>
      <vt:lpstr>Причины проблем файловых систем</vt:lpstr>
      <vt:lpstr>Определение Базы данных</vt:lpstr>
      <vt:lpstr>Система управления базами данных — СУБД</vt:lpstr>
      <vt:lpstr>Модель БД(Cхема БД)</vt:lpstr>
      <vt:lpstr>Основные этапы эволюции моделей БД</vt:lpstr>
      <vt:lpstr>Иерархическая модель данных</vt:lpstr>
      <vt:lpstr>Плюсы/минусы Иерархической модели</vt:lpstr>
      <vt:lpstr>Сетевая модель данных</vt:lpstr>
      <vt:lpstr>Плюсы/минусы Сетевой модели</vt:lpstr>
      <vt:lpstr>Трехуровневая архитектура ANSI/X3/SPARC</vt:lpstr>
      <vt:lpstr>Реляционная модель данных</vt:lpstr>
      <vt:lpstr>Плюсы/минусы Реляционной модели</vt:lpstr>
      <vt:lpstr>Объектно-ориентированная модель данных</vt:lpstr>
      <vt:lpstr>Плюсы/минусы Объектно-ориентированной модели</vt:lpstr>
      <vt:lpstr>Слабоструктурированные данные</vt:lpstr>
      <vt:lpstr>Плюсы/минусы Слабоструктурированных данных</vt:lpstr>
      <vt:lpstr>Документ-ориентированная модель</vt:lpstr>
      <vt:lpstr>Плюсы/минусы Документ-ориентированной модели</vt:lpstr>
      <vt:lpstr>Сравнение текстов запросов MySQL и MongoDB</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c:creator>
  <cp:lastModifiedBy>Боркунов Владимир Юрьевич</cp:lastModifiedBy>
  <cp:revision>57</cp:revision>
  <cp:lastPrinted>2021-09-07T08:43:26Z</cp:lastPrinted>
  <dcterms:created xsi:type="dcterms:W3CDTF">2014-06-27T12:30:22Z</dcterms:created>
  <dcterms:modified xsi:type="dcterms:W3CDTF">2023-11-03T07:18:49Z</dcterms:modified>
</cp:coreProperties>
</file>