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347" r:id="rId3"/>
    <p:sldId id="360" r:id="rId4"/>
    <p:sldId id="291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8" r:id="rId22"/>
    <p:sldId id="379" r:id="rId23"/>
    <p:sldId id="380" r:id="rId24"/>
    <p:sldId id="381" r:id="rId25"/>
    <p:sldId id="382" r:id="rId26"/>
    <p:sldId id="384" r:id="rId27"/>
    <p:sldId id="383" r:id="rId28"/>
    <p:sldId id="290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gHdyKV/zDp8BfVAGS0EPHkOj7P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28"/>
    <p:restoredTop sz="77957" autoAdjust="0"/>
  </p:normalViewPr>
  <p:slideViewPr>
    <p:cSldViewPr snapToGrid="0">
      <p:cViewPr varScale="1">
        <p:scale>
          <a:sx n="70" d="100"/>
          <a:sy n="70" d="100"/>
        </p:scale>
        <p:origin x="-1068" y="-90"/>
      </p:cViewPr>
      <p:guideLst>
        <p:guide orient="horz" pos="1611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1" name="Google Shape;4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cc680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g1596cc680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ru-RU" dirty="0">
              <a:effectLst/>
              <a:latin typeface="Times" pitchFamily="2" charset="0"/>
            </a:endParaRPr>
          </a:p>
          <a:p>
            <a:endParaRPr lang="en-US" dirty="0">
              <a:effectLst/>
              <a:latin typeface="Times" pitchFamily="2" charset="0"/>
            </a:endParaRPr>
          </a:p>
          <a:p>
            <a:endParaRPr lang="ru-RU" dirty="0">
              <a:effectLst/>
              <a:latin typeface="Times" pitchFamily="2" charset="0"/>
            </a:endParaRPr>
          </a:p>
          <a:p>
            <a:pPr algn="just"/>
            <a:endParaRPr lang="ru-RU" dirty="0">
              <a:effectLst/>
              <a:latin typeface="Times" pitchFamily="2" charset="0"/>
            </a:endParaRPr>
          </a:p>
        </p:txBody>
      </p:sp>
      <p:sp>
        <p:nvSpPr>
          <p:cNvPr id="48" name="Google Shape;48;g1596cc680f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78511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cc680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g1596cc680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endParaRPr lang="ru-RU" dirty="0">
              <a:effectLst/>
              <a:latin typeface="Times" pitchFamily="2" charset="0"/>
            </a:endParaRPr>
          </a:p>
        </p:txBody>
      </p:sp>
      <p:sp>
        <p:nvSpPr>
          <p:cNvPr id="48" name="Google Shape;48;g1596cc680f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70376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cc680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g1596cc680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ru-RU" dirty="0">
              <a:effectLst/>
              <a:latin typeface="Times" pitchFamily="2" charset="0"/>
            </a:endParaRPr>
          </a:p>
          <a:p>
            <a:pPr marL="4572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>
              <a:effectLst/>
              <a:latin typeface="Times" pitchFamily="2" charset="0"/>
            </a:endParaRPr>
          </a:p>
        </p:txBody>
      </p:sp>
      <p:sp>
        <p:nvSpPr>
          <p:cNvPr id="48" name="Google Shape;48;g1596cc680f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3171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cc680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g1596cc680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endParaRPr lang="ru-RU" dirty="0">
              <a:effectLst/>
              <a:latin typeface="Times" pitchFamily="2" charset="0"/>
            </a:endParaRPr>
          </a:p>
        </p:txBody>
      </p:sp>
      <p:sp>
        <p:nvSpPr>
          <p:cNvPr id="48" name="Google Shape;48;g1596cc680f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75845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cc680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g1596cc680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endParaRPr lang="ru-RU" dirty="0">
              <a:effectLst/>
              <a:latin typeface="Times" pitchFamily="2" charset="0"/>
            </a:endParaRPr>
          </a:p>
        </p:txBody>
      </p:sp>
      <p:sp>
        <p:nvSpPr>
          <p:cNvPr id="48" name="Google Shape;48;g1596cc680f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49213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cc680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g1596cc680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endParaRPr lang="ru-RU" dirty="0">
              <a:effectLst/>
              <a:latin typeface="Times" pitchFamily="2" charset="0"/>
            </a:endParaRPr>
          </a:p>
        </p:txBody>
      </p:sp>
      <p:sp>
        <p:nvSpPr>
          <p:cNvPr id="48" name="Google Shape;48;g1596cc680f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13475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cc680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g1596cc680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endParaRPr lang="ru-RU" dirty="0">
              <a:effectLst/>
              <a:latin typeface="Times" pitchFamily="2" charset="0"/>
            </a:endParaRPr>
          </a:p>
        </p:txBody>
      </p:sp>
      <p:sp>
        <p:nvSpPr>
          <p:cNvPr id="48" name="Google Shape;48;g1596cc680f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7404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cc680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g1596cc680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endParaRPr lang="ru-RU" dirty="0">
              <a:effectLst/>
              <a:latin typeface="Times" pitchFamily="2" charset="0"/>
            </a:endParaRPr>
          </a:p>
        </p:txBody>
      </p:sp>
      <p:sp>
        <p:nvSpPr>
          <p:cNvPr id="48" name="Google Shape;48;g1596cc680f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99689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cc680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g1596cc680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endParaRPr lang="ru-RU" dirty="0">
              <a:effectLst/>
              <a:latin typeface="Times" pitchFamily="2" charset="0"/>
            </a:endParaRPr>
          </a:p>
        </p:txBody>
      </p:sp>
      <p:sp>
        <p:nvSpPr>
          <p:cNvPr id="48" name="Google Shape;48;g1596cc680f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04686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cc680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g1596cc680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endParaRPr lang="ru-RU" dirty="0">
              <a:effectLst/>
              <a:latin typeface="Times" pitchFamily="2" charset="0"/>
            </a:endParaRPr>
          </a:p>
        </p:txBody>
      </p:sp>
      <p:sp>
        <p:nvSpPr>
          <p:cNvPr id="48" name="Google Shape;48;g1596cc680f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48969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cc680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g1596cc680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g1596cc680f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94151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cc680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g1596cc680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endParaRPr lang="ru-RU" dirty="0">
              <a:effectLst/>
              <a:latin typeface="Times" pitchFamily="2" charset="0"/>
            </a:endParaRPr>
          </a:p>
        </p:txBody>
      </p:sp>
      <p:sp>
        <p:nvSpPr>
          <p:cNvPr id="48" name="Google Shape;48;g1596cc680f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725769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cc680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g1596cc680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endParaRPr lang="ru-RU" dirty="0">
              <a:effectLst/>
              <a:latin typeface="Times" pitchFamily="2" charset="0"/>
            </a:endParaRPr>
          </a:p>
        </p:txBody>
      </p:sp>
      <p:sp>
        <p:nvSpPr>
          <p:cNvPr id="48" name="Google Shape;48;g1596cc680f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138333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cc680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g1596cc680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endParaRPr lang="ru-RU" dirty="0">
              <a:effectLst/>
              <a:latin typeface="Times" pitchFamily="2" charset="0"/>
            </a:endParaRPr>
          </a:p>
        </p:txBody>
      </p:sp>
      <p:sp>
        <p:nvSpPr>
          <p:cNvPr id="48" name="Google Shape;48;g1596cc680f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61236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cc680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g1596cc680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endParaRPr lang="ru-RU" dirty="0">
              <a:effectLst/>
              <a:latin typeface="Times" pitchFamily="2" charset="0"/>
            </a:endParaRPr>
          </a:p>
        </p:txBody>
      </p:sp>
      <p:sp>
        <p:nvSpPr>
          <p:cNvPr id="48" name="Google Shape;48;g1596cc680f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818725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cc680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g1596cc680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endParaRPr lang="ru-RU" dirty="0">
              <a:effectLst/>
              <a:latin typeface="Times" pitchFamily="2" charset="0"/>
            </a:endParaRPr>
          </a:p>
        </p:txBody>
      </p:sp>
      <p:sp>
        <p:nvSpPr>
          <p:cNvPr id="48" name="Google Shape;48;g1596cc680f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81478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cc680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g1596cc680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endParaRPr lang="ru-RU" dirty="0">
              <a:effectLst/>
              <a:latin typeface="Times" pitchFamily="2" charset="0"/>
            </a:endParaRPr>
          </a:p>
        </p:txBody>
      </p:sp>
      <p:sp>
        <p:nvSpPr>
          <p:cNvPr id="48" name="Google Shape;48;g1596cc680f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613394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cc680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g1596cc680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ru-RU" dirty="0">
              <a:effectLst/>
              <a:latin typeface="Times" pitchFamily="2" charset="0"/>
            </a:endParaRPr>
          </a:p>
        </p:txBody>
      </p:sp>
      <p:sp>
        <p:nvSpPr>
          <p:cNvPr id="48" name="Google Shape;48;g1596cc680f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605498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cc680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g1596cc680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endParaRPr lang="en-US" b="0" i="0" dirty="0">
              <a:solidFill>
                <a:srgbClr val="F3F5F9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8" name="Google Shape;48;g1596cc680f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9901478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0996d622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140996d622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cc680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g1596cc680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g1596cc680f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991422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cc680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g1596cc680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g1596cc680f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61176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cc680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g1596cc680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endParaRPr lang="ru-RU" dirty="0">
              <a:effectLst/>
              <a:latin typeface="Times" pitchFamily="2" charset="0"/>
            </a:endParaRPr>
          </a:p>
        </p:txBody>
      </p:sp>
      <p:sp>
        <p:nvSpPr>
          <p:cNvPr id="48" name="Google Shape;48;g1596cc680f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35635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cc680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g1596cc680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endParaRPr lang="ru-RU" dirty="0">
              <a:effectLst/>
              <a:latin typeface="Times" pitchFamily="2" charset="0"/>
            </a:endParaRPr>
          </a:p>
        </p:txBody>
      </p:sp>
      <p:sp>
        <p:nvSpPr>
          <p:cNvPr id="48" name="Google Shape;48;g1596cc680f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93916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cc680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g1596cc680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endParaRPr lang="ru-RU" dirty="0">
              <a:effectLst/>
              <a:latin typeface="Times" pitchFamily="2" charset="0"/>
            </a:endParaRPr>
          </a:p>
        </p:txBody>
      </p:sp>
      <p:sp>
        <p:nvSpPr>
          <p:cNvPr id="48" name="Google Shape;48;g1596cc680f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38837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cc680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g1596cc680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ru-RU" dirty="0">
              <a:effectLst/>
              <a:latin typeface="Times" pitchFamily="2" charset="0"/>
            </a:endParaRPr>
          </a:p>
          <a:p>
            <a:pPr algn="just"/>
            <a:endParaRPr lang="ru-RU" dirty="0">
              <a:effectLst/>
              <a:latin typeface="Times" pitchFamily="2" charset="0"/>
            </a:endParaRPr>
          </a:p>
        </p:txBody>
      </p:sp>
      <p:sp>
        <p:nvSpPr>
          <p:cNvPr id="48" name="Google Shape;48;g1596cc680f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890334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cc680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g1596cc680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endParaRPr lang="ru-RU" dirty="0">
              <a:effectLst/>
              <a:latin typeface="Times" pitchFamily="2" charset="0"/>
            </a:endParaRPr>
          </a:p>
        </p:txBody>
      </p:sp>
      <p:sp>
        <p:nvSpPr>
          <p:cNvPr id="48" name="Google Shape;48;g1596cc680f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907811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4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4"/>
          <p:cNvSpPr txBox="1"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body" idx="2"/>
          </p:nvPr>
        </p:nvSpPr>
        <p:spPr>
          <a:xfrm>
            <a:off x="1371600" y="3637205"/>
            <a:ext cx="6400800" cy="46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>
            <a:spLocks noGrp="1"/>
          </p:cNvSpPr>
          <p:nvPr>
            <p:ph type="body" idx="1"/>
          </p:nvPr>
        </p:nvSpPr>
        <p:spPr>
          <a:xfrm>
            <a:off x="457199" y="1759937"/>
            <a:ext cx="5018388" cy="294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1" name="Google Shape;21;p15"/>
          <p:cNvSpPr>
            <a:spLocks noGrp="1"/>
          </p:cNvSpPr>
          <p:nvPr>
            <p:ph type="pic" idx="2"/>
          </p:nvPr>
        </p:nvSpPr>
        <p:spPr>
          <a:xfrm>
            <a:off x="5659438" y="1759744"/>
            <a:ext cx="3027362" cy="1414462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15"/>
          <p:cNvSpPr>
            <a:spLocks noGrp="1"/>
          </p:cNvSpPr>
          <p:nvPr>
            <p:ph type="pic" idx="3"/>
          </p:nvPr>
        </p:nvSpPr>
        <p:spPr>
          <a:xfrm>
            <a:off x="5659438" y="3288506"/>
            <a:ext cx="3027362" cy="1414462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5"/>
          <p:cNvSpPr txBox="1">
            <a:spLocks noGrp="1"/>
          </p:cNvSpPr>
          <p:nvPr>
            <p:ph type="title"/>
          </p:nvPr>
        </p:nvSpPr>
        <p:spPr>
          <a:xfrm>
            <a:off x="457200" y="927498"/>
            <a:ext cx="8229600" cy="62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">
  <p:cSld name="Финал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body" idx="1"/>
          </p:nvPr>
        </p:nvSpPr>
        <p:spPr>
          <a:xfrm>
            <a:off x="457200" y="2787704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9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ftr" idx="11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>
            <a:spLocks noGrp="1"/>
          </p:cNvSpPr>
          <p:nvPr>
            <p:ph type="title"/>
          </p:nvPr>
        </p:nvSpPr>
        <p:spPr>
          <a:xfrm>
            <a:off x="1371600" y="1956987"/>
            <a:ext cx="6400800" cy="669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ru-RU" sz="4000"/>
              <a:t>Проектирование БД</a:t>
            </a:r>
            <a:endParaRPr sz="4000"/>
          </a:p>
        </p:txBody>
      </p:sp>
      <p:sp>
        <p:nvSpPr>
          <p:cNvPr id="44" name="Google Shape;44;p1"/>
          <p:cNvSpPr txBox="1">
            <a:spLocks noGrp="1"/>
          </p:cNvSpPr>
          <p:nvPr>
            <p:ph type="body" idx="2"/>
          </p:nvPr>
        </p:nvSpPr>
        <p:spPr>
          <a:xfrm>
            <a:off x="1948800" y="3614555"/>
            <a:ext cx="5246400" cy="10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ru-RU" sz="2000" dirty="0"/>
              <a:t>Лекция </a:t>
            </a:r>
            <a:r>
              <a:rPr lang="en-US" sz="2000" smtClean="0"/>
              <a:t>4</a:t>
            </a:r>
            <a:r>
              <a:rPr lang="ru-RU" sz="2000" smtClean="0"/>
              <a:t>. </a:t>
            </a:r>
            <a:endParaRPr sz="20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ru-RU" sz="2000" dirty="0"/>
              <a:t>Распределенные данные. Транзакции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596cc680f3_0_0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95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 dirty="0">
                <a:solidFill>
                  <a:srgbClr val="000000"/>
                </a:solidFill>
              </a:rPr>
              <a:t>Нарушение изоляции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2CEBACEB-9E30-8A5D-869C-63EF57A74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7" y="1535623"/>
            <a:ext cx="9604532" cy="360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0864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596cc680f3_0_0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95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 dirty="0">
                <a:solidFill>
                  <a:srgbClr val="000000"/>
                </a:solidFill>
              </a:rPr>
              <a:t>Гарантия атомарности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CE89221E-D567-CA4E-19B6-E9F6FFD42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8" y="1631949"/>
            <a:ext cx="8514247" cy="216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89102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596cc680f3_0_0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95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 dirty="0" err="1">
                <a:solidFill>
                  <a:srgbClr val="000000"/>
                </a:solidFill>
              </a:rPr>
              <a:t>Однообъектные</a:t>
            </a:r>
            <a:r>
              <a:rPr lang="ru-RU" dirty="0">
                <a:solidFill>
                  <a:srgbClr val="000000"/>
                </a:solidFill>
              </a:rPr>
              <a:t> операции записи</a:t>
            </a:r>
          </a:p>
        </p:txBody>
      </p:sp>
      <p:sp>
        <p:nvSpPr>
          <p:cNvPr id="2" name="Google Shape;71;g140996d622b_2_152">
            <a:extLst>
              <a:ext uri="{FF2B5EF4-FFF2-40B4-BE49-F238E27FC236}">
                <a16:creationId xmlns:a16="http://schemas.microsoft.com/office/drawing/2014/main" xmlns="" id="{30527ED2-9F8E-237E-3943-36F2CE81B3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199" y="1704814"/>
            <a:ext cx="8529300" cy="29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sz="2200" dirty="0">
                <a:solidFill>
                  <a:srgbClr val="000000"/>
                </a:solidFill>
              </a:rPr>
              <a:t>При разрыве сетевого соединения после отправки первых 10 Кбайт будут ли сохранены в базе эти 10 Кбайт, синтаксический разбор которых невозможен?</a:t>
            </a:r>
            <a:endParaRPr lang="en-US" sz="2200" dirty="0">
              <a:solidFill>
                <a:srgbClr val="000000"/>
              </a:solidFill>
            </a:endParaRP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sz="2200" dirty="0">
                <a:solidFill>
                  <a:srgbClr val="000000"/>
                </a:solidFill>
              </a:rPr>
              <a:t>При сбое питания посередине перезаписи базой данных предыдущего значения на диске не перемешаются ли старое и новое значения?</a:t>
            </a:r>
            <a:endParaRPr lang="en-US" sz="2200" dirty="0">
              <a:solidFill>
                <a:srgbClr val="000000"/>
              </a:solidFill>
            </a:endParaRP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sz="2200" dirty="0">
                <a:solidFill>
                  <a:srgbClr val="000000"/>
                </a:solidFill>
              </a:rPr>
              <a:t>Увидит ли частично обновленное значение другой клиент, читающий данный документ во время операции записи?</a:t>
            </a:r>
          </a:p>
        </p:txBody>
      </p:sp>
    </p:spTree>
    <p:extLst>
      <p:ext uri="{BB962C8B-B14F-4D97-AF65-F5344CB8AC3E}">
        <p14:creationId xmlns:p14="http://schemas.microsoft.com/office/powerpoint/2010/main" xmlns="" val="2017072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596cc680f3_0_0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95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 dirty="0">
                <a:solidFill>
                  <a:srgbClr val="000000"/>
                </a:solidFill>
              </a:rPr>
              <a:t>Обработка ошибок и прерывание транзакций</a:t>
            </a:r>
          </a:p>
        </p:txBody>
      </p:sp>
      <p:sp>
        <p:nvSpPr>
          <p:cNvPr id="2" name="Google Shape;71;g140996d622b_2_152">
            <a:extLst>
              <a:ext uri="{FF2B5EF4-FFF2-40B4-BE49-F238E27FC236}">
                <a16:creationId xmlns:a16="http://schemas.microsoft.com/office/drawing/2014/main" xmlns="" id="{30527ED2-9F8E-237E-3943-36F2CE81B3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199" y="1704814"/>
            <a:ext cx="8529300" cy="29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произошел сбой сети при подтверждении клиенту ее успешной фиксации</a:t>
            </a:r>
            <a:endParaRPr lang="en-US" sz="2000" dirty="0">
              <a:solidFill>
                <a:srgbClr val="000000"/>
              </a:solidFill>
            </a:endParaRP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причина ошибки — в перегруженности, то повтор транзакции только усугубит проблему</a:t>
            </a:r>
            <a:endParaRPr lang="en-US" sz="2000" dirty="0">
              <a:solidFill>
                <a:srgbClr val="000000"/>
              </a:solidFill>
            </a:endParaRP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имеет смысл повторять выполнение транзакций только для временных ошибок</a:t>
            </a: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если есть побочные действия вне базы данных, то они могут выполняться даже в случае ее прерывания</a:t>
            </a: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при сбое клиентского процесса во время повтора попытки выполнения все данные, которые он пытается записать в базу, теряются</a:t>
            </a:r>
          </a:p>
        </p:txBody>
      </p:sp>
    </p:spTree>
    <p:extLst>
      <p:ext uri="{BB962C8B-B14F-4D97-AF65-F5344CB8AC3E}">
        <p14:creationId xmlns:p14="http://schemas.microsoft.com/office/powerpoint/2010/main" xmlns="" val="1419711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596cc680f3_0_0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95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 dirty="0">
                <a:solidFill>
                  <a:srgbClr val="000000"/>
                </a:solidFill>
              </a:rPr>
              <a:t>Слабые уровни изоляции</a:t>
            </a:r>
          </a:p>
        </p:txBody>
      </p:sp>
      <p:sp>
        <p:nvSpPr>
          <p:cNvPr id="2" name="Google Shape;71;g140996d622b_2_152">
            <a:extLst>
              <a:ext uri="{FF2B5EF4-FFF2-40B4-BE49-F238E27FC236}">
                <a16:creationId xmlns:a16="http://schemas.microsoft.com/office/drawing/2014/main" xmlns="" id="{30527ED2-9F8E-237E-3943-36F2CE81B3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199" y="1704814"/>
            <a:ext cx="8529300" cy="29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Состояние гонки возникает, только если одна транзакция читает данные, модифицируемые в этот момент другой, или две транзакции пытаются одновременно модифицировать одни и те же данные</a:t>
            </a: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трудно обнаружить при тестировании, поскольку они возникают только при проблемах с хронометражем</a:t>
            </a: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sz="2000" b="1" dirty="0" err="1">
                <a:solidFill>
                  <a:srgbClr val="000000"/>
                </a:solidFill>
              </a:rPr>
              <a:t>сериализуемая</a:t>
            </a:r>
            <a:r>
              <a:rPr lang="ru-RU" sz="2000" dirty="0">
                <a:solidFill>
                  <a:srgbClr val="000000"/>
                </a:solidFill>
              </a:rPr>
              <a:t> изоляция означает гарантию базой данных такого режима выполнения транзакций, как будто они выполняются последовательно</a:t>
            </a:r>
          </a:p>
        </p:txBody>
      </p:sp>
    </p:spTree>
    <p:extLst>
      <p:ext uri="{BB962C8B-B14F-4D97-AF65-F5344CB8AC3E}">
        <p14:creationId xmlns:p14="http://schemas.microsoft.com/office/powerpoint/2010/main" xmlns="" val="792317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596cc680f3_0_0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95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 dirty="0">
                <a:solidFill>
                  <a:srgbClr val="000000"/>
                </a:solidFill>
              </a:rPr>
              <a:t>Чтение зафиксированных данных</a:t>
            </a:r>
            <a:r>
              <a:rPr lang="en-US" dirty="0">
                <a:solidFill>
                  <a:srgbClr val="000000"/>
                </a:solidFill>
              </a:rPr>
              <a:t> (read committed)</a:t>
            </a:r>
            <a:r>
              <a:rPr lang="ru-RU" dirty="0">
                <a:solidFill>
                  <a:srgbClr val="000000"/>
                </a:solidFill>
              </a:rPr>
              <a:t>. Грязные чтения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1C07E5B6-4A4C-A749-AE4A-0199871D7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80" y="1711608"/>
            <a:ext cx="8922320" cy="248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7644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596cc680f3_0_0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95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 dirty="0">
                <a:solidFill>
                  <a:srgbClr val="000000"/>
                </a:solidFill>
              </a:rPr>
              <a:t>Чтение зафиксированных данных</a:t>
            </a:r>
            <a:r>
              <a:rPr lang="en-US" dirty="0">
                <a:solidFill>
                  <a:srgbClr val="000000"/>
                </a:solidFill>
              </a:rPr>
              <a:t> (read committed)</a:t>
            </a:r>
            <a:r>
              <a:rPr lang="ru-RU" dirty="0">
                <a:solidFill>
                  <a:srgbClr val="000000"/>
                </a:solidFill>
              </a:rPr>
              <a:t>. Грязная запись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4F72D0F4-8952-C9B2-850C-F7D72DAB6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89" y="1698787"/>
            <a:ext cx="70612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290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596cc680f3_0_0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95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 dirty="0">
                <a:solidFill>
                  <a:srgbClr val="000000"/>
                </a:solidFill>
              </a:rPr>
              <a:t>Изоляция снимков состояния и воспроизводимое чтение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31EC984B-7B96-8F91-E5AA-A09B12434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12" y="1704814"/>
            <a:ext cx="7850998" cy="325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4756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596cc680f3_0_0"/>
          <p:cNvSpPr txBox="1">
            <a:spLocks noGrp="1"/>
          </p:cNvSpPr>
          <p:nvPr>
            <p:ph type="title"/>
          </p:nvPr>
        </p:nvSpPr>
        <p:spPr>
          <a:xfrm>
            <a:off x="457200" y="503465"/>
            <a:ext cx="8229600" cy="95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 dirty="0">
                <a:solidFill>
                  <a:srgbClr val="000000"/>
                </a:solidFill>
              </a:rPr>
              <a:t>Реализация изоляции снимков состояния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669262D2-234E-1DE9-F457-109C39532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196" y="1273652"/>
            <a:ext cx="5833367" cy="38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8465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596cc680f3_0_0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95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 dirty="0">
                <a:solidFill>
                  <a:srgbClr val="000000"/>
                </a:solidFill>
              </a:rPr>
              <a:t>Воспроизводимое чтение</a:t>
            </a:r>
            <a:r>
              <a:rPr lang="en-US" dirty="0">
                <a:solidFill>
                  <a:srgbClr val="000000"/>
                </a:solidFill>
              </a:rPr>
              <a:t>(repeatable read)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2" name="Google Shape;71;g140996d622b_2_152">
            <a:extLst>
              <a:ext uri="{FF2B5EF4-FFF2-40B4-BE49-F238E27FC236}">
                <a16:creationId xmlns:a16="http://schemas.microsoft.com/office/drawing/2014/main" xmlns="" id="{30527ED2-9F8E-237E-3943-36F2CE81B3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199" y="1704814"/>
            <a:ext cx="8529300" cy="29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Изоляция снимков состояния — удобный уровень изоляции, особенно в случае транзакций только для чтения</a:t>
            </a:r>
            <a:endParaRPr lang="en-US" sz="2000" dirty="0">
              <a:solidFill>
                <a:srgbClr val="000000"/>
              </a:solidFill>
            </a:endParaRP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В </a:t>
            </a:r>
            <a:r>
              <a:rPr lang="en-US" sz="2000" dirty="0">
                <a:solidFill>
                  <a:srgbClr val="000000"/>
                </a:solidFill>
              </a:rPr>
              <a:t>Oracle </a:t>
            </a:r>
            <a:r>
              <a:rPr lang="ru-RU" sz="2000" dirty="0">
                <a:solidFill>
                  <a:srgbClr val="000000"/>
                </a:solidFill>
              </a:rPr>
              <a:t>он называется уровнем </a:t>
            </a:r>
            <a:r>
              <a:rPr lang="ru-RU" sz="2000" b="1" dirty="0" err="1">
                <a:solidFill>
                  <a:srgbClr val="000000"/>
                </a:solidFill>
              </a:rPr>
              <a:t>сериализации</a:t>
            </a:r>
            <a:r>
              <a:rPr lang="ru-RU" sz="2000" dirty="0">
                <a:solidFill>
                  <a:srgbClr val="000000"/>
                </a:solidFill>
              </a:rPr>
              <a:t> (</a:t>
            </a:r>
            <a:r>
              <a:rPr lang="en-US" sz="2000" dirty="0">
                <a:solidFill>
                  <a:srgbClr val="000000"/>
                </a:solidFill>
              </a:rPr>
              <a:t>serializable), </a:t>
            </a:r>
            <a:r>
              <a:rPr lang="ru-RU" sz="2000" dirty="0">
                <a:solidFill>
                  <a:srgbClr val="000000"/>
                </a:solidFill>
              </a:rPr>
              <a:t>а в </a:t>
            </a:r>
            <a:r>
              <a:rPr lang="en-US" sz="2000" dirty="0">
                <a:solidFill>
                  <a:srgbClr val="000000"/>
                </a:solidFill>
              </a:rPr>
              <a:t>PostgreSQL </a:t>
            </a:r>
            <a:r>
              <a:rPr lang="ru-RU" sz="2000" dirty="0">
                <a:solidFill>
                  <a:srgbClr val="000000"/>
                </a:solidFill>
              </a:rPr>
              <a:t>и </a:t>
            </a:r>
            <a:r>
              <a:rPr lang="en-US" sz="2000" dirty="0">
                <a:solidFill>
                  <a:srgbClr val="000000"/>
                </a:solidFill>
              </a:rPr>
              <a:t>MySQL — </a:t>
            </a:r>
            <a:r>
              <a:rPr lang="ru-RU" sz="2000" b="1" dirty="0">
                <a:solidFill>
                  <a:srgbClr val="000000"/>
                </a:solidFill>
              </a:rPr>
              <a:t>воспроизводимым чтением </a:t>
            </a:r>
            <a:r>
              <a:rPr lang="ru-RU" sz="2000" dirty="0">
                <a:solidFill>
                  <a:srgbClr val="000000"/>
                </a:solidFill>
              </a:rPr>
              <a:t>(</a:t>
            </a:r>
            <a:r>
              <a:rPr lang="en-US" sz="2000" dirty="0">
                <a:solidFill>
                  <a:srgbClr val="000000"/>
                </a:solidFill>
              </a:rPr>
              <a:t>repeatable read)</a:t>
            </a:r>
            <a:endParaRPr lang="ru-RU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350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596cc680f3_0_0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95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 dirty="0">
                <a:solidFill>
                  <a:srgbClr val="000000"/>
                </a:solidFill>
              </a:rPr>
              <a:t>Проблемы эксплуатации ИС</a:t>
            </a:r>
          </a:p>
        </p:txBody>
      </p:sp>
      <p:sp>
        <p:nvSpPr>
          <p:cNvPr id="2" name="Google Shape;71;g140996d622b_2_152">
            <a:extLst>
              <a:ext uri="{FF2B5EF4-FFF2-40B4-BE49-F238E27FC236}">
                <a16:creationId xmlns:a16="http://schemas.microsoft.com/office/drawing/2014/main" xmlns="" id="{30527ED2-9F8E-237E-3943-36F2CE81B3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199" y="1704814"/>
            <a:ext cx="8529300" cy="29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988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sz="2800" dirty="0">
                <a:solidFill>
                  <a:srgbClr val="000000"/>
                </a:solidFill>
              </a:rPr>
              <a:t>отказ ПО в любой момент</a:t>
            </a:r>
          </a:p>
          <a:p>
            <a:pPr marL="342900" lvl="0" indent="-30988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sz="2800" dirty="0">
                <a:solidFill>
                  <a:srgbClr val="000000"/>
                </a:solidFill>
              </a:rPr>
              <a:t>фатальный сбой приложения</a:t>
            </a:r>
          </a:p>
          <a:p>
            <a:pPr marL="342900" lvl="0" indent="-30988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sz="2800" dirty="0">
                <a:solidFill>
                  <a:srgbClr val="000000"/>
                </a:solidFill>
              </a:rPr>
              <a:t>разрывы сети</a:t>
            </a:r>
          </a:p>
          <a:p>
            <a:pPr marL="342900" lvl="0" indent="-30988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sz="2800" dirty="0">
                <a:solidFill>
                  <a:srgbClr val="000000"/>
                </a:solidFill>
              </a:rPr>
              <a:t>операции одновременно</a:t>
            </a:r>
          </a:p>
          <a:p>
            <a:pPr marL="342900" lvl="0" indent="-30988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sz="2800" dirty="0">
                <a:solidFill>
                  <a:srgbClr val="000000"/>
                </a:solidFill>
              </a:rPr>
              <a:t>частичное обновление</a:t>
            </a:r>
          </a:p>
          <a:p>
            <a:pPr marL="342900" lvl="0" indent="-30988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sz="2800" dirty="0">
                <a:solidFill>
                  <a:srgbClr val="000000"/>
                </a:solidFill>
              </a:rPr>
              <a:t>состояние гонки</a:t>
            </a:r>
          </a:p>
        </p:txBody>
      </p:sp>
    </p:spTree>
    <p:extLst>
      <p:ext uri="{BB962C8B-B14F-4D97-AF65-F5344CB8AC3E}">
        <p14:creationId xmlns:p14="http://schemas.microsoft.com/office/powerpoint/2010/main" xmlns="" val="566463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596cc680f3_0_0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95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 dirty="0" err="1">
                <a:solidFill>
                  <a:srgbClr val="000000"/>
                </a:solidFill>
              </a:rPr>
              <a:t>Сериализуемость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2" name="Google Shape;71;g140996d622b_2_152">
            <a:extLst>
              <a:ext uri="{FF2B5EF4-FFF2-40B4-BE49-F238E27FC236}">
                <a16:creationId xmlns:a16="http://schemas.microsoft.com/office/drawing/2014/main" xmlns="" id="{30527ED2-9F8E-237E-3943-36F2CE81B3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199" y="1704814"/>
            <a:ext cx="8529300" cy="29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sz="2800" dirty="0">
                <a:solidFill>
                  <a:srgbClr val="000000"/>
                </a:solidFill>
              </a:rPr>
              <a:t>считается самым сильным уровнем изоляции</a:t>
            </a: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sz="2800" dirty="0">
                <a:solidFill>
                  <a:srgbClr val="000000"/>
                </a:solidFill>
              </a:rPr>
              <a:t>гарантирует, что даже при конкурентном выполнении транзакций результат останется таким же, как и в случае их последовательного (по одной за раз) выполнения, без всякой конкурентности</a:t>
            </a: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sz="2800" dirty="0">
                <a:solidFill>
                  <a:srgbClr val="000000"/>
                </a:solidFill>
              </a:rPr>
              <a:t>предотвращает все возможные состояния гонки.</a:t>
            </a:r>
          </a:p>
        </p:txBody>
      </p:sp>
    </p:spTree>
    <p:extLst>
      <p:ext uri="{BB962C8B-B14F-4D97-AF65-F5344CB8AC3E}">
        <p14:creationId xmlns:p14="http://schemas.microsoft.com/office/powerpoint/2010/main" xmlns="" val="451070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596cc680f3_0_0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95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 dirty="0">
                <a:solidFill>
                  <a:srgbClr val="000000"/>
                </a:solidFill>
              </a:rPr>
              <a:t>Последовательное выполнение</a:t>
            </a:r>
          </a:p>
        </p:txBody>
      </p:sp>
      <p:sp>
        <p:nvSpPr>
          <p:cNvPr id="2" name="Google Shape;71;g140996d622b_2_152">
            <a:extLst>
              <a:ext uri="{FF2B5EF4-FFF2-40B4-BE49-F238E27FC236}">
                <a16:creationId xmlns:a16="http://schemas.microsoft.com/office/drawing/2014/main" xmlns="" id="{30527ED2-9F8E-237E-3943-36F2CE81B3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199" y="1704814"/>
            <a:ext cx="8529300" cy="29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RAM </a:t>
            </a:r>
            <a:r>
              <a:rPr lang="ru-RU" sz="2800" dirty="0">
                <a:solidFill>
                  <a:srgbClr val="000000"/>
                </a:solidFill>
              </a:rPr>
              <a:t>стала достаточно дешевой для того</a:t>
            </a: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OLTP-</a:t>
            </a:r>
            <a:r>
              <a:rPr lang="ru-RU" sz="2800" dirty="0">
                <a:solidFill>
                  <a:srgbClr val="000000"/>
                </a:solidFill>
              </a:rPr>
              <a:t>транзакции обычно короткие и выполняют лишь небольшое количество операций записи и чтения</a:t>
            </a: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sz="2800" dirty="0">
                <a:solidFill>
                  <a:srgbClr val="000000"/>
                </a:solidFill>
              </a:rPr>
              <a:t>пропускная способность ограничивается пропускной способностью одного ядра </a:t>
            </a:r>
            <a:r>
              <a:rPr lang="en-US" sz="2800" dirty="0">
                <a:solidFill>
                  <a:srgbClr val="000000"/>
                </a:solidFill>
              </a:rPr>
              <a:t>CPU</a:t>
            </a:r>
            <a:endParaRPr lang="ru-RU" sz="2800" dirty="0">
              <a:solidFill>
                <a:srgbClr val="000000"/>
              </a:solidFill>
            </a:endParaRP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endParaRPr lang="ru-RU" sz="2800" dirty="0">
              <a:solidFill>
                <a:srgbClr val="00000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C5CE3133-70D4-E92D-DA79-3396DD30E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itchFamily="2" charset="0"/>
                <a:ea typeface="Calibri" panose="020F0502020204030204" pitchFamily="34" charset="0"/>
                <a:cs typeface="Calibri" panose="020F0502020204030204" pitchFamily="34" charset="0"/>
              </a:rPr>
              <a:t>OLTP-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itchFamily="2" charset="0"/>
                <a:ea typeface="Calibri" panose="020F0502020204030204" pitchFamily="34" charset="0"/>
                <a:cs typeface="Calibri" panose="020F0502020204030204" pitchFamily="34" charset="0"/>
              </a:rPr>
              <a:t>транзакции обычно короткие и выполняют лишь небольшое количество операций записи и чтения</a:t>
            </a:r>
            <a:r>
              <a:rPr kumimoji="0" lang="ru-RU" altLang="ru-RU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4355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596cc680f3_0_0"/>
          <p:cNvSpPr txBox="1">
            <a:spLocks noGrp="1"/>
          </p:cNvSpPr>
          <p:nvPr>
            <p:ph type="title"/>
          </p:nvPr>
        </p:nvSpPr>
        <p:spPr>
          <a:xfrm>
            <a:off x="457200" y="503465"/>
            <a:ext cx="8229600" cy="95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 dirty="0">
                <a:solidFill>
                  <a:srgbClr val="000000"/>
                </a:solidFill>
              </a:rPr>
              <a:t>Инкапсуляция транзакций в хранимых процедурах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08BCACA7-4BA3-8A97-4941-98B9D08DB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56840"/>
            <a:ext cx="7162800" cy="368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7299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596cc680f3_0_0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95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 dirty="0">
                <a:solidFill>
                  <a:srgbClr val="000000"/>
                </a:solidFill>
              </a:rPr>
              <a:t>Требования к использованию последовательного выполнения</a:t>
            </a:r>
          </a:p>
        </p:txBody>
      </p:sp>
      <p:sp>
        <p:nvSpPr>
          <p:cNvPr id="2" name="Google Shape;71;g140996d622b_2_152">
            <a:extLst>
              <a:ext uri="{FF2B5EF4-FFF2-40B4-BE49-F238E27FC236}">
                <a16:creationId xmlns:a16="http://schemas.microsoft.com/office/drawing/2014/main" xmlns="" id="{30527ED2-9F8E-237E-3943-36F2CE81B3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199" y="1704814"/>
            <a:ext cx="8529300" cy="29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dirty="0">
                <a:solidFill>
                  <a:srgbClr val="000000"/>
                </a:solidFill>
              </a:rPr>
              <a:t>Все транзакции должны быть маленькими и быстрыми</a:t>
            </a: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dirty="0">
                <a:solidFill>
                  <a:srgbClr val="000000"/>
                </a:solidFill>
              </a:rPr>
              <a:t>Набор данных должен помещаться в памяти целиком</a:t>
            </a: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dirty="0">
                <a:solidFill>
                  <a:srgbClr val="000000"/>
                </a:solidFill>
              </a:rPr>
              <a:t>Пропускная способность по записи должна быть достаточно низкой для обработки на одном ядре </a:t>
            </a:r>
            <a:r>
              <a:rPr lang="en-US" dirty="0">
                <a:solidFill>
                  <a:srgbClr val="000000"/>
                </a:solidFill>
              </a:rPr>
              <a:t>CPU</a:t>
            </a:r>
            <a:endParaRPr lang="ru-RU" dirty="0">
              <a:solidFill>
                <a:srgbClr val="000000"/>
              </a:solidFill>
            </a:endParaRP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dirty="0">
                <a:solidFill>
                  <a:srgbClr val="000000"/>
                </a:solidFill>
              </a:rPr>
              <a:t>Многосекционные транзакции возможны, но их сфера применения жестко ограничена</a:t>
            </a: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endParaRPr lang="ru-RU" dirty="0">
              <a:solidFill>
                <a:srgbClr val="000000"/>
              </a:solidFill>
            </a:endParaRP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1194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596cc680f3_0_0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95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 dirty="0">
                <a:solidFill>
                  <a:srgbClr val="000000"/>
                </a:solidFill>
              </a:rPr>
              <a:t>Двухфазная блокировка (2</a:t>
            </a:r>
            <a:r>
              <a:rPr lang="en-US" dirty="0">
                <a:solidFill>
                  <a:srgbClr val="000000"/>
                </a:solidFill>
              </a:rPr>
              <a:t>PL)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2" name="Google Shape;71;g140996d622b_2_152">
            <a:extLst>
              <a:ext uri="{FF2B5EF4-FFF2-40B4-BE49-F238E27FC236}">
                <a16:creationId xmlns:a16="http://schemas.microsoft.com/office/drawing/2014/main" xmlns="" id="{30527ED2-9F8E-237E-3943-36F2CE81B3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199" y="1704814"/>
            <a:ext cx="8529300" cy="29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dirty="0">
                <a:solidFill>
                  <a:srgbClr val="000000"/>
                </a:solidFill>
              </a:rPr>
              <a:t>Если транзакция </a:t>
            </a:r>
            <a:r>
              <a:rPr lang="en-US" dirty="0">
                <a:solidFill>
                  <a:srgbClr val="000000"/>
                </a:solidFill>
              </a:rPr>
              <a:t>A </a:t>
            </a:r>
            <a:r>
              <a:rPr lang="ru-RU" b="1" dirty="0">
                <a:solidFill>
                  <a:srgbClr val="000000"/>
                </a:solidFill>
              </a:rPr>
              <a:t>читает</a:t>
            </a:r>
            <a:r>
              <a:rPr lang="ru-RU" dirty="0">
                <a:solidFill>
                  <a:srgbClr val="000000"/>
                </a:solidFill>
              </a:rPr>
              <a:t> объект, а транзакция </a:t>
            </a:r>
            <a:r>
              <a:rPr lang="en-US" dirty="0">
                <a:solidFill>
                  <a:srgbClr val="000000"/>
                </a:solidFill>
              </a:rPr>
              <a:t>B </a:t>
            </a:r>
            <a:r>
              <a:rPr lang="ru-RU" dirty="0">
                <a:solidFill>
                  <a:srgbClr val="000000"/>
                </a:solidFill>
              </a:rPr>
              <a:t>хочет выполнить </a:t>
            </a:r>
            <a:r>
              <a:rPr lang="ru-RU" b="1" dirty="0">
                <a:solidFill>
                  <a:srgbClr val="000000"/>
                </a:solidFill>
              </a:rPr>
              <a:t>запись</a:t>
            </a:r>
            <a:r>
              <a:rPr lang="ru-RU" dirty="0">
                <a:solidFill>
                  <a:srgbClr val="000000"/>
                </a:solidFill>
              </a:rPr>
              <a:t> этого объекта, то </a:t>
            </a:r>
            <a:r>
              <a:rPr lang="en-US" dirty="0">
                <a:solidFill>
                  <a:srgbClr val="000000"/>
                </a:solidFill>
              </a:rPr>
              <a:t>B </a:t>
            </a:r>
            <a:r>
              <a:rPr lang="ru-RU" dirty="0">
                <a:solidFill>
                  <a:srgbClr val="000000"/>
                </a:solidFill>
              </a:rPr>
              <a:t>должна дождаться фиксации или прерывания транзакции </a:t>
            </a:r>
            <a:r>
              <a:rPr lang="en-US" dirty="0">
                <a:solidFill>
                  <a:srgbClr val="000000"/>
                </a:solidFill>
              </a:rPr>
              <a:t>A, </a:t>
            </a:r>
            <a:r>
              <a:rPr lang="ru-RU" dirty="0">
                <a:solidFill>
                  <a:srgbClr val="000000"/>
                </a:solidFill>
              </a:rPr>
              <a:t>прежде чем продолжить работу</a:t>
            </a:r>
            <a:endParaRPr lang="en-US" dirty="0">
              <a:solidFill>
                <a:srgbClr val="000000"/>
              </a:solidFill>
            </a:endParaRP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dirty="0">
                <a:solidFill>
                  <a:srgbClr val="000000"/>
                </a:solidFill>
              </a:rPr>
              <a:t>Если транзакция </a:t>
            </a:r>
            <a:r>
              <a:rPr lang="en-US" dirty="0">
                <a:solidFill>
                  <a:srgbClr val="000000"/>
                </a:solidFill>
              </a:rPr>
              <a:t>A </a:t>
            </a:r>
            <a:r>
              <a:rPr lang="ru-RU" b="1" dirty="0">
                <a:solidFill>
                  <a:srgbClr val="000000"/>
                </a:solidFill>
              </a:rPr>
              <a:t>записывает</a:t>
            </a:r>
            <a:r>
              <a:rPr lang="ru-RU" dirty="0">
                <a:solidFill>
                  <a:srgbClr val="000000"/>
                </a:solidFill>
              </a:rPr>
              <a:t> объект, а транзакция </a:t>
            </a:r>
            <a:r>
              <a:rPr lang="en-US" dirty="0">
                <a:solidFill>
                  <a:srgbClr val="000000"/>
                </a:solidFill>
              </a:rPr>
              <a:t>B </a:t>
            </a:r>
            <a:r>
              <a:rPr lang="ru-RU" dirty="0">
                <a:solidFill>
                  <a:srgbClr val="000000"/>
                </a:solidFill>
              </a:rPr>
              <a:t>хочет его </a:t>
            </a:r>
            <a:r>
              <a:rPr lang="ru-RU" b="1" dirty="0">
                <a:solidFill>
                  <a:srgbClr val="000000"/>
                </a:solidFill>
              </a:rPr>
              <a:t>прочитать</a:t>
            </a:r>
            <a:r>
              <a:rPr lang="ru-RU" dirty="0">
                <a:solidFill>
                  <a:srgbClr val="000000"/>
                </a:solidFill>
              </a:rPr>
              <a:t>, то должна дождаться фиксации или прерывания транзакции </a:t>
            </a:r>
            <a:r>
              <a:rPr lang="en-US" dirty="0">
                <a:solidFill>
                  <a:srgbClr val="000000"/>
                </a:solidFill>
              </a:rPr>
              <a:t>A, </a:t>
            </a:r>
            <a:r>
              <a:rPr lang="ru-RU" dirty="0">
                <a:solidFill>
                  <a:srgbClr val="000000"/>
                </a:solidFill>
              </a:rPr>
              <a:t>прежде чем продолжить работу</a:t>
            </a:r>
          </a:p>
        </p:txBody>
      </p:sp>
    </p:spTree>
    <p:extLst>
      <p:ext uri="{BB962C8B-B14F-4D97-AF65-F5344CB8AC3E}">
        <p14:creationId xmlns:p14="http://schemas.microsoft.com/office/powerpoint/2010/main" xmlns="" val="3389736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596cc680f3_0_0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95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 dirty="0">
                <a:solidFill>
                  <a:srgbClr val="000000"/>
                </a:solidFill>
              </a:rPr>
              <a:t>Реализация двухфазной блокировки</a:t>
            </a:r>
          </a:p>
        </p:txBody>
      </p:sp>
      <p:sp>
        <p:nvSpPr>
          <p:cNvPr id="2" name="Google Shape;71;g140996d622b_2_152">
            <a:extLst>
              <a:ext uri="{FF2B5EF4-FFF2-40B4-BE49-F238E27FC236}">
                <a16:creationId xmlns:a16="http://schemas.microsoft.com/office/drawing/2014/main" xmlns="" id="{30527ED2-9F8E-237E-3943-36F2CE81B3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199" y="1704814"/>
            <a:ext cx="8529300" cy="29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Перед чтением объекта транзакция должна сначала установить блокировку в разделяемом режиме.</a:t>
            </a: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Перед записью объекта транзакция сначала должна установить блокировку в монопольном режиме.</a:t>
            </a: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При чтении объекта с последующей записью транзакция может повысить уровень блокировки с разделяемой до монопольной</a:t>
            </a: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После установки блокировки транзакция должна продолжать удерживать ее вплоть до завершения (фиксации или прерывания)</a:t>
            </a:r>
          </a:p>
        </p:txBody>
      </p:sp>
    </p:spTree>
    <p:extLst>
      <p:ext uri="{BB962C8B-B14F-4D97-AF65-F5344CB8AC3E}">
        <p14:creationId xmlns:p14="http://schemas.microsoft.com/office/powerpoint/2010/main" xmlns="" val="1425540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596cc680f3_0_0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95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 dirty="0" err="1">
                <a:solidFill>
                  <a:srgbClr val="000000"/>
                </a:solidFill>
              </a:rPr>
              <a:t>Сериализуемая</a:t>
            </a:r>
            <a:r>
              <a:rPr lang="ru-RU" dirty="0">
                <a:solidFill>
                  <a:srgbClr val="000000"/>
                </a:solidFill>
              </a:rPr>
              <a:t> изоляция снимков состояния (</a:t>
            </a:r>
            <a:r>
              <a:rPr lang="en-US" dirty="0">
                <a:solidFill>
                  <a:srgbClr val="000000"/>
                </a:solidFill>
              </a:rPr>
              <a:t>SSI)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2" name="Google Shape;71;g140996d622b_2_152">
            <a:extLst>
              <a:ext uri="{FF2B5EF4-FFF2-40B4-BE49-F238E27FC236}">
                <a16:creationId xmlns:a16="http://schemas.microsoft.com/office/drawing/2014/main" xmlns="" id="{30527ED2-9F8E-237E-3943-36F2CE81B3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199" y="1704814"/>
            <a:ext cx="8529300" cy="29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обеспечивает полную </a:t>
            </a:r>
            <a:r>
              <a:rPr lang="ru-RU" sz="2000" dirty="0" err="1">
                <a:solidFill>
                  <a:srgbClr val="000000"/>
                </a:solidFill>
              </a:rPr>
              <a:t>сериализуемость</a:t>
            </a:r>
            <a:r>
              <a:rPr lang="ru-RU" sz="2000" dirty="0">
                <a:solidFill>
                  <a:srgbClr val="000000"/>
                </a:solidFill>
              </a:rPr>
              <a:t> за счет лишь небольшого снижения производительности по сравнению с обычной изоляцией снимков состояния</a:t>
            </a: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представляет собой оптимистический метод управления конкурентным доступом</a:t>
            </a: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все операции чтения в пределах транзакции выполняются на основе согласованного снимка состояния базы </a:t>
            </a:r>
            <a:r>
              <a:rPr lang="ru-RU" sz="2000" dirty="0" err="1">
                <a:solidFill>
                  <a:srgbClr val="000000"/>
                </a:solidFill>
              </a:rPr>
              <a:t>данны</a:t>
            </a:r>
            <a:r>
              <a:rPr lang="en-US" sz="2000" dirty="0">
                <a:solidFill>
                  <a:srgbClr val="000000"/>
                </a:solidFill>
              </a:rPr>
              <a:t>x</a:t>
            </a:r>
            <a:endParaRPr lang="ru-RU" sz="2000" dirty="0">
              <a:solidFill>
                <a:srgbClr val="000000"/>
              </a:solidFill>
            </a:endParaRP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endParaRPr lang="ru-RU" sz="2000" dirty="0">
              <a:solidFill>
                <a:srgbClr val="000000"/>
              </a:solidFill>
            </a:endParaRP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endParaRPr lang="ru-RU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3095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596cc680f3_0_0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95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 dirty="0">
                <a:solidFill>
                  <a:srgbClr val="000000"/>
                </a:solidFill>
              </a:rPr>
              <a:t>Уровни изоляции </a:t>
            </a:r>
            <a:r>
              <a:rPr lang="en-US" dirty="0">
                <a:solidFill>
                  <a:srgbClr val="000000"/>
                </a:solidFill>
              </a:rPr>
              <a:t>PostgreSQL</a:t>
            </a:r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D31CEDB1-8F38-2F4B-62EF-F4D00F7F0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653719"/>
            <a:ext cx="7772400" cy="1605063"/>
          </a:xfrm>
          <a:prstGeom prst="rect">
            <a:avLst/>
          </a:prstGeom>
        </p:spPr>
      </p:pic>
      <p:sp>
        <p:nvSpPr>
          <p:cNvPr id="5" name="Google Shape;71;g140996d622b_2_152">
            <a:extLst>
              <a:ext uri="{FF2B5EF4-FFF2-40B4-BE49-F238E27FC236}">
                <a16:creationId xmlns:a16="http://schemas.microsoft.com/office/drawing/2014/main" xmlns="" id="{3260475A-5878-146E-1D41-1CC28290F7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199" y="3438686"/>
            <a:ext cx="8529300" cy="11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https://</a:t>
            </a:r>
            <a:r>
              <a:rPr lang="en-US" sz="2000" dirty="0" err="1">
                <a:solidFill>
                  <a:srgbClr val="000000"/>
                </a:solidFill>
              </a:rPr>
              <a:t>www.postgresql.org</a:t>
            </a:r>
            <a:r>
              <a:rPr lang="en-US" sz="2000" dirty="0">
                <a:solidFill>
                  <a:srgbClr val="000000"/>
                </a:solidFill>
              </a:rPr>
              <a:t>/docs/current/transaction-</a:t>
            </a:r>
            <a:r>
              <a:rPr lang="en-US" sz="2000" dirty="0" err="1">
                <a:solidFill>
                  <a:srgbClr val="000000"/>
                </a:solidFill>
              </a:rPr>
              <a:t>iso.html</a:t>
            </a:r>
            <a:endParaRPr lang="ru-RU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5468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0996d622b_0_1"/>
          <p:cNvSpPr txBox="1">
            <a:spLocks noGrp="1"/>
          </p:cNvSpPr>
          <p:nvPr>
            <p:ph type="title"/>
          </p:nvPr>
        </p:nvSpPr>
        <p:spPr>
          <a:xfrm>
            <a:off x="457200" y="1700037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ru-RU"/>
              <a:t>Спасибо за внимание!</a:t>
            </a:r>
            <a:endParaRPr/>
          </a:p>
        </p:txBody>
      </p:sp>
      <p:sp>
        <p:nvSpPr>
          <p:cNvPr id="282" name="Google Shape;282;g140996d622b_0_1"/>
          <p:cNvSpPr txBox="1">
            <a:spLocks noGrp="1"/>
          </p:cNvSpPr>
          <p:nvPr>
            <p:ph type="body" idx="1"/>
          </p:nvPr>
        </p:nvSpPr>
        <p:spPr>
          <a:xfrm>
            <a:off x="457200" y="2490643"/>
            <a:ext cx="82296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ru-RU"/>
              <a:t>www.ifmo.ru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596cc680f3_0_0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95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 dirty="0">
                <a:solidFill>
                  <a:srgbClr val="000000"/>
                </a:solidFill>
              </a:rPr>
              <a:t>Транзакция</a:t>
            </a:r>
          </a:p>
        </p:txBody>
      </p:sp>
      <p:sp>
        <p:nvSpPr>
          <p:cNvPr id="2" name="Google Shape;71;g140996d622b_2_152">
            <a:extLst>
              <a:ext uri="{FF2B5EF4-FFF2-40B4-BE49-F238E27FC236}">
                <a16:creationId xmlns:a16="http://schemas.microsoft.com/office/drawing/2014/main" xmlns="" id="{30527ED2-9F8E-237E-3943-36F2CE81B3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199" y="1704814"/>
            <a:ext cx="8529300" cy="29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988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sz="2800" dirty="0">
                <a:solidFill>
                  <a:srgbClr val="000000"/>
                </a:solidFill>
              </a:rPr>
              <a:t>это способ группировки приложением нескольких операций записи и чтения в одну логическую единицу</a:t>
            </a:r>
          </a:p>
          <a:p>
            <a:pPr marL="342900" lvl="0" indent="-30988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sz="2800" dirty="0">
                <a:solidFill>
                  <a:srgbClr val="000000"/>
                </a:solidFill>
              </a:rPr>
              <a:t>были созданы с определенной целью, а именно для упрощения модели программирования приложений, работающих с базами данных.</a:t>
            </a:r>
          </a:p>
        </p:txBody>
      </p:sp>
    </p:spTree>
    <p:extLst>
      <p:ext uri="{BB962C8B-B14F-4D97-AF65-F5344CB8AC3E}">
        <p14:creationId xmlns:p14="http://schemas.microsoft.com/office/powerpoint/2010/main" xmlns="" val="274065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596cc680f3_0_0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95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dirty="0">
                <a:solidFill>
                  <a:srgbClr val="000000"/>
                </a:solidFill>
              </a:rPr>
              <a:t>ACID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2" name="Google Shape;71;g140996d622b_2_152">
            <a:extLst>
              <a:ext uri="{FF2B5EF4-FFF2-40B4-BE49-F238E27FC236}">
                <a16:creationId xmlns:a16="http://schemas.microsoft.com/office/drawing/2014/main" xmlns="" id="{30527ED2-9F8E-237E-3943-36F2CE81B3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199" y="1704814"/>
            <a:ext cx="8529300" cy="29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en-US" sz="2800" b="1" dirty="0">
                <a:solidFill>
                  <a:srgbClr val="000000"/>
                </a:solidFill>
              </a:rPr>
              <a:t>A</a:t>
            </a:r>
            <a:r>
              <a:rPr lang="en-US" sz="2800" dirty="0">
                <a:solidFill>
                  <a:srgbClr val="000000"/>
                </a:solidFill>
              </a:rPr>
              <a:t>tomicity</a:t>
            </a:r>
            <a:r>
              <a:rPr lang="ru-RU" sz="2800" dirty="0">
                <a:solidFill>
                  <a:srgbClr val="000000"/>
                </a:solidFill>
              </a:rPr>
              <a:t> - атомарность</a:t>
            </a: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en-US" sz="2800" b="1" dirty="0">
                <a:solidFill>
                  <a:srgbClr val="000000"/>
                </a:solidFill>
              </a:rPr>
              <a:t>C</a:t>
            </a:r>
            <a:r>
              <a:rPr lang="en-US" sz="2800" dirty="0">
                <a:solidFill>
                  <a:srgbClr val="000000"/>
                </a:solidFill>
              </a:rPr>
              <a:t>onsistency</a:t>
            </a:r>
            <a:r>
              <a:rPr lang="ru-RU" sz="2800" dirty="0">
                <a:solidFill>
                  <a:srgbClr val="000000"/>
                </a:solidFill>
              </a:rPr>
              <a:t> - согласованность</a:t>
            </a: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en-US" sz="2800" b="1" dirty="0">
                <a:solidFill>
                  <a:srgbClr val="000000"/>
                </a:solidFill>
              </a:rPr>
              <a:t>I</a:t>
            </a:r>
            <a:r>
              <a:rPr lang="en-US" sz="2800" dirty="0">
                <a:solidFill>
                  <a:srgbClr val="000000"/>
                </a:solidFill>
              </a:rPr>
              <a:t>solation</a:t>
            </a:r>
            <a:r>
              <a:rPr lang="ru-RU" sz="2800" dirty="0">
                <a:solidFill>
                  <a:srgbClr val="000000"/>
                </a:solidFill>
              </a:rPr>
              <a:t> - изоляция</a:t>
            </a: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en-US" sz="2800" b="1" dirty="0">
                <a:solidFill>
                  <a:srgbClr val="000000"/>
                </a:solidFill>
              </a:rPr>
              <a:t>D</a:t>
            </a:r>
            <a:r>
              <a:rPr lang="en-US" sz="2800" dirty="0">
                <a:solidFill>
                  <a:srgbClr val="000000"/>
                </a:solidFill>
              </a:rPr>
              <a:t>urability</a:t>
            </a:r>
            <a:r>
              <a:rPr lang="ru-RU" sz="2800" dirty="0">
                <a:solidFill>
                  <a:srgbClr val="000000"/>
                </a:solidFill>
              </a:rPr>
              <a:t> - сохраняемость</a:t>
            </a:r>
          </a:p>
          <a:p>
            <a:pPr marL="33020" lvl="0" indent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None/>
            </a:pPr>
            <a:endParaRPr lang="ru-RU" sz="2800" dirty="0">
              <a:solidFill>
                <a:srgbClr val="000000"/>
              </a:solidFill>
            </a:endParaRP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endParaRPr lang="ru-RU" sz="2800" dirty="0">
              <a:solidFill>
                <a:srgbClr val="000000"/>
              </a:solidFill>
            </a:endParaRP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endParaRPr lang="ru-RU" sz="2800" dirty="0">
              <a:solidFill>
                <a:srgbClr val="000000"/>
              </a:solidFill>
            </a:endParaRP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endParaRPr lang="ru-RU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25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596cc680f3_0_0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95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dirty="0">
                <a:solidFill>
                  <a:srgbClr val="000000"/>
                </a:solidFill>
              </a:rPr>
              <a:t>BASE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2" name="Google Shape;71;g140996d622b_2_152">
            <a:extLst>
              <a:ext uri="{FF2B5EF4-FFF2-40B4-BE49-F238E27FC236}">
                <a16:creationId xmlns:a16="http://schemas.microsoft.com/office/drawing/2014/main" xmlns="" id="{30527ED2-9F8E-237E-3943-36F2CE81B3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199" y="1704814"/>
            <a:ext cx="8529300" cy="29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en-US" sz="2800" b="1" dirty="0">
                <a:solidFill>
                  <a:srgbClr val="000000"/>
                </a:solidFill>
              </a:rPr>
              <a:t>B</a:t>
            </a:r>
            <a:r>
              <a:rPr lang="en-US" sz="2800" dirty="0">
                <a:solidFill>
                  <a:srgbClr val="000000"/>
                </a:solidFill>
              </a:rPr>
              <a:t>asically </a:t>
            </a:r>
            <a:r>
              <a:rPr lang="en-US" sz="2800" b="1" dirty="0">
                <a:solidFill>
                  <a:srgbClr val="000000"/>
                </a:solidFill>
              </a:rPr>
              <a:t>A</a:t>
            </a:r>
            <a:r>
              <a:rPr lang="en-US" sz="2800" dirty="0">
                <a:solidFill>
                  <a:srgbClr val="000000"/>
                </a:solidFill>
              </a:rPr>
              <a:t>vailable - </a:t>
            </a:r>
            <a:r>
              <a:rPr lang="ru-RU" sz="2800" dirty="0">
                <a:solidFill>
                  <a:srgbClr val="000000"/>
                </a:solidFill>
              </a:rPr>
              <a:t>как правило, доступна</a:t>
            </a:r>
            <a:endParaRPr lang="en-US" sz="2800" dirty="0">
              <a:solidFill>
                <a:srgbClr val="000000"/>
              </a:solidFill>
            </a:endParaRP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en-US" sz="2800" b="1" dirty="0">
                <a:solidFill>
                  <a:srgbClr val="000000"/>
                </a:solidFill>
              </a:rPr>
              <a:t>S</a:t>
            </a:r>
            <a:r>
              <a:rPr lang="en-US" sz="2800" dirty="0">
                <a:solidFill>
                  <a:srgbClr val="000000"/>
                </a:solidFill>
              </a:rPr>
              <a:t>oft state - </a:t>
            </a:r>
            <a:r>
              <a:rPr lang="ru-RU" sz="2800" dirty="0">
                <a:solidFill>
                  <a:srgbClr val="000000"/>
                </a:solidFill>
              </a:rPr>
              <a:t>гибкое состояние</a:t>
            </a:r>
            <a:endParaRPr lang="en-US" sz="2800" dirty="0">
              <a:solidFill>
                <a:srgbClr val="000000"/>
              </a:solidFill>
            </a:endParaRP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en-US" sz="2800" b="1" dirty="0">
                <a:solidFill>
                  <a:srgbClr val="000000"/>
                </a:solidFill>
              </a:rPr>
              <a:t>E</a:t>
            </a:r>
            <a:r>
              <a:rPr lang="en-US" sz="2800" dirty="0">
                <a:solidFill>
                  <a:srgbClr val="000000"/>
                </a:solidFill>
              </a:rPr>
              <a:t>ventual consistency - </a:t>
            </a:r>
            <a:r>
              <a:rPr lang="ru-RU" sz="2800" dirty="0">
                <a:solidFill>
                  <a:srgbClr val="000000"/>
                </a:solidFill>
              </a:rPr>
              <a:t>конечная согласованность</a:t>
            </a:r>
            <a:endParaRPr lang="en-US" sz="2800" dirty="0">
              <a:solidFill>
                <a:srgbClr val="000000"/>
              </a:solidFill>
            </a:endParaRP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endParaRPr lang="ru-RU" sz="2800" dirty="0">
              <a:solidFill>
                <a:srgbClr val="000000"/>
              </a:solidFill>
            </a:endParaRP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endParaRPr lang="ru-RU" sz="2800" dirty="0">
              <a:solidFill>
                <a:srgbClr val="000000"/>
              </a:solidFill>
            </a:endParaRP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endParaRPr lang="ru-RU" sz="2800" dirty="0">
              <a:solidFill>
                <a:srgbClr val="000000"/>
              </a:solidFill>
            </a:endParaRP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endParaRPr lang="ru-RU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026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596cc680f3_0_0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95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 dirty="0">
                <a:solidFill>
                  <a:srgbClr val="000000"/>
                </a:solidFill>
              </a:rPr>
              <a:t>Атомарность</a:t>
            </a:r>
          </a:p>
        </p:txBody>
      </p:sp>
      <p:sp>
        <p:nvSpPr>
          <p:cNvPr id="2" name="Google Shape;71;g140996d622b_2_152">
            <a:extLst>
              <a:ext uri="{FF2B5EF4-FFF2-40B4-BE49-F238E27FC236}">
                <a16:creationId xmlns:a16="http://schemas.microsoft.com/office/drawing/2014/main" xmlns="" id="{30527ED2-9F8E-237E-3943-36F2CE81B3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199" y="1704814"/>
            <a:ext cx="8529300" cy="29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sz="2800" dirty="0">
                <a:solidFill>
                  <a:srgbClr val="000000"/>
                </a:solidFill>
              </a:rPr>
              <a:t>Невозможность разбиения на меньшие части</a:t>
            </a:r>
            <a:endParaRPr lang="en-US" sz="2800" dirty="0">
              <a:solidFill>
                <a:srgbClr val="000000"/>
              </a:solidFill>
            </a:endParaRP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sz="2800" dirty="0">
                <a:solidFill>
                  <a:srgbClr val="000000"/>
                </a:solidFill>
              </a:rPr>
              <a:t>Если операции записи сгруппированы в атомарную транзакцию и ее не удается завершить из-за сбоя, то она прерывается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ru-RU" sz="2800" dirty="0">
                <a:solidFill>
                  <a:srgbClr val="000000"/>
                </a:solidFill>
              </a:rPr>
              <a:t>и базе данных приходится отбросить или откатить все уже выполненные в рамках этой транзакции операции записи.</a:t>
            </a: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endParaRPr lang="ru-RU" sz="2800" dirty="0">
              <a:solidFill>
                <a:srgbClr val="000000"/>
              </a:solidFill>
            </a:endParaRP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endParaRPr lang="ru-RU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5569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596cc680f3_0_0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95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 dirty="0">
                <a:solidFill>
                  <a:srgbClr val="000000"/>
                </a:solidFill>
              </a:rPr>
              <a:t>Согласованность</a:t>
            </a:r>
          </a:p>
        </p:txBody>
      </p:sp>
      <p:sp>
        <p:nvSpPr>
          <p:cNvPr id="2" name="Google Shape;71;g140996d622b_2_152">
            <a:extLst>
              <a:ext uri="{FF2B5EF4-FFF2-40B4-BE49-F238E27FC236}">
                <a16:creationId xmlns:a16="http://schemas.microsoft.com/office/drawing/2014/main" xmlns="" id="{30527ED2-9F8E-237E-3943-36F2CE81B3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199" y="1704814"/>
            <a:ext cx="8529300" cy="29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sz="2800" dirty="0">
                <a:solidFill>
                  <a:srgbClr val="000000"/>
                </a:solidFill>
              </a:rPr>
              <a:t>определенные утверждения относительно данных (инварианты) должны всегда оставаться справедливыми</a:t>
            </a:r>
            <a:endParaRPr lang="en-US" sz="2800" dirty="0">
              <a:solidFill>
                <a:srgbClr val="000000"/>
              </a:solidFill>
            </a:endParaRP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sz="2800" dirty="0">
                <a:solidFill>
                  <a:srgbClr val="000000"/>
                </a:solidFill>
              </a:rPr>
              <a:t>согласованность (в смысле </a:t>
            </a:r>
            <a:r>
              <a:rPr lang="en-US" sz="2800" dirty="0">
                <a:solidFill>
                  <a:srgbClr val="000000"/>
                </a:solidFill>
              </a:rPr>
              <a:t>ACID) — </a:t>
            </a:r>
            <a:r>
              <a:rPr lang="ru-RU" sz="2800" dirty="0">
                <a:solidFill>
                  <a:srgbClr val="000000"/>
                </a:solidFill>
              </a:rPr>
              <a:t>свойство приложения</a:t>
            </a:r>
            <a:endParaRPr lang="en-US" sz="2800" dirty="0">
              <a:solidFill>
                <a:srgbClr val="000000"/>
              </a:solidFill>
            </a:endParaRP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endParaRPr lang="ru-RU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2793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596cc680f3_0_0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95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 dirty="0">
                <a:solidFill>
                  <a:srgbClr val="000000"/>
                </a:solidFill>
              </a:rPr>
              <a:t>Изоляция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B2A915B6-9B60-E2A7-8555-83C4B4A58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60" y="2369304"/>
            <a:ext cx="8440239" cy="2655699"/>
          </a:xfrm>
          <a:prstGeom prst="rect">
            <a:avLst/>
          </a:prstGeom>
        </p:spPr>
      </p:pic>
      <p:sp>
        <p:nvSpPr>
          <p:cNvPr id="6" name="Google Shape;71;g140996d622b_2_152">
            <a:extLst>
              <a:ext uri="{FF2B5EF4-FFF2-40B4-BE49-F238E27FC236}">
                <a16:creationId xmlns:a16="http://schemas.microsoft.com/office/drawing/2014/main" xmlns="" id="{309CBBD0-3A16-CDB6-2DDE-4286779A02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1" y="1481762"/>
            <a:ext cx="8529300" cy="29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020" lvl="0" indent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None/>
            </a:pPr>
            <a:r>
              <a:rPr lang="ru-RU" sz="2800" dirty="0">
                <a:solidFill>
                  <a:srgbClr val="000000"/>
                </a:solidFill>
              </a:rPr>
              <a:t>конкурентно выполняемые транзакции изолированы— они не могут помешать друг другу </a:t>
            </a:r>
          </a:p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endParaRPr lang="ru-RU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523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596cc680f3_0_0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95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 dirty="0">
                <a:solidFill>
                  <a:srgbClr val="000000"/>
                </a:solidFill>
              </a:rPr>
              <a:t>Сохраняемость</a:t>
            </a:r>
          </a:p>
        </p:txBody>
      </p:sp>
      <p:sp>
        <p:nvSpPr>
          <p:cNvPr id="2" name="Google Shape;71;g140996d622b_2_152">
            <a:extLst>
              <a:ext uri="{FF2B5EF4-FFF2-40B4-BE49-F238E27FC236}">
                <a16:creationId xmlns:a16="http://schemas.microsoft.com/office/drawing/2014/main" xmlns="" id="{30527ED2-9F8E-237E-3943-36F2CE81B3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199" y="1704814"/>
            <a:ext cx="8529300" cy="29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988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880"/>
              <a:buFont typeface="Arial"/>
              <a:buChar char="•"/>
            </a:pPr>
            <a:r>
              <a:rPr lang="ru-RU" sz="2800" dirty="0">
                <a:solidFill>
                  <a:srgbClr val="000000"/>
                </a:solidFill>
              </a:rPr>
              <a:t>обязательство базы не терять записанных (успешно зафиксированных) транзакций данных, даже в случае сбоя аппаратного обеспечения или фатального сбоя самой БД</a:t>
            </a:r>
          </a:p>
        </p:txBody>
      </p:sp>
    </p:spTree>
    <p:extLst>
      <p:ext uri="{BB962C8B-B14F-4D97-AF65-F5344CB8AC3E}">
        <p14:creationId xmlns:p14="http://schemas.microsoft.com/office/powerpoint/2010/main" xmlns="" val="310427379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7106</TotalTime>
  <Words>792</Words>
  <Application>Microsoft Office PowerPoint</Application>
  <PresentationFormat>Экран (16:9)</PresentationFormat>
  <Paragraphs>119</Paragraphs>
  <Slides>28</Slides>
  <Notes>28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Cover</vt:lpstr>
      <vt:lpstr>Проектирование БД</vt:lpstr>
      <vt:lpstr>Проблемы эксплуатации ИС</vt:lpstr>
      <vt:lpstr>Транзакция</vt:lpstr>
      <vt:lpstr>ACID</vt:lpstr>
      <vt:lpstr>BASE</vt:lpstr>
      <vt:lpstr>Атомарность</vt:lpstr>
      <vt:lpstr>Согласованность</vt:lpstr>
      <vt:lpstr>Изоляция</vt:lpstr>
      <vt:lpstr>Сохраняемость</vt:lpstr>
      <vt:lpstr>Нарушение изоляции</vt:lpstr>
      <vt:lpstr>Гарантия атомарности</vt:lpstr>
      <vt:lpstr>Однообъектные операции записи</vt:lpstr>
      <vt:lpstr>Обработка ошибок и прерывание транзакций</vt:lpstr>
      <vt:lpstr>Слабые уровни изоляции</vt:lpstr>
      <vt:lpstr>Чтение зафиксированных данных (read committed). Грязные чтения</vt:lpstr>
      <vt:lpstr>Чтение зафиксированных данных (read committed). Грязная запись</vt:lpstr>
      <vt:lpstr>Изоляция снимков состояния и воспроизводимое чтение</vt:lpstr>
      <vt:lpstr>Реализация изоляции снимков состояния</vt:lpstr>
      <vt:lpstr>Воспроизводимое чтение(repeatable read)</vt:lpstr>
      <vt:lpstr>Сериализуемость</vt:lpstr>
      <vt:lpstr>Последовательное выполнение</vt:lpstr>
      <vt:lpstr>Инкапсуляция транзакций в хранимых процедурах</vt:lpstr>
      <vt:lpstr>Требования к использованию последовательного выполнения</vt:lpstr>
      <vt:lpstr>Двухфазная блокировка (2PL)</vt:lpstr>
      <vt:lpstr>Реализация двухфазной блокировки</vt:lpstr>
      <vt:lpstr>Сериализуемая изоляция снимков состояния (SSI)</vt:lpstr>
      <vt:lpstr>Уровни изоляции PostgreSQL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БД</dc:title>
  <dc:creator>Al</dc:creator>
  <cp:lastModifiedBy>Пользователь Windows</cp:lastModifiedBy>
  <cp:revision>55</cp:revision>
  <dcterms:created xsi:type="dcterms:W3CDTF">2014-06-27T12:30:22Z</dcterms:created>
  <dcterms:modified xsi:type="dcterms:W3CDTF">2024-02-27T10:31:44Z</dcterms:modified>
</cp:coreProperties>
</file>