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2" r:id="rId3"/>
    <p:sldId id="279" r:id="rId4"/>
    <p:sldId id="280" r:id="rId5"/>
    <p:sldId id="282" r:id="rId6"/>
    <p:sldId id="283" r:id="rId7"/>
    <p:sldId id="284" r:id="rId8"/>
    <p:sldId id="285" r:id="rId9"/>
    <p:sldId id="294" r:id="rId10"/>
    <p:sldId id="296" r:id="rId11"/>
    <p:sldId id="288" r:id="rId12"/>
    <p:sldId id="287" r:id="rId13"/>
    <p:sldId id="289" r:id="rId14"/>
    <p:sldId id="286" r:id="rId15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727B8E"/>
    <a:srgbClr val="DAE3F3"/>
    <a:srgbClr val="D4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8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katerina Efremova" userId="e26007adde300079" providerId="LiveId" clId="{D3F00EEB-C798-4CE3-A593-32755483622A}"/>
    <pc:docChg chg="modSld">
      <pc:chgData name="Ekaterina Efremova" userId="e26007adde300079" providerId="LiveId" clId="{D3F00EEB-C798-4CE3-A593-32755483622A}" dt="2022-02-15T18:50:56.548" v="1" actId="1076"/>
      <pc:docMkLst>
        <pc:docMk/>
      </pc:docMkLst>
      <pc:sldChg chg="modSp mod">
        <pc:chgData name="Ekaterina Efremova" userId="e26007adde300079" providerId="LiveId" clId="{D3F00EEB-C798-4CE3-A593-32755483622A}" dt="2022-02-15T18:50:56.548" v="1" actId="1076"/>
        <pc:sldMkLst>
          <pc:docMk/>
          <pc:sldMk cId="3580835696" sldId="280"/>
        </pc:sldMkLst>
        <pc:spChg chg="mod">
          <ac:chgData name="Ekaterina Efremova" userId="e26007adde300079" providerId="LiveId" clId="{D3F00EEB-C798-4CE3-A593-32755483622A}" dt="2022-02-15T18:50:56.548" v="1" actId="1076"/>
          <ac:spMkLst>
            <pc:docMk/>
            <pc:sldMk cId="3580835696" sldId="280"/>
            <ac:spMk id="9" creationId="{504097F6-1727-44C0-B351-77E1EAA165AC}"/>
          </ac:spMkLst>
        </pc:spChg>
        <pc:spChg chg="mod">
          <ac:chgData name="Ekaterina Efremova" userId="e26007adde300079" providerId="LiveId" clId="{D3F00EEB-C798-4CE3-A593-32755483622A}" dt="2022-02-15T18:50:52.479" v="0" actId="1076"/>
          <ac:spMkLst>
            <pc:docMk/>
            <pc:sldMk cId="3580835696" sldId="280"/>
            <ac:spMk id="11" creationId="{78DAF00F-510C-42AE-B2D6-517E41710836}"/>
          </ac:spMkLst>
        </pc:spChg>
      </pc:sldChg>
    </pc:docChg>
  </pc:docChgLst>
  <pc:docChgLst>
    <pc:chgData name="Ekaterina Efremova" userId="e26007adde300079" providerId="LiveId" clId="{00DE2150-8C15-4702-8112-ECB5F2254B0C}"/>
    <pc:docChg chg="delSld">
      <pc:chgData name="Ekaterina Efremova" userId="e26007adde300079" providerId="LiveId" clId="{00DE2150-8C15-4702-8112-ECB5F2254B0C}" dt="2023-02-08T09:00:45.751" v="17" actId="47"/>
      <pc:docMkLst>
        <pc:docMk/>
      </pc:docMkLst>
      <pc:sldChg chg="del">
        <pc:chgData name="Ekaterina Efremova" userId="e26007adde300079" providerId="LiveId" clId="{00DE2150-8C15-4702-8112-ECB5F2254B0C}" dt="2023-02-08T09:00:39.412" v="9" actId="47"/>
        <pc:sldMkLst>
          <pc:docMk/>
          <pc:sldMk cId="775966143" sldId="259"/>
        </pc:sldMkLst>
      </pc:sldChg>
      <pc:sldChg chg="del">
        <pc:chgData name="Ekaterina Efremova" userId="e26007adde300079" providerId="LiveId" clId="{00DE2150-8C15-4702-8112-ECB5F2254B0C}" dt="2023-02-08T09:00:37.801" v="7" actId="47"/>
        <pc:sldMkLst>
          <pc:docMk/>
          <pc:sldMk cId="4028614367" sldId="260"/>
        </pc:sldMkLst>
      </pc:sldChg>
      <pc:sldChg chg="del">
        <pc:chgData name="Ekaterina Efremova" userId="e26007adde300079" providerId="LiveId" clId="{00DE2150-8C15-4702-8112-ECB5F2254B0C}" dt="2023-02-08T09:00:34.527" v="3" actId="47"/>
        <pc:sldMkLst>
          <pc:docMk/>
          <pc:sldMk cId="4210520389" sldId="263"/>
        </pc:sldMkLst>
      </pc:sldChg>
      <pc:sldChg chg="del">
        <pc:chgData name="Ekaterina Efremova" userId="e26007adde300079" providerId="LiveId" clId="{00DE2150-8C15-4702-8112-ECB5F2254B0C}" dt="2023-02-08T09:00:36.785" v="6" actId="47"/>
        <pc:sldMkLst>
          <pc:docMk/>
          <pc:sldMk cId="265726966" sldId="264"/>
        </pc:sldMkLst>
      </pc:sldChg>
      <pc:sldChg chg="del">
        <pc:chgData name="Ekaterina Efremova" userId="e26007adde300079" providerId="LiveId" clId="{00DE2150-8C15-4702-8112-ECB5F2254B0C}" dt="2023-02-08T09:00:35.590" v="4" actId="47"/>
        <pc:sldMkLst>
          <pc:docMk/>
          <pc:sldMk cId="2528373216" sldId="267"/>
        </pc:sldMkLst>
      </pc:sldChg>
      <pc:sldChg chg="del">
        <pc:chgData name="Ekaterina Efremova" userId="e26007adde300079" providerId="LiveId" clId="{00DE2150-8C15-4702-8112-ECB5F2254B0C}" dt="2023-02-08T09:00:36.096" v="5" actId="47"/>
        <pc:sldMkLst>
          <pc:docMk/>
          <pc:sldMk cId="828632638" sldId="268"/>
        </pc:sldMkLst>
      </pc:sldChg>
      <pc:sldChg chg="del">
        <pc:chgData name="Ekaterina Efremova" userId="e26007adde300079" providerId="LiveId" clId="{00DE2150-8C15-4702-8112-ECB5F2254B0C}" dt="2023-02-08T09:00:38.791" v="8" actId="47"/>
        <pc:sldMkLst>
          <pc:docMk/>
          <pc:sldMk cId="3331491285" sldId="269"/>
        </pc:sldMkLst>
      </pc:sldChg>
      <pc:sldChg chg="del">
        <pc:chgData name="Ekaterina Efremova" userId="e26007adde300079" providerId="LiveId" clId="{00DE2150-8C15-4702-8112-ECB5F2254B0C}" dt="2023-02-08T09:00:40.078" v="10" actId="47"/>
        <pc:sldMkLst>
          <pc:docMk/>
          <pc:sldMk cId="2629001233" sldId="270"/>
        </pc:sldMkLst>
      </pc:sldChg>
      <pc:sldChg chg="del">
        <pc:chgData name="Ekaterina Efremova" userId="e26007adde300079" providerId="LiveId" clId="{00DE2150-8C15-4702-8112-ECB5F2254B0C}" dt="2023-02-08T09:00:40.776" v="11" actId="47"/>
        <pc:sldMkLst>
          <pc:docMk/>
          <pc:sldMk cId="2584297008" sldId="272"/>
        </pc:sldMkLst>
      </pc:sldChg>
      <pc:sldChg chg="del">
        <pc:chgData name="Ekaterina Efremova" userId="e26007adde300079" providerId="LiveId" clId="{00DE2150-8C15-4702-8112-ECB5F2254B0C}" dt="2023-02-08T09:00:41.464" v="12" actId="47"/>
        <pc:sldMkLst>
          <pc:docMk/>
          <pc:sldMk cId="1109133872" sldId="273"/>
        </pc:sldMkLst>
      </pc:sldChg>
      <pc:sldChg chg="del">
        <pc:chgData name="Ekaterina Efremova" userId="e26007adde300079" providerId="LiveId" clId="{00DE2150-8C15-4702-8112-ECB5F2254B0C}" dt="2023-02-08T09:00:42.188" v="13" actId="47"/>
        <pc:sldMkLst>
          <pc:docMk/>
          <pc:sldMk cId="2997016013" sldId="274"/>
        </pc:sldMkLst>
      </pc:sldChg>
      <pc:sldChg chg="del">
        <pc:chgData name="Ekaterina Efremova" userId="e26007adde300079" providerId="LiveId" clId="{00DE2150-8C15-4702-8112-ECB5F2254B0C}" dt="2023-02-08T09:00:42.948" v="14" actId="47"/>
        <pc:sldMkLst>
          <pc:docMk/>
          <pc:sldMk cId="3237165810" sldId="275"/>
        </pc:sldMkLst>
      </pc:sldChg>
      <pc:sldChg chg="del">
        <pc:chgData name="Ekaterina Efremova" userId="e26007adde300079" providerId="LiveId" clId="{00DE2150-8C15-4702-8112-ECB5F2254B0C}" dt="2023-02-08T09:00:43.737" v="15" actId="47"/>
        <pc:sldMkLst>
          <pc:docMk/>
          <pc:sldMk cId="2930833871" sldId="276"/>
        </pc:sldMkLst>
      </pc:sldChg>
      <pc:sldChg chg="del">
        <pc:chgData name="Ekaterina Efremova" userId="e26007adde300079" providerId="LiveId" clId="{00DE2150-8C15-4702-8112-ECB5F2254B0C}" dt="2023-02-08T09:00:44.454" v="16" actId="47"/>
        <pc:sldMkLst>
          <pc:docMk/>
          <pc:sldMk cId="3771590657" sldId="277"/>
        </pc:sldMkLst>
      </pc:sldChg>
      <pc:sldChg chg="del">
        <pc:chgData name="Ekaterina Efremova" userId="e26007adde300079" providerId="LiveId" clId="{00DE2150-8C15-4702-8112-ECB5F2254B0C}" dt="2023-02-08T09:00:45.751" v="17" actId="47"/>
        <pc:sldMkLst>
          <pc:docMk/>
          <pc:sldMk cId="801629341" sldId="278"/>
        </pc:sldMkLst>
      </pc:sldChg>
      <pc:sldChg chg="del">
        <pc:chgData name="Ekaterina Efremova" userId="e26007adde300079" providerId="LiveId" clId="{00DE2150-8C15-4702-8112-ECB5F2254B0C}" dt="2023-02-08T08:59:43.155" v="1" actId="47"/>
        <pc:sldMkLst>
          <pc:docMk/>
          <pc:sldMk cId="560839326" sldId="292"/>
        </pc:sldMkLst>
      </pc:sldChg>
      <pc:sldChg chg="del">
        <pc:chgData name="Ekaterina Efremova" userId="e26007adde300079" providerId="LiveId" clId="{00DE2150-8C15-4702-8112-ECB5F2254B0C}" dt="2023-02-08T09:00:31.383" v="2" actId="47"/>
        <pc:sldMkLst>
          <pc:docMk/>
          <pc:sldMk cId="3100512160" sldId="295"/>
        </pc:sldMkLst>
      </pc:sldChg>
      <pc:sldChg chg="del">
        <pc:chgData name="Ekaterina Efremova" userId="e26007adde300079" providerId="LiveId" clId="{00DE2150-8C15-4702-8112-ECB5F2254B0C}" dt="2023-02-08T08:59:41.234" v="0" actId="47"/>
        <pc:sldMkLst>
          <pc:docMk/>
          <pc:sldMk cId="2064503962" sldId="29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EFC49-B03D-4A2F-A06A-34AE762278BF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A7C44-E8C2-45A4-ABB5-DE730642B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633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A7C44-E8C2-45A4-ABB5-DE730642BC2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2010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A7C44-E8C2-45A4-ABB5-DE730642BC2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871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A7C44-E8C2-45A4-ABB5-DE730642BC2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272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A7C44-E8C2-45A4-ABB5-DE730642BC2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892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A7C44-E8C2-45A4-ABB5-DE730642BC2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128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A7C44-E8C2-45A4-ABB5-DE730642BC2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177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A7C44-E8C2-45A4-ABB5-DE730642BC2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071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A7C44-E8C2-45A4-ABB5-DE730642BC2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650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A7C44-E8C2-45A4-ABB5-DE730642BC2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667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A7C44-E8C2-45A4-ABB5-DE730642BC2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548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A7C44-E8C2-45A4-ABB5-DE730642BC2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639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A7C44-E8C2-45A4-ABB5-DE730642BC2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724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A7C44-E8C2-45A4-ABB5-DE730642BC2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843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A7C44-E8C2-45A4-ABB5-DE730642BC2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920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711AD-9E98-4B36-91B2-4CE515FA7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55246F-F355-4339-9FA5-9D91EB9FE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6118BE-BD28-42A5-A0D3-9919C7C1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8C1-4C27-4B96-9010-964F45C67E10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DECCF1-3F33-49CE-AC00-811F213D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0F0831-50F2-4C3A-8556-14F076679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8384-73D5-40FF-93A7-69B09244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91D9D8-5970-4042-9AF1-4E6BBBF9B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2CE344F-41FD-4F7D-A14E-E2BA7A672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CCE783-CD7A-45C1-8570-9AB6F8835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8C1-4C27-4B96-9010-964F45C67E10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D211F7-6AE5-486D-AC62-8BD66666B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514B25-C4C7-412D-A3B3-D796E710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8384-73D5-40FF-93A7-69B09244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71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1DCBA94-115F-4E08-ACF6-C28C2A6FD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BC8FB7-478B-47A1-B249-890D79826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051D81-7A35-4308-AEE8-1E343B61F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8C1-4C27-4B96-9010-964F45C67E10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7F62BF-8FF4-4429-9151-247ABD684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F89FAE-26D6-4254-8BD6-4B5AFBF5E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8384-73D5-40FF-93A7-69B09244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F0FE5B-AB70-4F5F-A287-E39433377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E0AE68-3823-4A06-BF22-B605B98D1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1D38BA-10A3-48A1-AB75-B400B8BD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8C1-4C27-4B96-9010-964F45C67E10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E4DAD7-D649-42F4-8CAA-BB8126C9C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37247C-DF7D-4C6F-B0A8-D02A1CCE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8384-73D5-40FF-93A7-69B09244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4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7BA6A4-6C60-4A1B-9AD9-88EDDCBAE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EC5596-C9DE-474F-8064-6F74D259B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831ACE-62D6-44CE-8F3C-142AA851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8C1-4C27-4B96-9010-964F45C67E10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CC7C99-DC3D-4D01-95C7-2DFF7B0CF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7DEB36-5B4E-42C9-8B1C-0EC1DE1A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8384-73D5-40FF-93A7-69B09244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43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13157-2B95-4F36-8C8B-0379F7A4C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5A43F1-6A21-4FF0-9D76-A0C65EEBD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F3E42C-CFA6-4183-92F6-492A367C2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E3472D-F6B7-499C-93C5-C81043921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8C1-4C27-4B96-9010-964F45C67E10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72A81B-A59F-4026-9471-A620FA43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5F4CF6-A96F-4569-9CA8-C510B0FE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8384-73D5-40FF-93A7-69B09244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83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F92A91-E9EE-41FB-A853-E2D263160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DBCD67-3BDD-48DE-9BC0-CE4EE5BCA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7D9354-43AF-4850-A6D8-0CFE1B26B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CB9EA4C-A19E-4588-A8A7-AF44FE377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9A290C2-3950-4FBE-926A-8F64CBBE5B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D2854ED-DBF3-4D9B-AC11-E41DBBC9F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8C1-4C27-4B96-9010-964F45C67E10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E49211C-D8BA-482A-9203-81112B7B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7B99D8D-F55D-413C-A704-C8E2A0291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8384-73D5-40FF-93A7-69B09244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3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0260D0-40A5-4468-B7E3-913B49AB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25CF552-663C-481B-82A0-ABF3C8B5B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8C1-4C27-4B96-9010-964F45C67E10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FA739AE-298A-4AD4-B5AF-CB8157CC4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3F44ED4-FE12-40D1-8C5E-BAD415146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8384-73D5-40FF-93A7-69B09244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2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03D2D0D-4368-4D40-A6FB-DD6D7E2DD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8C1-4C27-4B96-9010-964F45C67E10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CF5835B-CD2B-40BD-AE13-AA932A43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03B750-93F8-414A-A586-F34B7C0A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8384-73D5-40FF-93A7-69B09244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6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3529E4-C032-4E4C-AFA3-CFD36D515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AC3ED-BF9D-4BBF-89C9-5A013B035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566A99-71AD-45B8-AEFF-CD6FB6EAE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4ED0B2-20FB-4CEE-915E-ACF6E5F32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8C1-4C27-4B96-9010-964F45C67E10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1D1162-8CF2-4FA5-8CA0-CBD56599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D23CAA-3DE7-47EA-8811-83BF1DE26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8384-73D5-40FF-93A7-69B09244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54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03B7C5-790D-47FD-AF29-36FEABC25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6E8A8FC-2CA9-453C-AD92-D68BB203D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460659-4573-4697-893B-2F79ABEB4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911067-B785-46E4-AFAB-D2DA23062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8C1-4C27-4B96-9010-964F45C67E10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4FD8D3-D123-4D14-A38D-8405E91CD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3CD240-B480-4658-B9E0-C1232CCB1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8384-73D5-40FF-93A7-69B09244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7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CD870C-C3F1-4B10-A17E-02D45C0A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F7B523-06FD-4DE6-800E-C8DAAD46D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A25866-AC43-4D91-966F-4C81B70C35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628C1-4C27-4B96-9010-964F45C67E10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54624D-9C9F-45C5-A37F-0ED0506C8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8ACC28-7FCE-42E9-A43B-79CA6348D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88384-73D5-40FF-93A7-69B09244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5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46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45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52.wmf"/><Relationship Id="rId3" Type="http://schemas.openxmlformats.org/officeDocument/2006/relationships/oleObject" Target="../embeddings/oleObject37.bin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41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51.wmf"/><Relationship Id="rId5" Type="http://schemas.openxmlformats.org/officeDocument/2006/relationships/image" Target="../media/image48.png"/><Relationship Id="rId15" Type="http://schemas.openxmlformats.org/officeDocument/2006/relationships/image" Target="../media/image53.wmf"/><Relationship Id="rId10" Type="http://schemas.openxmlformats.org/officeDocument/2006/relationships/oleObject" Target="../embeddings/oleObject40.bin"/><Relationship Id="rId4" Type="http://schemas.openxmlformats.org/officeDocument/2006/relationships/image" Target="../media/image47.wmf"/><Relationship Id="rId9" Type="http://schemas.openxmlformats.org/officeDocument/2006/relationships/image" Target="../media/image50.wmf"/><Relationship Id="rId14" Type="http://schemas.openxmlformats.org/officeDocument/2006/relationships/oleObject" Target="../embeddings/oleObject4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0.wmf"/><Relationship Id="rId3" Type="http://schemas.openxmlformats.org/officeDocument/2006/relationships/image" Target="../media/image54.jpg"/><Relationship Id="rId7" Type="http://schemas.openxmlformats.org/officeDocument/2006/relationships/image" Target="../media/image56.wmf"/><Relationship Id="rId12" Type="http://schemas.openxmlformats.org/officeDocument/2006/relationships/oleObject" Target="../embeddings/oleObject46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59.jpg"/><Relationship Id="rId5" Type="http://schemas.openxmlformats.org/officeDocument/2006/relationships/image" Target="../media/image55.wmf"/><Relationship Id="rId10" Type="http://schemas.openxmlformats.org/officeDocument/2006/relationships/image" Target="../media/image58.wmf"/><Relationship Id="rId4" Type="http://schemas.openxmlformats.org/officeDocument/2006/relationships/oleObject" Target="../embeddings/oleObject43.bin"/><Relationship Id="rId9" Type="http://schemas.openxmlformats.org/officeDocument/2006/relationships/oleObject" Target="../embeddings/oleObject4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50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hyperlink" Target="https://ru.wikipedia.org/wiki/%D0%98%D0%BD%D0%B5%D1%80%D1%86%D0%B8%D0%B0%D0%BB%D1%8C%D0%BD%D0%B0%D1%8F_%D1%81%D0%B8%D1%81%D1%82%D0%B5%D0%BC%D0%B0_%D0%BE%D1%82%D1%81%D1%87%D1%91%D1%82%D0%B0" TargetMode="External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hyperlink" Target="https://ru.wikipedia.org/wiki/%D0%A2%D0%B5%D0%BE%D1%80%D0%B5%D1%82%D0%B8%D1%87%D0%B5%D1%81%D0%BA%D0%B0%D1%8F_%D1%84%D0%B8%D0%B7%D0%B8%D0%BA%D0%B0" TargetMode="External"/><Relationship Id="rId4" Type="http://schemas.openxmlformats.org/officeDocument/2006/relationships/hyperlink" Target="https://ru.wikipedia.org/wiki/%D0%AD%D0%BA%D1%81%D0%BF%D0%B5%D1%80%D0%B8%D0%BC%D0%B5%D0%BD%D1%82%D0%B0%D0%BB%D1%8C%D0%BD%D0%B0%D1%8F_%D1%84%D0%B8%D0%B7%D0%B8%D0%BA%D0%B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20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10.bin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9.wmf"/><Relationship Id="rId20" Type="http://schemas.openxmlformats.org/officeDocument/2006/relationships/image" Target="../media/image2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28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19.bin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24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28.bin"/><Relationship Id="rId18" Type="http://schemas.openxmlformats.org/officeDocument/2006/relationships/oleObject" Target="../embeddings/oleObject30.bin"/><Relationship Id="rId3" Type="http://schemas.openxmlformats.org/officeDocument/2006/relationships/oleObject" Target="../embeddings/oleObject23.bin"/><Relationship Id="rId21" Type="http://schemas.openxmlformats.org/officeDocument/2006/relationships/image" Target="../media/image41.wmf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6.wmf"/><Relationship Id="rId17" Type="http://schemas.openxmlformats.org/officeDocument/2006/relationships/image" Target="../media/image39.wmf"/><Relationship Id="rId2" Type="http://schemas.openxmlformats.org/officeDocument/2006/relationships/notesSlide" Target="../notesSlides/notesSlide9.xml"/><Relationship Id="rId16" Type="http://schemas.openxmlformats.org/officeDocument/2006/relationships/oleObject" Target="../embeddings/oleObject29.bin"/><Relationship Id="rId20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image" Target="../media/image38.png"/><Relationship Id="rId10" Type="http://schemas.openxmlformats.org/officeDocument/2006/relationships/image" Target="../media/image35.wmf"/><Relationship Id="rId19" Type="http://schemas.openxmlformats.org/officeDocument/2006/relationships/image" Target="../media/image40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Рисунок 124" descr="Изображение выглядит как внутренний, металлоизделия, стол&#10;&#10;Описание создано автоматически">
            <a:extLst>
              <a:ext uri="{FF2B5EF4-FFF2-40B4-BE49-F238E27FC236}">
                <a16:creationId xmlns:a16="http://schemas.microsoft.com/office/drawing/2014/main" id="{F3909196-941E-4992-BED1-BC11D2307F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9" r="24514" b="2"/>
          <a:stretch/>
        </p:blipFill>
        <p:spPr>
          <a:xfrm>
            <a:off x="9271715" y="1"/>
            <a:ext cx="2920285" cy="2964161"/>
          </a:xfrm>
          <a:custGeom>
            <a:avLst/>
            <a:gdLst>
              <a:gd name="connsiteX0" fmla="*/ 807468 w 4184139"/>
              <a:gd name="connsiteY0" fmla="*/ 0 h 4247004"/>
              <a:gd name="connsiteX1" fmla="*/ 4068803 w 4184139"/>
              <a:gd name="connsiteY1" fmla="*/ 0 h 4247004"/>
              <a:gd name="connsiteX2" fmla="*/ 4162158 w 4184139"/>
              <a:gd name="connsiteY2" fmla="*/ 84846 h 4247004"/>
              <a:gd name="connsiteX3" fmla="*/ 4184139 w 4184139"/>
              <a:gd name="connsiteY3" fmla="*/ 109032 h 4247004"/>
              <a:gd name="connsiteX4" fmla="*/ 4184139 w 4184139"/>
              <a:gd name="connsiteY4" fmla="*/ 3508705 h 4247004"/>
              <a:gd name="connsiteX5" fmla="*/ 4162158 w 4184139"/>
              <a:gd name="connsiteY5" fmla="*/ 3532891 h 4247004"/>
              <a:gd name="connsiteX6" fmla="*/ 2438135 w 4184139"/>
              <a:gd name="connsiteY6" fmla="*/ 4247004 h 4247004"/>
              <a:gd name="connsiteX7" fmla="*/ 0 w 4184139"/>
              <a:gd name="connsiteY7" fmla="*/ 1808869 h 4247004"/>
              <a:gd name="connsiteX8" fmla="*/ 714113 w 4184139"/>
              <a:gd name="connsiteY8" fmla="*/ 84846 h 424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84139" h="4247004">
                <a:moveTo>
                  <a:pt x="807468" y="0"/>
                </a:moveTo>
                <a:lnTo>
                  <a:pt x="4068803" y="0"/>
                </a:lnTo>
                <a:lnTo>
                  <a:pt x="4162158" y="84846"/>
                </a:lnTo>
                <a:lnTo>
                  <a:pt x="4184139" y="109032"/>
                </a:lnTo>
                <a:lnTo>
                  <a:pt x="4184139" y="3508705"/>
                </a:lnTo>
                <a:lnTo>
                  <a:pt x="4162158" y="3532891"/>
                </a:lnTo>
                <a:cubicBezTo>
                  <a:pt x="3720942" y="3974107"/>
                  <a:pt x="3111408" y="4247004"/>
                  <a:pt x="2438135" y="4247004"/>
                </a:cubicBezTo>
                <a:cubicBezTo>
                  <a:pt x="1091590" y="4247004"/>
                  <a:pt x="0" y="3155414"/>
                  <a:pt x="0" y="1808869"/>
                </a:cubicBezTo>
                <a:cubicBezTo>
                  <a:pt x="0" y="1135596"/>
                  <a:pt x="272898" y="526062"/>
                  <a:pt x="714113" y="84846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1A54E013-7609-4552-A8AD-5B1DDB0490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3" r="3" b="3"/>
          <a:stretch/>
        </p:blipFill>
        <p:spPr>
          <a:xfrm>
            <a:off x="4080948" y="134069"/>
            <a:ext cx="3646287" cy="2925039"/>
          </a:xfrm>
          <a:custGeom>
            <a:avLst/>
            <a:gdLst>
              <a:gd name="connsiteX0" fmla="*/ 431362 w 4215670"/>
              <a:gd name="connsiteY0" fmla="*/ 0 h 3381796"/>
              <a:gd name="connsiteX1" fmla="*/ 3784309 w 4215670"/>
              <a:gd name="connsiteY1" fmla="*/ 0 h 3381796"/>
              <a:gd name="connsiteX2" fmla="*/ 3855685 w 4215670"/>
              <a:gd name="connsiteY2" fmla="*/ 95451 h 3381796"/>
              <a:gd name="connsiteX3" fmla="*/ 4215670 w 4215670"/>
              <a:gd name="connsiteY3" fmla="*/ 1273961 h 3381796"/>
              <a:gd name="connsiteX4" fmla="*/ 2107836 w 4215670"/>
              <a:gd name="connsiteY4" fmla="*/ 3381796 h 3381796"/>
              <a:gd name="connsiteX5" fmla="*/ 0 w 4215670"/>
              <a:gd name="connsiteY5" fmla="*/ 1273961 h 3381796"/>
              <a:gd name="connsiteX6" fmla="*/ 359986 w 4215670"/>
              <a:gd name="connsiteY6" fmla="*/ 95451 h 3381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5670" h="3381796">
                <a:moveTo>
                  <a:pt x="431362" y="0"/>
                </a:moveTo>
                <a:lnTo>
                  <a:pt x="3784309" y="0"/>
                </a:lnTo>
                <a:lnTo>
                  <a:pt x="3855685" y="95451"/>
                </a:lnTo>
                <a:cubicBezTo>
                  <a:pt x="4082961" y="431863"/>
                  <a:pt x="4215670" y="837414"/>
                  <a:pt x="4215670" y="1273961"/>
                </a:cubicBezTo>
                <a:cubicBezTo>
                  <a:pt x="4215670" y="2438087"/>
                  <a:pt x="3271960" y="3381796"/>
                  <a:pt x="2107836" y="3381796"/>
                </a:cubicBezTo>
                <a:cubicBezTo>
                  <a:pt x="943711" y="3381796"/>
                  <a:pt x="0" y="2438087"/>
                  <a:pt x="0" y="1273961"/>
                </a:cubicBezTo>
                <a:cubicBezTo>
                  <a:pt x="0" y="837414"/>
                  <a:pt x="132710" y="431863"/>
                  <a:pt x="359986" y="95451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60" name="Рисунок 59" descr="Изображение выглядит как транспорт&#10;&#10;Описание создано автоматически">
            <a:extLst>
              <a:ext uri="{FF2B5EF4-FFF2-40B4-BE49-F238E27FC236}">
                <a16:creationId xmlns:a16="http://schemas.microsoft.com/office/drawing/2014/main" id="{08C650E0-B4D1-40F8-ACDF-AF497894FA0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5" r="27008" b="-2"/>
          <a:stretch/>
        </p:blipFill>
        <p:spPr>
          <a:xfrm>
            <a:off x="1" y="1337091"/>
            <a:ext cx="5190767" cy="5530385"/>
          </a:xfrm>
          <a:custGeom>
            <a:avLst/>
            <a:gdLst>
              <a:gd name="connsiteX0" fmla="*/ 1986067 w 5190767"/>
              <a:gd name="connsiteY0" fmla="*/ 0 h 5530385"/>
              <a:gd name="connsiteX1" fmla="*/ 5190767 w 5190767"/>
              <a:gd name="connsiteY1" fmla="*/ 3204701 h 5530385"/>
              <a:gd name="connsiteX2" fmla="*/ 4252132 w 5190767"/>
              <a:gd name="connsiteY2" fmla="*/ 5470767 h 5530385"/>
              <a:gd name="connsiteX3" fmla="*/ 4186536 w 5190767"/>
              <a:gd name="connsiteY3" fmla="*/ 5530385 h 5530385"/>
              <a:gd name="connsiteX4" fmla="*/ 0 w 5190767"/>
              <a:gd name="connsiteY4" fmla="*/ 5530385 h 5530385"/>
              <a:gd name="connsiteX5" fmla="*/ 0 w 5190767"/>
              <a:gd name="connsiteY5" fmla="*/ 692598 h 5530385"/>
              <a:gd name="connsiteX6" fmla="*/ 194287 w 5190767"/>
              <a:gd name="connsiteY6" fmla="*/ 547313 h 5530385"/>
              <a:gd name="connsiteX7" fmla="*/ 1986067 w 5190767"/>
              <a:gd name="connsiteY7" fmla="*/ 0 h 5530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767" h="5530385">
                <a:moveTo>
                  <a:pt x="1986067" y="0"/>
                </a:moveTo>
                <a:cubicBezTo>
                  <a:pt x="3755974" y="0"/>
                  <a:pt x="5190767" y="1434794"/>
                  <a:pt x="5190767" y="3204701"/>
                </a:cubicBezTo>
                <a:cubicBezTo>
                  <a:pt x="5190767" y="4089655"/>
                  <a:pt x="4832069" y="4890830"/>
                  <a:pt x="4252132" y="5470767"/>
                </a:cubicBezTo>
                <a:lnTo>
                  <a:pt x="4186536" y="5530385"/>
                </a:lnTo>
                <a:lnTo>
                  <a:pt x="0" y="5530385"/>
                </a:lnTo>
                <a:lnTo>
                  <a:pt x="0" y="692598"/>
                </a:lnTo>
                <a:lnTo>
                  <a:pt x="194287" y="547313"/>
                </a:lnTo>
                <a:cubicBezTo>
                  <a:pt x="705761" y="201768"/>
                  <a:pt x="1322351" y="0"/>
                  <a:pt x="1986067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52" name="Picture 147">
            <a:extLst>
              <a:ext uri="{FF2B5EF4-FFF2-40B4-BE49-F238E27FC236}">
                <a16:creationId xmlns:a16="http://schemas.microsoft.com/office/drawing/2014/main" id="{4603FC70-67D9-49EF-983C-3853BF2B4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FCDD7C-75F0-49C2-9B2E-581F86D20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0634" y="3059108"/>
            <a:ext cx="6201111" cy="1160633"/>
          </a:xfrm>
        </p:spPr>
        <p:txBody>
          <a:bodyPr anchor="t">
            <a:noAutofit/>
          </a:bodyPr>
          <a:lstStyle/>
          <a:p>
            <a:pPr algn="r"/>
            <a:r>
              <a:rPr lang="ru-RU" sz="8000" dirty="0">
                <a:solidFill>
                  <a:srgbClr val="002060"/>
                </a:solidFill>
                <a:latin typeface="Constantia" panose="02030602050306030303" pitchFamily="18" charset="0"/>
              </a:rPr>
              <a:t>МЕХАНИКА</a:t>
            </a:r>
            <a:endParaRPr lang="en-US" sz="8000" dirty="0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53AE7A73-3770-434C-BC84-5D218FFC5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4675" y="3962400"/>
            <a:ext cx="8497070" cy="2583762"/>
          </a:xfrm>
        </p:spPr>
        <p:txBody>
          <a:bodyPr anchor="b">
            <a:noAutofit/>
          </a:bodyPr>
          <a:lstStyle/>
          <a:p>
            <a:pPr algn="r"/>
            <a:r>
              <a:rPr lang="ru-RU" sz="4400" dirty="0">
                <a:solidFill>
                  <a:srgbClr val="FF0000"/>
                </a:solidFill>
                <a:latin typeface="Constantia" panose="02030602050306030303" pitchFamily="18" charset="0"/>
              </a:rPr>
              <a:t>Динамика </a:t>
            </a:r>
          </a:p>
          <a:p>
            <a:pPr algn="r"/>
            <a:r>
              <a:rPr lang="ru-RU" sz="4400" dirty="0">
                <a:solidFill>
                  <a:srgbClr val="FF0000"/>
                </a:solidFill>
                <a:latin typeface="Constantia" panose="02030602050306030303" pitchFamily="18" charset="0"/>
              </a:rPr>
              <a:t>Материальной Точки</a:t>
            </a:r>
          </a:p>
          <a:p>
            <a:pPr algn="r"/>
            <a:r>
              <a:rPr lang="ru-RU" sz="3200" dirty="0">
                <a:solidFill>
                  <a:srgbClr val="002060"/>
                </a:solidFill>
                <a:latin typeface="Constantia" panose="02030602050306030303" pitchFamily="18" charset="0"/>
              </a:rPr>
              <a:t>Опорный конспект</a:t>
            </a:r>
          </a:p>
          <a:p>
            <a:pPr algn="r"/>
            <a:r>
              <a:rPr lang="ru-RU" sz="3200" dirty="0">
                <a:solidFill>
                  <a:srgbClr val="002060"/>
                </a:solidFill>
                <a:latin typeface="Constantia" panose="02030602050306030303" pitchFamily="18" charset="0"/>
              </a:rPr>
              <a:t>Е.А. Ефремова</a:t>
            </a:r>
            <a:endParaRPr lang="en-US" sz="3200" dirty="0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475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2142D8-F65F-4904-BFFE-078F90A00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96" y="352698"/>
            <a:ext cx="7103713" cy="650530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3959C-B471-4A23-AF7F-A49CADDD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21" y="29404"/>
            <a:ext cx="11862195" cy="679904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ru-RU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ХАРАКТЕРНЫЕ МАССЫ В ПРИРОДЕ</a:t>
            </a:r>
            <a:endParaRPr lang="en-US" sz="2800" dirty="0">
              <a:solidFill>
                <a:srgbClr val="002060"/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1290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3959C-B471-4A23-AF7F-A49CADDD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21" y="29404"/>
            <a:ext cx="11862195" cy="679904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ru-RU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ЗАДАЧА МЕХАНИКИ</a:t>
            </a:r>
            <a:endParaRPr lang="en-US" sz="2800" dirty="0">
              <a:solidFill>
                <a:srgbClr val="002060"/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274FF4C-76E1-46B3-BE2C-13D139B96C66}"/>
              </a:ext>
            </a:extLst>
          </p:cNvPr>
          <p:cNvSpPr/>
          <p:nvPr/>
        </p:nvSpPr>
        <p:spPr>
          <a:xfrm>
            <a:off x="115621" y="553975"/>
            <a:ext cx="116892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По уравнениям движения найти закон движения, т.е. зная силы, действующие на тело найти траекторию.</a:t>
            </a:r>
          </a:p>
        </p:txBody>
      </p:sp>
      <p:graphicFrame>
        <p:nvGraphicFramePr>
          <p:cNvPr id="20" name="Объект 19">
            <a:extLst>
              <a:ext uri="{FF2B5EF4-FFF2-40B4-BE49-F238E27FC236}">
                <a16:creationId xmlns:a16="http://schemas.microsoft.com/office/drawing/2014/main" id="{FEEC4A18-A13E-4304-AD42-FCA683FC15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326779"/>
              </p:ext>
            </p:extLst>
          </p:nvPr>
        </p:nvGraphicFramePr>
        <p:xfrm>
          <a:off x="882353" y="1265865"/>
          <a:ext cx="2814638" cy="311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38000" imgH="1803240" progId="Equation.DSMT4">
                  <p:embed/>
                </p:oleObj>
              </mc:Choice>
              <mc:Fallback>
                <p:oleObj name="Equation" r:id="rId3" imgW="1638000" imgH="1803240" progId="Equation.DSMT4">
                  <p:embed/>
                  <p:pic>
                    <p:nvPicPr>
                      <p:cNvPr id="20" name="Объект 19">
                        <a:extLst>
                          <a:ext uri="{FF2B5EF4-FFF2-40B4-BE49-F238E27FC236}">
                            <a16:creationId xmlns:a16="http://schemas.microsoft.com/office/drawing/2014/main" id="{FEEC4A18-A13E-4304-AD42-FCA683FC15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2353" y="1265865"/>
                        <a:ext cx="2814638" cy="311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E5ED0BC-271B-42BF-96FB-F6C0CB66E18A}"/>
              </a:ext>
            </a:extLst>
          </p:cNvPr>
          <p:cNvSpPr txBox="1"/>
          <p:nvPr/>
        </p:nvSpPr>
        <p:spPr>
          <a:xfrm rot="16200000">
            <a:off x="-884113" y="2648523"/>
            <a:ext cx="314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УРАВНЕНИЯ ДВИЖЕНИЯ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841ED6E5-207D-404E-AED5-75551C47EC3E}"/>
              </a:ext>
            </a:extLst>
          </p:cNvPr>
          <p:cNvSpPr/>
          <p:nvPr/>
        </p:nvSpPr>
        <p:spPr>
          <a:xfrm>
            <a:off x="288615" y="4293409"/>
            <a:ext cx="116892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Для нахождения решения необходимо знать </a:t>
            </a:r>
            <a:r>
              <a:rPr lang="ru-RU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начальные условия</a:t>
            </a:r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, т.е. положение тела в тачальный момент времени и его скорость в начальный момент времени.</a:t>
            </a:r>
          </a:p>
        </p:txBody>
      </p:sp>
      <p:sp>
        <p:nvSpPr>
          <p:cNvPr id="10" name="Стрелка: влево-вправо 9">
            <a:extLst>
              <a:ext uri="{FF2B5EF4-FFF2-40B4-BE49-F238E27FC236}">
                <a16:creationId xmlns:a16="http://schemas.microsoft.com/office/drawing/2014/main" id="{7B249A92-33BD-4293-92AF-C6EB83A7E3D9}"/>
              </a:ext>
            </a:extLst>
          </p:cNvPr>
          <p:cNvSpPr/>
          <p:nvPr/>
        </p:nvSpPr>
        <p:spPr>
          <a:xfrm>
            <a:off x="3717935" y="2524804"/>
            <a:ext cx="1219200" cy="646176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7C29A3-D83B-48A7-9493-BE728B00B3C4}"/>
              </a:ext>
            </a:extLst>
          </p:cNvPr>
          <p:cNvSpPr txBox="1"/>
          <p:nvPr/>
        </p:nvSpPr>
        <p:spPr>
          <a:xfrm rot="16200000">
            <a:off x="3875309" y="2667556"/>
            <a:ext cx="314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УРАВНЕНИЯ ДВИЖЕНИЯ</a:t>
            </a:r>
          </a:p>
        </p:txBody>
      </p:sp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453F1749-A5AC-46E2-99C7-3E2C4A55AD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153665"/>
              </p:ext>
            </p:extLst>
          </p:nvPr>
        </p:nvGraphicFramePr>
        <p:xfrm>
          <a:off x="5567718" y="1508918"/>
          <a:ext cx="1985962" cy="258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55600" imgH="1498320" progId="Equation.DSMT4">
                  <p:embed/>
                </p:oleObj>
              </mc:Choice>
              <mc:Fallback>
                <p:oleObj name="Equation" r:id="rId5" imgW="1155600" imgH="1498320" progId="Equation.DSMT4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453F1749-A5AC-46E2-99C7-3E2C4A55AD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67718" y="1508918"/>
                        <a:ext cx="1985962" cy="2589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Стрелка: влево-вправо 12">
            <a:extLst>
              <a:ext uri="{FF2B5EF4-FFF2-40B4-BE49-F238E27FC236}">
                <a16:creationId xmlns:a16="http://schemas.microsoft.com/office/drawing/2014/main" id="{9678A42D-8E16-4322-8A12-A1D6F61BA997}"/>
              </a:ext>
            </a:extLst>
          </p:cNvPr>
          <p:cNvSpPr/>
          <p:nvPr/>
        </p:nvSpPr>
        <p:spPr>
          <a:xfrm>
            <a:off x="7615421" y="2473390"/>
            <a:ext cx="1219200" cy="646176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891898-9866-4181-8083-DAE79A751754}"/>
              </a:ext>
            </a:extLst>
          </p:cNvPr>
          <p:cNvSpPr txBox="1"/>
          <p:nvPr/>
        </p:nvSpPr>
        <p:spPr>
          <a:xfrm rot="16200000">
            <a:off x="8073483" y="2402915"/>
            <a:ext cx="2507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ЗАКОН ДВИЖЕНИЯ</a:t>
            </a:r>
          </a:p>
          <a:p>
            <a:r>
              <a:rPr lang="ru-R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       ТРАЕКТОРИЯ</a:t>
            </a:r>
          </a:p>
        </p:txBody>
      </p:sp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id="{49DC221A-D83D-4E6C-822F-D3988A5CD5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334758"/>
              </p:ext>
            </p:extLst>
          </p:nvPr>
        </p:nvGraphicFramePr>
        <p:xfrm>
          <a:off x="9819826" y="1508056"/>
          <a:ext cx="1388336" cy="2436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45760" imgH="952200" progId="Equation.DSMT4">
                  <p:embed/>
                </p:oleObj>
              </mc:Choice>
              <mc:Fallback>
                <p:oleObj name="Equation" r:id="rId7" imgW="545760" imgH="952200" progId="Equation.DSMT4">
                  <p:embed/>
                  <p:pic>
                    <p:nvPicPr>
                      <p:cNvPr id="15" name="Объект 14">
                        <a:extLst>
                          <a:ext uri="{FF2B5EF4-FFF2-40B4-BE49-F238E27FC236}">
                            <a16:creationId xmlns:a16="http://schemas.microsoft.com/office/drawing/2014/main" id="{49DC221A-D83D-4E6C-822F-D3988A5CD5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819826" y="1508056"/>
                        <a:ext cx="1388336" cy="24360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>
            <a:extLst>
              <a:ext uri="{FF2B5EF4-FFF2-40B4-BE49-F238E27FC236}">
                <a16:creationId xmlns:a16="http://schemas.microsoft.com/office/drawing/2014/main" id="{5A05402C-4B04-4853-917D-547CD64C0B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066847"/>
              </p:ext>
            </p:extLst>
          </p:nvPr>
        </p:nvGraphicFramePr>
        <p:xfrm>
          <a:off x="525463" y="5183188"/>
          <a:ext cx="4970462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955520" imgH="393480" progId="Equation.DSMT4">
                  <p:embed/>
                </p:oleObj>
              </mc:Choice>
              <mc:Fallback>
                <p:oleObj name="Equation" r:id="rId9" imgW="1955520" imgH="393480" progId="Equation.DSMT4">
                  <p:embed/>
                  <p:pic>
                    <p:nvPicPr>
                      <p:cNvPr id="19" name="Объект 18">
                        <a:extLst>
                          <a:ext uri="{FF2B5EF4-FFF2-40B4-BE49-F238E27FC236}">
                            <a16:creationId xmlns:a16="http://schemas.microsoft.com/office/drawing/2014/main" id="{5A05402C-4B04-4853-917D-547CD64C0B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5463" y="5183188"/>
                        <a:ext cx="4970462" cy="1008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Стрелка: влево-вправо 20">
            <a:extLst>
              <a:ext uri="{FF2B5EF4-FFF2-40B4-BE49-F238E27FC236}">
                <a16:creationId xmlns:a16="http://schemas.microsoft.com/office/drawing/2014/main" id="{A49D4EAB-F153-4CC7-9AF3-165BFC8015D6}"/>
              </a:ext>
            </a:extLst>
          </p:cNvPr>
          <p:cNvSpPr/>
          <p:nvPr/>
        </p:nvSpPr>
        <p:spPr>
          <a:xfrm>
            <a:off x="5773221" y="5349082"/>
            <a:ext cx="1219200" cy="646176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4" name="Объект 23">
            <a:extLst>
              <a:ext uri="{FF2B5EF4-FFF2-40B4-BE49-F238E27FC236}">
                <a16:creationId xmlns:a16="http://schemas.microsoft.com/office/drawing/2014/main" id="{98F6CB08-E5F0-4762-AE80-80614FB7A7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842741"/>
              </p:ext>
            </p:extLst>
          </p:nvPr>
        </p:nvGraphicFramePr>
        <p:xfrm>
          <a:off x="7577309" y="4647352"/>
          <a:ext cx="4227513" cy="217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663560" imgH="850680" progId="Equation.DSMT4">
                  <p:embed/>
                </p:oleObj>
              </mc:Choice>
              <mc:Fallback>
                <p:oleObj name="Equation" r:id="rId11" imgW="1663560" imgH="850680" progId="Equation.DSMT4">
                  <p:embed/>
                  <p:pic>
                    <p:nvPicPr>
                      <p:cNvPr id="24" name="Объект 23">
                        <a:extLst>
                          <a:ext uri="{FF2B5EF4-FFF2-40B4-BE49-F238E27FC236}">
                            <a16:creationId xmlns:a16="http://schemas.microsoft.com/office/drawing/2014/main" id="{98F6CB08-E5F0-4762-AE80-80614FB7A7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77309" y="4647352"/>
                        <a:ext cx="4227513" cy="2176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2736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3959C-B471-4A23-AF7F-A49CADDD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21" y="29404"/>
            <a:ext cx="11862195" cy="679904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ru-RU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ТРЕТИЙ ЗАКОН НЬЮТОНА</a:t>
            </a:r>
            <a:endParaRPr lang="en-US" sz="2800" dirty="0">
              <a:solidFill>
                <a:srgbClr val="002060"/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274FF4C-76E1-46B3-BE2C-13D139B96C66}"/>
              </a:ext>
            </a:extLst>
          </p:cNvPr>
          <p:cNvSpPr/>
          <p:nvPr/>
        </p:nvSpPr>
        <p:spPr>
          <a:xfrm>
            <a:off x="115621" y="592908"/>
            <a:ext cx="79189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Закон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3</a:t>
            </a:r>
            <a:r>
              <a:rPr lang="ru-RU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 (Третий закон Ньютона).</a:t>
            </a:r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ru-RU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Силы взаимодействия двух тел (материальных точек) равны по модулю, противоположны по направления и действуют вдоль прямой их соединяющей.</a:t>
            </a:r>
            <a:endParaRPr lang="en-US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  <a:p>
            <a:pPr algn="just"/>
            <a:r>
              <a:rPr lang="ru-RU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Всякому действию соответствует равное и противоположно направленное противодействие.</a:t>
            </a:r>
          </a:p>
        </p:txBody>
      </p:sp>
      <p:graphicFrame>
        <p:nvGraphicFramePr>
          <p:cNvPr id="23" name="Объект 22">
            <a:extLst>
              <a:ext uri="{FF2B5EF4-FFF2-40B4-BE49-F238E27FC236}">
                <a16:creationId xmlns:a16="http://schemas.microsoft.com/office/drawing/2014/main" id="{C1331366-2326-4227-A6D2-45EC6D6B90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048429"/>
              </p:ext>
            </p:extLst>
          </p:nvPr>
        </p:nvGraphicFramePr>
        <p:xfrm>
          <a:off x="115621" y="5468695"/>
          <a:ext cx="11918765" cy="957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292280" imgH="342720" progId="Equation.DSMT4">
                  <p:embed/>
                </p:oleObj>
              </mc:Choice>
              <mc:Fallback>
                <p:oleObj name="Equation" r:id="rId3" imgW="4292280" imgH="342720" progId="Equation.DSMT4">
                  <p:embed/>
                  <p:pic>
                    <p:nvPicPr>
                      <p:cNvPr id="23" name="Объект 22">
                        <a:extLst>
                          <a:ext uri="{FF2B5EF4-FFF2-40B4-BE49-F238E27FC236}">
                            <a16:creationId xmlns:a16="http://schemas.microsoft.com/office/drawing/2014/main" id="{C1331366-2326-4227-A6D2-45EC6D6B90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5621" y="5468695"/>
                        <a:ext cx="11918765" cy="957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Рисунок 5" descr="Изображение выглядит как текст, книга&#10;&#10;Описание создано автоматически">
            <a:extLst>
              <a:ext uri="{FF2B5EF4-FFF2-40B4-BE49-F238E27FC236}">
                <a16:creationId xmlns:a16="http://schemas.microsoft.com/office/drawing/2014/main" id="{848FC7D5-9DA1-4EFD-B598-426A13B72C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727" y="631788"/>
            <a:ext cx="3585972" cy="1861231"/>
          </a:xfrm>
          <a:prstGeom prst="rect">
            <a:avLst/>
          </a:prstGeom>
        </p:spPr>
      </p:pic>
      <p:graphicFrame>
        <p:nvGraphicFramePr>
          <p:cNvPr id="24" name="Объект 23">
            <a:extLst>
              <a:ext uri="{FF2B5EF4-FFF2-40B4-BE49-F238E27FC236}">
                <a16:creationId xmlns:a16="http://schemas.microsoft.com/office/drawing/2014/main" id="{7E205487-5E0D-4539-A172-9C283DCB02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63542"/>
              </p:ext>
            </p:extLst>
          </p:nvPr>
        </p:nvGraphicFramePr>
        <p:xfrm>
          <a:off x="4482923" y="4240832"/>
          <a:ext cx="2411412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85800" imgH="253800" progId="Equation.DSMT4">
                  <p:embed/>
                </p:oleObj>
              </mc:Choice>
              <mc:Fallback>
                <p:oleObj name="Equation" r:id="rId6" imgW="685800" imgH="253800" progId="Equation.DSMT4">
                  <p:embed/>
                  <p:pic>
                    <p:nvPicPr>
                      <p:cNvPr id="24" name="Объект 23">
                        <a:extLst>
                          <a:ext uri="{FF2B5EF4-FFF2-40B4-BE49-F238E27FC236}">
                            <a16:creationId xmlns:a16="http://schemas.microsoft.com/office/drawing/2014/main" id="{7E205487-5E0D-4539-A172-9C283DCB02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82923" y="4240832"/>
                        <a:ext cx="2411412" cy="89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246E3403-EDE4-41B0-B442-19581BFBF81F}"/>
              </a:ext>
            </a:extLst>
          </p:cNvPr>
          <p:cNvGrpSpPr/>
          <p:nvPr/>
        </p:nvGrpSpPr>
        <p:grpSpPr>
          <a:xfrm>
            <a:off x="3180298" y="2828707"/>
            <a:ext cx="5477225" cy="1573930"/>
            <a:chOff x="1065846" y="2425869"/>
            <a:chExt cx="5477225" cy="1573930"/>
          </a:xfrm>
        </p:grpSpPr>
        <p:graphicFrame>
          <p:nvGraphicFramePr>
            <p:cNvPr id="8" name="Объект 7">
              <a:extLst>
                <a:ext uri="{FF2B5EF4-FFF2-40B4-BE49-F238E27FC236}">
                  <a16:creationId xmlns:a16="http://schemas.microsoft.com/office/drawing/2014/main" id="{1D4C7E4A-1D3F-4901-9A27-C0EE2D5E747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0428796"/>
                </p:ext>
              </p:extLst>
            </p:nvPr>
          </p:nvGraphicFramePr>
          <p:xfrm>
            <a:off x="4139125" y="2523969"/>
            <a:ext cx="803148" cy="6178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30120" imgH="253800" progId="Equation.DSMT4">
                    <p:embed/>
                  </p:oleObj>
                </mc:Choice>
                <mc:Fallback>
                  <p:oleObj name="Equation" r:id="rId8" imgW="330120" imgH="253800" progId="Equation.DSMT4">
                    <p:embed/>
                    <p:pic>
                      <p:nvPicPr>
                        <p:cNvPr id="8" name="Объект 7">
                          <a:extLst>
                            <a:ext uri="{FF2B5EF4-FFF2-40B4-BE49-F238E27FC236}">
                              <a16:creationId xmlns:a16="http://schemas.microsoft.com/office/drawing/2014/main" id="{1D4C7E4A-1D3F-4901-9A27-C0EE2D5E747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139125" y="2523969"/>
                          <a:ext cx="803148" cy="61780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Объект 20">
              <a:extLst>
                <a:ext uri="{FF2B5EF4-FFF2-40B4-BE49-F238E27FC236}">
                  <a16:creationId xmlns:a16="http://schemas.microsoft.com/office/drawing/2014/main" id="{9CDCA2C9-EA6C-4A0B-BEA9-E034E5230F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1840307"/>
                </p:ext>
              </p:extLst>
            </p:nvPr>
          </p:nvGraphicFramePr>
          <p:xfrm>
            <a:off x="2198741" y="2538223"/>
            <a:ext cx="803148" cy="6178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30120" imgH="253800" progId="Equation.DSMT4">
                    <p:embed/>
                  </p:oleObj>
                </mc:Choice>
                <mc:Fallback>
                  <p:oleObj name="Equation" r:id="rId10" imgW="330120" imgH="253800" progId="Equation.DSMT4">
                    <p:embed/>
                    <p:pic>
                      <p:nvPicPr>
                        <p:cNvPr id="21" name="Объект 20">
                          <a:extLst>
                            <a:ext uri="{FF2B5EF4-FFF2-40B4-BE49-F238E27FC236}">
                              <a16:creationId xmlns:a16="http://schemas.microsoft.com/office/drawing/2014/main" id="{9CDCA2C9-EA6C-4A0B-BEA9-E034E5230F3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198741" y="2538223"/>
                          <a:ext cx="803148" cy="61780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6" name="Группа 25">
              <a:extLst>
                <a:ext uri="{FF2B5EF4-FFF2-40B4-BE49-F238E27FC236}">
                  <a16:creationId xmlns:a16="http://schemas.microsoft.com/office/drawing/2014/main" id="{3FA07B2E-A948-455B-9C32-7BE1AE17DAE5}"/>
                </a:ext>
              </a:extLst>
            </p:cNvPr>
            <p:cNvGrpSpPr/>
            <p:nvPr/>
          </p:nvGrpSpPr>
          <p:grpSpPr>
            <a:xfrm>
              <a:off x="1065846" y="2425869"/>
              <a:ext cx="5477225" cy="1573930"/>
              <a:chOff x="1065846" y="2425869"/>
              <a:chExt cx="5477225" cy="1573930"/>
            </a:xfrm>
          </p:grpSpPr>
          <p:grpSp>
            <p:nvGrpSpPr>
              <p:cNvPr id="17" name="Группа 16">
                <a:extLst>
                  <a:ext uri="{FF2B5EF4-FFF2-40B4-BE49-F238E27FC236}">
                    <a16:creationId xmlns:a16="http://schemas.microsoft.com/office/drawing/2014/main" id="{5F4EDCD9-E318-4DA2-A810-8E49CE262C11}"/>
                  </a:ext>
                </a:extLst>
              </p:cNvPr>
              <p:cNvGrpSpPr/>
              <p:nvPr/>
            </p:nvGrpSpPr>
            <p:grpSpPr>
              <a:xfrm>
                <a:off x="1065846" y="2425869"/>
                <a:ext cx="5477225" cy="1573930"/>
                <a:chOff x="1029990" y="2279729"/>
                <a:chExt cx="5477225" cy="1573930"/>
              </a:xfrm>
            </p:grpSpPr>
            <p:grpSp>
              <p:nvGrpSpPr>
                <p:cNvPr id="11" name="Группа 10">
                  <a:extLst>
                    <a:ext uri="{FF2B5EF4-FFF2-40B4-BE49-F238E27FC236}">
                      <a16:creationId xmlns:a16="http://schemas.microsoft.com/office/drawing/2014/main" id="{5081D28A-5612-4BE0-B899-5CDCEF537E9C}"/>
                    </a:ext>
                  </a:extLst>
                </p:cNvPr>
                <p:cNvGrpSpPr/>
                <p:nvPr/>
              </p:nvGrpSpPr>
              <p:grpSpPr>
                <a:xfrm>
                  <a:off x="1029990" y="2279729"/>
                  <a:ext cx="5477225" cy="1573930"/>
                  <a:chOff x="1091975" y="2256682"/>
                  <a:chExt cx="5477225" cy="1573930"/>
                </a:xfrm>
              </p:grpSpPr>
              <p:grpSp>
                <p:nvGrpSpPr>
                  <p:cNvPr id="12" name="Группа 11">
                    <a:extLst>
                      <a:ext uri="{FF2B5EF4-FFF2-40B4-BE49-F238E27FC236}">
                        <a16:creationId xmlns:a16="http://schemas.microsoft.com/office/drawing/2014/main" id="{68301276-6CA0-45BD-B810-0C90AE90DDB0}"/>
                      </a:ext>
                    </a:extLst>
                  </p:cNvPr>
                  <p:cNvGrpSpPr/>
                  <p:nvPr/>
                </p:nvGrpSpPr>
                <p:grpSpPr>
                  <a:xfrm>
                    <a:off x="1091975" y="2256682"/>
                    <a:ext cx="5477225" cy="1573930"/>
                    <a:chOff x="4584285" y="3903007"/>
                    <a:chExt cx="2348848" cy="657694"/>
                  </a:xfrm>
                </p:grpSpPr>
                <p:sp>
                  <p:nvSpPr>
                    <p:cNvPr id="13" name="Овал 12">
                      <a:extLst>
                        <a:ext uri="{FF2B5EF4-FFF2-40B4-BE49-F238E27FC236}">
                          <a16:creationId xmlns:a16="http://schemas.microsoft.com/office/drawing/2014/main" id="{D197ED99-E8D6-45B7-84D9-35A1E8BBBC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84285" y="4013180"/>
                      <a:ext cx="438912" cy="400110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1">
                            <a:lumMod val="5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14" name="Овал 13">
                      <a:extLst>
                        <a:ext uri="{FF2B5EF4-FFF2-40B4-BE49-F238E27FC236}">
                          <a16:creationId xmlns:a16="http://schemas.microsoft.com/office/drawing/2014/main" id="{9B91000E-03AF-4A78-9816-CCA884600B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7170" y="3903007"/>
                      <a:ext cx="625963" cy="657694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1">
                            <a:lumMod val="5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</p:grpSp>
              <p:cxnSp>
                <p:nvCxnSpPr>
                  <p:cNvPr id="15" name="Прямая со стрелкой 14">
                    <a:extLst>
                      <a:ext uri="{FF2B5EF4-FFF2-40B4-BE49-F238E27FC236}">
                        <a16:creationId xmlns:a16="http://schemas.microsoft.com/office/drawing/2014/main" id="{F7048E37-AE16-44A6-831B-B7AFD00581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957383" y="2999089"/>
                    <a:ext cx="1152148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Прямая со стрелкой 18">
                    <a:extLst>
                      <a:ext uri="{FF2B5EF4-FFF2-40B4-BE49-F238E27FC236}">
                        <a16:creationId xmlns:a16="http://schemas.microsoft.com/office/drawing/2014/main" id="{0A3036CC-2AE1-4594-AD7A-272294BB65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15465" y="3013343"/>
                    <a:ext cx="112298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aphicFrame>
              <p:nvGraphicFramePr>
                <p:cNvPr id="69" name="Объект 68">
                  <a:extLst>
                    <a:ext uri="{FF2B5EF4-FFF2-40B4-BE49-F238E27FC236}">
                      <a16:creationId xmlns:a16="http://schemas.microsoft.com/office/drawing/2014/main" id="{A2EFAC16-B844-44AF-8A66-66A7AC177ED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84977819"/>
                    </p:ext>
                  </p:extLst>
                </p:nvPr>
              </p:nvGraphicFramePr>
              <p:xfrm>
                <a:off x="1280525" y="2653852"/>
                <a:ext cx="631825" cy="6572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2" imgW="368280" imgH="380880" progId="Equation.DSMT4">
                        <p:embed/>
                      </p:oleObj>
                    </mc:Choice>
                    <mc:Fallback>
                      <p:oleObj name="Equation" r:id="rId12" imgW="368280" imgH="380880" progId="Equation.DSMT4">
                        <p:embed/>
                        <p:pic>
                          <p:nvPicPr>
                            <p:cNvPr id="69" name="Объект 68">
                              <a:extLst>
                                <a:ext uri="{FF2B5EF4-FFF2-40B4-BE49-F238E27FC236}">
                                  <a16:creationId xmlns:a16="http://schemas.microsoft.com/office/drawing/2014/main" id="{A2EFAC16-B844-44AF-8A66-66A7AC177ED8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280525" y="2653852"/>
                              <a:ext cx="631825" cy="6572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25" name="Объект 24">
                <a:extLst>
                  <a:ext uri="{FF2B5EF4-FFF2-40B4-BE49-F238E27FC236}">
                    <a16:creationId xmlns:a16="http://schemas.microsoft.com/office/drawing/2014/main" id="{F582E85B-9083-4D4C-8344-3925087358F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31663427"/>
                  </p:ext>
                </p:extLst>
              </p:nvPr>
            </p:nvGraphicFramePr>
            <p:xfrm>
              <a:off x="5487004" y="2810976"/>
              <a:ext cx="652463" cy="657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380880" imgH="380880" progId="Equation.DSMT4">
                      <p:embed/>
                    </p:oleObj>
                  </mc:Choice>
                  <mc:Fallback>
                    <p:oleObj name="Equation" r:id="rId14" imgW="380880" imgH="380880" progId="Equation.DSMT4">
                      <p:embed/>
                      <p:pic>
                        <p:nvPicPr>
                          <p:cNvPr id="25" name="Объект 24">
                            <a:extLst>
                              <a:ext uri="{FF2B5EF4-FFF2-40B4-BE49-F238E27FC236}">
                                <a16:creationId xmlns:a16="http://schemas.microsoft.com/office/drawing/2014/main" id="{F582E85B-9083-4D4C-8344-3925087358F5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5487004" y="2810976"/>
                            <a:ext cx="652463" cy="6572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309770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F7AEC9-8389-4906-A4D6-BBE86F5E2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869" y="285688"/>
            <a:ext cx="2589524" cy="144032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3959C-B471-4A23-AF7F-A49CADDD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3" y="83518"/>
            <a:ext cx="11862195" cy="520213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ru-RU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ОСНОВНЫЕ ВИДЫ СИЛ</a:t>
            </a:r>
            <a:endParaRPr lang="en-US" sz="2800" dirty="0">
              <a:solidFill>
                <a:srgbClr val="002060"/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841ED6E5-207D-404E-AED5-75551C47EC3E}"/>
              </a:ext>
            </a:extLst>
          </p:cNvPr>
          <p:cNvSpPr/>
          <p:nvPr/>
        </p:nvSpPr>
        <p:spPr>
          <a:xfrm>
            <a:off x="251400" y="651909"/>
            <a:ext cx="76569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СИЛА ТЯЖЕСТИ – сила притяжения, испытываемая телом в системе отсчета, связанной с Землей. </a:t>
            </a:r>
            <a:endParaRPr lang="ru-RU" sz="2000" dirty="0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  <p:graphicFrame>
        <p:nvGraphicFramePr>
          <p:cNvPr id="23" name="Объект 22">
            <a:extLst>
              <a:ext uri="{FF2B5EF4-FFF2-40B4-BE49-F238E27FC236}">
                <a16:creationId xmlns:a16="http://schemas.microsoft.com/office/drawing/2014/main" id="{C1331366-2326-4227-A6D2-45EC6D6B90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596798"/>
              </p:ext>
            </p:extLst>
          </p:nvPr>
        </p:nvGraphicFramePr>
        <p:xfrm>
          <a:off x="6421438" y="898525"/>
          <a:ext cx="140493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74360" imgH="304560" progId="Equation.DSMT4">
                  <p:embed/>
                </p:oleObj>
              </mc:Choice>
              <mc:Fallback>
                <p:oleObj name="Equation" r:id="rId4" imgW="774360" imgH="304560" progId="Equation.DSMT4">
                  <p:embed/>
                  <p:pic>
                    <p:nvPicPr>
                      <p:cNvPr id="23" name="Объект 22">
                        <a:extLst>
                          <a:ext uri="{FF2B5EF4-FFF2-40B4-BE49-F238E27FC236}">
                            <a16:creationId xmlns:a16="http://schemas.microsoft.com/office/drawing/2014/main" id="{C1331366-2326-4227-A6D2-45EC6D6B90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21438" y="898525"/>
                        <a:ext cx="1404937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BB2FFF2-05A5-44CC-B7EE-B44C9CB36F7C}"/>
              </a:ext>
            </a:extLst>
          </p:cNvPr>
          <p:cNvSpPr/>
          <p:nvPr/>
        </p:nvSpPr>
        <p:spPr>
          <a:xfrm>
            <a:off x="251400" y="1530713"/>
            <a:ext cx="78052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ВЕС– сила, с которой тело действует на подвес или опору, называется весом тела </a:t>
            </a:r>
            <a:endParaRPr lang="ru-RU" sz="2000" dirty="0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  <p:graphicFrame>
        <p:nvGraphicFramePr>
          <p:cNvPr id="18" name="Объект 17">
            <a:extLst>
              <a:ext uri="{FF2B5EF4-FFF2-40B4-BE49-F238E27FC236}">
                <a16:creationId xmlns:a16="http://schemas.microsoft.com/office/drawing/2014/main" id="{BB09935E-B282-46A3-AE7D-4146DA1A5E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950924"/>
              </p:ext>
            </p:extLst>
          </p:nvPr>
        </p:nvGraphicFramePr>
        <p:xfrm>
          <a:off x="6754210" y="1839824"/>
          <a:ext cx="11541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72840" imgH="291960" progId="Equation.DSMT4">
                  <p:embed/>
                </p:oleObj>
              </mc:Choice>
              <mc:Fallback>
                <p:oleObj name="Equation" r:id="rId6" imgW="672840" imgH="291960" progId="Equation.DSMT4">
                  <p:embed/>
                  <p:pic>
                    <p:nvPicPr>
                      <p:cNvPr id="18" name="Объект 17">
                        <a:extLst>
                          <a:ext uri="{FF2B5EF4-FFF2-40B4-BE49-F238E27FC236}">
                            <a16:creationId xmlns:a16="http://schemas.microsoft.com/office/drawing/2014/main" id="{BB09935E-B282-46A3-AE7D-4146DA1A5E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54210" y="1839824"/>
                        <a:ext cx="1154113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95789895-0444-4733-8498-76A3668AA446}"/>
              </a:ext>
            </a:extLst>
          </p:cNvPr>
          <p:cNvSpPr/>
          <p:nvPr/>
        </p:nvSpPr>
        <p:spPr>
          <a:xfrm>
            <a:off x="282291" y="5902221"/>
            <a:ext cx="77434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СИЛА УПРУГОСТИ – сила притяжения, испытываемая телом в системе отсчета, связанной с Землей. </a:t>
            </a:r>
            <a:endParaRPr lang="ru-RU" sz="2000" dirty="0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  <p:pic>
        <p:nvPicPr>
          <p:cNvPr id="28697" name="Picture 25" descr="Картинки по запросу сила упругости">
            <a:extLst>
              <a:ext uri="{FF2B5EF4-FFF2-40B4-BE49-F238E27FC236}">
                <a16:creationId xmlns:a16="http://schemas.microsoft.com/office/drawing/2014/main" id="{AEC88D97-3D01-406E-8330-9FBD4C10B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127" y="5182057"/>
            <a:ext cx="1266619" cy="144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" name="Объект 19">
            <a:extLst>
              <a:ext uri="{FF2B5EF4-FFF2-40B4-BE49-F238E27FC236}">
                <a16:creationId xmlns:a16="http://schemas.microsoft.com/office/drawing/2014/main" id="{A0F46663-4403-46B5-821D-CC7A5014DA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405814"/>
              </p:ext>
            </p:extLst>
          </p:nvPr>
        </p:nvGraphicFramePr>
        <p:xfrm>
          <a:off x="6263629" y="6206091"/>
          <a:ext cx="1871662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091880" imgH="330120" progId="Equation.DSMT4">
                  <p:embed/>
                </p:oleObj>
              </mc:Choice>
              <mc:Fallback>
                <p:oleObj name="Equation" r:id="rId9" imgW="1091880" imgH="330120" progId="Equation.DSMT4">
                  <p:embed/>
                  <p:pic>
                    <p:nvPicPr>
                      <p:cNvPr id="20" name="Объект 19">
                        <a:extLst>
                          <a:ext uri="{FF2B5EF4-FFF2-40B4-BE49-F238E27FC236}">
                            <a16:creationId xmlns:a16="http://schemas.microsoft.com/office/drawing/2014/main" id="{A0F46663-4403-46B5-821D-CC7A5014DA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63629" y="6206091"/>
                        <a:ext cx="1871662" cy="569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114B1050-90FB-42CC-A002-E4DA56B14A30}"/>
              </a:ext>
            </a:extLst>
          </p:cNvPr>
          <p:cNvSpPr/>
          <p:nvPr/>
        </p:nvSpPr>
        <p:spPr>
          <a:xfrm>
            <a:off x="313183" y="3462232"/>
            <a:ext cx="77434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СИЛА ТРЕНИЯ – сила возникающая при соприкосновении поверхностей. Сила трения ПОКОЯ – равна по величине и противоположна внешней силе. Сила терния покоя не может превосходить некоторой максимальной величины.  Сила трения СКОЛЬЖЕНИЯ возникает между движущимися друг относительно друга объектами.</a:t>
            </a:r>
            <a:endParaRPr lang="ru-RU" sz="2000" dirty="0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AB3647CC-4C65-4F02-BA86-85EAFCC15FDD}"/>
              </a:ext>
            </a:extLst>
          </p:cNvPr>
          <p:cNvSpPr/>
          <p:nvPr/>
        </p:nvSpPr>
        <p:spPr>
          <a:xfrm>
            <a:off x="251400" y="2463590"/>
            <a:ext cx="78052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СИЛА РЕАКЦИИ ОПОРЫ– сила, вызванная давлением другого тела и направленная в противоположную сторону.</a:t>
            </a:r>
            <a:endParaRPr lang="ru-RU" sz="2000" dirty="0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  <p:pic>
        <p:nvPicPr>
          <p:cNvPr id="8" name="Рисунок 7" descr="Изображение выглядит как текст, карта&#10;&#10;Описание создано автоматически">
            <a:extLst>
              <a:ext uri="{FF2B5EF4-FFF2-40B4-BE49-F238E27FC236}">
                <a16:creationId xmlns:a16="http://schemas.microsoft.com/office/drawing/2014/main" id="{8003EF05-940D-4FA5-AE4C-03C0EC23CA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392" y="2387600"/>
            <a:ext cx="2266950" cy="2009775"/>
          </a:xfrm>
          <a:prstGeom prst="rect">
            <a:avLst/>
          </a:prstGeom>
        </p:spPr>
      </p:pic>
      <p:graphicFrame>
        <p:nvGraphicFramePr>
          <p:cNvPr id="25" name="Объект 24">
            <a:extLst>
              <a:ext uri="{FF2B5EF4-FFF2-40B4-BE49-F238E27FC236}">
                <a16:creationId xmlns:a16="http://schemas.microsoft.com/office/drawing/2014/main" id="{65579211-3485-4E8B-BC27-60DBAAD01D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828451"/>
              </p:ext>
            </p:extLst>
          </p:nvPr>
        </p:nvGraphicFramePr>
        <p:xfrm>
          <a:off x="6030956" y="5269671"/>
          <a:ext cx="20256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80800" imgH="304560" progId="Equation.DSMT4">
                  <p:embed/>
                </p:oleObj>
              </mc:Choice>
              <mc:Fallback>
                <p:oleObj name="Equation" r:id="rId12" imgW="1180800" imgH="304560" progId="Equation.DSMT4">
                  <p:embed/>
                  <p:pic>
                    <p:nvPicPr>
                      <p:cNvPr id="25" name="Объект 24">
                        <a:extLst>
                          <a:ext uri="{FF2B5EF4-FFF2-40B4-BE49-F238E27FC236}">
                            <a16:creationId xmlns:a16="http://schemas.microsoft.com/office/drawing/2014/main" id="{65579211-3485-4E8B-BC27-60DBAAD01D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030956" y="5269671"/>
                        <a:ext cx="2025650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4063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3959C-B471-4A23-AF7F-A49CADDD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21" y="29404"/>
            <a:ext cx="11862195" cy="679904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ru-RU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СИСТЕМЫ ЕДИНИЦ</a:t>
            </a:r>
            <a:endParaRPr lang="en-US" sz="2800" dirty="0">
              <a:solidFill>
                <a:srgbClr val="002060"/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841ED6E5-207D-404E-AED5-75551C47EC3E}"/>
              </a:ext>
            </a:extLst>
          </p:cNvPr>
          <p:cNvSpPr/>
          <p:nvPr/>
        </p:nvSpPr>
        <p:spPr>
          <a:xfrm>
            <a:off x="251399" y="709308"/>
            <a:ext cx="116892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В механике вводится три независимые единица измерения</a:t>
            </a:r>
          </a:p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Масса – М</a:t>
            </a:r>
          </a:p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Длина – </a:t>
            </a:r>
            <a:r>
              <a:rPr lang="en-US" sz="2000" dirty="0">
                <a:solidFill>
                  <a:srgbClr val="002060"/>
                </a:solidFill>
                <a:latin typeface="Constantia" panose="02030602050306030303" pitchFamily="18" charset="0"/>
              </a:rPr>
              <a:t>L</a:t>
            </a:r>
          </a:p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Время - Т</a:t>
            </a:r>
          </a:p>
        </p:txBody>
      </p:sp>
      <p:graphicFrame>
        <p:nvGraphicFramePr>
          <p:cNvPr id="23" name="Объект 22">
            <a:extLst>
              <a:ext uri="{FF2B5EF4-FFF2-40B4-BE49-F238E27FC236}">
                <a16:creationId xmlns:a16="http://schemas.microsoft.com/office/drawing/2014/main" id="{C1331366-2326-4227-A6D2-45EC6D6B90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121771"/>
              </p:ext>
            </p:extLst>
          </p:nvPr>
        </p:nvGraphicFramePr>
        <p:xfrm>
          <a:off x="4137181" y="3732538"/>
          <a:ext cx="32480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92160" imgH="558720" progId="Equation.DSMT4">
                  <p:embed/>
                </p:oleObj>
              </mc:Choice>
              <mc:Fallback>
                <p:oleObj name="Equation" r:id="rId3" imgW="1892160" imgH="558720" progId="Equation.DSMT4">
                  <p:embed/>
                  <p:pic>
                    <p:nvPicPr>
                      <p:cNvPr id="23" name="Объект 22">
                        <a:extLst>
                          <a:ext uri="{FF2B5EF4-FFF2-40B4-BE49-F238E27FC236}">
                            <a16:creationId xmlns:a16="http://schemas.microsoft.com/office/drawing/2014/main" id="{C1331366-2326-4227-A6D2-45EC6D6B90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37181" y="3732538"/>
                        <a:ext cx="3248025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CC991BA-61BC-4BB5-8F63-F905A9BCD2C2}"/>
              </a:ext>
            </a:extLst>
          </p:cNvPr>
          <p:cNvSpPr/>
          <p:nvPr/>
        </p:nvSpPr>
        <p:spPr>
          <a:xfrm>
            <a:off x="295495" y="1890090"/>
            <a:ext cx="44430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FF0000"/>
                </a:solidFill>
                <a:latin typeface="Constantia" panose="02030602050306030303" pitchFamily="18" charset="0"/>
              </a:rPr>
              <a:t>СИ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B4353B3-3BCB-4EA2-90AD-46B6835615A6}"/>
              </a:ext>
            </a:extLst>
          </p:cNvPr>
          <p:cNvSpPr/>
          <p:nvPr/>
        </p:nvSpPr>
        <p:spPr>
          <a:xfrm>
            <a:off x="6877235" y="1867874"/>
            <a:ext cx="44430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FF0000"/>
                </a:solidFill>
                <a:latin typeface="Constantia" panose="02030602050306030303" pitchFamily="18" charset="0"/>
              </a:rPr>
              <a:t>СГС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99773CC-DF2C-43E0-B6A7-CBE3CF06EF30}"/>
              </a:ext>
            </a:extLst>
          </p:cNvPr>
          <p:cNvSpPr/>
          <p:nvPr/>
        </p:nvSpPr>
        <p:spPr>
          <a:xfrm>
            <a:off x="868105" y="2430343"/>
            <a:ext cx="31089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rgbClr val="002060"/>
                </a:solidFill>
                <a:latin typeface="Constantia" panose="02030602050306030303" pitchFamily="18" charset="0"/>
              </a:rPr>
              <a:t>Масса – М - </a:t>
            </a:r>
            <a:r>
              <a:rPr lang="ru-RU" sz="2800" dirty="0">
                <a:solidFill>
                  <a:srgbClr val="FF0000"/>
                </a:solidFill>
                <a:latin typeface="Constantia" panose="02030602050306030303" pitchFamily="18" charset="0"/>
              </a:rPr>
              <a:t>кг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rgbClr val="002060"/>
                </a:solidFill>
                <a:latin typeface="Constantia" panose="02030602050306030303" pitchFamily="18" charset="0"/>
              </a:rPr>
              <a:t>Длина – </a:t>
            </a:r>
            <a:r>
              <a:rPr lang="en-US" sz="2800" dirty="0">
                <a:solidFill>
                  <a:srgbClr val="002060"/>
                </a:solidFill>
                <a:latin typeface="Constantia" panose="02030602050306030303" pitchFamily="18" charset="0"/>
              </a:rPr>
              <a:t>L</a:t>
            </a:r>
            <a:r>
              <a:rPr lang="ru-RU" sz="2800" dirty="0">
                <a:solidFill>
                  <a:srgbClr val="002060"/>
                </a:solidFill>
                <a:latin typeface="Constantia" panose="02030602050306030303" pitchFamily="18" charset="0"/>
              </a:rPr>
              <a:t> - </a:t>
            </a:r>
            <a:r>
              <a:rPr lang="ru-RU" sz="2800" dirty="0">
                <a:solidFill>
                  <a:srgbClr val="FF0000"/>
                </a:solidFill>
                <a:latin typeface="Constantia" panose="02030602050306030303" pitchFamily="18" charset="0"/>
              </a:rPr>
              <a:t>м</a:t>
            </a:r>
            <a:endParaRPr lang="en-US" sz="2800" dirty="0">
              <a:solidFill>
                <a:srgbClr val="FF0000"/>
              </a:solidFill>
              <a:latin typeface="Constantia" panose="02030602050306030303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rgbClr val="002060"/>
                </a:solidFill>
                <a:latin typeface="Constantia" panose="02030602050306030303" pitchFamily="18" charset="0"/>
              </a:rPr>
              <a:t>Время – Т - </a:t>
            </a:r>
            <a:r>
              <a:rPr lang="ru-RU" sz="2800" dirty="0">
                <a:solidFill>
                  <a:srgbClr val="FF0000"/>
                </a:solidFill>
                <a:latin typeface="Constantia" panose="02030602050306030303" pitchFamily="18" charset="0"/>
              </a:rPr>
              <a:t>с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19F6B3D-CDB5-473C-B224-83D73CF97CBE}"/>
              </a:ext>
            </a:extLst>
          </p:cNvPr>
          <p:cNvSpPr/>
          <p:nvPr/>
        </p:nvSpPr>
        <p:spPr>
          <a:xfrm>
            <a:off x="7654002" y="2498815"/>
            <a:ext cx="31089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rgbClr val="002060"/>
                </a:solidFill>
                <a:latin typeface="Constantia" panose="02030602050306030303" pitchFamily="18" charset="0"/>
              </a:rPr>
              <a:t>Масса – М - </a:t>
            </a:r>
            <a:r>
              <a:rPr lang="ru-RU" sz="2800" dirty="0">
                <a:solidFill>
                  <a:srgbClr val="FF0000"/>
                </a:solidFill>
                <a:latin typeface="Constantia" panose="02030602050306030303" pitchFamily="18" charset="0"/>
              </a:rPr>
              <a:t>г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rgbClr val="002060"/>
                </a:solidFill>
                <a:latin typeface="Constantia" panose="02030602050306030303" pitchFamily="18" charset="0"/>
              </a:rPr>
              <a:t>Длина – </a:t>
            </a:r>
            <a:r>
              <a:rPr lang="en-US" sz="2800" dirty="0">
                <a:solidFill>
                  <a:srgbClr val="002060"/>
                </a:solidFill>
                <a:latin typeface="Constantia" panose="02030602050306030303" pitchFamily="18" charset="0"/>
              </a:rPr>
              <a:t>L</a:t>
            </a:r>
            <a:r>
              <a:rPr lang="ru-RU" sz="2800" dirty="0">
                <a:solidFill>
                  <a:srgbClr val="002060"/>
                </a:solidFill>
                <a:latin typeface="Constantia" panose="02030602050306030303" pitchFamily="18" charset="0"/>
              </a:rPr>
              <a:t> - </a:t>
            </a:r>
            <a:r>
              <a:rPr lang="ru-RU" sz="2800" dirty="0">
                <a:solidFill>
                  <a:srgbClr val="FF0000"/>
                </a:solidFill>
                <a:latin typeface="Constantia" panose="02030602050306030303" pitchFamily="18" charset="0"/>
              </a:rPr>
              <a:t>см</a:t>
            </a:r>
            <a:endParaRPr lang="en-US" sz="2800" dirty="0">
              <a:solidFill>
                <a:srgbClr val="FF0000"/>
              </a:solidFill>
              <a:latin typeface="Constantia" panose="02030602050306030303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rgbClr val="002060"/>
                </a:solidFill>
                <a:latin typeface="Constantia" panose="02030602050306030303" pitchFamily="18" charset="0"/>
              </a:rPr>
              <a:t>Время – Т - </a:t>
            </a:r>
            <a:r>
              <a:rPr lang="ru-RU" sz="2800" dirty="0">
                <a:solidFill>
                  <a:srgbClr val="FF0000"/>
                </a:solidFill>
                <a:latin typeface="Constantia" panose="02030602050306030303" pitchFamily="18" charset="0"/>
              </a:rPr>
              <a:t>с</a:t>
            </a:r>
          </a:p>
        </p:txBody>
      </p:sp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6189C37F-951E-4581-963C-9ADF986327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505241"/>
              </p:ext>
            </p:extLst>
          </p:nvPr>
        </p:nvGraphicFramePr>
        <p:xfrm>
          <a:off x="366077" y="4722860"/>
          <a:ext cx="5532438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93880" imgH="571320" progId="Equation.DSMT4">
                  <p:embed/>
                </p:oleObj>
              </mc:Choice>
              <mc:Fallback>
                <p:oleObj name="Equation" r:id="rId5" imgW="3593880" imgH="571320" progId="Equation.DSMT4">
                  <p:embed/>
                  <p:pic>
                    <p:nvPicPr>
                      <p:cNvPr id="14" name="Объект 13">
                        <a:extLst>
                          <a:ext uri="{FF2B5EF4-FFF2-40B4-BE49-F238E27FC236}">
                            <a16:creationId xmlns:a16="http://schemas.microsoft.com/office/drawing/2014/main" id="{6189C37F-951E-4581-963C-9ADF986327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6077" y="4722860"/>
                        <a:ext cx="5532438" cy="884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id="{4F4935C4-020F-4BDB-B510-36E0FC9857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126387"/>
              </p:ext>
            </p:extLst>
          </p:nvPr>
        </p:nvGraphicFramePr>
        <p:xfrm>
          <a:off x="6957216" y="4697738"/>
          <a:ext cx="4283075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781000" imgH="571320" progId="Equation.DSMT4">
                  <p:embed/>
                </p:oleObj>
              </mc:Choice>
              <mc:Fallback>
                <p:oleObj name="Equation" r:id="rId7" imgW="2781000" imgH="571320" progId="Equation.DSMT4">
                  <p:embed/>
                  <p:pic>
                    <p:nvPicPr>
                      <p:cNvPr id="15" name="Объект 14">
                        <a:extLst>
                          <a:ext uri="{FF2B5EF4-FFF2-40B4-BE49-F238E27FC236}">
                            <a16:creationId xmlns:a16="http://schemas.microsoft.com/office/drawing/2014/main" id="{4F4935C4-020F-4BDB-B510-36E0FC9857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57216" y="4697738"/>
                        <a:ext cx="4283075" cy="884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77915E6E-7834-4312-BC44-161BF66BDF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401086"/>
              </p:ext>
            </p:extLst>
          </p:nvPr>
        </p:nvGraphicFramePr>
        <p:xfrm>
          <a:off x="5048250" y="5859463"/>
          <a:ext cx="19939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295280" imgH="317160" progId="Equation.DSMT4">
                  <p:embed/>
                </p:oleObj>
              </mc:Choice>
              <mc:Fallback>
                <p:oleObj name="Equation" r:id="rId9" imgW="1295280" imgH="317160" progId="Equation.DSMT4">
                  <p:embed/>
                  <p:pic>
                    <p:nvPicPr>
                      <p:cNvPr id="17" name="Объект 16">
                        <a:extLst>
                          <a:ext uri="{FF2B5EF4-FFF2-40B4-BE49-F238E27FC236}">
                            <a16:creationId xmlns:a16="http://schemas.microsoft.com/office/drawing/2014/main" id="{77915E6E-7834-4312-BC44-161BF66BDF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48250" y="5859463"/>
                        <a:ext cx="1993900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6619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3959C-B471-4A23-AF7F-A49CADDD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286" y="29404"/>
            <a:ext cx="8721497" cy="679904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ru-RU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ДОНЮТОНОВСКИЕ ПРЕДСТАВЛНИЯ</a:t>
            </a:r>
            <a:endParaRPr lang="en-US" sz="2800" dirty="0">
              <a:solidFill>
                <a:srgbClr val="002060"/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70A0EE-A837-4561-903E-60FAB515A37A}"/>
              </a:ext>
            </a:extLst>
          </p:cNvPr>
          <p:cNvSpPr txBox="1"/>
          <p:nvPr/>
        </p:nvSpPr>
        <p:spPr>
          <a:xfrm>
            <a:off x="1699217" y="514969"/>
            <a:ext cx="945617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Аристотель </a:t>
            </a:r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(384 – 322 до </a:t>
            </a:r>
            <a:r>
              <a:rPr lang="ru-RU" sz="2000" dirty="0" err="1">
                <a:solidFill>
                  <a:srgbClr val="002060"/>
                </a:solidFill>
                <a:latin typeface="Constantia" panose="02030602050306030303" pitchFamily="18" charset="0"/>
              </a:rPr>
              <a:t>н.э</a:t>
            </a:r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)</a:t>
            </a:r>
            <a:r>
              <a:rPr lang="en-US" sz="2000" dirty="0">
                <a:solidFill>
                  <a:srgbClr val="002060"/>
                </a:solidFill>
                <a:latin typeface="Constantia" panose="02030602050306030303" pitchFamily="18" charset="0"/>
              </a:rPr>
              <a:t>:</a:t>
            </a:r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</a:p>
          <a:p>
            <a:pPr indent="-3429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Скорость падения пропорциональна весу тела.</a:t>
            </a:r>
          </a:p>
          <a:p>
            <a:pPr indent="-3429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Движение происходит, пока действует «побудительная причина» (сила), и в отсутствие силы прекращается.</a:t>
            </a:r>
          </a:p>
          <a:p>
            <a:pPr algn="just"/>
            <a:endParaRPr lang="en-US" sz="24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57F3D0-1274-4D4F-A7B7-E8E032F84904}"/>
              </a:ext>
            </a:extLst>
          </p:cNvPr>
          <p:cNvSpPr txBox="1"/>
          <p:nvPr/>
        </p:nvSpPr>
        <p:spPr>
          <a:xfrm>
            <a:off x="154869" y="2207740"/>
            <a:ext cx="1038569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Галилей, Галилео </a:t>
            </a:r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(1564 – 1642)</a:t>
            </a:r>
            <a:r>
              <a:rPr lang="en-US" sz="2000" dirty="0">
                <a:solidFill>
                  <a:srgbClr val="002060"/>
                </a:solidFill>
                <a:latin typeface="Constantia" panose="02030602050306030303" pitchFamily="18" charset="0"/>
              </a:rPr>
              <a:t>:</a:t>
            </a:r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ru-RU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Скорость падения </a:t>
            </a:r>
            <a:r>
              <a:rPr lang="ru-RU" sz="2000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не зависит </a:t>
            </a:r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от веса тела.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При падении </a:t>
            </a:r>
            <a:r>
              <a:rPr lang="ru-RU" sz="2000" b="1" u="sng" dirty="0">
                <a:solidFill>
                  <a:srgbClr val="002060"/>
                </a:solidFill>
                <a:latin typeface="Constantia" panose="02030602050306030303" pitchFamily="18" charset="0"/>
              </a:rPr>
              <a:t>скорость</a:t>
            </a:r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 нарастает </a:t>
            </a:r>
            <a:r>
              <a:rPr lang="ru-RU" sz="2000" b="1" u="sng" dirty="0">
                <a:solidFill>
                  <a:srgbClr val="002060"/>
                </a:solidFill>
                <a:latin typeface="Constantia" panose="02030602050306030303" pitchFamily="18" charset="0"/>
              </a:rPr>
              <a:t>пропорционально времени</a:t>
            </a:r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, а пройденное </a:t>
            </a:r>
            <a:r>
              <a:rPr lang="ru-RU" sz="2000" b="1" u="sng" dirty="0">
                <a:solidFill>
                  <a:srgbClr val="002060"/>
                </a:solidFill>
                <a:latin typeface="Constantia" panose="02030602050306030303" pitchFamily="18" charset="0"/>
              </a:rPr>
              <a:t>расстояние пропорционально квадрату времени.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000" b="1" u="sng" dirty="0">
                <a:solidFill>
                  <a:srgbClr val="002060"/>
                </a:solidFill>
                <a:latin typeface="Constantia" panose="02030602050306030303" pitchFamily="18" charset="0"/>
              </a:rPr>
              <a:t>При отсутствии внешних сил тело либо покоится, либо равномерно движется.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000" b="1" u="sng" dirty="0">
                <a:solidFill>
                  <a:srgbClr val="002060"/>
                </a:solidFill>
                <a:latin typeface="Constantia" panose="02030602050306030303" pitchFamily="18" charset="0"/>
              </a:rPr>
              <a:t>Пространство однородно и изотропно</a:t>
            </a:r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(отсутствие центра мира и </a:t>
            </a:r>
            <a:r>
              <a:rPr lang="ru-RU" sz="2000" dirty="0" err="1">
                <a:solidFill>
                  <a:srgbClr val="002060"/>
                </a:solidFill>
                <a:latin typeface="Constantia" panose="02030602050306030303" pitchFamily="18" charset="0"/>
              </a:rPr>
              <a:t>лтсутствие</a:t>
            </a:r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 выделенных направлений) </a:t>
            </a:r>
            <a:r>
              <a:rPr lang="ru-RU" sz="2000" b="1" dirty="0">
                <a:solidFill>
                  <a:srgbClr val="002060"/>
                </a:solidFill>
                <a:latin typeface="Constantia" panose="02030602050306030303" pitchFamily="18" charset="0"/>
              </a:rPr>
              <a:t>и равноправие </a:t>
            </a:r>
            <a:r>
              <a:rPr lang="ru-RU" sz="2000" b="1" dirty="0">
                <a:solidFill>
                  <a:srgbClr val="002060"/>
                </a:solidFill>
                <a:latin typeface="Constantia" panose="02030602050306030303" pitchFamily="18" charset="0"/>
                <a:hlinkClick r:id="rId3" tooltip="Инерциальная система отсчёт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инерциальных систем отсчёта</a:t>
            </a:r>
            <a:r>
              <a:rPr lang="ru-RU" sz="2000" b="1" dirty="0">
                <a:solidFill>
                  <a:srgbClr val="002060"/>
                </a:solidFill>
                <a:latin typeface="Constantia" panose="02030602050306030303" pitchFamily="18" charset="0"/>
              </a:rPr>
              <a:t>. </a:t>
            </a:r>
            <a:endParaRPr lang="ru-RU" sz="2000" b="1" i="1" u="sng" dirty="0">
              <a:solidFill>
                <a:srgbClr val="002060"/>
              </a:solidFill>
              <a:latin typeface="Constantia" panose="02030602050306030303" pitchFamily="18" charset="0"/>
            </a:endParaRPr>
          </a:p>
          <a:p>
            <a:pPr algn="just"/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 Галилей по праву считается основателем не только </a:t>
            </a:r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  <a:hlinkClick r:id="rId4" tooltip="Экспериментальная физик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экспериментальной</a:t>
            </a:r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, но — в значительной мере — и </a:t>
            </a:r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  <a:hlinkClick r:id="rId5" tooltip="Теоретическая физик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теоретической физики</a:t>
            </a:r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. В своём научном методе он осознанно сочетал продуманный эксперимент с его рациональным осмыслением и обобщением, и лично дал впечатляющие примеры таких исследований. </a:t>
            </a:r>
          </a:p>
          <a:p>
            <a:pPr algn="just"/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Для проектирования эксперимента и для осмысления его результатов нужна некоторая предварительная теоретическая модель исследуемого явления, и основой её Галилей считал математику, выводы которой он рассматривал как самое достоверное знание: книга природы «написана на языке математики».</a:t>
            </a:r>
            <a:endParaRPr lang="en-US" sz="24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pic>
        <p:nvPicPr>
          <p:cNvPr id="6" name="Рисунок 5" descr="Изображение выглядит как мужчина, внутренний, стена, человек&#10;&#10;Описание создано автоматически">
            <a:extLst>
              <a:ext uri="{FF2B5EF4-FFF2-40B4-BE49-F238E27FC236}">
                <a16:creationId xmlns:a16="http://schemas.microsoft.com/office/drawing/2014/main" id="{35CA60D1-070C-48B5-A31D-75408BD2BE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783" y="2207740"/>
            <a:ext cx="1592125" cy="2127183"/>
          </a:xfrm>
          <a:prstGeom prst="rect">
            <a:avLst/>
          </a:prstGeom>
        </p:spPr>
      </p:pic>
      <p:pic>
        <p:nvPicPr>
          <p:cNvPr id="8" name="Рисунок 7" descr="Изображение выглядит как стена, скульптура, мужчина, сидит&#10;&#10;Описание создано автоматически">
            <a:extLst>
              <a:ext uri="{FF2B5EF4-FFF2-40B4-BE49-F238E27FC236}">
                <a16:creationId xmlns:a16="http://schemas.microsoft.com/office/drawing/2014/main" id="{25A4C3B4-ECEE-4218-A4E1-EA21007E61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2" y="369356"/>
            <a:ext cx="1454293" cy="1817866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текст&#10;&#10;Описание создано автоматически">
            <a:extLst>
              <a:ext uri="{FF2B5EF4-FFF2-40B4-BE49-F238E27FC236}">
                <a16:creationId xmlns:a16="http://schemas.microsoft.com/office/drawing/2014/main" id="{8F3D06EA-B5B6-4316-B3A0-7AAD28F8D8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560" y="4500479"/>
            <a:ext cx="1592125" cy="225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36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3959C-B471-4A23-AF7F-A49CADDD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286" y="29404"/>
            <a:ext cx="8721497" cy="679904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ru-RU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ЗАКОНЫ НЬЮТОНА</a:t>
            </a:r>
            <a:endParaRPr lang="en-US" sz="2800" dirty="0">
              <a:solidFill>
                <a:srgbClr val="002060"/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pic>
        <p:nvPicPr>
          <p:cNvPr id="20" name="Рисунок 19" descr="Изображение выглядит как человек, одежда&#10;&#10;Описание создано автоматически">
            <a:extLst>
              <a:ext uri="{FF2B5EF4-FFF2-40B4-BE49-F238E27FC236}">
                <a16:creationId xmlns:a16="http://schemas.microsoft.com/office/drawing/2014/main" id="{CCF9E8C0-7BF1-4482-8EEE-79BE2A41F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8" y="553995"/>
            <a:ext cx="1624344" cy="1734841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&#10;&#10;Описание создано автоматически">
            <a:extLst>
              <a:ext uri="{FF2B5EF4-FFF2-40B4-BE49-F238E27FC236}">
                <a16:creationId xmlns:a16="http://schemas.microsoft.com/office/drawing/2014/main" id="{E06A5C29-4ACF-424A-BD51-E48023453A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477" y="3806804"/>
            <a:ext cx="1732367" cy="24006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77731D5-7ED2-4255-911D-CF01505B4557}"/>
              </a:ext>
            </a:extLst>
          </p:cNvPr>
          <p:cNvSpPr txBox="1"/>
          <p:nvPr/>
        </p:nvSpPr>
        <p:spPr>
          <a:xfrm>
            <a:off x="1641402" y="650537"/>
            <a:ext cx="105505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Исаак Ньютон </a:t>
            </a:r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(1642 – 1724)</a:t>
            </a:r>
            <a:r>
              <a:rPr lang="en-US" sz="2000" dirty="0">
                <a:solidFill>
                  <a:srgbClr val="002060"/>
                </a:solidFill>
                <a:latin typeface="Constantia" panose="02030602050306030303" pitchFamily="18" charset="0"/>
              </a:rPr>
              <a:t>:</a:t>
            </a:r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ru-RU" sz="2000" u="sng" dirty="0">
                <a:solidFill>
                  <a:srgbClr val="002060"/>
                </a:solidFill>
                <a:latin typeface="Constantia" panose="02030602050306030303" pitchFamily="18" charset="0"/>
              </a:rPr>
              <a:t>Определение 1. </a:t>
            </a:r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Количество материи (масса) есть мера тако- таковой, устанавливаемая пропорционально плотности и объему ее. Движение происходит, пока действует «побудительная причина» (сила), и в отсутствие силы прекращается.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ru-RU" sz="2000" u="sng" dirty="0">
                <a:solidFill>
                  <a:srgbClr val="002060"/>
                </a:solidFill>
                <a:latin typeface="Constantia" panose="02030602050306030303" pitchFamily="18" charset="0"/>
              </a:rPr>
              <a:t>Определение 2.</a:t>
            </a:r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 Количество движения есть мера такового, устанавливаемая пропорционально скорости и массе. </a:t>
            </a:r>
            <a:endParaRPr lang="en-US" sz="24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B59F3-B30B-4CF9-B7EA-CC171D4333F5}"/>
              </a:ext>
            </a:extLst>
          </p:cNvPr>
          <p:cNvSpPr txBox="1"/>
          <p:nvPr/>
        </p:nvSpPr>
        <p:spPr>
          <a:xfrm>
            <a:off x="17058" y="2507151"/>
            <a:ext cx="119607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 algn="just">
              <a:buFont typeface="Wingdings" panose="05000000000000000000" pitchFamily="2" charset="2"/>
              <a:buChar char="§"/>
            </a:pPr>
            <a:r>
              <a:rPr lang="ru-RU" sz="2000" u="sng" dirty="0">
                <a:solidFill>
                  <a:srgbClr val="002060"/>
                </a:solidFill>
                <a:latin typeface="Constantia" panose="02030602050306030303" pitchFamily="18" charset="0"/>
              </a:rPr>
              <a:t>Определение 3.</a:t>
            </a:r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 Врожденная сила материи есть присущая ей способность сопротивления, по которой всякое отдельно взятое тело, поскольку оно предоставлено самому себе, удерживает свое состояние покоя или равномерного прямолинейного движения.  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ru-RU" sz="2000" u="sng" dirty="0">
                <a:solidFill>
                  <a:srgbClr val="002060"/>
                </a:solidFill>
                <a:latin typeface="Constantia" panose="02030602050306030303" pitchFamily="18" charset="0"/>
              </a:rPr>
              <a:t>Определение 4.</a:t>
            </a:r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 Приложенная сила есть действие, производи- производимое над телом, чтобы изменить его состояние покоя или равно- равномерного прямолинейного движения. </a:t>
            </a:r>
            <a:endParaRPr lang="en-US" sz="2000" dirty="0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CB2121F-682F-42FD-8107-46593F3A8852}"/>
              </a:ext>
            </a:extLst>
          </p:cNvPr>
          <p:cNvSpPr/>
          <p:nvPr/>
        </p:nvSpPr>
        <p:spPr>
          <a:xfrm>
            <a:off x="80156" y="4029446"/>
            <a:ext cx="1041262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Закон 1.</a:t>
            </a:r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 Всякое тело продолжает удерживаться в своем состоянии покоя или равномерного и прямолинейного движения,  пока и поскольку оно не понуждается приложенными силами  изменить это состояние. </a:t>
            </a:r>
          </a:p>
          <a:p>
            <a:r>
              <a:rPr lang="ru-RU" sz="2000" b="1" dirty="0">
                <a:solidFill>
                  <a:srgbClr val="FF0000"/>
                </a:solidFill>
                <a:latin typeface="Constantia" panose="02030602050306030303" pitchFamily="18" charset="0"/>
              </a:rPr>
              <a:t>Закон 2.</a:t>
            </a:r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 Изменение количества движения пропорционально приложенной движущей силе и происходит по направлению той прямой, по которой эта сила действует. </a:t>
            </a:r>
          </a:p>
          <a:p>
            <a:r>
              <a:rPr lang="ru-RU" sz="2000" b="1" dirty="0">
                <a:solidFill>
                  <a:srgbClr val="FF0000"/>
                </a:solidFill>
                <a:latin typeface="Constantia" panose="02030602050306030303" pitchFamily="18" charset="0"/>
              </a:rPr>
              <a:t>Закон 3.</a:t>
            </a:r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 Действию всегда есть равное и противоположное противодействие, иначе — воздействие двух тел друг на друга между собою равны и направлены в противоположные стороны.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A5814FB-E64B-4820-8373-83130D3EA1CC}"/>
              </a:ext>
            </a:extLst>
          </p:cNvPr>
          <p:cNvSpPr/>
          <p:nvPr/>
        </p:nvSpPr>
        <p:spPr>
          <a:xfrm>
            <a:off x="115621" y="6458728"/>
            <a:ext cx="11960757" cy="469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ru-RU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Д.В. Сивухин. Общий курс физики. Т.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МЕХАНИКА- 4-е изд., </a:t>
            </a:r>
            <a:r>
              <a:rPr lang="ru-RU" sz="1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стереот</a:t>
            </a:r>
            <a:r>
              <a:rPr lang="ru-RU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– М.: ФИЗМАТЛИТ; Изд-во МФТИ, 2002. – 560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ISBN 5-9221-0228-1 (ФИЗМАТЛИТ), ISBN 5-98155-087-3 (Изд-во МФТИ). Глава 2. Законы Ньютона, перевод акад. А.Н. Крылова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68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3959C-B471-4A23-AF7F-A49CADDD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21" y="29404"/>
            <a:ext cx="11862195" cy="679904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ru-RU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ЗАКОН ИНЕРЦИИ. ИНЕРЦИАЛЬНАЯ СИСТЕМА ОТСЧЕТА</a:t>
            </a:r>
            <a:endParaRPr lang="en-US" sz="2800" dirty="0">
              <a:solidFill>
                <a:srgbClr val="002060"/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CB2121F-682F-42FD-8107-46593F3A8852}"/>
              </a:ext>
            </a:extLst>
          </p:cNvPr>
          <p:cNvSpPr/>
          <p:nvPr/>
        </p:nvSpPr>
        <p:spPr>
          <a:xfrm>
            <a:off x="115620" y="506356"/>
            <a:ext cx="116892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Закон 1 (Закон инерции </a:t>
            </a:r>
            <a:r>
              <a:rPr lang="ru-RU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Галлилея</a:t>
            </a:r>
            <a:r>
              <a:rPr lang="ru-RU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).</a:t>
            </a:r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ru-RU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Тело (материальная точка), не подверженное внешним воздействиям, либо находится в покое, либо движется прямолинейно и равномерно. 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04097F6-1727-44C0-B351-77E1EAA165AC}"/>
              </a:ext>
            </a:extLst>
          </p:cNvPr>
          <p:cNvSpPr/>
          <p:nvPr/>
        </p:nvSpPr>
        <p:spPr>
          <a:xfrm>
            <a:off x="107093" y="1393289"/>
            <a:ext cx="118707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Если на тело не действуют никакие силы, то такое тело называется </a:t>
            </a:r>
            <a:r>
              <a:rPr lang="ru-RU" sz="2000" b="1" dirty="0">
                <a:solidFill>
                  <a:srgbClr val="002060"/>
                </a:solidFill>
                <a:latin typeface="Constantia" panose="02030602050306030303" pitchFamily="18" charset="0"/>
              </a:rPr>
              <a:t>свободным телом </a:t>
            </a:r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и его движение, также называют </a:t>
            </a:r>
            <a:r>
              <a:rPr lang="ru-RU" sz="2000" b="1" dirty="0">
                <a:solidFill>
                  <a:srgbClr val="002060"/>
                </a:solidFill>
                <a:latin typeface="Constantia" panose="02030602050306030303" pitchFamily="18" charset="0"/>
              </a:rPr>
              <a:t>свободным или движением по инерции</a:t>
            </a:r>
            <a:r>
              <a:rPr lang="ru-RU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.</a:t>
            </a:r>
            <a:endParaRPr lang="ru-RU" sz="2000" dirty="0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78DAF00F-510C-42AE-B2D6-517E41710836}"/>
              </a:ext>
            </a:extLst>
          </p:cNvPr>
          <p:cNvSpPr/>
          <p:nvPr/>
        </p:nvSpPr>
        <p:spPr>
          <a:xfrm rot="5400000">
            <a:off x="5723427" y="2305569"/>
            <a:ext cx="745144" cy="329091"/>
          </a:xfrm>
          <a:prstGeom prst="rightArrow">
            <a:avLst/>
          </a:prstGeom>
          <a:solidFill>
            <a:srgbClr val="0070C0">
              <a:alpha val="1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CAA9D5C-A46D-45A7-9732-9847F432B2B4}"/>
              </a:ext>
            </a:extLst>
          </p:cNvPr>
          <p:cNvSpPr/>
          <p:nvPr/>
        </p:nvSpPr>
        <p:spPr>
          <a:xfrm>
            <a:off x="115620" y="2692864"/>
            <a:ext cx="116892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В более общей формулировке</a:t>
            </a:r>
            <a:r>
              <a:rPr lang="en-US" sz="2000" dirty="0">
                <a:solidFill>
                  <a:srgbClr val="002060"/>
                </a:solidFill>
                <a:latin typeface="Constantia" panose="02030602050306030303" pitchFamily="18" charset="0"/>
              </a:rPr>
              <a:t>  </a:t>
            </a:r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вводится понятие </a:t>
            </a:r>
            <a:r>
              <a:rPr lang="ru-RU" sz="2000" b="1" dirty="0">
                <a:solidFill>
                  <a:srgbClr val="002060"/>
                </a:solidFill>
                <a:latin typeface="Constantia" panose="02030602050306030303" pitchFamily="18" charset="0"/>
              </a:rPr>
              <a:t>свободного пространства</a:t>
            </a:r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, т.е. пространство в котором отсутствуют какие-либо силовые взаимодействия, в том числе и полевые взаимодействия. Тогда тело, помещенное в такое пространство, называется свободным и его движение называется свободным.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3CEDDD2-C1BC-4239-90A5-8B54178C7694}"/>
              </a:ext>
            </a:extLst>
          </p:cNvPr>
          <p:cNvSpPr/>
          <p:nvPr/>
        </p:nvSpPr>
        <p:spPr>
          <a:xfrm>
            <a:off x="3566984" y="4176637"/>
            <a:ext cx="81470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ПОСТУЛАТ</a:t>
            </a:r>
            <a:r>
              <a:rPr lang="ru-RU" sz="2000" b="1" dirty="0">
                <a:solidFill>
                  <a:srgbClr val="002060"/>
                </a:solidFill>
                <a:latin typeface="Constantia" panose="02030602050306030303" pitchFamily="18" charset="0"/>
              </a:rPr>
              <a:t>.</a:t>
            </a:r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 Существует система отсчета, в которой все свободные тела движутся равномерно и прямолинейно. Такая </a:t>
            </a:r>
            <a:r>
              <a:rPr lang="ru-RU" sz="2000" b="1" dirty="0">
                <a:solidFill>
                  <a:srgbClr val="002060"/>
                </a:solidFill>
                <a:latin typeface="Constantia" panose="02030602050306030303" pitchFamily="18" charset="0"/>
              </a:rPr>
              <a:t>система отсчета</a:t>
            </a:r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 называется  </a:t>
            </a:r>
            <a:r>
              <a:rPr lang="ru-RU" sz="2000" b="1" dirty="0">
                <a:solidFill>
                  <a:srgbClr val="002060"/>
                </a:solidFill>
                <a:latin typeface="Constantia" panose="02030602050306030303" pitchFamily="18" charset="0"/>
              </a:rPr>
              <a:t>инерциальной</a:t>
            </a:r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.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985E285-0386-4B83-897F-BFC3A7FD7679}"/>
              </a:ext>
            </a:extLst>
          </p:cNvPr>
          <p:cNvSpPr/>
          <p:nvPr/>
        </p:nvSpPr>
        <p:spPr>
          <a:xfrm>
            <a:off x="3657600" y="5442257"/>
            <a:ext cx="80564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Закон 1 (Закон инерции </a:t>
            </a:r>
            <a:r>
              <a:rPr lang="ru-RU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Галлилея</a:t>
            </a:r>
            <a:r>
              <a:rPr lang="ru-RU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).</a:t>
            </a:r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ru-RU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В инерциальной системе отсчета тело либо находится в покое, либо движется прямолинейно и равномерно. </a:t>
            </a:r>
          </a:p>
        </p:txBody>
      </p:sp>
      <p:pic>
        <p:nvPicPr>
          <p:cNvPr id="19" name="Рисунок 18" descr="Изображение выглядит как внутренний, стол, еда, маленький&#10;&#10;Описание создано автоматически">
            <a:extLst>
              <a:ext uri="{FF2B5EF4-FFF2-40B4-BE49-F238E27FC236}">
                <a16:creationId xmlns:a16="http://schemas.microsoft.com/office/drawing/2014/main" id="{C1DAAA8B-2007-420A-B24D-B9F090990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02" y="4171920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35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3959C-B471-4A23-AF7F-A49CADDD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21" y="29404"/>
            <a:ext cx="11862195" cy="679904"/>
          </a:xfrm>
        </p:spPr>
        <p:txBody>
          <a:bodyPr>
            <a:normAutofit fontScale="90000"/>
          </a:bodyPr>
          <a:lstStyle/>
          <a:p>
            <a:pPr algn="ctr">
              <a:spcBef>
                <a:spcPts val="1000"/>
              </a:spcBef>
            </a:pPr>
            <a:r>
              <a:rPr lang="ru-RU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СВОБОДНОЕ ПРОСТРАНСТВО и ИНЕРЦИАЛЬНАЯ СИСТЕМА ОТСЧЕТА</a:t>
            </a:r>
            <a:endParaRPr lang="en-US" sz="2800" dirty="0">
              <a:solidFill>
                <a:srgbClr val="002060"/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CAA9D5C-A46D-45A7-9732-9847F432B2B4}"/>
              </a:ext>
            </a:extLst>
          </p:cNvPr>
          <p:cNvSpPr/>
          <p:nvPr/>
        </p:nvSpPr>
        <p:spPr>
          <a:xfrm>
            <a:off x="115620" y="605322"/>
            <a:ext cx="116892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solidFill>
                  <a:srgbClr val="002060"/>
                </a:solidFill>
                <a:latin typeface="Constantia" panose="02030602050306030303" pitchFamily="18" charset="0"/>
              </a:rPr>
              <a:t>свободное пространство</a:t>
            </a:r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, т.е. пространство в котором отсутствуют какие-либо </a:t>
            </a:r>
            <a:r>
              <a:rPr lang="ru-RU" sz="2000" b="1" u="sng" dirty="0">
                <a:solidFill>
                  <a:srgbClr val="002060"/>
                </a:solidFill>
                <a:latin typeface="Constantia" panose="02030602050306030303" pitchFamily="18" charset="0"/>
              </a:rPr>
              <a:t>силовые взаимодействия.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3CEDDD2-C1BC-4239-90A5-8B54178C7694}"/>
              </a:ext>
            </a:extLst>
          </p:cNvPr>
          <p:cNvSpPr/>
          <p:nvPr/>
        </p:nvSpPr>
        <p:spPr>
          <a:xfrm>
            <a:off x="209145" y="5178770"/>
            <a:ext cx="1136864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Для большого класса задач на масштабах намного меньших чем размеры Земли, с хорошей точностью, систему связанную с поверхностью Земли можно считать инерциальной.</a:t>
            </a:r>
          </a:p>
          <a:p>
            <a:pPr algn="just"/>
            <a:r>
              <a:rPr lang="ru-RU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Для масштабов солнечной системы  гелиоцентрическую систему можно считать инерциальной.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CF84D15-1FCF-45AB-8ADD-1994452FEAFC}"/>
              </a:ext>
            </a:extLst>
          </p:cNvPr>
          <p:cNvSpPr/>
          <p:nvPr/>
        </p:nvSpPr>
        <p:spPr>
          <a:xfrm>
            <a:off x="115620" y="2050361"/>
            <a:ext cx="50723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rgbClr val="002060"/>
                </a:solidFill>
                <a:latin typeface="Constantia" panose="02030602050306030303" pitchFamily="18" charset="0"/>
              </a:rPr>
              <a:t>Гравитационное взаимодействие </a:t>
            </a:r>
          </a:p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rgbClr val="002060"/>
                </a:solidFill>
                <a:latin typeface="Constantia" panose="02030602050306030303" pitchFamily="18" charset="0"/>
              </a:rPr>
              <a:t>Электромагнитное взаимодействие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6A97A246-836E-415B-8221-F6B2B5E204D0}"/>
              </a:ext>
            </a:extLst>
          </p:cNvPr>
          <p:cNvSpPr/>
          <p:nvPr/>
        </p:nvSpPr>
        <p:spPr>
          <a:xfrm>
            <a:off x="73168" y="1273906"/>
            <a:ext cx="5820303" cy="1816497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1CEB45D1-70BC-4163-8D81-BBE021573CD1}"/>
              </a:ext>
            </a:extLst>
          </p:cNvPr>
          <p:cNvSpPr/>
          <p:nvPr/>
        </p:nvSpPr>
        <p:spPr>
          <a:xfrm>
            <a:off x="1845110" y="1488029"/>
            <a:ext cx="22493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На макроуровне</a:t>
            </a:r>
            <a:endParaRPr lang="ru-RU" sz="2000" dirty="0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BCF28357-FAB6-45EB-A3E9-48D18E3C1C99}"/>
              </a:ext>
            </a:extLst>
          </p:cNvPr>
          <p:cNvSpPr/>
          <p:nvPr/>
        </p:nvSpPr>
        <p:spPr>
          <a:xfrm>
            <a:off x="6298531" y="1313208"/>
            <a:ext cx="5679285" cy="1757308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5FC29F00-059D-4DF9-9C8B-21E4C9065502}"/>
              </a:ext>
            </a:extLst>
          </p:cNvPr>
          <p:cNvSpPr/>
          <p:nvPr/>
        </p:nvSpPr>
        <p:spPr>
          <a:xfrm>
            <a:off x="7975723" y="1527966"/>
            <a:ext cx="25041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На микроуровне</a:t>
            </a:r>
            <a:endParaRPr lang="ru-RU" sz="2000" dirty="0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EF70B916-8BE1-4666-A7AA-3C7DF9A614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185168"/>
              </p:ext>
            </p:extLst>
          </p:nvPr>
        </p:nvGraphicFramePr>
        <p:xfrm>
          <a:off x="10685861" y="2142835"/>
          <a:ext cx="98742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85800" imgH="279360" progId="Equation.DSMT4">
                  <p:embed/>
                </p:oleObj>
              </mc:Choice>
              <mc:Fallback>
                <p:oleObj name="Equation" r:id="rId3" imgW="685800" imgH="27936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EF70B916-8BE1-4666-A7AA-3C7DF9A614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85861" y="2142835"/>
                        <a:ext cx="987425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>
            <a:extLst>
              <a:ext uri="{FF2B5EF4-FFF2-40B4-BE49-F238E27FC236}">
                <a16:creationId xmlns:a16="http://schemas.microsoft.com/office/drawing/2014/main" id="{62139B50-34B7-422A-9249-D1F4725B13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428238"/>
              </p:ext>
            </p:extLst>
          </p:nvPr>
        </p:nvGraphicFramePr>
        <p:xfrm>
          <a:off x="10685861" y="2430169"/>
          <a:ext cx="98742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85800" imgH="279360" progId="Equation.DSMT4">
                  <p:embed/>
                </p:oleObj>
              </mc:Choice>
              <mc:Fallback>
                <p:oleObj name="Equation" r:id="rId5" imgW="685800" imgH="279360" progId="Equation.DSMT4">
                  <p:embed/>
                  <p:pic>
                    <p:nvPicPr>
                      <p:cNvPr id="21" name="Объект 20">
                        <a:extLst>
                          <a:ext uri="{FF2B5EF4-FFF2-40B4-BE49-F238E27FC236}">
                            <a16:creationId xmlns:a16="http://schemas.microsoft.com/office/drawing/2014/main" id="{62139B50-34B7-422A-9249-D1F4725B13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85861" y="2430169"/>
                        <a:ext cx="987425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6C7E48B3-BE39-4E8B-9012-F1626642D8E3}"/>
              </a:ext>
            </a:extLst>
          </p:cNvPr>
          <p:cNvSpPr/>
          <p:nvPr/>
        </p:nvSpPr>
        <p:spPr>
          <a:xfrm>
            <a:off x="6568421" y="2100860"/>
            <a:ext cx="45205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rgbClr val="002060"/>
                </a:solidFill>
                <a:latin typeface="Constantia" panose="02030602050306030303" pitchFamily="18" charset="0"/>
              </a:rPr>
              <a:t>Сильное взаимодействие</a:t>
            </a:r>
          </a:p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rgbClr val="002060"/>
                </a:solidFill>
                <a:latin typeface="Constantia" panose="02030602050306030303" pitchFamily="18" charset="0"/>
              </a:rPr>
              <a:t>Слабое взаимодействие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87612E9-A890-4673-B747-2AEC14B3C790}"/>
              </a:ext>
            </a:extLst>
          </p:cNvPr>
          <p:cNvSpPr/>
          <p:nvPr/>
        </p:nvSpPr>
        <p:spPr>
          <a:xfrm>
            <a:off x="209145" y="3596398"/>
            <a:ext cx="1136864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Сила – это мера взаимодействия между телами или телами и полем.</a:t>
            </a:r>
          </a:p>
          <a:p>
            <a:pPr algn="just"/>
            <a:r>
              <a:rPr lang="ru-RU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Сила является векторной величиной и определяет меру механического воздействия на тело со стороны других тел и/или полей, в результате которого тело получает ускорение или изменяет свою форму и/или размеры.</a:t>
            </a:r>
          </a:p>
          <a:p>
            <a:pPr algn="just"/>
            <a:endParaRPr lang="ru-RU" sz="2000" dirty="0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68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Стрелка: вправо 63">
            <a:extLst>
              <a:ext uri="{FF2B5EF4-FFF2-40B4-BE49-F238E27FC236}">
                <a16:creationId xmlns:a16="http://schemas.microsoft.com/office/drawing/2014/main" id="{C8E734FA-D4C2-4C49-AB91-9B0E1F8BB2B6}"/>
              </a:ext>
            </a:extLst>
          </p:cNvPr>
          <p:cNvSpPr/>
          <p:nvPr/>
        </p:nvSpPr>
        <p:spPr>
          <a:xfrm>
            <a:off x="2885583" y="5007342"/>
            <a:ext cx="2060066" cy="820499"/>
          </a:xfrm>
          <a:prstGeom prst="rightArrow">
            <a:avLst/>
          </a:prstGeom>
          <a:solidFill>
            <a:srgbClr val="0070C0">
              <a:alpha val="1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3959C-B471-4A23-AF7F-A49CADDD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21" y="29404"/>
            <a:ext cx="11862195" cy="679904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ru-RU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МАССА И ИМПУЛЬС</a:t>
            </a:r>
            <a:endParaRPr lang="en-US" sz="2800" dirty="0">
              <a:solidFill>
                <a:srgbClr val="002060"/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CAA9D5C-A46D-45A7-9732-9847F432B2B4}"/>
              </a:ext>
            </a:extLst>
          </p:cNvPr>
          <p:cNvSpPr/>
          <p:nvPr/>
        </p:nvSpPr>
        <p:spPr>
          <a:xfrm>
            <a:off x="115620" y="605322"/>
            <a:ext cx="116892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rgbClr val="002060"/>
                </a:solidFill>
                <a:latin typeface="Constantia" panose="02030602050306030303" pitchFamily="18" charset="0"/>
              </a:rPr>
              <a:t>Масса – способность тела «противостоять» изменению его скорости (движения, количеству движения).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CF84D15-1FCF-45AB-8ADD-1994452FEAFC}"/>
              </a:ext>
            </a:extLst>
          </p:cNvPr>
          <p:cNvSpPr/>
          <p:nvPr/>
        </p:nvSpPr>
        <p:spPr>
          <a:xfrm>
            <a:off x="230052" y="1949514"/>
            <a:ext cx="109257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rgbClr val="002060"/>
                </a:solidFill>
                <a:latin typeface="Constantia" panose="02030602050306030303" pitchFamily="18" charset="0"/>
              </a:rPr>
              <a:t>Масса понятие первичное, не сводимое к другим понятиям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1CEB45D1-70BC-4163-8D81-BBE021573CD1}"/>
              </a:ext>
            </a:extLst>
          </p:cNvPr>
          <p:cNvSpPr/>
          <p:nvPr/>
        </p:nvSpPr>
        <p:spPr>
          <a:xfrm>
            <a:off x="2938654" y="1313208"/>
            <a:ext cx="60898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Инертная масса = гравитационной массе</a:t>
            </a:r>
            <a:endParaRPr lang="ru-RU" sz="2000" dirty="0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BCF28357-FAB6-45EB-A3E9-48D18E3C1C99}"/>
              </a:ext>
            </a:extLst>
          </p:cNvPr>
          <p:cNvSpPr/>
          <p:nvPr/>
        </p:nvSpPr>
        <p:spPr>
          <a:xfrm>
            <a:off x="2765659" y="1261351"/>
            <a:ext cx="5679285" cy="575918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5FC29F00-059D-4DF9-9C8B-21E4C9065502}"/>
              </a:ext>
            </a:extLst>
          </p:cNvPr>
          <p:cNvSpPr/>
          <p:nvPr/>
        </p:nvSpPr>
        <p:spPr>
          <a:xfrm>
            <a:off x="2885583" y="5263702"/>
            <a:ext cx="20600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ОПЫТНЫЙ ФАКТ</a:t>
            </a:r>
            <a:endParaRPr lang="ru-RU" sz="1400" dirty="0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CD48443E-89F8-42E1-B59F-C91314016B58}"/>
              </a:ext>
            </a:extLst>
          </p:cNvPr>
          <p:cNvSpPr/>
          <p:nvPr/>
        </p:nvSpPr>
        <p:spPr>
          <a:xfrm>
            <a:off x="845622" y="2643931"/>
            <a:ext cx="3548894" cy="575918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A5BF7C6-BF70-4775-A704-B0A6AD362D59}"/>
              </a:ext>
            </a:extLst>
          </p:cNvPr>
          <p:cNvSpPr/>
          <p:nvPr/>
        </p:nvSpPr>
        <p:spPr>
          <a:xfrm>
            <a:off x="1205827" y="2741081"/>
            <a:ext cx="28284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ЧТО ТАКОЕ МАССА?</a:t>
            </a:r>
            <a:endParaRPr lang="ru-RU" sz="2000" dirty="0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8E03B291-3C4B-41FD-B7D5-6EA81441AAC3}"/>
              </a:ext>
            </a:extLst>
          </p:cNvPr>
          <p:cNvSpPr/>
          <p:nvPr/>
        </p:nvSpPr>
        <p:spPr>
          <a:xfrm>
            <a:off x="7490672" y="2731835"/>
            <a:ext cx="34373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КАК ИЗМЕРИТЬ МАССУ?</a:t>
            </a:r>
            <a:endParaRPr lang="ru-RU" sz="2000" dirty="0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2112475D-0AD0-4C0C-8DE8-9F0BD441EE01}"/>
              </a:ext>
            </a:extLst>
          </p:cNvPr>
          <p:cNvSpPr/>
          <p:nvPr/>
        </p:nvSpPr>
        <p:spPr>
          <a:xfrm>
            <a:off x="7252405" y="2622646"/>
            <a:ext cx="3903441" cy="575918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Стрелка: вправо 23">
            <a:extLst>
              <a:ext uri="{FF2B5EF4-FFF2-40B4-BE49-F238E27FC236}">
                <a16:creationId xmlns:a16="http://schemas.microsoft.com/office/drawing/2014/main" id="{CAAFF092-E929-48CD-8842-FFC144B1B5F0}"/>
              </a:ext>
            </a:extLst>
          </p:cNvPr>
          <p:cNvSpPr/>
          <p:nvPr/>
        </p:nvSpPr>
        <p:spPr>
          <a:xfrm>
            <a:off x="5274952" y="2743579"/>
            <a:ext cx="990600" cy="329091"/>
          </a:xfrm>
          <a:prstGeom prst="rightArrow">
            <a:avLst/>
          </a:prstGeom>
          <a:solidFill>
            <a:srgbClr val="0070C0">
              <a:alpha val="1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9BCB2F11-D471-4127-B0C6-B6DDA9B07FCC}"/>
              </a:ext>
            </a:extLst>
          </p:cNvPr>
          <p:cNvCxnSpPr/>
          <p:nvPr/>
        </p:nvCxnSpPr>
        <p:spPr>
          <a:xfrm>
            <a:off x="1299411" y="2349624"/>
            <a:ext cx="2261936" cy="1356102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C47283AC-D132-43EE-9A40-C7ED7007AA84}"/>
              </a:ext>
            </a:extLst>
          </p:cNvPr>
          <p:cNvCxnSpPr>
            <a:cxnSpLocks/>
          </p:cNvCxnSpPr>
          <p:nvPr/>
        </p:nvCxnSpPr>
        <p:spPr>
          <a:xfrm flipH="1">
            <a:off x="1344886" y="2469348"/>
            <a:ext cx="2086428" cy="1123156"/>
          </a:xfrm>
          <a:prstGeom prst="line">
            <a:avLst/>
          </a:prstGeom>
          <a:ln w="25400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BF01D7F7-820F-44DB-8BFF-D54AA248F498}"/>
              </a:ext>
            </a:extLst>
          </p:cNvPr>
          <p:cNvGrpSpPr/>
          <p:nvPr/>
        </p:nvGrpSpPr>
        <p:grpSpPr>
          <a:xfrm>
            <a:off x="803710" y="3672809"/>
            <a:ext cx="2442321" cy="875428"/>
            <a:chOff x="803710" y="3672809"/>
            <a:chExt cx="2442321" cy="875428"/>
          </a:xfrm>
        </p:grpSpPr>
        <p:grpSp>
          <p:nvGrpSpPr>
            <p:cNvPr id="33" name="Группа 32">
              <a:extLst>
                <a:ext uri="{FF2B5EF4-FFF2-40B4-BE49-F238E27FC236}">
                  <a16:creationId xmlns:a16="http://schemas.microsoft.com/office/drawing/2014/main" id="{0730C5EA-5E13-437E-8C8C-32ABE0DC9F3C}"/>
                </a:ext>
              </a:extLst>
            </p:cNvPr>
            <p:cNvGrpSpPr/>
            <p:nvPr/>
          </p:nvGrpSpPr>
          <p:grpSpPr>
            <a:xfrm>
              <a:off x="803710" y="3672810"/>
              <a:ext cx="915362" cy="759214"/>
              <a:chOff x="803710" y="3672810"/>
              <a:chExt cx="915362" cy="759214"/>
            </a:xfrm>
          </p:grpSpPr>
          <p:grpSp>
            <p:nvGrpSpPr>
              <p:cNvPr id="11" name="Группа 10">
                <a:extLst>
                  <a:ext uri="{FF2B5EF4-FFF2-40B4-BE49-F238E27FC236}">
                    <a16:creationId xmlns:a16="http://schemas.microsoft.com/office/drawing/2014/main" id="{67EA3B11-6EFA-4137-88C6-C056CE4CFD03}"/>
                  </a:ext>
                </a:extLst>
              </p:cNvPr>
              <p:cNvGrpSpPr/>
              <p:nvPr/>
            </p:nvGrpSpPr>
            <p:grpSpPr>
              <a:xfrm>
                <a:off x="803710" y="4031914"/>
                <a:ext cx="915362" cy="400110"/>
                <a:chOff x="803710" y="4031914"/>
                <a:chExt cx="915362" cy="400110"/>
              </a:xfrm>
            </p:grpSpPr>
            <p:sp>
              <p:nvSpPr>
                <p:cNvPr id="7" name="Овал 6">
                  <a:extLst>
                    <a:ext uri="{FF2B5EF4-FFF2-40B4-BE49-F238E27FC236}">
                      <a16:creationId xmlns:a16="http://schemas.microsoft.com/office/drawing/2014/main" id="{F04EAC40-91F8-4C7E-802A-C4F88D617193}"/>
                    </a:ext>
                  </a:extLst>
                </p:cNvPr>
                <p:cNvSpPr/>
                <p:nvPr/>
              </p:nvSpPr>
              <p:spPr>
                <a:xfrm>
                  <a:off x="803710" y="4031914"/>
                  <a:ext cx="438912" cy="400110"/>
                </a:xfrm>
                <a:prstGeom prst="ellipse">
                  <a:avLst/>
                </a:prstGeom>
                <a:gradFill>
                  <a:gsLst>
                    <a:gs pos="0">
                      <a:schemeClr val="accent1">
                        <a:lumMod val="50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9" name="Прямая со стрелкой 8">
                  <a:extLst>
                    <a:ext uri="{FF2B5EF4-FFF2-40B4-BE49-F238E27FC236}">
                      <a16:creationId xmlns:a16="http://schemas.microsoft.com/office/drawing/2014/main" id="{13C74EF8-02A6-40DB-83D3-DD0676BD54C1}"/>
                    </a:ext>
                  </a:extLst>
                </p:cNvPr>
                <p:cNvCxnSpPr>
                  <a:stCxn id="7" idx="6"/>
                </p:cNvCxnSpPr>
                <p:nvPr/>
              </p:nvCxnSpPr>
              <p:spPr>
                <a:xfrm flipV="1">
                  <a:off x="1242622" y="4219390"/>
                  <a:ext cx="476450" cy="12579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aphicFrame>
            <p:nvGraphicFramePr>
              <p:cNvPr id="32" name="Объект 31">
                <a:extLst>
                  <a:ext uri="{FF2B5EF4-FFF2-40B4-BE49-F238E27FC236}">
                    <a16:creationId xmlns:a16="http://schemas.microsoft.com/office/drawing/2014/main" id="{9E1F9C16-0756-4FCD-AAF1-4C1BD4274D3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95940298"/>
                  </p:ext>
                </p:extLst>
              </p:nvPr>
            </p:nvGraphicFramePr>
            <p:xfrm>
              <a:off x="1254094" y="3672810"/>
              <a:ext cx="440182" cy="6094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" imgW="164880" imgH="228600" progId="Equation.DSMT4">
                      <p:embed/>
                    </p:oleObj>
                  </mc:Choice>
                  <mc:Fallback>
                    <p:oleObj name="Equation" r:id="rId3" imgW="164880" imgH="228600" progId="Equation.DSMT4">
                      <p:embed/>
                      <p:pic>
                        <p:nvPicPr>
                          <p:cNvPr id="32" name="Объект 31">
                            <a:extLst>
                              <a:ext uri="{FF2B5EF4-FFF2-40B4-BE49-F238E27FC236}">
                                <a16:creationId xmlns:a16="http://schemas.microsoft.com/office/drawing/2014/main" id="{9E1F9C16-0756-4FCD-AAF1-4C1BD4274D31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254094" y="3672810"/>
                            <a:ext cx="440182" cy="60948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5" name="Группа 34">
              <a:extLst>
                <a:ext uri="{FF2B5EF4-FFF2-40B4-BE49-F238E27FC236}">
                  <a16:creationId xmlns:a16="http://schemas.microsoft.com/office/drawing/2014/main" id="{D2E60C13-2899-4660-9AC7-D93792D2A04D}"/>
                </a:ext>
              </a:extLst>
            </p:cNvPr>
            <p:cNvGrpSpPr/>
            <p:nvPr/>
          </p:nvGrpSpPr>
          <p:grpSpPr>
            <a:xfrm>
              <a:off x="1975104" y="3672809"/>
              <a:ext cx="1270927" cy="875428"/>
              <a:chOff x="1975104" y="3672809"/>
              <a:chExt cx="1270927" cy="875428"/>
            </a:xfrm>
          </p:grpSpPr>
          <p:grpSp>
            <p:nvGrpSpPr>
              <p:cNvPr id="31" name="Группа 30">
                <a:extLst>
                  <a:ext uri="{FF2B5EF4-FFF2-40B4-BE49-F238E27FC236}">
                    <a16:creationId xmlns:a16="http://schemas.microsoft.com/office/drawing/2014/main" id="{9A72E8CE-9AC1-4264-8696-410A6EAFC8AC}"/>
                  </a:ext>
                </a:extLst>
              </p:cNvPr>
              <p:cNvGrpSpPr/>
              <p:nvPr/>
            </p:nvGrpSpPr>
            <p:grpSpPr>
              <a:xfrm>
                <a:off x="1975104" y="3890543"/>
                <a:ext cx="1270927" cy="657694"/>
                <a:chOff x="1975104" y="3890543"/>
                <a:chExt cx="1270927" cy="657694"/>
              </a:xfrm>
            </p:grpSpPr>
            <p:sp>
              <p:nvSpPr>
                <p:cNvPr id="26" name="Овал 25">
                  <a:extLst>
                    <a:ext uri="{FF2B5EF4-FFF2-40B4-BE49-F238E27FC236}">
                      <a16:creationId xmlns:a16="http://schemas.microsoft.com/office/drawing/2014/main" id="{B74D7ACB-D3A2-4276-9DAD-E827210290BB}"/>
                    </a:ext>
                  </a:extLst>
                </p:cNvPr>
                <p:cNvSpPr/>
                <p:nvPr/>
              </p:nvSpPr>
              <p:spPr>
                <a:xfrm>
                  <a:off x="2620068" y="3890543"/>
                  <a:ext cx="625963" cy="657694"/>
                </a:xfrm>
                <a:prstGeom prst="ellipse">
                  <a:avLst/>
                </a:prstGeom>
                <a:gradFill>
                  <a:gsLst>
                    <a:gs pos="0">
                      <a:schemeClr val="accent1">
                        <a:lumMod val="50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30" name="Прямая со стрелкой 29">
                  <a:extLst>
                    <a:ext uri="{FF2B5EF4-FFF2-40B4-BE49-F238E27FC236}">
                      <a16:creationId xmlns:a16="http://schemas.microsoft.com/office/drawing/2014/main" id="{AA9C941D-17D0-4BCC-A6E5-B083A0FD2B03}"/>
                    </a:ext>
                  </a:extLst>
                </p:cNvPr>
                <p:cNvCxnSpPr>
                  <a:stCxn id="26" idx="2"/>
                </p:cNvCxnSpPr>
                <p:nvPr/>
              </p:nvCxnSpPr>
              <p:spPr>
                <a:xfrm flipH="1">
                  <a:off x="1975104" y="4219390"/>
                  <a:ext cx="644964" cy="12579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aphicFrame>
            <p:nvGraphicFramePr>
              <p:cNvPr id="34" name="Объект 33">
                <a:extLst>
                  <a:ext uri="{FF2B5EF4-FFF2-40B4-BE49-F238E27FC236}">
                    <a16:creationId xmlns:a16="http://schemas.microsoft.com/office/drawing/2014/main" id="{E20438DD-4FFE-49A3-864F-4789BD8D5CF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73077819"/>
                  </p:ext>
                </p:extLst>
              </p:nvPr>
            </p:nvGraphicFramePr>
            <p:xfrm>
              <a:off x="2091890" y="3672809"/>
              <a:ext cx="440182" cy="6094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" imgW="164880" imgH="228600" progId="Equation.DSMT4">
                      <p:embed/>
                    </p:oleObj>
                  </mc:Choice>
                  <mc:Fallback>
                    <p:oleObj name="Equation" r:id="rId5" imgW="164880" imgH="228600" progId="Equation.DSMT4">
                      <p:embed/>
                      <p:pic>
                        <p:nvPicPr>
                          <p:cNvPr id="34" name="Объект 33">
                            <a:extLst>
                              <a:ext uri="{FF2B5EF4-FFF2-40B4-BE49-F238E27FC236}">
                                <a16:creationId xmlns:a16="http://schemas.microsoft.com/office/drawing/2014/main" id="{E20438DD-4FFE-49A3-864F-4789BD8D5CF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2091890" y="3672809"/>
                            <a:ext cx="440182" cy="60948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F7842BE7-5FAE-4E5F-95D9-7F717BE630C7}"/>
              </a:ext>
            </a:extLst>
          </p:cNvPr>
          <p:cNvGrpSpPr/>
          <p:nvPr/>
        </p:nvGrpSpPr>
        <p:grpSpPr>
          <a:xfrm>
            <a:off x="5563562" y="3850683"/>
            <a:ext cx="1064875" cy="657694"/>
            <a:chOff x="4800051" y="3890543"/>
            <a:chExt cx="1064875" cy="657694"/>
          </a:xfrm>
        </p:grpSpPr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3EA74043-5618-475F-92DE-901B76A9C52F}"/>
                </a:ext>
              </a:extLst>
            </p:cNvPr>
            <p:cNvSpPr/>
            <p:nvPr/>
          </p:nvSpPr>
          <p:spPr>
            <a:xfrm>
              <a:off x="4800051" y="4008386"/>
              <a:ext cx="438912" cy="400110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48B99F3B-B6CB-44F4-88E0-41AABFA6E818}"/>
                </a:ext>
              </a:extLst>
            </p:cNvPr>
            <p:cNvSpPr/>
            <p:nvPr/>
          </p:nvSpPr>
          <p:spPr>
            <a:xfrm>
              <a:off x="5238963" y="3890543"/>
              <a:ext cx="625963" cy="657694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350A2C0A-20B6-4D84-B8E3-B73805626F17}"/>
              </a:ext>
            </a:extLst>
          </p:cNvPr>
          <p:cNvGrpSpPr/>
          <p:nvPr/>
        </p:nvGrpSpPr>
        <p:grpSpPr>
          <a:xfrm>
            <a:off x="8327192" y="3706824"/>
            <a:ext cx="2701755" cy="841413"/>
            <a:chOff x="7951425" y="3609907"/>
            <a:chExt cx="2701755" cy="841413"/>
          </a:xfrm>
        </p:grpSpPr>
        <p:grpSp>
          <p:nvGrpSpPr>
            <p:cNvPr id="50" name="Группа 49">
              <a:extLst>
                <a:ext uri="{FF2B5EF4-FFF2-40B4-BE49-F238E27FC236}">
                  <a16:creationId xmlns:a16="http://schemas.microsoft.com/office/drawing/2014/main" id="{55FEC2FF-9FB1-4FDC-B738-7BA3D1653E99}"/>
                </a:ext>
              </a:extLst>
            </p:cNvPr>
            <p:cNvGrpSpPr/>
            <p:nvPr/>
          </p:nvGrpSpPr>
          <p:grpSpPr>
            <a:xfrm>
              <a:off x="8087109" y="3609907"/>
              <a:ext cx="2566071" cy="726038"/>
              <a:chOff x="-336518" y="3376454"/>
              <a:chExt cx="2566071" cy="726038"/>
            </a:xfrm>
          </p:grpSpPr>
          <p:grpSp>
            <p:nvGrpSpPr>
              <p:cNvPr id="56" name="Группа 55">
                <a:extLst>
                  <a:ext uri="{FF2B5EF4-FFF2-40B4-BE49-F238E27FC236}">
                    <a16:creationId xmlns:a16="http://schemas.microsoft.com/office/drawing/2014/main" id="{06737FC0-A81F-4626-B94A-13A7046F1FB0}"/>
                  </a:ext>
                </a:extLst>
              </p:cNvPr>
              <p:cNvGrpSpPr/>
              <p:nvPr/>
            </p:nvGrpSpPr>
            <p:grpSpPr>
              <a:xfrm>
                <a:off x="172762" y="3702382"/>
                <a:ext cx="2056791" cy="400110"/>
                <a:chOff x="172762" y="3702382"/>
                <a:chExt cx="2056791" cy="400110"/>
              </a:xfrm>
            </p:grpSpPr>
            <p:sp>
              <p:nvSpPr>
                <p:cNvPr id="58" name="Овал 57">
                  <a:extLst>
                    <a:ext uri="{FF2B5EF4-FFF2-40B4-BE49-F238E27FC236}">
                      <a16:creationId xmlns:a16="http://schemas.microsoft.com/office/drawing/2014/main" id="{280D4654-1B0E-44E6-84EA-8495167AAC48}"/>
                    </a:ext>
                  </a:extLst>
                </p:cNvPr>
                <p:cNvSpPr/>
                <p:nvPr/>
              </p:nvSpPr>
              <p:spPr>
                <a:xfrm>
                  <a:off x="172762" y="3702382"/>
                  <a:ext cx="438912" cy="400110"/>
                </a:xfrm>
                <a:prstGeom prst="ellipse">
                  <a:avLst/>
                </a:prstGeom>
                <a:gradFill>
                  <a:gsLst>
                    <a:gs pos="0">
                      <a:schemeClr val="accent1">
                        <a:lumMod val="50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59" name="Прямая со стрелкой 58">
                  <a:extLst>
                    <a:ext uri="{FF2B5EF4-FFF2-40B4-BE49-F238E27FC236}">
                      <a16:creationId xmlns:a16="http://schemas.microsoft.com/office/drawing/2014/main" id="{27A7250A-462A-409B-9C2F-5B35200538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53103" y="3896147"/>
                  <a:ext cx="476450" cy="12579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aphicFrame>
            <p:nvGraphicFramePr>
              <p:cNvPr id="57" name="Объект 56">
                <a:extLst>
                  <a:ext uri="{FF2B5EF4-FFF2-40B4-BE49-F238E27FC236}">
                    <a16:creationId xmlns:a16="http://schemas.microsoft.com/office/drawing/2014/main" id="{7231FF35-E263-48DA-9ECF-7A980C45CFA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6424407"/>
                  </p:ext>
                </p:extLst>
              </p:nvPr>
            </p:nvGraphicFramePr>
            <p:xfrm>
              <a:off x="-336518" y="3376454"/>
              <a:ext cx="440182" cy="6094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7" imgW="164880" imgH="228600" progId="Equation.DSMT4">
                      <p:embed/>
                    </p:oleObj>
                  </mc:Choice>
                  <mc:Fallback>
                    <p:oleObj name="Equation" r:id="rId7" imgW="164880" imgH="228600" progId="Equation.DSMT4">
                      <p:embed/>
                      <p:pic>
                        <p:nvPicPr>
                          <p:cNvPr id="57" name="Объект 56">
                            <a:extLst>
                              <a:ext uri="{FF2B5EF4-FFF2-40B4-BE49-F238E27FC236}">
                                <a16:creationId xmlns:a16="http://schemas.microsoft.com/office/drawing/2014/main" id="{7231FF35-E263-48DA-9ECF-7A980C45CFA1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-336518" y="3376454"/>
                            <a:ext cx="440182" cy="60948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1" name="Группа 50">
              <a:extLst>
                <a:ext uri="{FF2B5EF4-FFF2-40B4-BE49-F238E27FC236}">
                  <a16:creationId xmlns:a16="http://schemas.microsoft.com/office/drawing/2014/main" id="{4951ECB8-F48E-4E1B-95CB-1D5109FC3AD1}"/>
                </a:ext>
              </a:extLst>
            </p:cNvPr>
            <p:cNvGrpSpPr/>
            <p:nvPr/>
          </p:nvGrpSpPr>
          <p:grpSpPr>
            <a:xfrm>
              <a:off x="7951425" y="3654278"/>
              <a:ext cx="2621016" cy="797042"/>
              <a:chOff x="106225" y="4204138"/>
              <a:chExt cx="2621016" cy="797042"/>
            </a:xfrm>
          </p:grpSpPr>
          <p:grpSp>
            <p:nvGrpSpPr>
              <p:cNvPr id="52" name="Группа 51">
                <a:extLst>
                  <a:ext uri="{FF2B5EF4-FFF2-40B4-BE49-F238E27FC236}">
                    <a16:creationId xmlns:a16="http://schemas.microsoft.com/office/drawing/2014/main" id="{3130C6F9-0707-42D7-9057-932CCD5C2A66}"/>
                  </a:ext>
                </a:extLst>
              </p:cNvPr>
              <p:cNvGrpSpPr/>
              <p:nvPr/>
            </p:nvGrpSpPr>
            <p:grpSpPr>
              <a:xfrm>
                <a:off x="106225" y="4343486"/>
                <a:ext cx="2219119" cy="657694"/>
                <a:chOff x="106225" y="4343486"/>
                <a:chExt cx="2219119" cy="657694"/>
              </a:xfrm>
            </p:grpSpPr>
            <p:sp>
              <p:nvSpPr>
                <p:cNvPr id="54" name="Овал 53">
                  <a:extLst>
                    <a:ext uri="{FF2B5EF4-FFF2-40B4-BE49-F238E27FC236}">
                      <a16:creationId xmlns:a16="http://schemas.microsoft.com/office/drawing/2014/main" id="{E7530065-D092-4997-804D-273DE112A5D1}"/>
                    </a:ext>
                  </a:extLst>
                </p:cNvPr>
                <p:cNvSpPr/>
                <p:nvPr/>
              </p:nvSpPr>
              <p:spPr>
                <a:xfrm>
                  <a:off x="1699381" y="4343486"/>
                  <a:ext cx="625963" cy="657694"/>
                </a:xfrm>
                <a:prstGeom prst="ellipse">
                  <a:avLst/>
                </a:prstGeom>
                <a:gradFill>
                  <a:gsLst>
                    <a:gs pos="0">
                      <a:schemeClr val="accent1">
                        <a:lumMod val="50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55" name="Прямая со стрелкой 54">
                  <a:extLst>
                    <a:ext uri="{FF2B5EF4-FFF2-40B4-BE49-F238E27FC236}">
                      <a16:creationId xmlns:a16="http://schemas.microsoft.com/office/drawing/2014/main" id="{E0FC00D0-F5D1-4F29-A831-D2D777F7C8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6225" y="4697552"/>
                  <a:ext cx="644964" cy="12579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aphicFrame>
            <p:nvGraphicFramePr>
              <p:cNvPr id="53" name="Объект 52">
                <a:extLst>
                  <a:ext uri="{FF2B5EF4-FFF2-40B4-BE49-F238E27FC236}">
                    <a16:creationId xmlns:a16="http://schemas.microsoft.com/office/drawing/2014/main" id="{5C2E63BB-6D04-4334-9A6B-F20F25BB198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12449062"/>
                  </p:ext>
                </p:extLst>
              </p:nvPr>
            </p:nvGraphicFramePr>
            <p:xfrm>
              <a:off x="2362134" y="4204138"/>
              <a:ext cx="365107" cy="5400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164880" imgH="228600" progId="Equation.DSMT4">
                      <p:embed/>
                    </p:oleObj>
                  </mc:Choice>
                  <mc:Fallback>
                    <p:oleObj name="Equation" r:id="rId9" imgW="164880" imgH="228600" progId="Equation.DSMT4">
                      <p:embed/>
                      <p:pic>
                        <p:nvPicPr>
                          <p:cNvPr id="53" name="Объект 52">
                            <a:extLst>
                              <a:ext uri="{FF2B5EF4-FFF2-40B4-BE49-F238E27FC236}">
                                <a16:creationId xmlns:a16="http://schemas.microsoft.com/office/drawing/2014/main" id="{5C2E63BB-6D04-4334-9A6B-F20F25BB1989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2362134" y="4204138"/>
                            <a:ext cx="365107" cy="54004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62" name="Объект 61">
            <a:extLst>
              <a:ext uri="{FF2B5EF4-FFF2-40B4-BE49-F238E27FC236}">
                <a16:creationId xmlns:a16="http://schemas.microsoft.com/office/drawing/2014/main" id="{E9F7AF21-0F10-425D-964C-3F8027E3C8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383242"/>
              </p:ext>
            </p:extLst>
          </p:nvPr>
        </p:nvGraphicFramePr>
        <p:xfrm>
          <a:off x="779634" y="4801009"/>
          <a:ext cx="1985198" cy="559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812520" imgH="228600" progId="Equation.DSMT4">
                  <p:embed/>
                </p:oleObj>
              </mc:Choice>
              <mc:Fallback>
                <p:oleObj name="Equation" r:id="rId11" imgW="812520" imgH="228600" progId="Equation.DSMT4">
                  <p:embed/>
                  <p:pic>
                    <p:nvPicPr>
                      <p:cNvPr id="62" name="Объект 61">
                        <a:extLst>
                          <a:ext uri="{FF2B5EF4-FFF2-40B4-BE49-F238E27FC236}">
                            <a16:creationId xmlns:a16="http://schemas.microsoft.com/office/drawing/2014/main" id="{E9F7AF21-0F10-425D-964C-3F8027E3C8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79634" y="4801009"/>
                        <a:ext cx="1985198" cy="5592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Объект 62">
            <a:extLst>
              <a:ext uri="{FF2B5EF4-FFF2-40B4-BE49-F238E27FC236}">
                <a16:creationId xmlns:a16="http://schemas.microsoft.com/office/drawing/2014/main" id="{F8C71977-877F-4FD2-AD8E-8ACCEC1736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813540"/>
              </p:ext>
            </p:extLst>
          </p:nvPr>
        </p:nvGraphicFramePr>
        <p:xfrm>
          <a:off x="760623" y="5548195"/>
          <a:ext cx="2047828" cy="559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838080" imgH="228600" progId="Equation.DSMT4">
                  <p:embed/>
                </p:oleObj>
              </mc:Choice>
              <mc:Fallback>
                <p:oleObj name="Equation" r:id="rId13" imgW="838080" imgH="228600" progId="Equation.DSMT4">
                  <p:embed/>
                  <p:pic>
                    <p:nvPicPr>
                      <p:cNvPr id="63" name="Объект 62">
                        <a:extLst>
                          <a:ext uri="{FF2B5EF4-FFF2-40B4-BE49-F238E27FC236}">
                            <a16:creationId xmlns:a16="http://schemas.microsoft.com/office/drawing/2014/main" id="{F8C71977-877F-4FD2-AD8E-8ACCEC1736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60623" y="5548195"/>
                        <a:ext cx="2047828" cy="5592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>
            <a:extLst>
              <a:ext uri="{FF2B5EF4-FFF2-40B4-BE49-F238E27FC236}">
                <a16:creationId xmlns:a16="http://schemas.microsoft.com/office/drawing/2014/main" id="{6E6EB0DC-55DE-4803-9346-F36C62E6E2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798056"/>
              </p:ext>
            </p:extLst>
          </p:nvPr>
        </p:nvGraphicFramePr>
        <p:xfrm>
          <a:off x="5163480" y="4751473"/>
          <a:ext cx="1677988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23600" imgH="482400" progId="Equation.DSMT4">
                  <p:embed/>
                </p:oleObj>
              </mc:Choice>
              <mc:Fallback>
                <p:oleObj name="Equation" r:id="rId15" imgW="723600" imgH="482400" progId="Equation.DSMT4">
                  <p:embed/>
                  <p:pic>
                    <p:nvPicPr>
                      <p:cNvPr id="65" name="Объект 64">
                        <a:extLst>
                          <a:ext uri="{FF2B5EF4-FFF2-40B4-BE49-F238E27FC236}">
                            <a16:creationId xmlns:a16="http://schemas.microsoft.com/office/drawing/2014/main" id="{6E6EB0DC-55DE-4803-9346-F36C62E6E2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163480" y="4751473"/>
                        <a:ext cx="1677988" cy="1119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Стрелка: вправо 65">
            <a:extLst>
              <a:ext uri="{FF2B5EF4-FFF2-40B4-BE49-F238E27FC236}">
                <a16:creationId xmlns:a16="http://schemas.microsoft.com/office/drawing/2014/main" id="{F39F6D7C-14BB-41FC-9E42-2E7B38863473}"/>
              </a:ext>
            </a:extLst>
          </p:cNvPr>
          <p:cNvSpPr/>
          <p:nvPr/>
        </p:nvSpPr>
        <p:spPr>
          <a:xfrm>
            <a:off x="6836128" y="4991663"/>
            <a:ext cx="2060066" cy="820499"/>
          </a:xfrm>
          <a:prstGeom prst="rightArrow">
            <a:avLst/>
          </a:prstGeom>
          <a:solidFill>
            <a:srgbClr val="0070C0">
              <a:alpha val="1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id="{18913392-3618-4170-8670-452E2B6C4CE4}"/>
              </a:ext>
            </a:extLst>
          </p:cNvPr>
          <p:cNvSpPr/>
          <p:nvPr/>
        </p:nvSpPr>
        <p:spPr>
          <a:xfrm>
            <a:off x="6968431" y="5237015"/>
            <a:ext cx="20600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в векторном виде</a:t>
            </a:r>
            <a:endParaRPr lang="ru-RU" sz="1400" dirty="0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  <p:graphicFrame>
        <p:nvGraphicFramePr>
          <p:cNvPr id="69" name="Объект 68">
            <a:extLst>
              <a:ext uri="{FF2B5EF4-FFF2-40B4-BE49-F238E27FC236}">
                <a16:creationId xmlns:a16="http://schemas.microsoft.com/office/drawing/2014/main" id="{A2EFAC16-B844-44AF-8A66-66A7AC177E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630202"/>
              </p:ext>
            </p:extLst>
          </p:nvPr>
        </p:nvGraphicFramePr>
        <p:xfrm>
          <a:off x="9177602" y="5164525"/>
          <a:ext cx="2510278" cy="448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133360" imgH="380880" progId="Equation.DSMT4">
                  <p:embed/>
                </p:oleObj>
              </mc:Choice>
              <mc:Fallback>
                <p:oleObj name="Equation" r:id="rId17" imgW="2133360" imgH="380880" progId="Equation.DSMT4">
                  <p:embed/>
                  <p:pic>
                    <p:nvPicPr>
                      <p:cNvPr id="69" name="Объект 68">
                        <a:extLst>
                          <a:ext uri="{FF2B5EF4-FFF2-40B4-BE49-F238E27FC236}">
                            <a16:creationId xmlns:a16="http://schemas.microsoft.com/office/drawing/2014/main" id="{A2EFAC16-B844-44AF-8A66-66A7AC177E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177602" y="5164525"/>
                        <a:ext cx="2510278" cy="448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Объект 69">
            <a:extLst>
              <a:ext uri="{FF2B5EF4-FFF2-40B4-BE49-F238E27FC236}">
                <a16:creationId xmlns:a16="http://schemas.microsoft.com/office/drawing/2014/main" id="{51235571-E0AA-43EB-A77E-7E98363983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688358"/>
              </p:ext>
            </p:extLst>
          </p:nvPr>
        </p:nvGraphicFramePr>
        <p:xfrm>
          <a:off x="7490672" y="6200860"/>
          <a:ext cx="257492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054080" imgH="228600" progId="Equation.DSMT4">
                  <p:embed/>
                </p:oleObj>
              </mc:Choice>
              <mc:Fallback>
                <p:oleObj name="Equation" r:id="rId19" imgW="1054080" imgH="228600" progId="Equation.DSMT4">
                  <p:embed/>
                  <p:pic>
                    <p:nvPicPr>
                      <p:cNvPr id="70" name="Объект 69">
                        <a:extLst>
                          <a:ext uri="{FF2B5EF4-FFF2-40B4-BE49-F238E27FC236}">
                            <a16:creationId xmlns:a16="http://schemas.microsoft.com/office/drawing/2014/main" id="{51235571-E0AA-43EB-A77E-7E98363983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490672" y="6200860"/>
                        <a:ext cx="2574925" cy="560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D52E5A4A-2340-4A05-BC76-190587737CA0}"/>
              </a:ext>
            </a:extLst>
          </p:cNvPr>
          <p:cNvSpPr/>
          <p:nvPr/>
        </p:nvSpPr>
        <p:spPr>
          <a:xfrm>
            <a:off x="1784537" y="6250222"/>
            <a:ext cx="62761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При условии замкнутости системы и 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901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3959C-B471-4A23-AF7F-A49CADDD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21" y="29404"/>
            <a:ext cx="11862195" cy="679904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ru-RU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МАССА И ИМПУЛЬС</a:t>
            </a:r>
            <a:endParaRPr lang="en-US" sz="2800" dirty="0">
              <a:solidFill>
                <a:srgbClr val="002060"/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sp>
        <p:nvSpPr>
          <p:cNvPr id="24" name="Стрелка: вправо 23">
            <a:extLst>
              <a:ext uri="{FF2B5EF4-FFF2-40B4-BE49-F238E27FC236}">
                <a16:creationId xmlns:a16="http://schemas.microsoft.com/office/drawing/2014/main" id="{CAAFF092-E929-48CD-8842-FFC144B1B5F0}"/>
              </a:ext>
            </a:extLst>
          </p:cNvPr>
          <p:cNvSpPr/>
          <p:nvPr/>
        </p:nvSpPr>
        <p:spPr>
          <a:xfrm>
            <a:off x="3096159" y="1935568"/>
            <a:ext cx="990600" cy="329091"/>
          </a:xfrm>
          <a:prstGeom prst="rightArrow">
            <a:avLst/>
          </a:prstGeom>
          <a:solidFill>
            <a:srgbClr val="0070C0">
              <a:alpha val="1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9" name="Объект 68">
            <a:extLst>
              <a:ext uri="{FF2B5EF4-FFF2-40B4-BE49-F238E27FC236}">
                <a16:creationId xmlns:a16="http://schemas.microsoft.com/office/drawing/2014/main" id="{A2EFAC16-B844-44AF-8A66-66A7AC177E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079537"/>
              </p:ext>
            </p:extLst>
          </p:nvPr>
        </p:nvGraphicFramePr>
        <p:xfrm>
          <a:off x="4718014" y="884181"/>
          <a:ext cx="1910423" cy="708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65160" imgH="355320" progId="Equation.DSMT4">
                  <p:embed/>
                </p:oleObj>
              </mc:Choice>
              <mc:Fallback>
                <p:oleObj name="Equation" r:id="rId3" imgW="965160" imgH="355320" progId="Equation.DSMT4">
                  <p:embed/>
                  <p:pic>
                    <p:nvPicPr>
                      <p:cNvPr id="69" name="Объект 68">
                        <a:extLst>
                          <a:ext uri="{FF2B5EF4-FFF2-40B4-BE49-F238E27FC236}">
                            <a16:creationId xmlns:a16="http://schemas.microsoft.com/office/drawing/2014/main" id="{A2EFAC16-B844-44AF-8A66-66A7AC177E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8014" y="884181"/>
                        <a:ext cx="1910423" cy="708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Объект 46">
            <a:extLst>
              <a:ext uri="{FF2B5EF4-FFF2-40B4-BE49-F238E27FC236}">
                <a16:creationId xmlns:a16="http://schemas.microsoft.com/office/drawing/2014/main" id="{94719607-71E4-4D23-A48E-E00E0704C5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840706"/>
              </p:ext>
            </p:extLst>
          </p:nvPr>
        </p:nvGraphicFramePr>
        <p:xfrm>
          <a:off x="1086844" y="1612648"/>
          <a:ext cx="1677988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23600" imgH="482400" progId="Equation.DSMT4">
                  <p:embed/>
                </p:oleObj>
              </mc:Choice>
              <mc:Fallback>
                <p:oleObj name="Equation" r:id="rId5" imgW="723600" imgH="482400" progId="Equation.DSMT4">
                  <p:embed/>
                  <p:pic>
                    <p:nvPicPr>
                      <p:cNvPr id="47" name="Объект 46">
                        <a:extLst>
                          <a:ext uri="{FF2B5EF4-FFF2-40B4-BE49-F238E27FC236}">
                            <a16:creationId xmlns:a16="http://schemas.microsoft.com/office/drawing/2014/main" id="{94719607-71E4-4D23-A48E-E00E0704C5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86844" y="1612648"/>
                        <a:ext cx="1677988" cy="1119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Объект 48">
            <a:extLst>
              <a:ext uri="{FF2B5EF4-FFF2-40B4-BE49-F238E27FC236}">
                <a16:creationId xmlns:a16="http://schemas.microsoft.com/office/drawing/2014/main" id="{3A422EB0-94C1-46C6-84B8-9580B23468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694950"/>
              </p:ext>
            </p:extLst>
          </p:nvPr>
        </p:nvGraphicFramePr>
        <p:xfrm>
          <a:off x="4418086" y="1902735"/>
          <a:ext cx="2510278" cy="448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33360" imgH="380880" progId="Equation.DSMT4">
                  <p:embed/>
                </p:oleObj>
              </mc:Choice>
              <mc:Fallback>
                <p:oleObj name="Equation" r:id="rId7" imgW="2133360" imgH="380880" progId="Equation.DSMT4">
                  <p:embed/>
                  <p:pic>
                    <p:nvPicPr>
                      <p:cNvPr id="49" name="Объект 48">
                        <a:extLst>
                          <a:ext uri="{FF2B5EF4-FFF2-40B4-BE49-F238E27FC236}">
                            <a16:creationId xmlns:a16="http://schemas.microsoft.com/office/drawing/2014/main" id="{3A422EB0-94C1-46C6-84B8-9580B23468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18086" y="1902735"/>
                        <a:ext cx="2510278" cy="448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Стрелка: вправо 59">
            <a:extLst>
              <a:ext uri="{FF2B5EF4-FFF2-40B4-BE49-F238E27FC236}">
                <a16:creationId xmlns:a16="http://schemas.microsoft.com/office/drawing/2014/main" id="{A19A2923-649D-40E7-ABC9-D27CA98A94F8}"/>
              </a:ext>
            </a:extLst>
          </p:cNvPr>
          <p:cNvSpPr/>
          <p:nvPr/>
        </p:nvSpPr>
        <p:spPr>
          <a:xfrm>
            <a:off x="7259691" y="1968187"/>
            <a:ext cx="990600" cy="329091"/>
          </a:xfrm>
          <a:prstGeom prst="rightArrow">
            <a:avLst/>
          </a:prstGeom>
          <a:solidFill>
            <a:srgbClr val="0070C0">
              <a:alpha val="1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8" name="Объект 67">
            <a:extLst>
              <a:ext uri="{FF2B5EF4-FFF2-40B4-BE49-F238E27FC236}">
                <a16:creationId xmlns:a16="http://schemas.microsoft.com/office/drawing/2014/main" id="{090069DE-5C5F-4069-9089-1104CF32FF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812142"/>
              </p:ext>
            </p:extLst>
          </p:nvPr>
        </p:nvGraphicFramePr>
        <p:xfrm>
          <a:off x="8324850" y="1847850"/>
          <a:ext cx="322738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743200" imgH="444240" progId="Equation.DSMT4">
                  <p:embed/>
                </p:oleObj>
              </mc:Choice>
              <mc:Fallback>
                <p:oleObj name="Equation" r:id="rId9" imgW="2743200" imgH="444240" progId="Equation.DSMT4">
                  <p:embed/>
                  <p:pic>
                    <p:nvPicPr>
                      <p:cNvPr id="68" name="Объект 67">
                        <a:extLst>
                          <a:ext uri="{FF2B5EF4-FFF2-40B4-BE49-F238E27FC236}">
                            <a16:creationId xmlns:a16="http://schemas.microsoft.com/office/drawing/2014/main" id="{090069DE-5C5F-4069-9089-1104CF32FF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324850" y="1847850"/>
                        <a:ext cx="3227388" cy="52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Стрелка: вправо 69">
            <a:extLst>
              <a:ext uri="{FF2B5EF4-FFF2-40B4-BE49-F238E27FC236}">
                <a16:creationId xmlns:a16="http://schemas.microsoft.com/office/drawing/2014/main" id="{981E816E-BF87-42A9-B39E-643C8435D0D1}"/>
              </a:ext>
            </a:extLst>
          </p:cNvPr>
          <p:cNvSpPr/>
          <p:nvPr/>
        </p:nvSpPr>
        <p:spPr>
          <a:xfrm>
            <a:off x="1086844" y="3196577"/>
            <a:ext cx="990600" cy="329091"/>
          </a:xfrm>
          <a:prstGeom prst="rightArrow">
            <a:avLst/>
          </a:prstGeom>
          <a:solidFill>
            <a:srgbClr val="0070C0">
              <a:alpha val="1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1" name="Объект 70">
            <a:extLst>
              <a:ext uri="{FF2B5EF4-FFF2-40B4-BE49-F238E27FC236}">
                <a16:creationId xmlns:a16="http://schemas.microsoft.com/office/drawing/2014/main" id="{504347BD-DA17-47B1-9806-DCD45CFAFB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878516"/>
              </p:ext>
            </p:extLst>
          </p:nvPr>
        </p:nvGraphicFramePr>
        <p:xfrm>
          <a:off x="2160588" y="3059113"/>
          <a:ext cx="3509962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984400" imgH="444240" progId="Equation.DSMT4">
                  <p:embed/>
                </p:oleObj>
              </mc:Choice>
              <mc:Fallback>
                <p:oleObj name="Equation" r:id="rId11" imgW="2984400" imgH="444240" progId="Equation.DSMT4">
                  <p:embed/>
                  <p:pic>
                    <p:nvPicPr>
                      <p:cNvPr id="71" name="Объект 70">
                        <a:extLst>
                          <a:ext uri="{FF2B5EF4-FFF2-40B4-BE49-F238E27FC236}">
                            <a16:creationId xmlns:a16="http://schemas.microsoft.com/office/drawing/2014/main" id="{504347BD-DA17-47B1-9806-DCD45CFAFB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60588" y="3059113"/>
                        <a:ext cx="3509962" cy="522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Стрелка: вправо 71">
            <a:extLst>
              <a:ext uri="{FF2B5EF4-FFF2-40B4-BE49-F238E27FC236}">
                <a16:creationId xmlns:a16="http://schemas.microsoft.com/office/drawing/2014/main" id="{FA41C250-D4AA-4809-962F-89B4BC20A931}"/>
              </a:ext>
            </a:extLst>
          </p:cNvPr>
          <p:cNvSpPr/>
          <p:nvPr/>
        </p:nvSpPr>
        <p:spPr>
          <a:xfrm>
            <a:off x="6002474" y="3150339"/>
            <a:ext cx="990600" cy="329091"/>
          </a:xfrm>
          <a:prstGeom prst="rightArrow">
            <a:avLst/>
          </a:prstGeom>
          <a:solidFill>
            <a:srgbClr val="0070C0">
              <a:alpha val="1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3" name="Объект 72">
            <a:extLst>
              <a:ext uri="{FF2B5EF4-FFF2-40B4-BE49-F238E27FC236}">
                <a16:creationId xmlns:a16="http://schemas.microsoft.com/office/drawing/2014/main" id="{C1C1DF35-5D63-4E3D-A433-4D3067045F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711995"/>
              </p:ext>
            </p:extLst>
          </p:nvPr>
        </p:nvGraphicFramePr>
        <p:xfrm>
          <a:off x="7737475" y="2962275"/>
          <a:ext cx="282257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400120" imgH="444240" progId="Equation.DSMT4">
                  <p:embed/>
                </p:oleObj>
              </mc:Choice>
              <mc:Fallback>
                <p:oleObj name="Equation" r:id="rId13" imgW="2400120" imgH="444240" progId="Equation.DSMT4">
                  <p:embed/>
                  <p:pic>
                    <p:nvPicPr>
                      <p:cNvPr id="73" name="Объект 72">
                        <a:extLst>
                          <a:ext uri="{FF2B5EF4-FFF2-40B4-BE49-F238E27FC236}">
                            <a16:creationId xmlns:a16="http://schemas.microsoft.com/office/drawing/2014/main" id="{C1C1DF35-5D63-4E3D-A433-4D3067045F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737475" y="2962275"/>
                        <a:ext cx="2822575" cy="52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Стрелка: вправо 73">
            <a:extLst>
              <a:ext uri="{FF2B5EF4-FFF2-40B4-BE49-F238E27FC236}">
                <a16:creationId xmlns:a16="http://schemas.microsoft.com/office/drawing/2014/main" id="{D6040F51-C6B6-46AB-9ABB-762C41C6235C}"/>
              </a:ext>
            </a:extLst>
          </p:cNvPr>
          <p:cNvSpPr/>
          <p:nvPr/>
        </p:nvSpPr>
        <p:spPr>
          <a:xfrm>
            <a:off x="3727414" y="3900976"/>
            <a:ext cx="990600" cy="329091"/>
          </a:xfrm>
          <a:prstGeom prst="rightArrow">
            <a:avLst/>
          </a:prstGeom>
          <a:solidFill>
            <a:srgbClr val="0070C0">
              <a:alpha val="1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5" name="Объект 74">
            <a:extLst>
              <a:ext uri="{FF2B5EF4-FFF2-40B4-BE49-F238E27FC236}">
                <a16:creationId xmlns:a16="http://schemas.microsoft.com/office/drawing/2014/main" id="{8E1044FE-5985-4600-9539-74EF5820CD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989920"/>
              </p:ext>
            </p:extLst>
          </p:nvPr>
        </p:nvGraphicFramePr>
        <p:xfrm>
          <a:off x="5163480" y="3804378"/>
          <a:ext cx="2239962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904760" imgH="444240" progId="Equation.DSMT4">
                  <p:embed/>
                </p:oleObj>
              </mc:Choice>
              <mc:Fallback>
                <p:oleObj name="Equation" r:id="rId15" imgW="1904760" imgH="444240" progId="Equation.DSMT4">
                  <p:embed/>
                  <p:pic>
                    <p:nvPicPr>
                      <p:cNvPr id="75" name="Объект 74">
                        <a:extLst>
                          <a:ext uri="{FF2B5EF4-FFF2-40B4-BE49-F238E27FC236}">
                            <a16:creationId xmlns:a16="http://schemas.microsoft.com/office/drawing/2014/main" id="{8E1044FE-5985-4600-9539-74EF5820CD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163480" y="3804378"/>
                        <a:ext cx="2239962" cy="52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Стрелка: вправо 75">
            <a:extLst>
              <a:ext uri="{FF2B5EF4-FFF2-40B4-BE49-F238E27FC236}">
                <a16:creationId xmlns:a16="http://schemas.microsoft.com/office/drawing/2014/main" id="{D9C485F4-6348-4A24-A802-8C56C9672845}"/>
              </a:ext>
            </a:extLst>
          </p:cNvPr>
          <p:cNvSpPr/>
          <p:nvPr/>
        </p:nvSpPr>
        <p:spPr>
          <a:xfrm>
            <a:off x="2378126" y="4614464"/>
            <a:ext cx="1436066" cy="742242"/>
          </a:xfrm>
          <a:prstGeom prst="rightArrow">
            <a:avLst/>
          </a:prstGeom>
          <a:solidFill>
            <a:srgbClr val="0070C0">
              <a:alpha val="1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7" name="Объект 76">
            <a:extLst>
              <a:ext uri="{FF2B5EF4-FFF2-40B4-BE49-F238E27FC236}">
                <a16:creationId xmlns:a16="http://schemas.microsoft.com/office/drawing/2014/main" id="{DB029D1F-B54B-4A3E-8400-A2B1A181AB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573466"/>
              </p:ext>
            </p:extLst>
          </p:nvPr>
        </p:nvGraphicFramePr>
        <p:xfrm>
          <a:off x="4222714" y="4529695"/>
          <a:ext cx="3827112" cy="742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095200" imgH="406080" progId="Equation.DSMT4">
                  <p:embed/>
                </p:oleObj>
              </mc:Choice>
              <mc:Fallback>
                <p:oleObj name="Equation" r:id="rId17" imgW="2095200" imgH="406080" progId="Equation.DSMT4">
                  <p:embed/>
                  <p:pic>
                    <p:nvPicPr>
                      <p:cNvPr id="77" name="Объект 76">
                        <a:extLst>
                          <a:ext uri="{FF2B5EF4-FFF2-40B4-BE49-F238E27FC236}">
                            <a16:creationId xmlns:a16="http://schemas.microsoft.com/office/drawing/2014/main" id="{DB029D1F-B54B-4A3E-8400-A2B1A181AB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222714" y="4529695"/>
                        <a:ext cx="3827112" cy="7422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1A990644-ECC4-4EE4-87FD-5107038F6B54}"/>
              </a:ext>
            </a:extLst>
          </p:cNvPr>
          <p:cNvSpPr/>
          <p:nvPr/>
        </p:nvSpPr>
        <p:spPr>
          <a:xfrm>
            <a:off x="183589" y="5766522"/>
            <a:ext cx="1136864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ЗАКОН СОХРАНЕНИЯ ИМПУЛЬСА. </a:t>
            </a:r>
            <a:r>
              <a:rPr lang="ru-RU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В замкнутой системе тел для нерелятивистских скоростей импульс системы остается постоянным</a:t>
            </a:r>
          </a:p>
          <a:p>
            <a:pPr algn="just"/>
            <a:endParaRPr lang="ru-RU" sz="2000" dirty="0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356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3959C-B471-4A23-AF7F-A49CADDD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21" y="29404"/>
            <a:ext cx="11862195" cy="679904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ru-RU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ВТОРОЙ ЗАКОН НЬЮТОНА</a:t>
            </a:r>
            <a:endParaRPr lang="en-US" sz="2800" dirty="0">
              <a:solidFill>
                <a:srgbClr val="002060"/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graphicFrame>
        <p:nvGraphicFramePr>
          <p:cNvPr id="69" name="Объект 68">
            <a:extLst>
              <a:ext uri="{FF2B5EF4-FFF2-40B4-BE49-F238E27FC236}">
                <a16:creationId xmlns:a16="http://schemas.microsoft.com/office/drawing/2014/main" id="{A2EFAC16-B844-44AF-8A66-66A7AC177E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806990"/>
              </p:ext>
            </p:extLst>
          </p:nvPr>
        </p:nvGraphicFramePr>
        <p:xfrm>
          <a:off x="745050" y="2354527"/>
          <a:ext cx="3227892" cy="1359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79560" imgH="787320" progId="Equation.DSMT4">
                  <p:embed/>
                </p:oleObj>
              </mc:Choice>
              <mc:Fallback>
                <p:oleObj name="Equation" r:id="rId3" imgW="1879560" imgH="787320" progId="Equation.DSMT4">
                  <p:embed/>
                  <p:pic>
                    <p:nvPicPr>
                      <p:cNvPr id="69" name="Объект 68">
                        <a:extLst>
                          <a:ext uri="{FF2B5EF4-FFF2-40B4-BE49-F238E27FC236}">
                            <a16:creationId xmlns:a16="http://schemas.microsoft.com/office/drawing/2014/main" id="{A2EFAC16-B844-44AF-8A66-66A7AC177E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5050" y="2354527"/>
                        <a:ext cx="3227892" cy="13599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274FF4C-76E1-46B3-BE2C-13D139B96C66}"/>
              </a:ext>
            </a:extLst>
          </p:cNvPr>
          <p:cNvSpPr/>
          <p:nvPr/>
        </p:nvSpPr>
        <p:spPr>
          <a:xfrm>
            <a:off x="115621" y="675613"/>
            <a:ext cx="116892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Закон 2 (Второй закон Ньютона).</a:t>
            </a:r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ru-RU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В инерциальной системе отсчета производная импульса материальной точки по времени равна действующей на нее силе.</a:t>
            </a:r>
          </a:p>
        </p:txBody>
      </p:sp>
      <p:sp>
        <p:nvSpPr>
          <p:cNvPr id="3" name="Стрелка: влево-вправо 2">
            <a:extLst>
              <a:ext uri="{FF2B5EF4-FFF2-40B4-BE49-F238E27FC236}">
                <a16:creationId xmlns:a16="http://schemas.microsoft.com/office/drawing/2014/main" id="{5FFB5BD2-9634-4783-AF4A-023D3EDCDD48}"/>
              </a:ext>
            </a:extLst>
          </p:cNvPr>
          <p:cNvSpPr/>
          <p:nvPr/>
        </p:nvSpPr>
        <p:spPr>
          <a:xfrm>
            <a:off x="4450641" y="2711429"/>
            <a:ext cx="1999488" cy="646176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0" name="Объект 19">
            <a:extLst>
              <a:ext uri="{FF2B5EF4-FFF2-40B4-BE49-F238E27FC236}">
                <a16:creationId xmlns:a16="http://schemas.microsoft.com/office/drawing/2014/main" id="{FEEC4A18-A13E-4304-AD42-FCA683FC15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412329"/>
              </p:ext>
            </p:extLst>
          </p:nvPr>
        </p:nvGraphicFramePr>
        <p:xfrm>
          <a:off x="7592597" y="1476386"/>
          <a:ext cx="2814638" cy="311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38000" imgH="1803240" progId="Equation.DSMT4">
                  <p:embed/>
                </p:oleObj>
              </mc:Choice>
              <mc:Fallback>
                <p:oleObj name="Equation" r:id="rId5" imgW="1638000" imgH="1803240" progId="Equation.DSMT4">
                  <p:embed/>
                  <p:pic>
                    <p:nvPicPr>
                      <p:cNvPr id="20" name="Объект 19">
                        <a:extLst>
                          <a:ext uri="{FF2B5EF4-FFF2-40B4-BE49-F238E27FC236}">
                            <a16:creationId xmlns:a16="http://schemas.microsoft.com/office/drawing/2014/main" id="{FEEC4A18-A13E-4304-AD42-FCA683FC15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92597" y="1476386"/>
                        <a:ext cx="2814638" cy="311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E5ED0BC-271B-42BF-96FB-F6C0CB66E18A}"/>
              </a:ext>
            </a:extLst>
          </p:cNvPr>
          <p:cNvSpPr txBox="1"/>
          <p:nvPr/>
        </p:nvSpPr>
        <p:spPr>
          <a:xfrm rot="16200000">
            <a:off x="5461311" y="2914613"/>
            <a:ext cx="314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УРАВНЕНИЯ ДВИЖЕНИЯ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841ED6E5-207D-404E-AED5-75551C47EC3E}"/>
              </a:ext>
            </a:extLst>
          </p:cNvPr>
          <p:cNvSpPr/>
          <p:nvPr/>
        </p:nvSpPr>
        <p:spPr>
          <a:xfrm>
            <a:off x="202117" y="4670607"/>
            <a:ext cx="116892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Математическая запись второго закона Ньютона – это обыкновенные дифференциальные уравнения второго порядка – </a:t>
            </a:r>
            <a:r>
              <a:rPr lang="ru-RU" sz="2000" dirty="0">
                <a:solidFill>
                  <a:srgbClr val="FF0000"/>
                </a:solidFill>
                <a:latin typeface="Constantia" panose="02030602050306030303" pitchFamily="18" charset="0"/>
              </a:rPr>
              <a:t>уравнения движения</a:t>
            </a:r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. Решение уравнений движения – </a:t>
            </a:r>
            <a:r>
              <a:rPr lang="ru-RU" sz="2000" dirty="0">
                <a:solidFill>
                  <a:srgbClr val="FF0000"/>
                </a:solidFill>
                <a:latin typeface="Constantia" panose="02030602050306030303" pitchFamily="18" charset="0"/>
              </a:rPr>
              <a:t>закон движения</a:t>
            </a:r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.</a:t>
            </a:r>
          </a:p>
        </p:txBody>
      </p:sp>
      <p:graphicFrame>
        <p:nvGraphicFramePr>
          <p:cNvPr id="23" name="Объект 22">
            <a:extLst>
              <a:ext uri="{FF2B5EF4-FFF2-40B4-BE49-F238E27FC236}">
                <a16:creationId xmlns:a16="http://schemas.microsoft.com/office/drawing/2014/main" id="{C1331366-2326-4227-A6D2-45EC6D6B90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894353"/>
              </p:ext>
            </p:extLst>
          </p:nvPr>
        </p:nvGraphicFramePr>
        <p:xfrm>
          <a:off x="432882" y="5569870"/>
          <a:ext cx="11557001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730920" imgH="647640" progId="Equation.DSMT4">
                  <p:embed/>
                </p:oleObj>
              </mc:Choice>
              <mc:Fallback>
                <p:oleObj name="Equation" r:id="rId7" imgW="6730920" imgH="647640" progId="Equation.DSMT4">
                  <p:embed/>
                  <p:pic>
                    <p:nvPicPr>
                      <p:cNvPr id="23" name="Объект 22">
                        <a:extLst>
                          <a:ext uri="{FF2B5EF4-FFF2-40B4-BE49-F238E27FC236}">
                            <a16:creationId xmlns:a16="http://schemas.microsoft.com/office/drawing/2014/main" id="{C1331366-2326-4227-A6D2-45EC6D6B90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2882" y="5569870"/>
                        <a:ext cx="11557001" cy="1119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4150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Овал 26">
            <a:extLst>
              <a:ext uri="{FF2B5EF4-FFF2-40B4-BE49-F238E27FC236}">
                <a16:creationId xmlns:a16="http://schemas.microsoft.com/office/drawing/2014/main" id="{BB2AA348-DF0E-405D-A265-B8FA253BC6C9}"/>
              </a:ext>
            </a:extLst>
          </p:cNvPr>
          <p:cNvSpPr/>
          <p:nvPr/>
        </p:nvSpPr>
        <p:spPr>
          <a:xfrm>
            <a:off x="9252070" y="1544516"/>
            <a:ext cx="2029876" cy="1524265"/>
          </a:xfrm>
          <a:prstGeom prst="ellipse">
            <a:avLst/>
          </a:prstGeom>
          <a:solidFill>
            <a:srgbClr val="D4E7F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B4980D4C-3CE3-4F09-9C40-E5AD73A6066C}"/>
              </a:ext>
            </a:extLst>
          </p:cNvPr>
          <p:cNvSpPr/>
          <p:nvPr/>
        </p:nvSpPr>
        <p:spPr>
          <a:xfrm>
            <a:off x="7784078" y="504215"/>
            <a:ext cx="1770858" cy="1173412"/>
          </a:xfrm>
          <a:prstGeom prst="ellipse">
            <a:avLst/>
          </a:prstGeom>
          <a:solidFill>
            <a:srgbClr val="D4E7F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3959C-B471-4A23-AF7F-A49CADDD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21" y="29404"/>
            <a:ext cx="11862195" cy="679904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*</a:t>
            </a:r>
            <a:r>
              <a:rPr lang="ru-RU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ИМПУЛЬС СИЛЫ</a:t>
            </a:r>
            <a:endParaRPr lang="en-US" sz="2800" dirty="0">
              <a:solidFill>
                <a:srgbClr val="002060"/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841ED6E5-207D-404E-AED5-75551C47EC3E}"/>
              </a:ext>
            </a:extLst>
          </p:cNvPr>
          <p:cNvSpPr/>
          <p:nvPr/>
        </p:nvSpPr>
        <p:spPr>
          <a:xfrm>
            <a:off x="115621" y="3767317"/>
            <a:ext cx="562001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rgbClr val="002060"/>
                </a:solidFill>
                <a:latin typeface="Constantia" panose="02030602050306030303" pitchFamily="18" charset="0"/>
              </a:rPr>
              <a:t>Приращение </a:t>
            </a:r>
            <a:r>
              <a:rPr lang="ru-RU" sz="2400" b="1" dirty="0">
                <a:solidFill>
                  <a:srgbClr val="FF0000"/>
                </a:solidFill>
                <a:latin typeface="Constantia" panose="02030602050306030303" pitchFamily="18" charset="0"/>
              </a:rPr>
              <a:t>импульса системы</a:t>
            </a:r>
            <a:r>
              <a:rPr lang="ru-RU" sz="2400" dirty="0">
                <a:solidFill>
                  <a:srgbClr val="002060"/>
                </a:solidFill>
                <a:latin typeface="Constantia" panose="02030602050306030303" pitchFamily="18" charset="0"/>
              </a:rPr>
              <a:t> (материальной точки) равно </a:t>
            </a:r>
            <a:r>
              <a:rPr lang="ru-RU" sz="2400" b="1" dirty="0">
                <a:solidFill>
                  <a:srgbClr val="FF0000"/>
                </a:solidFill>
                <a:latin typeface="Constantia" panose="02030602050306030303" pitchFamily="18" charset="0"/>
              </a:rPr>
              <a:t>импульсу</a:t>
            </a:r>
            <a:r>
              <a:rPr lang="ru-RU" sz="2400" dirty="0">
                <a:solidFill>
                  <a:srgbClr val="002060"/>
                </a:solidFill>
                <a:latin typeface="Constantia" panose="02030602050306030303" pitchFamily="18" charset="0"/>
              </a:rPr>
              <a:t> геометрической суммы всех действующих на систему (материальную точку) </a:t>
            </a:r>
            <a:r>
              <a:rPr lang="ru-RU" sz="2400" b="1" dirty="0">
                <a:solidFill>
                  <a:srgbClr val="FF0000"/>
                </a:solidFill>
                <a:latin typeface="Constantia" panose="02030602050306030303" pitchFamily="18" charset="0"/>
              </a:rPr>
              <a:t>сил.</a:t>
            </a:r>
          </a:p>
          <a:p>
            <a:pPr marL="342900" indent="-342900" algn="ctr">
              <a:buFont typeface="Wingdings" panose="05000000000000000000" pitchFamily="2" charset="2"/>
              <a:buChar char="§"/>
            </a:pPr>
            <a:endParaRPr lang="ru-RU" sz="2000" dirty="0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  <p:graphicFrame>
        <p:nvGraphicFramePr>
          <p:cNvPr id="23" name="Объект 22">
            <a:extLst>
              <a:ext uri="{FF2B5EF4-FFF2-40B4-BE49-F238E27FC236}">
                <a16:creationId xmlns:a16="http://schemas.microsoft.com/office/drawing/2014/main" id="{C1331366-2326-4227-A6D2-45EC6D6B90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2628" y="1183915"/>
          <a:ext cx="13081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61760" imgH="571320" progId="Equation.DSMT4">
                  <p:embed/>
                </p:oleObj>
              </mc:Choice>
              <mc:Fallback>
                <p:oleObj name="Equation" r:id="rId3" imgW="761760" imgH="571320" progId="Equation.DSMT4">
                  <p:embed/>
                  <p:pic>
                    <p:nvPicPr>
                      <p:cNvPr id="23" name="Объект 22">
                        <a:extLst>
                          <a:ext uri="{FF2B5EF4-FFF2-40B4-BE49-F238E27FC236}">
                            <a16:creationId xmlns:a16="http://schemas.microsoft.com/office/drawing/2014/main" id="{C1331366-2326-4227-A6D2-45EC6D6B90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2628" y="1183915"/>
                        <a:ext cx="1308100" cy="98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B4353B3-3BCB-4EA2-90AD-46B6835615A6}"/>
              </a:ext>
            </a:extLst>
          </p:cNvPr>
          <p:cNvSpPr/>
          <p:nvPr/>
        </p:nvSpPr>
        <p:spPr>
          <a:xfrm rot="16200000">
            <a:off x="9916024" y="1565414"/>
            <a:ext cx="32150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FF0000"/>
                </a:solidFill>
                <a:latin typeface="Constantia" panose="02030602050306030303" pitchFamily="18" charset="0"/>
              </a:rPr>
              <a:t>Импульс силы</a:t>
            </a:r>
          </a:p>
        </p:txBody>
      </p:sp>
      <p:graphicFrame>
        <p:nvGraphicFramePr>
          <p:cNvPr id="16" name="Объект 15">
            <a:extLst>
              <a:ext uri="{FF2B5EF4-FFF2-40B4-BE49-F238E27FC236}">
                <a16:creationId xmlns:a16="http://schemas.microsoft.com/office/drawing/2014/main" id="{51385C2A-B891-499B-BF5A-9038B14FCD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4239" y="1418024"/>
          <a:ext cx="15271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88840" imgH="317160" progId="Equation.DSMT4">
                  <p:embed/>
                </p:oleObj>
              </mc:Choice>
              <mc:Fallback>
                <p:oleObj name="Equation" r:id="rId5" imgW="888840" imgH="317160" progId="Equation.DSMT4">
                  <p:embed/>
                  <p:pic>
                    <p:nvPicPr>
                      <p:cNvPr id="16" name="Объект 15">
                        <a:extLst>
                          <a:ext uri="{FF2B5EF4-FFF2-40B4-BE49-F238E27FC236}">
                            <a16:creationId xmlns:a16="http://schemas.microsoft.com/office/drawing/2014/main" id="{51385C2A-B891-499B-BF5A-9038B14FCD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54239" y="1418024"/>
                        <a:ext cx="1527175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Стрелка: вправо 17">
            <a:extLst>
              <a:ext uri="{FF2B5EF4-FFF2-40B4-BE49-F238E27FC236}">
                <a16:creationId xmlns:a16="http://schemas.microsoft.com/office/drawing/2014/main" id="{C31D7415-E3BE-40ED-B341-E12F9F859E89}"/>
              </a:ext>
            </a:extLst>
          </p:cNvPr>
          <p:cNvSpPr/>
          <p:nvPr/>
        </p:nvSpPr>
        <p:spPr>
          <a:xfrm>
            <a:off x="1544195" y="1516270"/>
            <a:ext cx="851901" cy="352566"/>
          </a:xfrm>
          <a:prstGeom prst="rightArrow">
            <a:avLst/>
          </a:prstGeom>
          <a:solidFill>
            <a:srgbClr val="0070C0">
              <a:alpha val="1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Стрелка: вправо 18">
            <a:extLst>
              <a:ext uri="{FF2B5EF4-FFF2-40B4-BE49-F238E27FC236}">
                <a16:creationId xmlns:a16="http://schemas.microsoft.com/office/drawing/2014/main" id="{3EC4189C-4F29-44E7-8616-A737DE2C8DA7}"/>
              </a:ext>
            </a:extLst>
          </p:cNvPr>
          <p:cNvSpPr/>
          <p:nvPr/>
        </p:nvSpPr>
        <p:spPr>
          <a:xfrm>
            <a:off x="4022643" y="798956"/>
            <a:ext cx="1650744" cy="679903"/>
          </a:xfrm>
          <a:prstGeom prst="rightArrow">
            <a:avLst/>
          </a:prstGeom>
          <a:solidFill>
            <a:srgbClr val="0070C0">
              <a:alpha val="1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Объект 19">
            <a:extLst>
              <a:ext uri="{FF2B5EF4-FFF2-40B4-BE49-F238E27FC236}">
                <a16:creationId xmlns:a16="http://schemas.microsoft.com/office/drawing/2014/main" id="{EE8E5906-17E8-4806-9E39-C3A8DDD2E0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6703" y="958482"/>
          <a:ext cx="955460" cy="304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61760" imgH="241200" progId="Equation.DSMT4">
                  <p:embed/>
                </p:oleObj>
              </mc:Choice>
              <mc:Fallback>
                <p:oleObj name="Equation" r:id="rId7" imgW="761760" imgH="241200" progId="Equation.DSMT4">
                  <p:embed/>
                  <p:pic>
                    <p:nvPicPr>
                      <p:cNvPr id="20" name="Объект 19">
                        <a:extLst>
                          <a:ext uri="{FF2B5EF4-FFF2-40B4-BE49-F238E27FC236}">
                            <a16:creationId xmlns:a16="http://schemas.microsoft.com/office/drawing/2014/main" id="{EE8E5906-17E8-4806-9E39-C3A8DDD2E0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16703" y="958482"/>
                        <a:ext cx="955460" cy="3049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>
            <a:extLst>
              <a:ext uri="{FF2B5EF4-FFF2-40B4-BE49-F238E27FC236}">
                <a16:creationId xmlns:a16="http://schemas.microsoft.com/office/drawing/2014/main" id="{AC78482B-B911-47E2-88B5-28B38B780F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93329" y="876734"/>
          <a:ext cx="2967038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726920" imgH="355320" progId="Equation.DSMT4">
                  <p:embed/>
                </p:oleObj>
              </mc:Choice>
              <mc:Fallback>
                <p:oleObj name="Equation" r:id="rId9" imgW="1726920" imgH="355320" progId="Equation.DSMT4">
                  <p:embed/>
                  <p:pic>
                    <p:nvPicPr>
                      <p:cNvPr id="21" name="Объект 20">
                        <a:extLst>
                          <a:ext uri="{FF2B5EF4-FFF2-40B4-BE49-F238E27FC236}">
                            <a16:creationId xmlns:a16="http://schemas.microsoft.com/office/drawing/2014/main" id="{AC78482B-B911-47E2-88B5-28B38B780F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93329" y="876734"/>
                        <a:ext cx="2967038" cy="614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Стрелка: вправо 23">
            <a:extLst>
              <a:ext uri="{FF2B5EF4-FFF2-40B4-BE49-F238E27FC236}">
                <a16:creationId xmlns:a16="http://schemas.microsoft.com/office/drawing/2014/main" id="{127632B0-1C76-4090-9B7F-1E159E9FFBA6}"/>
              </a:ext>
            </a:extLst>
          </p:cNvPr>
          <p:cNvSpPr/>
          <p:nvPr/>
        </p:nvSpPr>
        <p:spPr>
          <a:xfrm>
            <a:off x="3934601" y="1929245"/>
            <a:ext cx="1650744" cy="679903"/>
          </a:xfrm>
          <a:prstGeom prst="rightArrow">
            <a:avLst/>
          </a:prstGeom>
          <a:solidFill>
            <a:srgbClr val="0070C0">
              <a:alpha val="1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Объект 24">
            <a:extLst>
              <a:ext uri="{FF2B5EF4-FFF2-40B4-BE49-F238E27FC236}">
                <a16:creationId xmlns:a16="http://schemas.microsoft.com/office/drawing/2014/main" id="{83E33918-0BA6-4E8F-B954-D9FE9F1E2D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9580" y="2092295"/>
          <a:ext cx="9239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36560" imgH="291960" progId="Equation.DSMT4">
                  <p:embed/>
                </p:oleObj>
              </mc:Choice>
              <mc:Fallback>
                <p:oleObj name="Equation" r:id="rId11" imgW="736560" imgH="291960" progId="Equation.DSMT4">
                  <p:embed/>
                  <p:pic>
                    <p:nvPicPr>
                      <p:cNvPr id="25" name="Объект 24">
                        <a:extLst>
                          <a:ext uri="{FF2B5EF4-FFF2-40B4-BE49-F238E27FC236}">
                            <a16:creationId xmlns:a16="http://schemas.microsoft.com/office/drawing/2014/main" id="{83E33918-0BA6-4E8F-B954-D9FE9F1E2D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69580" y="2092295"/>
                        <a:ext cx="923925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>
            <a:extLst>
              <a:ext uri="{FF2B5EF4-FFF2-40B4-BE49-F238E27FC236}">
                <a16:creationId xmlns:a16="http://schemas.microsoft.com/office/drawing/2014/main" id="{A97E44F6-4DA2-4F6B-A0D4-DBC3A55A30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35638" y="1709738"/>
          <a:ext cx="541020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149280" imgH="711000" progId="Equation.DSMT4">
                  <p:embed/>
                </p:oleObj>
              </mc:Choice>
              <mc:Fallback>
                <p:oleObj name="Equation" r:id="rId13" imgW="3149280" imgH="711000" progId="Equation.DSMT4">
                  <p:embed/>
                  <p:pic>
                    <p:nvPicPr>
                      <p:cNvPr id="26" name="Объект 25">
                        <a:extLst>
                          <a:ext uri="{FF2B5EF4-FFF2-40B4-BE49-F238E27FC236}">
                            <a16:creationId xmlns:a16="http://schemas.microsoft.com/office/drawing/2014/main" id="{A97E44F6-4DA2-4F6B-A0D4-DBC3A55A30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35638" y="1709738"/>
                        <a:ext cx="5410200" cy="1228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" name="Прямоугольник 129">
            <a:extLst>
              <a:ext uri="{FF2B5EF4-FFF2-40B4-BE49-F238E27FC236}">
                <a16:creationId xmlns:a16="http://schemas.microsoft.com/office/drawing/2014/main" id="{EE32A9C7-F02A-4663-B3E8-4615C6941B37}"/>
              </a:ext>
            </a:extLst>
          </p:cNvPr>
          <p:cNvSpPr/>
          <p:nvPr/>
        </p:nvSpPr>
        <p:spPr>
          <a:xfrm>
            <a:off x="7930586" y="3670463"/>
            <a:ext cx="23362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rgbClr val="FF0000"/>
                </a:solidFill>
                <a:latin typeface="Constantia" panose="02030602050306030303" pitchFamily="18" charset="0"/>
              </a:rPr>
              <a:t>Медленно тянем</a:t>
            </a:r>
          </a:p>
        </p:txBody>
      </p:sp>
      <p:sp>
        <p:nvSpPr>
          <p:cNvPr id="131" name="Прямоугольник 130">
            <a:extLst>
              <a:ext uri="{FF2B5EF4-FFF2-40B4-BE49-F238E27FC236}">
                <a16:creationId xmlns:a16="http://schemas.microsoft.com/office/drawing/2014/main" id="{3E005DF4-AD74-48D9-850E-D98B13673E71}"/>
              </a:ext>
            </a:extLst>
          </p:cNvPr>
          <p:cNvSpPr/>
          <p:nvPr/>
        </p:nvSpPr>
        <p:spPr>
          <a:xfrm>
            <a:off x="10133328" y="3700289"/>
            <a:ext cx="23362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rgbClr val="FF0000"/>
                </a:solidFill>
                <a:latin typeface="Constantia" panose="02030602050306030303" pitchFamily="18" charset="0"/>
              </a:rPr>
              <a:t>Быстро тянем</a:t>
            </a:r>
          </a:p>
        </p:txBody>
      </p:sp>
      <p:grpSp>
        <p:nvGrpSpPr>
          <p:cNvPr id="151" name="Группа 150">
            <a:extLst>
              <a:ext uri="{FF2B5EF4-FFF2-40B4-BE49-F238E27FC236}">
                <a16:creationId xmlns:a16="http://schemas.microsoft.com/office/drawing/2014/main" id="{1700CF56-D770-4BAC-927F-A2A0DB5F4987}"/>
              </a:ext>
            </a:extLst>
          </p:cNvPr>
          <p:cNvGrpSpPr/>
          <p:nvPr/>
        </p:nvGrpSpPr>
        <p:grpSpPr>
          <a:xfrm>
            <a:off x="6014864" y="3495143"/>
            <a:ext cx="2046581" cy="3333453"/>
            <a:chOff x="6014864" y="3495143"/>
            <a:chExt cx="2046581" cy="3333453"/>
          </a:xfrm>
        </p:grpSpPr>
        <p:grpSp>
          <p:nvGrpSpPr>
            <p:cNvPr id="68" name="Группа 67">
              <a:extLst>
                <a:ext uri="{FF2B5EF4-FFF2-40B4-BE49-F238E27FC236}">
                  <a16:creationId xmlns:a16="http://schemas.microsoft.com/office/drawing/2014/main" id="{CEFA6BF8-0881-4FE0-BFA4-460F24B2E5E5}"/>
                </a:ext>
              </a:extLst>
            </p:cNvPr>
            <p:cNvGrpSpPr/>
            <p:nvPr/>
          </p:nvGrpSpPr>
          <p:grpSpPr>
            <a:xfrm>
              <a:off x="6014864" y="3495143"/>
              <a:ext cx="2046581" cy="3333453"/>
              <a:chOff x="6208053" y="3429000"/>
              <a:chExt cx="2046581" cy="3333453"/>
            </a:xfrm>
          </p:grpSpPr>
          <p:pic>
            <p:nvPicPr>
              <p:cNvPr id="67" name="Рисунок 66">
                <a:extLst>
                  <a:ext uri="{FF2B5EF4-FFF2-40B4-BE49-F238E27FC236}">
                    <a16:creationId xmlns:a16="http://schemas.microsoft.com/office/drawing/2014/main" id="{E519586E-1112-4D23-A263-2FD23632B0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8476" y="6069508"/>
                <a:ext cx="923926" cy="692945"/>
              </a:xfrm>
              <a:prstGeom prst="rect">
                <a:avLst/>
              </a:prstGeom>
            </p:spPr>
          </p:pic>
          <p:grpSp>
            <p:nvGrpSpPr>
              <p:cNvPr id="64" name="Группа 63">
                <a:extLst>
                  <a:ext uri="{FF2B5EF4-FFF2-40B4-BE49-F238E27FC236}">
                    <a16:creationId xmlns:a16="http://schemas.microsoft.com/office/drawing/2014/main" id="{9F548ECF-FA36-4EA4-9F5F-F9F20EDF75A0}"/>
                  </a:ext>
                </a:extLst>
              </p:cNvPr>
              <p:cNvGrpSpPr/>
              <p:nvPr/>
            </p:nvGrpSpPr>
            <p:grpSpPr>
              <a:xfrm>
                <a:off x="6208053" y="3429000"/>
                <a:ext cx="2046581" cy="3060961"/>
                <a:chOff x="6646569" y="3429000"/>
                <a:chExt cx="1535925" cy="2323713"/>
              </a:xfrm>
            </p:grpSpPr>
            <p:grpSp>
              <p:nvGrpSpPr>
                <p:cNvPr id="57" name="Группа 56">
                  <a:extLst>
                    <a:ext uri="{FF2B5EF4-FFF2-40B4-BE49-F238E27FC236}">
                      <a16:creationId xmlns:a16="http://schemas.microsoft.com/office/drawing/2014/main" id="{714970F4-CA8D-4486-9411-F6F8728C6DE2}"/>
                    </a:ext>
                  </a:extLst>
                </p:cNvPr>
                <p:cNvGrpSpPr/>
                <p:nvPr/>
              </p:nvGrpSpPr>
              <p:grpSpPr>
                <a:xfrm>
                  <a:off x="6646569" y="3429000"/>
                  <a:ext cx="1535925" cy="2323713"/>
                  <a:chOff x="6646569" y="3429000"/>
                  <a:chExt cx="1535925" cy="2323713"/>
                </a:xfrm>
              </p:grpSpPr>
              <p:grpSp>
                <p:nvGrpSpPr>
                  <p:cNvPr id="47" name="Группа 46">
                    <a:extLst>
                      <a:ext uri="{FF2B5EF4-FFF2-40B4-BE49-F238E27FC236}">
                        <a16:creationId xmlns:a16="http://schemas.microsoft.com/office/drawing/2014/main" id="{99515A1F-ECDD-428D-B55B-7065DD78BAB7}"/>
                      </a:ext>
                    </a:extLst>
                  </p:cNvPr>
                  <p:cNvGrpSpPr/>
                  <p:nvPr/>
                </p:nvGrpSpPr>
                <p:grpSpPr>
                  <a:xfrm>
                    <a:off x="6646569" y="3429000"/>
                    <a:ext cx="1535925" cy="2323713"/>
                    <a:chOff x="6646569" y="3429000"/>
                    <a:chExt cx="1535925" cy="2323713"/>
                  </a:xfrm>
                </p:grpSpPr>
                <p:grpSp>
                  <p:nvGrpSpPr>
                    <p:cNvPr id="44" name="Группа 43">
                      <a:extLst>
                        <a:ext uri="{FF2B5EF4-FFF2-40B4-BE49-F238E27FC236}">
                          <a16:creationId xmlns:a16="http://schemas.microsoft.com/office/drawing/2014/main" id="{CE26D38B-AECE-48C8-851E-65F203623B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46569" y="3429000"/>
                      <a:ext cx="1535925" cy="2323713"/>
                      <a:chOff x="6646569" y="3429000"/>
                      <a:chExt cx="1535925" cy="2323713"/>
                    </a:xfrm>
                  </p:grpSpPr>
                  <p:grpSp>
                    <p:nvGrpSpPr>
                      <p:cNvPr id="42" name="Группа 41">
                        <a:extLst>
                          <a:ext uri="{FF2B5EF4-FFF2-40B4-BE49-F238E27FC236}">
                            <a16:creationId xmlns:a16="http://schemas.microsoft.com/office/drawing/2014/main" id="{A50BA005-6B53-4662-A9A2-737483A24E7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646569" y="3429000"/>
                        <a:ext cx="1535925" cy="1585913"/>
                        <a:chOff x="6646569" y="3429000"/>
                        <a:chExt cx="1535925" cy="1585913"/>
                      </a:xfrm>
                    </p:grpSpPr>
                    <p:grpSp>
                      <p:nvGrpSpPr>
                        <p:cNvPr id="40" name="Группа 39">
                          <a:extLst>
                            <a:ext uri="{FF2B5EF4-FFF2-40B4-BE49-F238E27FC236}">
                              <a16:creationId xmlns:a16="http://schemas.microsoft.com/office/drawing/2014/main" id="{96526FA8-1B8D-47AA-9B8B-63CA11DB773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646569" y="3429000"/>
                          <a:ext cx="1535925" cy="1021556"/>
                          <a:chOff x="6646569" y="3429000"/>
                          <a:chExt cx="1535925" cy="1021556"/>
                        </a:xfrm>
                      </p:grpSpPr>
                      <p:grpSp>
                        <p:nvGrpSpPr>
                          <p:cNvPr id="9" name="Группа 8">
                            <a:extLst>
                              <a:ext uri="{FF2B5EF4-FFF2-40B4-BE49-F238E27FC236}">
                                <a16:creationId xmlns:a16="http://schemas.microsoft.com/office/drawing/2014/main" id="{25C609D6-6AE9-4A42-99F1-53F0244A18C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646569" y="3429000"/>
                            <a:ext cx="1535925" cy="168964"/>
                            <a:chOff x="6646569" y="3429000"/>
                            <a:chExt cx="1535925" cy="168964"/>
                          </a:xfrm>
                        </p:grpSpPr>
                        <p:cxnSp>
                          <p:nvCxnSpPr>
                            <p:cNvPr id="6" name="Прямая соединительная линия 5">
                              <a:extLst>
                                <a:ext uri="{FF2B5EF4-FFF2-40B4-BE49-F238E27FC236}">
                                  <a16:creationId xmlns:a16="http://schemas.microsoft.com/office/drawing/2014/main" id="{3396AE2C-039F-4EC4-B3FE-4E7198E981CC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6646569" y="3597964"/>
                              <a:ext cx="1446080" cy="0"/>
                            </a:xfrm>
                            <a:prstGeom prst="line">
                              <a:avLst/>
                            </a:prstGeom>
                            <a:ln w="34925"/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" name="Прямая соединительная линия 7">
                              <a:extLst>
                                <a:ext uri="{FF2B5EF4-FFF2-40B4-BE49-F238E27FC236}">
                                  <a16:creationId xmlns:a16="http://schemas.microsoft.com/office/drawing/2014/main" id="{4D6E4EE8-131E-4AC2-B775-2711243384B6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6646569" y="3429000"/>
                              <a:ext cx="149087" cy="168964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8" name="Прямая соединительная линия 27">
                              <a:extLst>
                                <a:ext uri="{FF2B5EF4-FFF2-40B4-BE49-F238E27FC236}">
                                  <a16:creationId xmlns:a16="http://schemas.microsoft.com/office/drawing/2014/main" id="{25CB8E02-7294-43C9-AA05-23B47AEF9B84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6775156" y="3429000"/>
                              <a:ext cx="149087" cy="168964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9" name="Прямая соединительная линия 28">
                              <a:extLst>
                                <a:ext uri="{FF2B5EF4-FFF2-40B4-BE49-F238E27FC236}">
                                  <a16:creationId xmlns:a16="http://schemas.microsoft.com/office/drawing/2014/main" id="{91AD5E06-822B-4B81-B46B-EEF1542A611B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6904967" y="3429000"/>
                              <a:ext cx="149087" cy="168964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0" name="Прямая соединительная линия 29">
                              <a:extLst>
                                <a:ext uri="{FF2B5EF4-FFF2-40B4-BE49-F238E27FC236}">
                                  <a16:creationId xmlns:a16="http://schemas.microsoft.com/office/drawing/2014/main" id="{44001377-73EF-4A18-B085-1636395DE77B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7047390" y="3429000"/>
                              <a:ext cx="149087" cy="168964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1" name="Прямая соединительная линия 30">
                              <a:extLst>
                                <a:ext uri="{FF2B5EF4-FFF2-40B4-BE49-F238E27FC236}">
                                  <a16:creationId xmlns:a16="http://schemas.microsoft.com/office/drawing/2014/main" id="{937E4C4E-ED72-4BD7-8221-5EC348ACE637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7196477" y="3429000"/>
                              <a:ext cx="149087" cy="168964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2" name="Прямая соединительная линия 31">
                              <a:extLst>
                                <a:ext uri="{FF2B5EF4-FFF2-40B4-BE49-F238E27FC236}">
                                  <a16:creationId xmlns:a16="http://schemas.microsoft.com/office/drawing/2014/main" id="{BB73A65E-AF0E-454B-8331-7F42D93B6294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7326420" y="3429000"/>
                              <a:ext cx="149087" cy="168964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3" name="Прямая соединительная линия 32">
                              <a:extLst>
                                <a:ext uri="{FF2B5EF4-FFF2-40B4-BE49-F238E27FC236}">
                                  <a16:creationId xmlns:a16="http://schemas.microsoft.com/office/drawing/2014/main" id="{1E51BD53-B470-44E0-BE6E-AD7DDC270467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7482129" y="3429000"/>
                              <a:ext cx="149087" cy="168964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4" name="Прямая соединительная линия 33">
                              <a:extLst>
                                <a:ext uri="{FF2B5EF4-FFF2-40B4-BE49-F238E27FC236}">
                                  <a16:creationId xmlns:a16="http://schemas.microsoft.com/office/drawing/2014/main" id="{CE77DCA9-B087-4747-A282-DA9E20B8D3EC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7634991" y="3429000"/>
                              <a:ext cx="149087" cy="168964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5" name="Прямая соединительная линия 34">
                              <a:extLst>
                                <a:ext uri="{FF2B5EF4-FFF2-40B4-BE49-F238E27FC236}">
                                  <a16:creationId xmlns:a16="http://schemas.microsoft.com/office/drawing/2014/main" id="{219418DB-6C23-4AF5-9CBD-0C35437AFC43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7778159" y="3429000"/>
                              <a:ext cx="149087" cy="168964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6" name="Прямая соединительная линия 35">
                              <a:extLst>
                                <a:ext uri="{FF2B5EF4-FFF2-40B4-BE49-F238E27FC236}">
                                  <a16:creationId xmlns:a16="http://schemas.microsoft.com/office/drawing/2014/main" id="{ECDE68B9-271A-4827-A754-F930CF2253C8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7910645" y="3429000"/>
                              <a:ext cx="149087" cy="168964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7" name="Прямая соединительная линия 36">
                              <a:extLst>
                                <a:ext uri="{FF2B5EF4-FFF2-40B4-BE49-F238E27FC236}">
                                  <a16:creationId xmlns:a16="http://schemas.microsoft.com/office/drawing/2014/main" id="{BF2D32DE-E8FA-4775-8B3B-92F83AF70D20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8033407" y="3429000"/>
                              <a:ext cx="149087" cy="168964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39" name="Прямая соединительная линия 38">
                            <a:extLst>
                              <a:ext uri="{FF2B5EF4-FFF2-40B4-BE49-F238E27FC236}">
                                <a16:creationId xmlns:a16="http://schemas.microsoft.com/office/drawing/2014/main" id="{8798FA35-28E4-4538-AE92-AF4B681E3386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7326420" y="3597964"/>
                            <a:ext cx="19144" cy="852592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41" name="Прямоугольник: скругленные углы 40">
                          <a:extLst>
                            <a:ext uri="{FF2B5EF4-FFF2-40B4-BE49-F238E27FC236}">
                              <a16:creationId xmlns:a16="http://schemas.microsoft.com/office/drawing/2014/main" id="{2986A992-95D5-463F-B9E3-DAA2D6044C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167563" y="4433888"/>
                          <a:ext cx="366712" cy="581025"/>
                        </a:xfrm>
                        <a:prstGeom prst="roundRect">
                          <a:avLst/>
                        </a:prstGeom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</p:grpSp>
                  <p:cxnSp>
                    <p:nvCxnSpPr>
                      <p:cNvPr id="43" name="Прямая соединительная линия 42">
                        <a:extLst>
                          <a:ext uri="{FF2B5EF4-FFF2-40B4-BE49-F238E27FC236}">
                            <a16:creationId xmlns:a16="http://schemas.microsoft.com/office/drawing/2014/main" id="{A19C88FF-0D5E-4303-B210-43B9F756037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339258" y="5023848"/>
                        <a:ext cx="25268" cy="728865"/>
                      </a:xfrm>
                      <a:prstGeom prst="line">
                        <a:avLst/>
                      </a:prstGeom>
                      <a:ln w="38100">
                        <a:solidFill>
                          <a:schemeClr val="accent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6" name="Прямая со стрелкой 45">
                      <a:extLst>
                        <a:ext uri="{FF2B5EF4-FFF2-40B4-BE49-F238E27FC236}">
                          <a16:creationId xmlns:a16="http://schemas.microsoft.com/office/drawing/2014/main" id="{E165DF15-1824-4F05-B386-2F01EED6625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7332379" y="3810000"/>
                      <a:ext cx="14927" cy="623888"/>
                    </a:xfrm>
                    <a:prstGeom prst="straightConnector1">
                      <a:avLst/>
                    </a:prstGeom>
                    <a:ln w="15875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3" name="Прямая со стрелкой 52">
                    <a:extLst>
                      <a:ext uri="{FF2B5EF4-FFF2-40B4-BE49-F238E27FC236}">
                        <a16:creationId xmlns:a16="http://schemas.microsoft.com/office/drawing/2014/main" id="{EC491E59-DB10-491A-AD56-E99C629B4DA1}"/>
                      </a:ext>
                    </a:extLst>
                  </p:cNvPr>
                  <p:cNvCxnSpPr/>
                  <p:nvPr/>
                </p:nvCxnSpPr>
                <p:spPr>
                  <a:xfrm>
                    <a:off x="7345564" y="4724400"/>
                    <a:ext cx="0" cy="235744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Прямая со стрелкой 53">
                    <a:extLst>
                      <a:ext uri="{FF2B5EF4-FFF2-40B4-BE49-F238E27FC236}">
                        <a16:creationId xmlns:a16="http://schemas.microsoft.com/office/drawing/2014/main" id="{A2A83089-CC08-406D-B33A-1DEBC71C84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345564" y="5014913"/>
                    <a:ext cx="7737" cy="488156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aphicFrame>
              <p:nvGraphicFramePr>
                <p:cNvPr id="60" name="Объект 59">
                  <a:extLst>
                    <a:ext uri="{FF2B5EF4-FFF2-40B4-BE49-F238E27FC236}">
                      <a16:creationId xmlns:a16="http://schemas.microsoft.com/office/drawing/2014/main" id="{E83146F0-572C-42E7-B841-E47DBACB3F9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366311" y="4724400"/>
                <a:ext cx="163807" cy="20930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6" imgW="228600" imgH="291960" progId="Equation.DSMT4">
                        <p:embed/>
                      </p:oleObj>
                    </mc:Choice>
                    <mc:Fallback>
                      <p:oleObj name="Equation" r:id="rId16" imgW="228600" imgH="291960" progId="Equation.DSMT4">
                        <p:embed/>
                        <p:pic>
                          <p:nvPicPr>
                            <p:cNvPr id="60" name="Объект 59">
                              <a:extLst>
                                <a:ext uri="{FF2B5EF4-FFF2-40B4-BE49-F238E27FC236}">
                                  <a16:creationId xmlns:a16="http://schemas.microsoft.com/office/drawing/2014/main" id="{E83146F0-572C-42E7-B841-E47DBACB3F99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366311" y="4724400"/>
                              <a:ext cx="163807" cy="20930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2" name="Объект 61">
                  <a:extLst>
                    <a:ext uri="{FF2B5EF4-FFF2-40B4-BE49-F238E27FC236}">
                      <a16:creationId xmlns:a16="http://schemas.microsoft.com/office/drawing/2014/main" id="{9C9F0199-0845-4389-8420-0D01F2F38FC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346950" y="3987800"/>
                <a:ext cx="234950" cy="2825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8" imgW="330120" imgH="393480" progId="Equation.DSMT4">
                        <p:embed/>
                      </p:oleObj>
                    </mc:Choice>
                    <mc:Fallback>
                      <p:oleObj name="Equation" r:id="rId18" imgW="330120" imgH="393480" progId="Equation.DSMT4">
                        <p:embed/>
                        <p:pic>
                          <p:nvPicPr>
                            <p:cNvPr id="62" name="Объект 61">
                              <a:extLst>
                                <a:ext uri="{FF2B5EF4-FFF2-40B4-BE49-F238E27FC236}">
                                  <a16:creationId xmlns:a16="http://schemas.microsoft.com/office/drawing/2014/main" id="{9C9F0199-0845-4389-8420-0D01F2F38FCB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346950" y="3987800"/>
                              <a:ext cx="234950" cy="28257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3" name="Объект 62">
                  <a:extLst>
                    <a:ext uri="{FF2B5EF4-FFF2-40B4-BE49-F238E27FC236}">
                      <a16:creationId xmlns:a16="http://schemas.microsoft.com/office/drawing/2014/main" id="{0C4188BC-579E-40FE-ABA8-E5B664A28A6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380459" y="5091665"/>
                <a:ext cx="352425" cy="26511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0" imgW="495000" imgH="368280" progId="Equation.DSMT4">
                        <p:embed/>
                      </p:oleObj>
                    </mc:Choice>
                    <mc:Fallback>
                      <p:oleObj name="Equation" r:id="rId20" imgW="495000" imgH="368280" progId="Equation.DSMT4">
                        <p:embed/>
                        <p:pic>
                          <p:nvPicPr>
                            <p:cNvPr id="63" name="Объект 62">
                              <a:extLst>
                                <a:ext uri="{FF2B5EF4-FFF2-40B4-BE49-F238E27FC236}">
                                  <a16:creationId xmlns:a16="http://schemas.microsoft.com/office/drawing/2014/main" id="{0C4188BC-579E-40FE-ABA8-E5B664A28A61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380459" y="5091665"/>
                              <a:ext cx="352425" cy="265112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cxnSp>
          <p:nvCxnSpPr>
            <p:cNvPr id="148" name="Прямая соединительная линия 147">
              <a:extLst>
                <a:ext uri="{FF2B5EF4-FFF2-40B4-BE49-F238E27FC236}">
                  <a16:creationId xmlns:a16="http://schemas.microsoft.com/office/drawing/2014/main" id="{A6CCEEAB-BF3B-43FD-9928-F11E146B4A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1523" y="6665488"/>
              <a:ext cx="2253" cy="15376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Группа 152">
            <a:extLst>
              <a:ext uri="{FF2B5EF4-FFF2-40B4-BE49-F238E27FC236}">
                <a16:creationId xmlns:a16="http://schemas.microsoft.com/office/drawing/2014/main" id="{5400BA98-8108-4645-9122-28EF5379E3EB}"/>
              </a:ext>
            </a:extLst>
          </p:cNvPr>
          <p:cNvGrpSpPr/>
          <p:nvPr/>
        </p:nvGrpSpPr>
        <p:grpSpPr>
          <a:xfrm>
            <a:off x="8096359" y="3485802"/>
            <a:ext cx="2046581" cy="3333453"/>
            <a:chOff x="8096359" y="3485802"/>
            <a:chExt cx="2046581" cy="3333453"/>
          </a:xfrm>
        </p:grpSpPr>
        <p:grpSp>
          <p:nvGrpSpPr>
            <p:cNvPr id="137" name="Группа 136">
              <a:extLst>
                <a:ext uri="{FF2B5EF4-FFF2-40B4-BE49-F238E27FC236}">
                  <a16:creationId xmlns:a16="http://schemas.microsoft.com/office/drawing/2014/main" id="{A4B43DEE-4211-4ED6-8725-6B27267F25CF}"/>
                </a:ext>
              </a:extLst>
            </p:cNvPr>
            <p:cNvGrpSpPr/>
            <p:nvPr/>
          </p:nvGrpSpPr>
          <p:grpSpPr>
            <a:xfrm>
              <a:off x="8096359" y="3485802"/>
              <a:ext cx="2046581" cy="3333453"/>
              <a:chOff x="8096359" y="3485802"/>
              <a:chExt cx="2046581" cy="3333453"/>
            </a:xfrm>
          </p:grpSpPr>
          <p:sp>
            <p:nvSpPr>
              <p:cNvPr id="133" name="Взрыв: 8 точек 132">
                <a:extLst>
                  <a:ext uri="{FF2B5EF4-FFF2-40B4-BE49-F238E27FC236}">
                    <a16:creationId xmlns:a16="http://schemas.microsoft.com/office/drawing/2014/main" id="{DE69235B-783A-4B09-8B75-DB5F0BC746E2}"/>
                  </a:ext>
                </a:extLst>
              </p:cNvPr>
              <p:cNvSpPr/>
              <p:nvPr/>
            </p:nvSpPr>
            <p:spPr>
              <a:xfrm>
                <a:off x="8988763" y="4195523"/>
                <a:ext cx="45719" cy="45719"/>
              </a:xfrm>
              <a:prstGeom prst="irregularSeal1">
                <a:avLst/>
              </a:prstGeom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136" name="Группа 135">
                <a:extLst>
                  <a:ext uri="{FF2B5EF4-FFF2-40B4-BE49-F238E27FC236}">
                    <a16:creationId xmlns:a16="http://schemas.microsoft.com/office/drawing/2014/main" id="{2443D931-E699-401C-925B-EF39225BE6DA}"/>
                  </a:ext>
                </a:extLst>
              </p:cNvPr>
              <p:cNvGrpSpPr/>
              <p:nvPr/>
            </p:nvGrpSpPr>
            <p:grpSpPr>
              <a:xfrm>
                <a:off x="8096359" y="3485802"/>
                <a:ext cx="2046581" cy="3333453"/>
                <a:chOff x="8096359" y="3485802"/>
                <a:chExt cx="2046581" cy="3333453"/>
              </a:xfrm>
            </p:grpSpPr>
            <p:grpSp>
              <p:nvGrpSpPr>
                <p:cNvPr id="70" name="Группа 69">
                  <a:extLst>
                    <a:ext uri="{FF2B5EF4-FFF2-40B4-BE49-F238E27FC236}">
                      <a16:creationId xmlns:a16="http://schemas.microsoft.com/office/drawing/2014/main" id="{3FABE5AF-64AA-43AA-89F0-14ED2819562D}"/>
                    </a:ext>
                  </a:extLst>
                </p:cNvPr>
                <p:cNvGrpSpPr/>
                <p:nvPr/>
              </p:nvGrpSpPr>
              <p:grpSpPr>
                <a:xfrm>
                  <a:off x="8096359" y="3485802"/>
                  <a:ext cx="2046581" cy="3333453"/>
                  <a:chOff x="6208053" y="3429000"/>
                  <a:chExt cx="2046581" cy="3333453"/>
                </a:xfrm>
              </p:grpSpPr>
              <p:pic>
                <p:nvPicPr>
                  <p:cNvPr id="71" name="Рисунок 70">
                    <a:extLst>
                      <a:ext uri="{FF2B5EF4-FFF2-40B4-BE49-F238E27FC236}">
                        <a16:creationId xmlns:a16="http://schemas.microsoft.com/office/drawing/2014/main" id="{4884F325-2F8A-449C-9A40-65A1B459FF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68476" y="6069508"/>
                    <a:ext cx="923926" cy="692945"/>
                  </a:xfrm>
                  <a:prstGeom prst="rect">
                    <a:avLst/>
                  </a:prstGeom>
                </p:spPr>
              </p:pic>
              <p:grpSp>
                <p:nvGrpSpPr>
                  <p:cNvPr id="80" name="Группа 79">
                    <a:extLst>
                      <a:ext uri="{FF2B5EF4-FFF2-40B4-BE49-F238E27FC236}">
                        <a16:creationId xmlns:a16="http://schemas.microsoft.com/office/drawing/2014/main" id="{7B10330D-E0C3-44B6-97E6-3FA5B40E0DB8}"/>
                      </a:ext>
                    </a:extLst>
                  </p:cNvPr>
                  <p:cNvGrpSpPr/>
                  <p:nvPr/>
                </p:nvGrpSpPr>
                <p:grpSpPr>
                  <a:xfrm>
                    <a:off x="6208053" y="3429000"/>
                    <a:ext cx="2046581" cy="3061392"/>
                    <a:chOff x="6646569" y="3429000"/>
                    <a:chExt cx="1535925" cy="2324040"/>
                  </a:xfrm>
                </p:grpSpPr>
                <p:grpSp>
                  <p:nvGrpSpPr>
                    <p:cNvPr id="82" name="Группа 81">
                      <a:extLst>
                        <a:ext uri="{FF2B5EF4-FFF2-40B4-BE49-F238E27FC236}">
                          <a16:creationId xmlns:a16="http://schemas.microsoft.com/office/drawing/2014/main" id="{7A2B198C-70DB-4A28-AE87-D212346930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46569" y="3429000"/>
                      <a:ext cx="1535925" cy="1585913"/>
                      <a:chOff x="6646569" y="3429000"/>
                      <a:chExt cx="1535925" cy="1585913"/>
                    </a:xfrm>
                  </p:grpSpPr>
                  <p:grpSp>
                    <p:nvGrpSpPr>
                      <p:cNvPr id="84" name="Группа 83">
                        <a:extLst>
                          <a:ext uri="{FF2B5EF4-FFF2-40B4-BE49-F238E27FC236}">
                            <a16:creationId xmlns:a16="http://schemas.microsoft.com/office/drawing/2014/main" id="{FF44B95E-3A0D-4D25-ACE9-5D83D9CA3A7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646569" y="3429000"/>
                        <a:ext cx="1535925" cy="540215"/>
                        <a:chOff x="6646569" y="3429000"/>
                        <a:chExt cx="1535925" cy="540215"/>
                      </a:xfrm>
                    </p:grpSpPr>
                    <p:grpSp>
                      <p:nvGrpSpPr>
                        <p:cNvPr id="86" name="Группа 85">
                          <a:extLst>
                            <a:ext uri="{FF2B5EF4-FFF2-40B4-BE49-F238E27FC236}">
                              <a16:creationId xmlns:a16="http://schemas.microsoft.com/office/drawing/2014/main" id="{F85744CD-3BB0-4513-9FDB-FA484CDDB17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646569" y="3429000"/>
                          <a:ext cx="1535925" cy="168964"/>
                          <a:chOff x="6646569" y="3429000"/>
                          <a:chExt cx="1535925" cy="168964"/>
                        </a:xfrm>
                      </p:grpSpPr>
                      <p:cxnSp>
                        <p:nvCxnSpPr>
                          <p:cNvPr id="88" name="Прямая соединительная линия 87">
                            <a:extLst>
                              <a:ext uri="{FF2B5EF4-FFF2-40B4-BE49-F238E27FC236}">
                                <a16:creationId xmlns:a16="http://schemas.microsoft.com/office/drawing/2014/main" id="{BE475D97-C349-405E-9368-9D04E63BE7D2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6646569" y="3597964"/>
                            <a:ext cx="1446080" cy="0"/>
                          </a:xfrm>
                          <a:prstGeom prst="line">
                            <a:avLst/>
                          </a:prstGeom>
                          <a:ln w="34925"/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9" name="Прямая соединительная линия 88">
                            <a:extLst>
                              <a:ext uri="{FF2B5EF4-FFF2-40B4-BE49-F238E27FC236}">
                                <a16:creationId xmlns:a16="http://schemas.microsoft.com/office/drawing/2014/main" id="{89B4C617-15DC-44B3-BF10-C92FD4A64205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6646569" y="3429000"/>
                            <a:ext cx="149087" cy="168964"/>
                          </a:xfrm>
                          <a:prstGeom prst="line">
                            <a:avLst/>
                          </a:prstGeom>
                          <a:ln w="19050"/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90" name="Прямая соединительная линия 89">
                            <a:extLst>
                              <a:ext uri="{FF2B5EF4-FFF2-40B4-BE49-F238E27FC236}">
                                <a16:creationId xmlns:a16="http://schemas.microsoft.com/office/drawing/2014/main" id="{33C626D8-DC07-4A9B-8CF6-EE995BF2EAB5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6775156" y="3429000"/>
                            <a:ext cx="149087" cy="168964"/>
                          </a:xfrm>
                          <a:prstGeom prst="line">
                            <a:avLst/>
                          </a:prstGeom>
                          <a:ln w="19050"/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91" name="Прямая соединительная линия 90">
                            <a:extLst>
                              <a:ext uri="{FF2B5EF4-FFF2-40B4-BE49-F238E27FC236}">
                                <a16:creationId xmlns:a16="http://schemas.microsoft.com/office/drawing/2014/main" id="{FC664370-9448-4F0C-9836-CE329029EB30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6904967" y="3429000"/>
                            <a:ext cx="149087" cy="168964"/>
                          </a:xfrm>
                          <a:prstGeom prst="line">
                            <a:avLst/>
                          </a:prstGeom>
                          <a:ln w="19050"/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92" name="Прямая соединительная линия 91">
                            <a:extLst>
                              <a:ext uri="{FF2B5EF4-FFF2-40B4-BE49-F238E27FC236}">
                                <a16:creationId xmlns:a16="http://schemas.microsoft.com/office/drawing/2014/main" id="{BE4BEA6C-4899-4B2C-AB4F-B415A2A48568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7047390" y="3429000"/>
                            <a:ext cx="149087" cy="168964"/>
                          </a:xfrm>
                          <a:prstGeom prst="line">
                            <a:avLst/>
                          </a:prstGeom>
                          <a:ln w="19050"/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93" name="Прямая соединительная линия 92">
                            <a:extLst>
                              <a:ext uri="{FF2B5EF4-FFF2-40B4-BE49-F238E27FC236}">
                                <a16:creationId xmlns:a16="http://schemas.microsoft.com/office/drawing/2014/main" id="{A667FFE5-9930-4BC4-92A0-F6FE6F4FDAFD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7196477" y="3429000"/>
                            <a:ext cx="149087" cy="168964"/>
                          </a:xfrm>
                          <a:prstGeom prst="line">
                            <a:avLst/>
                          </a:prstGeom>
                          <a:ln w="19050"/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94" name="Прямая соединительная линия 93">
                            <a:extLst>
                              <a:ext uri="{FF2B5EF4-FFF2-40B4-BE49-F238E27FC236}">
                                <a16:creationId xmlns:a16="http://schemas.microsoft.com/office/drawing/2014/main" id="{02A0C87D-5FC1-4314-BAD9-F3F7E62EA5C5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7326420" y="3429000"/>
                            <a:ext cx="149087" cy="168964"/>
                          </a:xfrm>
                          <a:prstGeom prst="line">
                            <a:avLst/>
                          </a:prstGeom>
                          <a:ln w="19050"/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95" name="Прямая соединительная линия 94">
                            <a:extLst>
                              <a:ext uri="{FF2B5EF4-FFF2-40B4-BE49-F238E27FC236}">
                                <a16:creationId xmlns:a16="http://schemas.microsoft.com/office/drawing/2014/main" id="{C62ED2D4-CF75-4ED2-BC48-E3C68591AECD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7482129" y="3429000"/>
                            <a:ext cx="149087" cy="168964"/>
                          </a:xfrm>
                          <a:prstGeom prst="line">
                            <a:avLst/>
                          </a:prstGeom>
                          <a:ln w="19050"/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96" name="Прямая соединительная линия 95">
                            <a:extLst>
                              <a:ext uri="{FF2B5EF4-FFF2-40B4-BE49-F238E27FC236}">
                                <a16:creationId xmlns:a16="http://schemas.microsoft.com/office/drawing/2014/main" id="{E7CA79E5-3C5E-42E4-AB37-E244E17167D4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7634991" y="3429000"/>
                            <a:ext cx="149087" cy="168964"/>
                          </a:xfrm>
                          <a:prstGeom prst="line">
                            <a:avLst/>
                          </a:prstGeom>
                          <a:ln w="19050"/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97" name="Прямая соединительная линия 96">
                            <a:extLst>
                              <a:ext uri="{FF2B5EF4-FFF2-40B4-BE49-F238E27FC236}">
                                <a16:creationId xmlns:a16="http://schemas.microsoft.com/office/drawing/2014/main" id="{147E4851-67D3-4FF2-816C-7DB75DA53AE5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7778159" y="3429000"/>
                            <a:ext cx="149087" cy="168964"/>
                          </a:xfrm>
                          <a:prstGeom prst="line">
                            <a:avLst/>
                          </a:prstGeom>
                          <a:ln w="19050"/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98" name="Прямая соединительная линия 97">
                            <a:extLst>
                              <a:ext uri="{FF2B5EF4-FFF2-40B4-BE49-F238E27FC236}">
                                <a16:creationId xmlns:a16="http://schemas.microsoft.com/office/drawing/2014/main" id="{9278577B-5EAD-482B-AB14-04E832E283C0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7910645" y="3429000"/>
                            <a:ext cx="149087" cy="168964"/>
                          </a:xfrm>
                          <a:prstGeom prst="line">
                            <a:avLst/>
                          </a:prstGeom>
                          <a:ln w="19050"/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99" name="Прямая соединительная линия 98">
                            <a:extLst>
                              <a:ext uri="{FF2B5EF4-FFF2-40B4-BE49-F238E27FC236}">
                                <a16:creationId xmlns:a16="http://schemas.microsoft.com/office/drawing/2014/main" id="{1769CDE1-C94A-4CFF-900F-036BD859EF1B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8033407" y="3429000"/>
                            <a:ext cx="149087" cy="168964"/>
                          </a:xfrm>
                          <a:prstGeom prst="line">
                            <a:avLst/>
                          </a:prstGeom>
                          <a:ln w="19050"/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87" name="Прямая соединительная линия 86">
                          <a:extLst>
                            <a:ext uri="{FF2B5EF4-FFF2-40B4-BE49-F238E27FC236}">
                              <a16:creationId xmlns:a16="http://schemas.microsoft.com/office/drawing/2014/main" id="{1D2524A6-525A-4266-BC41-88747943778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7326420" y="3597964"/>
                          <a:ext cx="7603" cy="371251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accent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85" name="Прямоугольник: скругленные углы 84">
                        <a:extLst>
                          <a:ext uri="{FF2B5EF4-FFF2-40B4-BE49-F238E27FC236}">
                            <a16:creationId xmlns:a16="http://schemas.microsoft.com/office/drawing/2014/main" id="{120FE320-A9FE-4B0B-A6B2-CEA70BAD19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67563" y="4433888"/>
                        <a:ext cx="366712" cy="581025"/>
                      </a:xfrm>
                      <a:prstGeom prst="round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/>
                      </a:p>
                    </p:txBody>
                  </p:sp>
                </p:grpSp>
                <p:cxnSp>
                  <p:nvCxnSpPr>
                    <p:cNvPr id="83" name="Прямая соединительная линия 82">
                      <a:extLst>
                        <a:ext uri="{FF2B5EF4-FFF2-40B4-BE49-F238E27FC236}">
                          <a16:creationId xmlns:a16="http://schemas.microsoft.com/office/drawing/2014/main" id="{C5ACEAFD-CABC-4205-9563-29402DEA937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341043" y="5017084"/>
                      <a:ext cx="22141" cy="735956"/>
                    </a:xfrm>
                    <a:prstGeom prst="line">
                      <a:avLst/>
                    </a:prstGeom>
                    <a:ln w="381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34" name="Прямая соединительная линия 133">
                  <a:extLst>
                    <a:ext uri="{FF2B5EF4-FFF2-40B4-BE49-F238E27FC236}">
                      <a16:creationId xmlns:a16="http://schemas.microsoft.com/office/drawing/2014/main" id="{933753C0-002D-4D9C-96C3-F2B2ECBB19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10433" y="4333235"/>
                  <a:ext cx="10131" cy="489038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Взрыв: 8 точек 134">
                  <a:extLst>
                    <a:ext uri="{FF2B5EF4-FFF2-40B4-BE49-F238E27FC236}">
                      <a16:creationId xmlns:a16="http://schemas.microsoft.com/office/drawing/2014/main" id="{E4F5970F-F564-4EE8-B695-21C0028D3C8D}"/>
                    </a:ext>
                  </a:extLst>
                </p:cNvPr>
                <p:cNvSpPr/>
                <p:nvPr/>
              </p:nvSpPr>
              <p:spPr>
                <a:xfrm>
                  <a:off x="8988763" y="4318305"/>
                  <a:ext cx="45719" cy="45719"/>
                </a:xfrm>
                <a:prstGeom prst="irregularSeal1">
                  <a:avLst/>
                </a:prstGeom>
                <a:ln>
                  <a:solidFill>
                    <a:srgbClr val="44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cxnSp>
          <p:nvCxnSpPr>
            <p:cNvPr id="152" name="Прямая соединительная линия 151">
              <a:extLst>
                <a:ext uri="{FF2B5EF4-FFF2-40B4-BE49-F238E27FC236}">
                  <a16:creationId xmlns:a16="http://schemas.microsoft.com/office/drawing/2014/main" id="{B67C4A5C-5632-4008-B4CA-9F12D7780A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51230" y="6665487"/>
              <a:ext cx="2253" cy="15376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Группа 154">
            <a:extLst>
              <a:ext uri="{FF2B5EF4-FFF2-40B4-BE49-F238E27FC236}">
                <a16:creationId xmlns:a16="http://schemas.microsoft.com/office/drawing/2014/main" id="{401895EA-F7E5-4D60-AC81-D08707C6DF40}"/>
              </a:ext>
            </a:extLst>
          </p:cNvPr>
          <p:cNvGrpSpPr/>
          <p:nvPr/>
        </p:nvGrpSpPr>
        <p:grpSpPr>
          <a:xfrm>
            <a:off x="10254382" y="3495143"/>
            <a:ext cx="2046581" cy="3336875"/>
            <a:chOff x="10254382" y="3495143"/>
            <a:chExt cx="2046581" cy="3336875"/>
          </a:xfrm>
        </p:grpSpPr>
        <p:grpSp>
          <p:nvGrpSpPr>
            <p:cNvPr id="146" name="Группа 145">
              <a:extLst>
                <a:ext uri="{FF2B5EF4-FFF2-40B4-BE49-F238E27FC236}">
                  <a16:creationId xmlns:a16="http://schemas.microsoft.com/office/drawing/2014/main" id="{363A003C-2E93-464B-8840-6CDAE4769B2B}"/>
                </a:ext>
              </a:extLst>
            </p:cNvPr>
            <p:cNvGrpSpPr/>
            <p:nvPr/>
          </p:nvGrpSpPr>
          <p:grpSpPr>
            <a:xfrm>
              <a:off x="10254382" y="3495143"/>
              <a:ext cx="2046581" cy="3333453"/>
              <a:chOff x="10254382" y="3495143"/>
              <a:chExt cx="2046581" cy="3333453"/>
            </a:xfrm>
          </p:grpSpPr>
          <p:sp>
            <p:nvSpPr>
              <p:cNvPr id="141" name="Взрыв: 8 точек 140">
                <a:extLst>
                  <a:ext uri="{FF2B5EF4-FFF2-40B4-BE49-F238E27FC236}">
                    <a16:creationId xmlns:a16="http://schemas.microsoft.com/office/drawing/2014/main" id="{9FCE2A4B-59FE-494F-97C9-B7A3717B7697}"/>
                  </a:ext>
                </a:extLst>
              </p:cNvPr>
              <p:cNvSpPr/>
              <p:nvPr/>
            </p:nvSpPr>
            <p:spPr>
              <a:xfrm>
                <a:off x="11188969" y="5947837"/>
                <a:ext cx="45719" cy="45719"/>
              </a:xfrm>
              <a:prstGeom prst="irregularSeal1">
                <a:avLst/>
              </a:prstGeom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145" name="Группа 144">
                <a:extLst>
                  <a:ext uri="{FF2B5EF4-FFF2-40B4-BE49-F238E27FC236}">
                    <a16:creationId xmlns:a16="http://schemas.microsoft.com/office/drawing/2014/main" id="{7E1210E0-FA3B-4C20-8CA2-C82DD56DC1CE}"/>
                  </a:ext>
                </a:extLst>
              </p:cNvPr>
              <p:cNvGrpSpPr/>
              <p:nvPr/>
            </p:nvGrpSpPr>
            <p:grpSpPr>
              <a:xfrm>
                <a:off x="10254382" y="3495143"/>
                <a:ext cx="2046581" cy="3333453"/>
                <a:chOff x="10254382" y="3495143"/>
                <a:chExt cx="2046581" cy="3333453"/>
              </a:xfrm>
            </p:grpSpPr>
            <p:grpSp>
              <p:nvGrpSpPr>
                <p:cNvPr id="100" name="Группа 99">
                  <a:extLst>
                    <a:ext uri="{FF2B5EF4-FFF2-40B4-BE49-F238E27FC236}">
                      <a16:creationId xmlns:a16="http://schemas.microsoft.com/office/drawing/2014/main" id="{5094B656-7A33-4E2F-93A5-8F350CF1C481}"/>
                    </a:ext>
                  </a:extLst>
                </p:cNvPr>
                <p:cNvGrpSpPr/>
                <p:nvPr/>
              </p:nvGrpSpPr>
              <p:grpSpPr>
                <a:xfrm>
                  <a:off x="10254382" y="3495143"/>
                  <a:ext cx="2046581" cy="3333453"/>
                  <a:chOff x="6208053" y="3429000"/>
                  <a:chExt cx="2046581" cy="3333453"/>
                </a:xfrm>
              </p:grpSpPr>
              <p:pic>
                <p:nvPicPr>
                  <p:cNvPr id="101" name="Рисунок 100">
                    <a:extLst>
                      <a:ext uri="{FF2B5EF4-FFF2-40B4-BE49-F238E27FC236}">
                        <a16:creationId xmlns:a16="http://schemas.microsoft.com/office/drawing/2014/main" id="{B7A77A1E-9E59-4DA9-AAC3-E5B2366BD87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68476" y="6069508"/>
                    <a:ext cx="923926" cy="692945"/>
                  </a:xfrm>
                  <a:prstGeom prst="rect">
                    <a:avLst/>
                  </a:prstGeom>
                </p:spPr>
              </p:pic>
              <p:grpSp>
                <p:nvGrpSpPr>
                  <p:cNvPr id="112" name="Группа 111">
                    <a:extLst>
                      <a:ext uri="{FF2B5EF4-FFF2-40B4-BE49-F238E27FC236}">
                        <a16:creationId xmlns:a16="http://schemas.microsoft.com/office/drawing/2014/main" id="{9BF9504A-B1AE-4A20-A540-09637CEC2BC2}"/>
                      </a:ext>
                    </a:extLst>
                  </p:cNvPr>
                  <p:cNvGrpSpPr/>
                  <p:nvPr/>
                </p:nvGrpSpPr>
                <p:grpSpPr>
                  <a:xfrm>
                    <a:off x="6208053" y="3429000"/>
                    <a:ext cx="2046581" cy="2089078"/>
                    <a:chOff x="6646569" y="3429000"/>
                    <a:chExt cx="1535925" cy="1585913"/>
                  </a:xfrm>
                </p:grpSpPr>
                <p:grpSp>
                  <p:nvGrpSpPr>
                    <p:cNvPr id="114" name="Группа 113">
                      <a:extLst>
                        <a:ext uri="{FF2B5EF4-FFF2-40B4-BE49-F238E27FC236}">
                          <a16:creationId xmlns:a16="http://schemas.microsoft.com/office/drawing/2014/main" id="{8B0E5047-19FE-4DA3-A652-6DF5AA2792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46569" y="3429000"/>
                      <a:ext cx="1535925" cy="1021556"/>
                      <a:chOff x="6646569" y="3429000"/>
                      <a:chExt cx="1535925" cy="1021556"/>
                    </a:xfrm>
                  </p:grpSpPr>
                  <p:grpSp>
                    <p:nvGrpSpPr>
                      <p:cNvPr id="116" name="Группа 115">
                        <a:extLst>
                          <a:ext uri="{FF2B5EF4-FFF2-40B4-BE49-F238E27FC236}">
                            <a16:creationId xmlns:a16="http://schemas.microsoft.com/office/drawing/2014/main" id="{FC7E78ED-712B-4877-B7BB-C81CCC7E662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646569" y="3429000"/>
                        <a:ext cx="1535925" cy="168964"/>
                        <a:chOff x="6646569" y="3429000"/>
                        <a:chExt cx="1535925" cy="168964"/>
                      </a:xfrm>
                    </p:grpSpPr>
                    <p:cxnSp>
                      <p:nvCxnSpPr>
                        <p:cNvPr id="118" name="Прямая соединительная линия 117">
                          <a:extLst>
                            <a:ext uri="{FF2B5EF4-FFF2-40B4-BE49-F238E27FC236}">
                              <a16:creationId xmlns:a16="http://schemas.microsoft.com/office/drawing/2014/main" id="{BF793EFF-290F-4D8D-956F-1D31B24461F9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6646569" y="3597964"/>
                          <a:ext cx="1446080" cy="0"/>
                        </a:xfrm>
                        <a:prstGeom prst="line">
                          <a:avLst/>
                        </a:prstGeom>
                        <a:ln w="34925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9" name="Прямая соединительная линия 118">
                          <a:extLst>
                            <a:ext uri="{FF2B5EF4-FFF2-40B4-BE49-F238E27FC236}">
                              <a16:creationId xmlns:a16="http://schemas.microsoft.com/office/drawing/2014/main" id="{8CDD1E37-445F-4017-BFD8-DED38938149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6646569" y="3429000"/>
                          <a:ext cx="149087" cy="168964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0" name="Прямая соединительная линия 119">
                          <a:extLst>
                            <a:ext uri="{FF2B5EF4-FFF2-40B4-BE49-F238E27FC236}">
                              <a16:creationId xmlns:a16="http://schemas.microsoft.com/office/drawing/2014/main" id="{662D1CA4-3E05-4D8C-8D59-F99761214173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6775156" y="3429000"/>
                          <a:ext cx="149087" cy="168964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1" name="Прямая соединительная линия 120">
                          <a:extLst>
                            <a:ext uri="{FF2B5EF4-FFF2-40B4-BE49-F238E27FC236}">
                              <a16:creationId xmlns:a16="http://schemas.microsoft.com/office/drawing/2014/main" id="{6A673A83-9C1B-40A7-A222-9001D0928F5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6904967" y="3429000"/>
                          <a:ext cx="149087" cy="168964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2" name="Прямая соединительная линия 121">
                          <a:extLst>
                            <a:ext uri="{FF2B5EF4-FFF2-40B4-BE49-F238E27FC236}">
                              <a16:creationId xmlns:a16="http://schemas.microsoft.com/office/drawing/2014/main" id="{BF79BD35-0937-4B63-8306-B8F41559C661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7047390" y="3429000"/>
                          <a:ext cx="149087" cy="168964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3" name="Прямая соединительная линия 122">
                          <a:extLst>
                            <a:ext uri="{FF2B5EF4-FFF2-40B4-BE49-F238E27FC236}">
                              <a16:creationId xmlns:a16="http://schemas.microsoft.com/office/drawing/2014/main" id="{C069444B-AD0B-4A2D-A19D-F6CE3735699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7196477" y="3429000"/>
                          <a:ext cx="149087" cy="168964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4" name="Прямая соединительная линия 123">
                          <a:extLst>
                            <a:ext uri="{FF2B5EF4-FFF2-40B4-BE49-F238E27FC236}">
                              <a16:creationId xmlns:a16="http://schemas.microsoft.com/office/drawing/2014/main" id="{D573E6AE-A1E6-4EF2-B442-7CF2DFB52A1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7326420" y="3429000"/>
                          <a:ext cx="149087" cy="168964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5" name="Прямая соединительная линия 124">
                          <a:extLst>
                            <a:ext uri="{FF2B5EF4-FFF2-40B4-BE49-F238E27FC236}">
                              <a16:creationId xmlns:a16="http://schemas.microsoft.com/office/drawing/2014/main" id="{6EBF1565-9C7B-43EA-8371-477735B796B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7482129" y="3429000"/>
                          <a:ext cx="149087" cy="168964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6" name="Прямая соединительная линия 125">
                          <a:extLst>
                            <a:ext uri="{FF2B5EF4-FFF2-40B4-BE49-F238E27FC236}">
                              <a16:creationId xmlns:a16="http://schemas.microsoft.com/office/drawing/2014/main" id="{2EB8F139-3FA2-4016-B140-671D8D938A23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7634991" y="3429000"/>
                          <a:ext cx="149087" cy="168964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7" name="Прямая соединительная линия 126">
                          <a:extLst>
                            <a:ext uri="{FF2B5EF4-FFF2-40B4-BE49-F238E27FC236}">
                              <a16:creationId xmlns:a16="http://schemas.microsoft.com/office/drawing/2014/main" id="{AE71270E-4D05-4D08-8E4C-0F4E17924FEB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7778159" y="3429000"/>
                          <a:ext cx="149087" cy="168964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8" name="Прямая соединительная линия 127">
                          <a:extLst>
                            <a:ext uri="{FF2B5EF4-FFF2-40B4-BE49-F238E27FC236}">
                              <a16:creationId xmlns:a16="http://schemas.microsoft.com/office/drawing/2014/main" id="{4BC68A77-151E-4DF0-BDEB-E9061BB89AAF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7910645" y="3429000"/>
                          <a:ext cx="149087" cy="168964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9" name="Прямая соединительная линия 128">
                          <a:extLst>
                            <a:ext uri="{FF2B5EF4-FFF2-40B4-BE49-F238E27FC236}">
                              <a16:creationId xmlns:a16="http://schemas.microsoft.com/office/drawing/2014/main" id="{12FFAFEF-73B9-4C49-BCCB-E2641F83896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8033407" y="3429000"/>
                          <a:ext cx="149087" cy="168964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17" name="Прямая соединительная линия 116">
                        <a:extLst>
                          <a:ext uri="{FF2B5EF4-FFF2-40B4-BE49-F238E27FC236}">
                            <a16:creationId xmlns:a16="http://schemas.microsoft.com/office/drawing/2014/main" id="{C8A7E9EB-7AE0-49F8-9C43-74675FBD151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326420" y="3597964"/>
                        <a:ext cx="19144" cy="852592"/>
                      </a:xfrm>
                      <a:prstGeom prst="line">
                        <a:avLst/>
                      </a:prstGeom>
                      <a:ln w="38100">
                        <a:solidFill>
                          <a:schemeClr val="accent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15" name="Прямоугольник: скругленные углы 114">
                      <a:extLst>
                        <a:ext uri="{FF2B5EF4-FFF2-40B4-BE49-F238E27FC236}">
                          <a16:creationId xmlns:a16="http://schemas.microsoft.com/office/drawing/2014/main" id="{5A13CC12-C682-4BE7-953E-2FEBADC265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67563" y="4433888"/>
                      <a:ext cx="366712" cy="581025"/>
                    </a:xfrm>
                    <a:prstGeom prst="roundRect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</p:grpSp>
            </p:grpSp>
            <p:cxnSp>
              <p:nvCxnSpPr>
                <p:cNvPr id="138" name="Прямая соединительная линия 137">
                  <a:extLst>
                    <a:ext uri="{FF2B5EF4-FFF2-40B4-BE49-F238E27FC236}">
                      <a16:creationId xmlns:a16="http://schemas.microsoft.com/office/drawing/2014/main" id="{D595CCBD-9FE3-494F-A03D-23BE2D463A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221022" y="6058156"/>
                  <a:ext cx="10131" cy="489038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Взрыв: 8 точек 139">
                  <a:extLst>
                    <a:ext uri="{FF2B5EF4-FFF2-40B4-BE49-F238E27FC236}">
                      <a16:creationId xmlns:a16="http://schemas.microsoft.com/office/drawing/2014/main" id="{75536B0B-4C42-4DF6-8304-0EBDFC9E8ECB}"/>
                    </a:ext>
                  </a:extLst>
                </p:cNvPr>
                <p:cNvSpPr/>
                <p:nvPr/>
              </p:nvSpPr>
              <p:spPr>
                <a:xfrm>
                  <a:off x="11194954" y="6030329"/>
                  <a:ext cx="45719" cy="45719"/>
                </a:xfrm>
                <a:prstGeom prst="irregularSeal1">
                  <a:avLst/>
                </a:prstGeom>
                <a:ln>
                  <a:solidFill>
                    <a:srgbClr val="44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143" name="Прямая соединительная линия 142">
                  <a:extLst>
                    <a:ext uri="{FF2B5EF4-FFF2-40B4-BE49-F238E27FC236}">
                      <a16:creationId xmlns:a16="http://schemas.microsoft.com/office/drawing/2014/main" id="{87CBC10B-E2AD-443C-A336-3B3214DACD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201032" y="5590185"/>
                  <a:ext cx="5066" cy="362940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4" name="Прямая соединительная линия 153">
              <a:extLst>
                <a:ext uri="{FF2B5EF4-FFF2-40B4-BE49-F238E27FC236}">
                  <a16:creationId xmlns:a16="http://schemas.microsoft.com/office/drawing/2014/main" id="{4F11228E-3FD3-4096-8C72-F503A7FF3E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31153" y="6678251"/>
              <a:ext cx="2253" cy="15376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81E4A07-5333-4D09-879E-925CE66386BA}"/>
              </a:ext>
            </a:extLst>
          </p:cNvPr>
          <p:cNvSpPr/>
          <p:nvPr/>
        </p:nvSpPr>
        <p:spPr>
          <a:xfrm>
            <a:off x="377188" y="6404975"/>
            <a:ext cx="4563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см. Д.В. Сивухин т.1 «Механика», Гл. 3, § 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98907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B607E773-AF2A-42B4-A0CA-FDD6BB3870E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Каталог"/>
  <p:tag name="ISPRINGCLOUDFOLDERID" val="0"/>
  <p:tag name="ISPRINGCLOUDFOLDERPATH" val="Каталог"/>
  <p:tag name="ISPRING_PLAYERS_CUSTOMIZATION" val="UEsDBBQAAgAIAE2UlUepAcR2+wIAALAIAAAUAAAAdW5pdmVyc2FsL3BsYXllci54bWytVU1v2zAMPadA/4Ohe6WkH2sb2C26AsUO61Ag67ZboNqKrcW2PEmum/76UZK/53QrsEMCm+J7pMhH2r9+yVLvmUnFRR6gBZ4jj+WhiHgeB+jx693RBbq+Ojzwi5TumPR4FKAy5wZAU+RFTIWSFxrAD1QnAeoZMDAjr5BcSK53wH0G3G2k41N0eDADl1wFKNG6WBJSVRXmChB5rERaGhKFQ5GRQjLFcs0kcWkgr8Eu9d/R8MtETvSuYKqHLPT7A9ckLceL4gOS6gQLGZPj+XxBftx/XoUJy+gRz5WmeciQB5Wc2VI+0XB7L6IyZcrYZr5LcsW0NklY28zXS764yD0lwwA5h3XGlKIxUzjNY0QclkyA/U1KVVLzqAGt4VVbXvNav7V5XzdutnOkcy7Kp5SrBI76kM46CfTJMKqf2etaBT02CrozTMiT7FfJJYvs67dWjPMFcgFbxdk8sapCOICnOxpqIXe3AAMV1R3EbdOwaxq2oJYDt9FXHQVqbrthVJeSNaWa+c88YuILlZIaWVxpWTKfjIw1lgzBPnFXrpvUNcRPdJae/UNvjN+oNT/VW52xgP/RmE9A1NaE5xF7uePgo1kGNdUMim1sWBcpNjG7nFT5lPV0PTC5HOumwEU8TWXMYAwjqinp7GQflEmqwCUs5QjbO9gLTnicpPDTkwzj0700GZXbSYbewV5wKsLtBLQ1t2Uk4zqOxNQqyCcT68QPS6VFxl+tPAd7Ri+tDt8auebopuDtwfn8j1EcxGgGc4MmVpd56u2r5vDBzKlWnc+6cJaBWmEemC4L59XMQlmMfCK2oWWqb/s5NfuwBx3lPDUd01zfQe+iWvFX5lU8Ml+6xYmpScKMZgL04eKkxwD9hO0yCG9N+yJuRN7UAWNi39y/rWiz5evWua7v67APNXzmrHIYN1MfQR2xFGUejXqIi+4jolLYaTeSUS9lG7jR4hhEKooAncJDfefLs8vuyueLywZr83pwgV0u71jpdcKdgkit6/Yifr0b4PE3UEsDBBQAAgAIAAR+cU7LyUX0KjQAAPZlAAAXAAAAdW5pdmVyc2FsL3VuaXZlcnNhbC5wbmftvQtUU2f6L2zHGe1pUTrttBKBZKxtbauFInIRQtIOragdpVYxWiGpE5FaBAwxkEAutU61rSHxhqhcMg5WFJSoVEIgJHao2QqSXcUYaW7oJtmSADHZhpD72QHb0k5nnXPW+v7f951zdC1XyLv387zP+1x/z768+fL91Rmznpr71LRp02atWP7OB9Om/UE8bdr0a0/OQEee//TWCPrxBP2DjL9Ma1ZFDaFffp/39qq3p027IHzat/kP6Pf/tmP5Rvq0abO7Qv+fAIpOb5k2LXffinfeXsckj+htwpF8joYXOBV4wj/9+I6MQyv5pdeledeH3nj5m3f+tO0fX459M+vUkR+m/bfPXljx+StLTmbEnXsjYkXTglnPm4CKv/zjT7Nbfct2yI2ah9mAlc0Evcc3aq4b8sUs/KGMsWFn/u3rBvoBJGUfg1ya4KzH+e9bZhLHv1W7FEF/vtE/WvoEKuC0gbf5b6R07BwbkpIAa/ZGPSY0OK3u78O36q12z16ibzMrfWKIefAiiSLUBF3BgNExY2LowZItEm6t5OlJRjXoF71L7up0rJwkmHtxk6K5/XeTDF+BnM899Nt4QUt4YCC828psHW/5PXrg0725Mu5nYXVVXaKXQyfiF6EnbnkgiwosCrEd2KzvYfpvvhebE85yX2qvU4y9NBOM5dr3kURBH0xxqsXcS7LoBtazvCNuVmNA54CH8maF2L5XGgs56WBaqbOP6O8jEZ1riQznc0T7cxoDUuc6LOFcrxtk+k+Ec+5bpuPGLzvFioBVwXXu5Y3vNY0k9x4ab7kOqu30LddV4Mbm6tiZEzzpRZATf9GUdQJzvjPl4aUQBwO6YjVpZOvlRLJR3JBAVkDRtjfJ00PaeRV/lRmNEccfN0NCzjBVI8GYtWZI5D4mksrxLhacamQ56UQXXaMseFE8qMqVcgqrAaywygumu9tixDOC10S+a1YjzGX53HF72SqdvH2UkHbG7uEFbUGO/xOr3Qsxa21ZMZEOOL65Z9MHvn08eyyZrrV45rlwGo5lrag9IMOo6G47hTwoh9p1MQrQxCoEaGkSjAbEAczZiB+GD8De74P3BrfxNe5knggA+9rwPLEQzA101FkFROoBobDYq4sRUXULir3ZEk//dep13gsHjLDDHoXEZhV77XcQKIu4D3KbIbd0trSQPermpjuPpscohvKjNaBRa2cpc92pyfIjvv7B6xhJr+LjCCEGCUa+rMCBPF/PF27E3MqS0fS+tFpikN0/niyx1dGxqZJrkBDewcaHNE9/8GeIMaM27EV3Qro6QqdkIJcP0bbqkiS9TgyWHrR3373KKe64ykC+PyQEph3xwkiFVwC/OZo0Gm9VnvM+PKm0Bu3EAJCvbGbjlXfZsYuj4PKaA+XZIu8gxFYombWuXhUDKjngrQBUBTB4CMAaXXgD/h8ZdekzRtk1XlMAcnTwNdDI+2avEFVZUqA57eSCNDLsPS6qZBdItwe8H1YIEaPTkrc9u5R99qoNFp3wHUeN1yTq1RUG3AK8wRflQI5cYOKFfBkEij0br+fGUY5o+cA+NrsbLHVdEljRicUF8kWwyqdz+K+J3WXFWntpnLDa9q2vDeJKF+Fgt9CKWMeThQfgw0KqE+ZUwzVCGC5+pKUdqH9G0F6c3xtR73hdwdJ9ZfeGpUltdvuLkmMzr+G3ElR+AdQfUeOgEYz4V2ZBXKBnvkQxxNI1LEgg5w0fBwbYOMAWj+X5IBzP2X71e59W4ddqcHnfd6OOtm3ZPVabAK9q4xWmBvhbpSCzxu3QFYVtlRpRiZYSjZAT0JqlZo37om5rIAX7wyGsOH5sGUGVixg1hdeHucp74xsOGPPer4vtsQEL93agmknSCInVIT2FvKnlONBto8qeTdaE/Cn7WGw1LtZhf41olMq8H4aMck30Nje6qrfesUiSGnjvMASpKGvlQjehwhjuXornFuhFpTtBlo/F12KLwlGN7Fg9WiCrA0672/mvYCTF1RuVx3WJOFCCM7+dj+UUiz45ObfKhPTWf496CnFv3AzzWFKa0PvwpRmg/cg8pE10gsbvcjPY+C3fz6VuIWCLZi6ecbU/QgAUAH5l0zd0o+6VLj1NhpVE44QATvwn0DbfVWtcvyW7SvxaFZx/nR6hgaGwEdZ7B6E7gffRbFFry+DuUYq2xVQH5WabM+KLvXZkh2xkDYPD5fkwx3nN7aLe7DqiOO5JmODmxIBO6fA4PQIZiX8S1JjyiQRRNgH7SCO+8Ttuf9siDXwBKX0DXMibIS0MfGj2zoa4SC4ARMN/wybhhDZofM5s1jB7lnvObgS+BiT5WUJgFA2uInlRIZ3dHEq48MC3BqTs6p/j95yp1zWUXdq8Zce1Px964pUuVcTrdBHr9LGiamH8zXUicTtlWQ1eoVtA6WLr05nP7s7bI4aahPFYwbfuUyQynOhONsJ8lftSmYkx45497wAF8Be7fSv77MmQyx0/V1LBxmMXOHzFG69Tx9ha33FxkY6bTRytpgjFJZxXMz+RqTT0qDmI3edKmMg/vhzQlOTnX7FfeFGBm2/dLzpD2+hqOeY1e/Bw9hEr4s0m1EER6xD7GmfL0R4BmMeVXQUafGzYAVFBinUc707gAcUbmyNFqaIWz4cOqZA3RyhM5Rnsad1idx0a0e2Q5ogQFnOyEwnkNJhWTdsY4EbhQo4zEIUfZ9ZuXkhVR0QL262LB97B8rKPgIdObJWtjHPYmZW52PywrZAnwlUd20PNu/ylm44/vCCOqYIcb+7Rs2tIy3GUEzUXymVzGKOpy2DomTqvykat1QpoixSqeiYafWSYZibCusA4Pg9xQhcA+CtUAQAmDNB49tfdYtYqegAe5hCYGuTkVBzTg3fsF/7GNtjjl8xQu+MKPf1RCpDBMrgT0IQOLRV4Bd7eRtEVe3wKJZFIHoTWcuV0luuS2cOORvwIE6LDumPgPzcTDv2zTAdpDlsB145APDhiFhc44c4yFasQYbjHx5mP3AGwXj1/dPMrkn3s7JykgPgB1I7fuuwY65vraIXac8JtN29+o6uXed2Xsqcaf3uRKLb+g2YR0ZbOuv9tPJWWx293k3P/rnIxfEA4cDRNqDlwI3n3jtFDN8qxe2B7Cg72+AjFiridsAuAF/Of8LzqwmgqvHl4nMa4hJwhP+W2daUzD6J5bP1etsFtyw/E4ETvxUTi4PJ4LrZRdAEy+n2B8fglwjMHvCb6daPLfUHphFgmh50mr/Nx8VUR6YUhh1A6u3zMOIJxOHEyf9A3YvMD3sMA6g5VQq9AK9Dm4ilpo9vDPKxhdxxdYV85drVg0hmwwpw02Hc9Kpi7rJD3Y2pF4UTBliXX3vqg4iWEQd3PD8tEPn5OumrPseykUXqU60XoeluAqe9zvKS0WhxXL6eGgwdsTp/fUEncixaSxQD+HaPZkfftoQixba0chODNzjTw6LELdF9Ybzr8vn+7QV0gAtPbezXti0XvAuJcttHmaWswTHjjQfwFu+dPboXE+PAr0H0x74q0QpP5ld3Tv3iG3tJ+wtPPfkFvzg8BzoGh5B57Sv2GZV/7KLBQ3IiikrORDfHPEs+dSBZjO4fUdrUJ/AxIIZcSq8EXoQSU5LI7xUqaQCzTHiRjxBNgLjlVmT+B21QC+9zQ56ctVNkE6BsYjvj1KSprYDAzMPjU5Lcv/8cEgv8HThm9kkf09jdVUbhuyyaj53blS6ZFV4/tbzmREr+erwmdsd37sIHIcYYwZ+W1lQcDlKWRxcvW5WUAzBBAvNyq8PUo2LmnDp7Exea9wyjZ+Yjq0Mksdf+NuAmFnF91cH3WTxSJKz7Mqo2OnlDaNO1L27IeE/3/kygtkoNUG2WeB3uJbOeppM6hHyIND/Y0aRQBZ97L4Da8Aq/B5+Usm0IOU5YNwCKePIoPbqxrecK7uFElmHTBTwtSgmTm3c+Lo7gvDEqt/eKU1JRJD2wd8qUCkiel5/CutWX2K3Mo7uXw+z/L1+cmVfwLPNhx5K7nsHfo7i8YCqgPWswxFXc9za6+rvU/L3BnoDf9wXAXLvBA/V5s58Puc3VkkVcHN4vec0ZBrb1dzpzRhr2/kKB6pr5fmpUGtK0C7npaXX2HzvxCPkF7V+johqxZGolUVJf9iyUnDCtDB++3b2ubXZv5W4fazhT+p0OnP5ylOYH8YramPfpkSSMcARTGZ+9VNViG70/G7J1TiHhuCaRrrKNe15f8J4YR+tz/dGh5aXRzOrz2F7qd1UErzALjVmP+wxHab0sA/YcpolNEjS31k8nmo2qV4pM7FfSmMkHqTsIUv6rlqc9HwuudUaX32b+wZ+PmJNU5y1Ll07Gy98nyf/62WoYOP7HptxexrDT6POM3J6KOxkxv/W1VRnWMfHrut2fKkmD+Az/o1Pr/xG8n4z8dOdu+7fJt97qpbprVVVizSU3na9fNuvMrzUGnU9njXTiu6YVMxRwK+wJbQNMKfs26CLtT9G7pNuyvxUSe8S1qz6f+erq0oA8hJj5JXOjQZb72a142NMPzloYRn3bonMOkqWQTWaBsVAp308ZrTEvhX4Vv/6vzH2gNY63FLxEyWM17rD1TlLniZuPPc7yyomnKEl86N8X2B79p/D+b6Mzo11Xk9jK/lcIbmVXE7FJXGx6eykdrqpci/fwhcwpZYyTE8JiTFCy/N5N97zlNegm3Ert2SrAxEGZaksLjWUhxd6v3xcqZfvt9OprfnE5pYYykx9TF5ijt4bzxLjG5Ckyr0hp2GquPF+HoTUCqgQC+QdG8ChbJg/by/TRiFVwCiF+OthEL4+s0F9wXLXEAHGlyX6esbRYFP+8ax0sXCRk+jxOa4l3q3FtnlVa4rnxUPS9Jcu1oWhXanQO7EqoUD/71tKZ+yO5BK0DAQ6PrOwzOZqswA9MKMBCnVLZQNF8CwjUKgRZvYHvtEXTpdv442m5htyRjKXmDF4TQGDtoz765yohACEaSyTKwEnzsavzYeMCsYfMATdUJT0FRuRZtlgLZt6Z46LqkPbf41V0RaRnSVTE40/PdmJX0/ojMDOStGiBak3enF1KZXNQHveeP72LFKGwzNGHfuNnb2NH1qCBtnLp0eR3V7XFcOgW5BjZgXUxOTCSF0hxp7IPo0b1VFTdYh21ZdUF2td0PKrYkz0YAB74RPKNZ/0sBfHOpS3qPbup0lMl+l4wi8YpiPX6/SgMHqJejzW+7xje8phDhbBsMs6lh9wCtwWxXFphJi8AKWrJJY0+LyMWDJkwboElK4oXDYuc4fhmSC5UfLvby+wCvKQ5Ju8qAkOum/G7O4uy85WJCA3nTzylwrX5VugWvNCdCEP8fSbNUmBXAyE22nymL654NeSDq1z55ZDYMF8tGCrCxOHipidZYzEkYaGDX3EgW8fhdiBPTCoMJ8rElgT9cZgZY7zKaRUWiHmAE2MFhB6SZ66Dy0VRChtJ51NbUPiVntEN/TukeX6q8E6fDztTpYqsqFv9TILm2HOW3RlgExVXtKgkIZ52yN95rtL9us+Pm4bnREpZMRxDS2YbX6hlK4w3fJbgVgVcjroXRxn++pKmISzHZEW+EqJyL9pXzohVKe95BMF7xck+EChYPMSnqqZ6YVb9VCfJlVHZ0V8EyA+t8r784Z27XA99TA26PL8VQePL19Hxn3R1qW9oRGlPut1vbeqEKLZzfTa8GDNAdgnwmBLHuqDQ1aLtCxBYFPhRCDLXPR9fi97LBDEBM42tek1QDDl1hwOf+AfY2Nk8J6MKwf2ZgUoFn0grjA9Dn9WgrXVjG3xx2FtOGePnNcZSqxXLBH5MVhocrR8I6EAhXsV6YZCyR3UxRmMfcTKwFwdPdr1JpfEAFz9XgRODZyPN0/8fsCmRamhysZ8vt/lT5Z3iK1XdJCKylTKl3XYyoEnjxUdV0hvKOj2AmbRMujhBai15P357wO5gA7BpLFJZ+AtHgA6n6Jc/C5bcqNC79OBmc3uaZkqmwzWEnJdFiW30HX5NZT8eIGa5fHJU5mFzFfSn/EkB6xXbkQPvc7xCWanOUfGjpYPlOY7p8VPI4r//fToS2ixLysYaXhoAezJqfsyHB2w+S/aGmIdQVBkmqPTV//Kl87YglIMfAbE7oqn1u88GTTdb4eXnpjK1n/0u62/98SltS6MaHWG6vKMrmWDcZ209VRxrrxx1VCrbzGMg+5aszXMkgem40lSq8epJifJ+COXKuiGNVRxrHlxVuZoP3duN8A+oFRPc1R/n1Q5PcB8hbvrk95L+fQWz3/KCRr+cWkbg2Fxd8nwMafOYkSnDfpxZv76HNk8rUzlGMXyG9smFkDOYFYJNr/JVY+fg95/cfzjo/3NN0vsmWGg4+6rFtXFeH+K/idqEj8UW1y/2quC0xmygL1XiTS7Q395FxRhVa2cwSg0g6d5OU4p7ze97DDN66AObBjh8zh7/K9YxYrkk3xJyc+yErIuihBK0OcNfeR9bVtnxPkjsqm6rIZUOWaqPPvLAqO4czShd1yIejvN+Gc9/nivdSvJcoCzPWY5cFdh9Vi6aH/3gZIO9E6IYYSczzW8VGRXLudyqb8cGepOxgIMrrg4kUrgJ54QX15e6u7iZ9EzEcu+eRE4F/YZkYeyxht9O5wS9RwFO5qYaS1MlYPmP8k2zTZpN6VC2aGd714yRf22/P62r5voHoH8J5ud7wBEJaoKsi80ePLH1jvgMBiUHLwn+IykelTXPQljNhdzGhjvJyWupskJW6l5ZDIIyhvewZmZG58IClvZrAG42f6wIh0rlmxSqK794cCtIZGFxA3CholNhDd6U8cXKk1iZz3CeRKJ6bVc0Gu6DUd6eAwnWbrFbEam+X/Y61Lid4JpNjqcwXN3NdpTyXuqfJIYcQKMvkcScicLe/L4PgOKDxESSioio4LoVcOoelRtXybdcjUDcSk5tdY5TP72IMQvwf6uOwcDtfQf1UAH3va5V0jqitjSeYulI5haBpA+3tS/bAdjdAZ9+EnBS/mtJpLvej1jkflUVSjldfSOHNiJthyU40jlVxh6qaY3HRgIG1fDVgL8cCTfYy7mxF0Kvg+d0C8DWFoKfY71sKQBVvp1DdbYskmQhdhVSnctNK7apSOZLAw+KjHoX16M0JPPd20m5EFxGdQR2vBe6h5ecEy7d3TvwzsFqLFrVv1yaQhT3KVzlRYoBaQSomgXkJq8XNigJk016Z81zRGxlqLbNnk8Fx3Bg0FwXMC0V3L4m3qv5Ro3QiyVHU5dj5TqaaPqjWb8smVWj0TPyMITeXhjKzxf8dpJAmmL9p4AS0V5uMsCKID/tJNmbHfmgDezgZ2+ALMI2yivSYHjHmNYQ2wyGFmGmGrS+BubJPvONsJRKVzkwiw62YG0K9Bj2SMuhCY7Q7zrkOU7tWXoSYMHXzcUKikfVnbJc94nN6NU3P7Nlvt6bzNawYaKk5qx8ZEUDOiIH4YqE4t1SmajIiG/CLHglSqGVW7jybMlu1DbXWcPJiuPJWXBJxfV0XU3swrFYNY0A6t6ZQVmciUN/qFNvLZIyrHUb/aPFfO/dJZc8unW/H/1VIWi0kbRLak1CgfB1iLLu7BDtfeKyn8Y/tluQPSK59LBnWaMRr3IlxQg11cDV0bsXNUWatZN7SQNiO4KNI7yjAfAFc7fhEV8h9F2nbHtYLcZril8EXT5NXpIXfgjx2y/AnMmw9nexPsyitYbdZNfYNmFuwtRSwHpbM7mf17N8c1lbv42J3AQtPIbfnYVjA0VptBSqPk+ksKUwyLEytYkBOX50GeRVbihELJV/ScgqJgUJz/lJyqcyYw7Lu35v3KKsUVAfnfwm4vq6rLkpKiolMR1B9duPxwjUsHYHqiriC+qRssfc50fh3C6seopptQI5ClQMsmTdKTERrxeH5FgHrGWzwxhX7SlMjrRpd/27GMpud3C89GynusI8nooJ8ZYGoFbvK+Bapnpk1zhFoWM+znS2X/T+FlymrG7NTaHsvrequZC4HbQ/29DHPhqkxX+2ldUBvpRUSFcIxmgxr21urVVUAveJ6Wr8PDzzgGNEQ812hhITgt9eHtUNv/EWp/TKM+jBa/BE2vTgGtNG9G2Oalt1fk4RFjWNfupZLJP+RIOyLq8uvyzhO6eeIIAb5DxT/oh28H43zHiuBPkN/telw/PCyZcbD35aGdQO7ynWxXTv2XLV7qdC5t5XL07CxgnRHW4zwmFZoZ3EX7o/ocrXhK2gprmu5UJYG0Rw0CrW2sTGJojPqg6L54ndUrkX1D95U6sIuS3vHW/CzAUitph4lCDTQ85ptYToWfwnx9sdc7X6a90Q7JQqwRoCleGEEZe3xWJG4Q2hPceC+r+HNbqM8wgD6S3aLuZ/5NTLO2TPg9jf3tcWk0/eMsGtOeO4wy/fHzYU1NCOkreRbzaSVxmWNhSIgcv4QR6jB/KPpj85EZVOj0CQ1V/YgTefj1+NsRMUqAFUvVDLXNaK0SqHL7Cp7CsiS/atMx2Xb+pjVhzZnl1KgS5LZrA2PJKj9YNlgmBLKuoWaou9jfq/70utgPv9WZr3sb9K5a2x/44NrKm7pDKE65YB3eX8sql/vHIUYP7Csz4waQ/XbkfcZ5xHDnJXgv5gctvDjumbZZ52eYx+JHlWNsuKK4McvwpAwcF/YLXp67Mf2ZoFW4asKXoxaw0K18+Q5bsydH2FQ3XaR51ZD9x8rG6A5PPucnqlERjS9HSlebhoaD1WRwPYdKY9yw8NBryQ4Zjwy//VMIBT0jrzdfZifqGCCS1r8jmmIiYKRD6dS7Szzao3k2Wfw0Sg8+Jsb+XbbT1duqSEE1kxGK1ETyB1rMUkv/O1HnKa/FSrHTZk8T59pyuXd9oAjNngR/1+FDzdpwrkPdjcVsaFIUqzC51CLgm7R9DmvELVuDAiWkX7uYqyefSioairiebUkYzDgokjfuflypWjEx4fzOpt+nothqjx2MEahBsum0C4mvyecP6mfvIYe5htpgskjNbUx0KWHyYsnkWZJO19zE7o6CR36h35NVMszeg2uZhTrfN1kDIwYuWqAMHahCWSb48W6v9VOLrylL1d2RNWh8DQp2svAcgPd2Vza2fTQFtAryk1HHnmWarVGxfR/Hss+EdX3ovjZym9IZFotLYW4NuQkzTxi9+laEgVuF/J8kDi7jD6VKPScjAbqv8AvCGELsrv25Nqej/QVfUgb6qDxP66jRGmV2Ubtz9/G9C0+2Zu7LtLxyQ2pLM/G3khQfZSUZLAlVQl3xUiqjTZXPsV7nFRuvVcW9Bp5/iPzkIXNQlPevUSxPHEKN4u6zu33YWXUDT25mA6Etsd8g3a0ZxpHxis8tDlG/FBwWFshRJgYtxmojDnhkw3CW9UFhZMJfWB4Z20KWbjGs4EcnUZ+4vialC4EvwMsSjhIyszbWdfDoB7GusDyfFwPfHWhmF5798Oq45PK3HebYWHWor1kT3E/0yvg9wDa664eJyBJOQpYLIF6WUqqsFIb2cw4U+FqGTUkbvHtXQsoHkpf+9Fq1lsofPn8oc630pot2sWKoTrbFmlA29raP5ZhLY1eYXGH7N4P3mzrwR5j0JdDDLxXt4a7Xnm501OV/JPSz0AMZwmWysaasvqQTXtOhqkgLkZvtsbf6i2a/4GeaLpIy6kD7MTfvZbzAbVGZXS7n7/jZvWA7zXv0zWXf976o18wupm1F5Kp/bQlKi17y1uRveKLq91MOUEYpxzSJaU/9D3VB/kzEN7ZOIUAuL4jyUgAi7AKZGmYvux2t9HqI0Yrl+uHZmz/aW2H7SnzH/ieGlqjNLPYqi+OkPaZW93O5LMV1mJ3WxG2/DDpyNbvsS7hEmOMsMoKbNq/5XLkdEYMDsyTva5jnsu75CO+oATf5ot2+/i60HNUj8y9GiO2NYVtZ+XuTHpVqD1bWKUsyMCcBdAauaLq5ngVnipTAdLhoz+uy7kEyF/h6os4XzS3+dCUIMBm/KjCKvuHZVGTiSs5NUeZP0Tb8qNjYMRfAwf+J4gmcoNE4R8hcRcMPdsDMrm3O/4ti4i5ziaNuPv3MWu5SqTF8L/p/bVNzlobG7YQfXuDO5zigFrR7skLDotyOt29RTPqaO6NKnAntxWJl09JsAzOSD6lowyKNDKdPgScPud1IuTeaJuSj3Ns5UZv94Wn2xb9apzMmCVM/6U2SQnFT1SdmZpTs6bP2XGs/Ren7LhiHI/k7X6a5JfS+3916F1lb6ityz4tZA/ON4lSq879khkpQhxbbffQLFMFUV9+Xmnt2Srj1vyK2+d2z0WMGNfQ/HMNuZ01K3uzTL5daQXOPGb9mPVj1r/FWqTwAMFxHKXTXlEkCyQrAv+K9f1LqDfPw58DI3N+zkznmua2oUC3f3W0OF4WCD1nXJTWxvVBOIVHFER4gaOuThvHNCI6Gc65n04S+QYXiLkmEtdkCT3b7ATUI6PaPo/sxpSE1t64ayFfUzWCliiqVeTvF+VMJKhAW3vvmj0WqCD+jpLd33dwHgsvsn9yf8HdbRzDb2ihga+ZeDjYn5+w3DiYiLZFV9Jiek6nKnVo4Xf1wtEauNIIEaAsHctU3BwpWuBqIvfXegcrBwDhfGE10D70vIklYwtkFjZ3GFrYA5hYMdIRZiGCkDkGdnaamXP/37XZitRpMOts+TLV+7UkuvBEGb8TKjEGxiTiWKGPy5e6OaNJzT3+tcoBtz1PqmcHWRGq79l9C7vp/T6p8ploKX53eUwm5AgbhfK7qQDzrBruBSA3KGThfsNItT3MNAOBmp0k7JCysWXz04vIx/DGmMWf5d1XAQgEmr3rcDABhQmZWz5qjhEuIb9WJ9AAOcQitGnUc/qodY3/7iZaKV/jTti9szCJL1EfLUriA/v4are/LRjBhoHrC+sRK+1BHVFVUMwZLWU3H9BmVQG++CUE1dFa0n6YG1eX3tzRC/c6IbUeirO9NxWCN85ofpNMaaXPFcOuT+t6JZHKgVTh5QPfJu9mcNMMsTghKVPo5QthEhfWWKzdI0ovBxSAm314Ez1X1lwo8cjcPzgSBF4BIIv9Df8bpctUTX8HmuqEAkkF/xK1rZcD3MejK2XUaK9rcu/02hA7/slwaaHsIAvPHZRmQYxl91ivqjgCMEHpB5C5i9tBUR4620UdN7tOWORl0bXu8qVYRL7z58rb2vzJwFOQM1eLEcf/sPUlrAJ8kGIo8txnaq8mp4Z/w8qiK/Wbs5OWDdBYBKywkgJ7v2ujcGtjQf9iPIz6mgEKIBtqvdEi6354MTZW+EeWLu5sRnOPWLpII9TCdJ0ZMdO3fIpzVVdoR38jWlvjycTXMPT69tFn9Q+dcyevLW/4KZQJxEljYmsfyVn+Aorla5XMhc+MZvyGLfI2y8wBxr8vD51l9W+omK8Rrv13LomQE7r17+Hby/QnP2b9mPX/vaxfhBKqrEX+c4qswK9QribSOK4sHvxdzHu/6kS8Bpe8+P6/j2vkYwli+Z6nq0R239nSKbNn8cbyeCXOhQrHQtP9P+C1jpZakf2/sNlYPUT0NwS/+/yQ+WfxtK/l6nwejUL1uedqBsHRLfrmoWaKiGsXh3R5SfB46PHQ/zlDrUAKmTdKF5Wb6hWB8Ynbl4ryNsdSuaNSLHN0NE3c1qwUqpp+RqYlK9EiXaKxp0wfDt3bakrqHFqlMYy1Sjq37u88QxOFbh9aQg8+X1oQF2G8NfEaXOgeZdlbKkDinlvSszyAtucUnoo9yjbQz/4M3WoPhsDgYnLepyoxhorQZgxnYZrjfzBzQ28a/MP/TTcdN79sz+CCLIJmXJb5tzeJX/9KqFZv6zzqF+QEpXXNMh1N4Ss7vHiUG3ockDHMsV+ZI47NdDNln0nn7kbsbXgzWHuDzdXuz+b17SdgF2jyTuNE80U8rhyyL1bBY9JFChXIYufU8wOIc5vsL2kCTdqZqckCg4LMUWbtLmerWKZ6pvaPS5XavSdp/VZK0EMirpYGxsewCKOI2RVJ7vRH8DOo01QMKa8w1XBqS3bd4hSYBntVJoebJVQere1Rbtp1Mo4Mu9yGQUSwOZVifFV4DEyVz6y344vd9vYFUzJc6suTuA15fZD15Gj3yGKHWcNvczO4TvpxQH/4bik3wYk/jAMsh+OShUtnDEnDejH8Pl8NgP5byaqxOA73xH8lFBZ5sNc1FeLY6aV1RqZ6XMc0PIJclRNesRaw8ruhSlAylPxAQHoZjAaskA0+IJ1bCsAomj5eRCyssjP5dwFtg4W2DIoT4OA4xLs5gK0Q54UNSdmBuQ5vdlWj2LZiatK9FuqvUNG778q+8sTYruHDZfXqDbWkeUKJZzlyJ7uig7WadWnnHicbXyVxH6WwaoHuArPk2aVH4HJ2zQ1fNqA5Atb2wKR9IKW0uZrSi/4tnkfZVEeavHj94HRNyIX0DBm2y+kjfH+gJ/4Hw5KPwfmF3X7hbjtNphpgR5UCEOxg6QjyrOV1UMRn9GoU55rYhqMiq13KL1bYk+t9XDmHgKVoI073RbTA1mJtyArjHgFonAyc+uIfI2B30Yw79XzUWYVFf1jc/UyakVAkjNsDr4kR9ThDVwuVCxvW7tG729n4ZdBhIcCIC/8eIrYmV/U0OpIRGEMBfNLi/nEOAWzjxIB0rMZ00Z1/1UR9C9c1tog6hh8n/pvHqXjn7dvGllCO+Z6JpjDqHM7Jq4PMP00ol6+BH11IzBg5HOo9N0aLkZJIpHy9NTAFhTdsQRtL0MI8t7fpV9GHETPOPh56PPS/4dAHyvwYDc8vDjoriduGxE2PHz17TPSY6DHRY6LHRI+JHhM9JnpM9JjoMdFjosdEj4keEz0mekz0mOgx0WOi/++JxkIviVayVh7kyqa89Xp+pEXkH1aHXtgkbX19hYdn2n51yiuzrnvxIvd1dakcqSWZX1/R3k54rjhxXZ7yq/939oAKbT0l9+pt5InRy0snZZ62o2TyRt20mkdiTsubvN867XL//8opq+eKFaHXbP0qm0+lFgcsYnKnf6RIMfF8c4lD5vA58Ai7STxx+oZq1+VP9nW84/4QknCtktFvYs2tUrCN57xT9SLFmD4qLsWKFT5TLKXT9EbRa6JhaTfSizTLsRML20oZ/9cc1dgfzmauHLvCxjXawEUS1u3WPu9+BU7iDujUtYA1nD0w3fQcvpRlUGum4zGI4kSnMPhtqjOYc5cVknvE9IcTLjt4rmpAb+OWutOOmxLVHNxuX5rUNucZI0vGXR/sfbuu1OmcFm47EcRFsoa1UYK60L6mOjI5yvmvp2MPB4fdG7KMDRsZIuAlHmUUeZeBCt20wHn2tLwueuK1Y645j2u2fF1Ffl0s9ulAv87pN/cQxi4Ic4iq0F3mkTQbC8xvhrn+b3G+b5uMNl9KkMW+n44rc4J3o21MQE1SeNQanStR0jFCjcriJRUbQ94jJhh8pfMlvRwlw91u9hrGStxRrDqWATG5hlb4iImFSLD5QWgjtoExR3D0XOAYEtckz2yxEISrAoZ1xuq1EeLMw088aOB5GsRcSwPXorzx4NX5paN0GX73lhnD/C9YZ0XjX4ra+v6s0g+Ci4w2thjpBM9X98Q7BETw6vmcWe36kUJvREaSX3+Vg0RA9uJqtiC7Cq7dnFoFW6/BaQYeowO/HksUVmuvuzoyw92vQ/NE9R5dPBgyf+ECGyXbj5ipJI54q5qDrd7+rMsZ0Citz+X+/rpYv5AsdFhua2WNnhjhNVSAN6gj7P7MwGCm3GOB3GAe9jAqB03SkVOaA59SREptvtjFxdW6RDAJLJcXyJvtrsX1pYHZ5wqrKPRqdkH4UjKJKAw/4dGhGpjyEQrYgxLOA4LmksWb0DSKRJhG0lFnysGIk/S5H2Pnb2PoF4n5tTPfG81MuCkgdlnAxeLPQLEbiagvLe0YbVet4iUJXLWiPG6tuFrRGqbDnCJJrDEdmWoQSj9NcJ1tBx99rPKbiwJbWV7taUISOu1ZvDl4f2Cl0388y8U6i/o/t8mH1X9uL1ubsH69Y+Ud+9ifamUXx8a7PwrNrKI+sIMX59Z1aPVjcVv1xoq1gPVuq6RpcqIb5UavoYnoPkSUenQwodTx0SbOKOqTe9+f+GisvZvSCIZitTa0zYyJSHVoGm39qEzUMYDnA1CPaa37gckZbtWMoH6bo96w8Zix8e4rrEvDtI8HuVnzR/AzcMFFou+Yer+eGQY5Y/03Y3M4Q+9RykwNfrFXb/TrHa0L1XBdlmujdEh60uKYXPKFtYqZLRY6au7Lq+RoJBMPBFf3tZz1yHsbvfitbu9hBUntsiTyNdWNFxwf+zJ8jdY9Mk+irYhdLXn+7k7Ml0LxdkVvORlsDy17jxpdthEpaxsZqbvNrJ0+bKqicE0L/BYPZKnU4NxXM5rFPSZ98Iv1ovL1evgVN54Vc6Y9cKqnfsLcQOjd7uxwr7qgqGnC8DsOyTJpTrDKR1S7ClCCC1pWMB9yntLyNdQdZ5v3xWXDtD2s84Pc3OvRRiO/Daq8Jl2U7hif8yRroTDu/tYtKlGfpUTPqETlyiYKRyDbCoLKRH0VRKqNSalgQtW5wiT8OXsZv+tM+dc0w+oto2tFnnVLh1HxSmT+VdwRDXekDI/t1VQYhZRJ7WFM+ZGmpcO+SNuE1t562ZaZ7W8xFZhEfQjYhxABM5S93h/va/OvitXN1YSrCy6e2akB7LR7p0BWpNpViC6jVQDGOxKwRRKPoddY1T/eguHFZEABNSPV+06NJxRhq9w95+cej/9IMO/CQfvD05FL+g8R94W1uwmwhnW1981sP2bQ4X7+epK+kKG/YbEt28LECpNmPLyKqCCh1azY6/ZHnO3QzmLp3Bdsm5zIUdIa4eI76yWYQksykyQqTzSOnbYyO9yalU5pnppzk3nF7eu8tqmxxkN8Rg2jdenTeqK/j/hGUOqIUT59a/FOQY+D1s1ACqiyjxcpVFV5+9PknR93B+enepVsrftKYdIsKRKEytelibSNch5qSskB8bnGsgvGVcaOuy5e0CUWExMD25Wingu0YKMbdK5zl6/ngGjRHvg2iyiEeB85iC/qk6uD+6Hs2eYoHRD89isLHRRIRIwKa9Mj1S+VZ60MZCRR8nUPiZcXPpIztCOEiUgyXMlRWu2gByK4/W0xkW+3fhZ2B7O55Ql+XDm2mN6xBDtfEq3p/WBUBB+UvLwKTiYLbSvIA1VwSkDUD9jbvYZZUDt+Nd9GIaic7oQKW8+bo8TjYi3HxBi0bXSmWSPEu2aS/HhBoQdXtZkbWXF496X2nHUhL867P1dDUqxvBNOaRtde+5hj2RH9SDSL6DXbJ9i/Arnu5Gjgnv2zVhqHS6TwlgRw3RgRkEv9QsXAdDSR5gkBnLZrFQjHNNqMaEgWbDm5msrHKogCjcRtqCBVC4244Pb1xr1rGPpmS/lttJSHN3tYUdHhd+uzRbvLo3448xui0DepF6qKPuAUhqBFY+CYo1n51vE5tSYoQjxem3HT/tWQ/d43tGpoYXnL9DAMFYlACszeCsm1ZPlTrDAd9SEBRsPiJvTudurMa2IoMSSJ9jqFSlgN2FN285r3ua98Xk/L4VtLsowtKKZh7kCT3MfObutmX/iaxmYharxGb1gO5LE88rHC+eK/iA3LBk+R8kiiSFQogSEwJqkKZrPmYJKLPsESgabTwKupAVZwvOQ43Q3f1XF9iI3Ju29vg84tKe5wxynp7SMLBUX1ngCam85u2aEi2hpoGxPIRnN5klzpLqf1uTYXBurWVVhLfrRZZNDK84ubSjutORriMy3ZR6yN3mnEkPJm5gVGtjH8N8YlX0LGmEmVxe+MLkoKfnhmIjF2+4iLkE9rKU3B/HXrJgUmBOzCCYGBXUuUxB5V133m57SAm1Al5BnEhsCLLmHcoID0vpC0TkjaIgTTgggtwFra25HuZI82TkrNF+dha5rsnkRjh4ULeeMDj+wq8KU1yfOiIca8rp3LLKEtuyxzuHfnNHPdVTx3AjcAowM2f6eilBM5P/FsKGKML5xyv3WOz9t9XBl8P2vS+zAz/R/LC31c36M1FFw3tvjCi7k8X1LLZJJ/y0TiOUk9vFbZOeitucCBnbKv3w1sTKyaBYkKYIniaLTxKSq/FaHyXSxsUfTBecm91V1SgQaSgsYO6EmO1qYfb4cl718bucn0qV2b1+WUNvr8jXLKQqV1d+itNFJwAOfbbd2Vwrua5K4wjldYtYOt0kznhsuUJi6WGqUaOvVEKrEI+rNKnOQP37husgwsvQrA55oVQ49qUkHv9LFshvaRwKEtXrygbiGqdMH8Iebndvsb7wADx63IV0M+Quq3b5JpNd4K0rq8y3U4qg8pLkxVOO8zK4v5N8rDLiN+tJAYUMXvVNJXQizlnb868uV1aldMFVye0MqX3S/RvSKsEkDOcUIYNFbvbrcHpxHfDZBNNpLT/2EcGTdYqSZ6W4heKtW5qlirayhbNCBGtR9ncPzt8PQOD65hDdfcCGAm1N937W4KztCyLgc7ka2k+9hFgixJ0wSU0A1mBh9m9vDksgofQrcorXG3sHu/j8PDHpqIKo0J1hD2DEHB+FTqyMfYv3eYvcb1Tk51lmtId4odXG/skGYnGs3jefQ+F1Mn/yRA72wiBiBijIIksd9SWhtOeMq2xnY+vOnU7oqaaalUIKUBlVoR+lEDi8IvCSrjzaHtcZzarh0tUV+pwZ6cdURhegDIdRJfx7QV0ZdPVuN5k9ZoFewOnm4vcErR/uMfSKoCSUXRCGFF/1MXp4chTV8U1c+9mVdvaa+0lCeia8ZkaUzuhrhA6eJheAygebd5L88kvM8VFfYw067xvoiz0ThRDcjrQNAnCiKX2GxZQBTo45U5MwPXiK8Ba1SUhDuODx+J1BJ13p10CtF+cdLOq5COBJdnTZUrsXBu81qGdxKrdIc2pQzQzS334gQa+P5IEc97rWjO4gjxgtDPCPitij8hb9a+PZJcYr7oTmR12UNqGBPqBXnpCbd/mu+3sabDFMtzez7fqibmE552/KUtTJ7U+dRSTW3KkySjGIVqq13ZDh9db+c0i54PdTjdths56LxgmkuXv2zotFKVbBgtCvQqNhoECKnikmy9Eymek3mP98CxFHUTZALvlzgIV9TEIkKJ2vUJurQ4z3cLCGu4vNFuZlocmbhavaEnP4sYW3rAldTIfcXWV2BIv4aEmkZt+bNBn+fsmckuoZdT+Czay4i+WzgD968C8ucbOguWGyBPcgnW6PpBuwevbbxwRNPIJY/eOxG0LWMNswVoVsaH9l5uqx4mq4nlhGWscNhSvqSnoNFLeMHt/YBDWc2A7Z6N/qQYyUYfD00+Ul94YmDiRbfoFMRu9/hmRoYeqR9L2P0qKPjkrOlSo6iqo9sblfZdcMAUZ3NgV052X4Z0xTTrxuJqjj1O8aF/HvmvpSG+vqfLtUW60DZN1hOjyavFPr3CWypGleVOMr3ZzfLGBk0K3533e/L9Xbzx8B7RnJCyaFf3ncR6P+VoOfYLAr/7OO7elZ3osqET5LjxZ0Y9r3/HeygM3FCDQR9YNZ/xMtpvNQK/m/hliweLRna5Rpq996hest7ppc9ZUKGpGt5H8d1zllMUoR1wAMvdJC6U1Fx0SGsmqKkTLfeOuWgapu40BFOKqvZThF1OYhBGtT7yp+LauxO9+0AAI47EBccBcWj3oWzU8HTxgZ7iHAZuouke+2m7aXHofQXSZCM/LTO9xKrxD8wkvir+/cQVgIZ5HU4r92E9rpI08XMil/v26z0MUpBH5kw27UuvkmubAetDXgAMvlb05CSXv5RYbjRBDM/dcB4ztA20QvbcxAH834dv9jcEKSRSEPfq3nXbv/iyLDE0vuLd1e80/+Wjz/47UEsDBBQAAgAIAAR+cU5Z/FtETQAAAGsAAAAbAAAAdW5pdmVyc2FsL3VuaXZlcnNhbC5wbmcueG1ss7GvyM1RKEstKs7Mz7NVMtQzULK34+WyKShKLctMLVeoAIoZ6RlAgJJCpa2SCRK3PDOlJAOowtDUGCGYkZqZnlFiq2RhZgoX1AeaCQBQSwECAAAUAAIACABNlJVHqQHEdvsCAACwCAAAFAAAAAAAAAABAAAAAAAAAAAAdW5pdmVyc2FsL3BsYXllci54bWxQSwECAAAUAAIACAAEfnFOy8lF9Co0AAD2ZQAAFwAAAAAAAAAAAAAAAAAtAwAAdW5pdmVyc2FsL3VuaXZlcnNhbC5wbmdQSwECAAAUAAIACAAEfnFOWfxbRE0AAABrAAAAGwAAAAAAAAABAAAAAACMNwAAdW5pdmVyc2FsL3VuaXZlcnNhbC5wbmcueG1sUEsFBgAAAAADAAMA0AAAABI4AAAAAA=="/>
  <p:tag name="ISPRING_PRESENTATION_TITLE" val="Механика_Л2_ДинМатТ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25110</TotalTime>
  <Words>1160</Words>
  <Application>Microsoft Office PowerPoint</Application>
  <PresentationFormat>Широкоэкранный</PresentationFormat>
  <Paragraphs>109</Paragraphs>
  <Slides>14</Slides>
  <Notes>14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Constantia</vt:lpstr>
      <vt:lpstr>Times New Roman</vt:lpstr>
      <vt:lpstr>Wingdings</vt:lpstr>
      <vt:lpstr>Тема Office</vt:lpstr>
      <vt:lpstr>Equation</vt:lpstr>
      <vt:lpstr>МЕХАНИКА</vt:lpstr>
      <vt:lpstr>ДОНЮТОНОВСКИЕ ПРЕДСТАВЛНИЯ</vt:lpstr>
      <vt:lpstr>ЗАКОНЫ НЬЮТОНА</vt:lpstr>
      <vt:lpstr>ЗАКОН ИНЕРЦИИ. ИНЕРЦИАЛЬНАЯ СИСТЕМА ОТСЧЕТА</vt:lpstr>
      <vt:lpstr>СВОБОДНОЕ ПРОСТРАНСТВО и ИНЕРЦИАЛЬНАЯ СИСТЕМА ОТСЧЕТА</vt:lpstr>
      <vt:lpstr>МАССА И ИМПУЛЬС</vt:lpstr>
      <vt:lpstr>МАССА И ИМПУЛЬС</vt:lpstr>
      <vt:lpstr>ВТОРОЙ ЗАКОН НЬЮТОНА</vt:lpstr>
      <vt:lpstr>*ИМПУЛЬС СИЛЫ</vt:lpstr>
      <vt:lpstr>ХАРАКТЕРНЫЕ МАССЫ В ПРИРОДЕ</vt:lpstr>
      <vt:lpstr>ЗАДАЧА МЕХАНИКИ</vt:lpstr>
      <vt:lpstr>ТРЕТИЙ ЗАКОН НЬЮТОНА</vt:lpstr>
      <vt:lpstr>ОСНОВНЫЕ ВИДЫ СИЛ</vt:lpstr>
      <vt:lpstr>СИСТЕМЫ ЕДИНИЦ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Механика_Л2_ДинМатТ</dc:title>
  <dc:creator>Ekaterina Efremova</dc:creator>
  <cp:lastModifiedBy>Ekaterina Efremova</cp:lastModifiedBy>
  <cp:revision>184</cp:revision>
  <dcterms:created xsi:type="dcterms:W3CDTF">2019-01-04T17:45:57Z</dcterms:created>
  <dcterms:modified xsi:type="dcterms:W3CDTF">2023-02-08T09:00:50Z</dcterms:modified>
</cp:coreProperties>
</file>