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19" r:id="rId2"/>
    <p:sldId id="293" r:id="rId3"/>
    <p:sldId id="294" r:id="rId4"/>
    <p:sldId id="295" r:id="rId5"/>
    <p:sldId id="296" r:id="rId6"/>
    <p:sldId id="297" r:id="rId7"/>
    <p:sldId id="262" r:id="rId8"/>
    <p:sldId id="263" r:id="rId9"/>
    <p:sldId id="298" r:id="rId10"/>
    <p:sldId id="309" r:id="rId11"/>
    <p:sldId id="310" r:id="rId12"/>
    <p:sldId id="311" r:id="rId13"/>
    <p:sldId id="312" r:id="rId14"/>
    <p:sldId id="284" r:id="rId15"/>
    <p:sldId id="313" r:id="rId16"/>
    <p:sldId id="314" r:id="rId17"/>
    <p:sldId id="315" r:id="rId18"/>
    <p:sldId id="316" r:id="rId19"/>
    <p:sldId id="317" r:id="rId20"/>
    <p:sldId id="275" r:id="rId21"/>
    <p:sldId id="276" r:id="rId22"/>
    <p:sldId id="277" r:id="rId23"/>
    <p:sldId id="278" r:id="rId24"/>
    <p:sldId id="318" r:id="rId25"/>
    <p:sldId id="320" r:id="rId26"/>
    <p:sldId id="321" r:id="rId27"/>
    <p:sldId id="322" r:id="rId28"/>
    <p:sldId id="323" r:id="rId29"/>
    <p:sldId id="324" r:id="rId30"/>
    <p:sldId id="283" r:id="rId31"/>
    <p:sldId id="257" r:id="rId32"/>
    <p:sldId id="273" r:id="rId33"/>
    <p:sldId id="259" r:id="rId34"/>
    <p:sldId id="258" r:id="rId35"/>
    <p:sldId id="260" r:id="rId36"/>
    <p:sldId id="292" r:id="rId37"/>
    <p:sldId id="274" r:id="rId38"/>
    <p:sldId id="280" r:id="rId39"/>
    <p:sldId id="264" r:id="rId40"/>
    <p:sldId id="265" r:id="rId41"/>
    <p:sldId id="266" r:id="rId42"/>
    <p:sldId id="267" r:id="rId43"/>
    <p:sldId id="268" r:id="rId44"/>
    <p:sldId id="279" r:id="rId45"/>
    <p:sldId id="281" r:id="rId46"/>
    <p:sldId id="269" r:id="rId47"/>
    <p:sldId id="282" r:id="rId48"/>
    <p:sldId id="325" r:id="rId49"/>
    <p:sldId id="326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AEFAB-6968-4BE8-9745-4C979C5FEC1C}" type="doc">
      <dgm:prSet loTypeId="urn:microsoft.com/office/officeart/2005/8/layout/lProcess1" loCatId="process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BEE1548F-0D78-40CC-92AA-84F9E7D1290F}">
      <dgm:prSet phldrT="[Текст]"/>
      <dgm:spPr/>
      <dgm:t>
        <a:bodyPr/>
        <a:lstStyle/>
        <a:p>
          <a:r>
            <a:rPr lang="ru-RU" dirty="0"/>
            <a:t>Неподвижные заряды</a:t>
          </a:r>
        </a:p>
      </dgm:t>
    </dgm:pt>
    <dgm:pt modelId="{819BD2C2-B3FE-4429-8030-421B54C8D621}" type="parTrans" cxnId="{643E2885-9A0A-41E9-A932-FC1CEFBF203C}">
      <dgm:prSet/>
      <dgm:spPr/>
      <dgm:t>
        <a:bodyPr/>
        <a:lstStyle/>
        <a:p>
          <a:endParaRPr lang="ru-RU"/>
        </a:p>
      </dgm:t>
    </dgm:pt>
    <dgm:pt modelId="{AC53A67A-FD30-469C-8995-3261BADF49A7}" type="sibTrans" cxnId="{643E2885-9A0A-41E9-A932-FC1CEFBF203C}">
      <dgm:prSet/>
      <dgm:spPr/>
      <dgm:t>
        <a:bodyPr/>
        <a:lstStyle/>
        <a:p>
          <a:endParaRPr lang="ru-RU"/>
        </a:p>
      </dgm:t>
    </dgm:pt>
    <dgm:pt modelId="{A640AE8C-0664-4485-95BE-125B6E05B262}">
      <dgm:prSet phldrT="[Текст]"/>
      <dgm:spPr/>
      <dgm:t>
        <a:bodyPr/>
        <a:lstStyle/>
        <a:p>
          <a:r>
            <a:rPr lang="ru-RU" dirty="0"/>
            <a:t>Электрическое поле</a:t>
          </a:r>
        </a:p>
      </dgm:t>
    </dgm:pt>
    <dgm:pt modelId="{3E612CD8-9B9C-4D2D-A0C6-03B70689C1E4}" type="parTrans" cxnId="{63EB0661-29D0-4536-A5AE-453144264AD8}">
      <dgm:prSet/>
      <dgm:spPr/>
      <dgm:t>
        <a:bodyPr/>
        <a:lstStyle/>
        <a:p>
          <a:endParaRPr lang="ru-RU"/>
        </a:p>
      </dgm:t>
    </dgm:pt>
    <dgm:pt modelId="{FF03770A-94C6-4E3A-8C7C-7B13405160C3}" type="sibTrans" cxnId="{63EB0661-29D0-4536-A5AE-453144264AD8}">
      <dgm:prSet/>
      <dgm:spPr/>
      <dgm:t>
        <a:bodyPr/>
        <a:lstStyle/>
        <a:p>
          <a:endParaRPr lang="ru-RU"/>
        </a:p>
      </dgm:t>
    </dgm:pt>
    <dgm:pt modelId="{EE7AE4A9-C61E-4687-9699-595B42CCBBD6}">
      <dgm:prSet phldrT="[Текст]"/>
      <dgm:spPr/>
      <dgm:t>
        <a:bodyPr/>
        <a:lstStyle/>
        <a:p>
          <a:r>
            <a:rPr lang="ru-RU" dirty="0"/>
            <a:t>Движущиеся заряды</a:t>
          </a:r>
        </a:p>
      </dgm:t>
    </dgm:pt>
    <dgm:pt modelId="{8D717E0B-AF2F-4DA4-9C6D-DDC2AFF1ED05}" type="parTrans" cxnId="{9C05022B-3697-43EC-9D30-FFBECFCD5BEC}">
      <dgm:prSet/>
      <dgm:spPr/>
      <dgm:t>
        <a:bodyPr/>
        <a:lstStyle/>
        <a:p>
          <a:endParaRPr lang="ru-RU"/>
        </a:p>
      </dgm:t>
    </dgm:pt>
    <dgm:pt modelId="{14A23AF4-BB32-4678-B3EA-300B22DE7E3E}" type="sibTrans" cxnId="{9C05022B-3697-43EC-9D30-FFBECFCD5BEC}">
      <dgm:prSet/>
      <dgm:spPr/>
      <dgm:t>
        <a:bodyPr/>
        <a:lstStyle/>
        <a:p>
          <a:endParaRPr lang="ru-RU"/>
        </a:p>
      </dgm:t>
    </dgm:pt>
    <dgm:pt modelId="{B1761948-74F3-46C3-9DFB-9978D306A8A3}">
      <dgm:prSet phldrT="[Текст]"/>
      <dgm:spPr/>
      <dgm:t>
        <a:bodyPr/>
        <a:lstStyle/>
        <a:p>
          <a:r>
            <a:rPr lang="ru-RU" dirty="0"/>
            <a:t>Электрическое и магнитное поля</a:t>
          </a:r>
        </a:p>
      </dgm:t>
    </dgm:pt>
    <dgm:pt modelId="{10F933C8-E210-42A1-A5E6-57212CBD60D0}" type="parTrans" cxnId="{4901BEAE-2748-4052-A33A-E621FB6E0889}">
      <dgm:prSet/>
      <dgm:spPr/>
      <dgm:t>
        <a:bodyPr/>
        <a:lstStyle/>
        <a:p>
          <a:endParaRPr lang="ru-RU"/>
        </a:p>
      </dgm:t>
    </dgm:pt>
    <dgm:pt modelId="{F5940B2A-4766-4C86-8A49-F3794BEC53E7}" type="sibTrans" cxnId="{4901BEAE-2748-4052-A33A-E621FB6E0889}">
      <dgm:prSet/>
      <dgm:spPr/>
      <dgm:t>
        <a:bodyPr/>
        <a:lstStyle/>
        <a:p>
          <a:endParaRPr lang="ru-RU"/>
        </a:p>
      </dgm:t>
    </dgm:pt>
    <dgm:pt modelId="{889C200E-2AA7-4E0B-9E50-87A4C17E3A1D}" type="pres">
      <dgm:prSet presAssocID="{537AEFAB-6968-4BE8-9745-4C979C5FEC1C}" presName="Name0" presStyleCnt="0">
        <dgm:presLayoutVars>
          <dgm:dir/>
          <dgm:animLvl val="lvl"/>
          <dgm:resizeHandles val="exact"/>
        </dgm:presLayoutVars>
      </dgm:prSet>
      <dgm:spPr/>
    </dgm:pt>
    <dgm:pt modelId="{280206E0-80E3-4C4D-ABB7-1F3A436DF569}" type="pres">
      <dgm:prSet presAssocID="{BEE1548F-0D78-40CC-92AA-84F9E7D1290F}" presName="vertFlow" presStyleCnt="0"/>
      <dgm:spPr/>
    </dgm:pt>
    <dgm:pt modelId="{34850483-D7E0-44EE-BE11-3A782BC08F2E}" type="pres">
      <dgm:prSet presAssocID="{BEE1548F-0D78-40CC-92AA-84F9E7D1290F}" presName="header" presStyleLbl="node1" presStyleIdx="0" presStyleCnt="2"/>
      <dgm:spPr/>
    </dgm:pt>
    <dgm:pt modelId="{4649829D-7D03-4486-83F2-0C8A0A49F1F6}" type="pres">
      <dgm:prSet presAssocID="{3E612CD8-9B9C-4D2D-A0C6-03B70689C1E4}" presName="parTrans" presStyleLbl="sibTrans2D1" presStyleIdx="0" presStyleCnt="2"/>
      <dgm:spPr/>
    </dgm:pt>
    <dgm:pt modelId="{55B3EAFB-785A-446D-9853-9C585284DCED}" type="pres">
      <dgm:prSet presAssocID="{A640AE8C-0664-4485-95BE-125B6E05B262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590ECCF5-4A76-49C7-AF47-97490473860A}" type="pres">
      <dgm:prSet presAssocID="{BEE1548F-0D78-40CC-92AA-84F9E7D1290F}" presName="hSp" presStyleCnt="0"/>
      <dgm:spPr/>
    </dgm:pt>
    <dgm:pt modelId="{BFF56BA9-62D2-4A96-BCDA-543BAC2AEFE0}" type="pres">
      <dgm:prSet presAssocID="{EE7AE4A9-C61E-4687-9699-595B42CCBBD6}" presName="vertFlow" presStyleCnt="0"/>
      <dgm:spPr/>
    </dgm:pt>
    <dgm:pt modelId="{29D1F19B-37E4-457D-8BDC-8CB1E6B4C575}" type="pres">
      <dgm:prSet presAssocID="{EE7AE4A9-C61E-4687-9699-595B42CCBBD6}" presName="header" presStyleLbl="node1" presStyleIdx="1" presStyleCnt="2"/>
      <dgm:spPr/>
    </dgm:pt>
    <dgm:pt modelId="{EACD5786-27F8-421B-A1C7-B2C84F3531A0}" type="pres">
      <dgm:prSet presAssocID="{10F933C8-E210-42A1-A5E6-57212CBD60D0}" presName="parTrans" presStyleLbl="sibTrans2D1" presStyleIdx="1" presStyleCnt="2"/>
      <dgm:spPr/>
    </dgm:pt>
    <dgm:pt modelId="{C4410F0E-62AB-4F6F-87C0-E6675F0EF12F}" type="pres">
      <dgm:prSet presAssocID="{B1761948-74F3-46C3-9DFB-9978D306A8A3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66BD580C-B666-4415-B043-32C94F09E6A5}" type="presOf" srcId="{A640AE8C-0664-4485-95BE-125B6E05B262}" destId="{55B3EAFB-785A-446D-9853-9C585284DCED}" srcOrd="0" destOrd="0" presId="urn:microsoft.com/office/officeart/2005/8/layout/lProcess1"/>
    <dgm:cxn modelId="{9C05022B-3697-43EC-9D30-FFBECFCD5BEC}" srcId="{537AEFAB-6968-4BE8-9745-4C979C5FEC1C}" destId="{EE7AE4A9-C61E-4687-9699-595B42CCBBD6}" srcOrd="1" destOrd="0" parTransId="{8D717E0B-AF2F-4DA4-9C6D-DDC2AFF1ED05}" sibTransId="{14A23AF4-BB32-4678-B3EA-300B22DE7E3E}"/>
    <dgm:cxn modelId="{63EB0661-29D0-4536-A5AE-453144264AD8}" srcId="{BEE1548F-0D78-40CC-92AA-84F9E7D1290F}" destId="{A640AE8C-0664-4485-95BE-125B6E05B262}" srcOrd="0" destOrd="0" parTransId="{3E612CD8-9B9C-4D2D-A0C6-03B70689C1E4}" sibTransId="{FF03770A-94C6-4E3A-8C7C-7B13405160C3}"/>
    <dgm:cxn modelId="{6FE8F44E-47AA-48EC-AB59-8F209E5978FE}" type="presOf" srcId="{EE7AE4A9-C61E-4687-9699-595B42CCBBD6}" destId="{29D1F19B-37E4-457D-8BDC-8CB1E6B4C575}" srcOrd="0" destOrd="0" presId="urn:microsoft.com/office/officeart/2005/8/layout/lProcess1"/>
    <dgm:cxn modelId="{339CAC4F-C26D-42B2-BE33-64F7ABF248BC}" type="presOf" srcId="{10F933C8-E210-42A1-A5E6-57212CBD60D0}" destId="{EACD5786-27F8-421B-A1C7-B2C84F3531A0}" srcOrd="0" destOrd="0" presId="urn:microsoft.com/office/officeart/2005/8/layout/lProcess1"/>
    <dgm:cxn modelId="{643E2885-9A0A-41E9-A932-FC1CEFBF203C}" srcId="{537AEFAB-6968-4BE8-9745-4C979C5FEC1C}" destId="{BEE1548F-0D78-40CC-92AA-84F9E7D1290F}" srcOrd="0" destOrd="0" parTransId="{819BD2C2-B3FE-4429-8030-421B54C8D621}" sibTransId="{AC53A67A-FD30-469C-8995-3261BADF49A7}"/>
    <dgm:cxn modelId="{4901BEAE-2748-4052-A33A-E621FB6E0889}" srcId="{EE7AE4A9-C61E-4687-9699-595B42CCBBD6}" destId="{B1761948-74F3-46C3-9DFB-9978D306A8A3}" srcOrd="0" destOrd="0" parTransId="{10F933C8-E210-42A1-A5E6-57212CBD60D0}" sibTransId="{F5940B2A-4766-4C86-8A49-F3794BEC53E7}"/>
    <dgm:cxn modelId="{8F7940BC-C1B8-4CF0-9523-7A2B9A3B45A1}" type="presOf" srcId="{B1761948-74F3-46C3-9DFB-9978D306A8A3}" destId="{C4410F0E-62AB-4F6F-87C0-E6675F0EF12F}" srcOrd="0" destOrd="0" presId="urn:microsoft.com/office/officeart/2005/8/layout/lProcess1"/>
    <dgm:cxn modelId="{AD4C66E9-E939-4C9D-937D-36F61756E83D}" type="presOf" srcId="{BEE1548F-0D78-40CC-92AA-84F9E7D1290F}" destId="{34850483-D7E0-44EE-BE11-3A782BC08F2E}" srcOrd="0" destOrd="0" presId="urn:microsoft.com/office/officeart/2005/8/layout/lProcess1"/>
    <dgm:cxn modelId="{1EE396EB-C068-4775-B2BB-DF1AE388B4AE}" type="presOf" srcId="{537AEFAB-6968-4BE8-9745-4C979C5FEC1C}" destId="{889C200E-2AA7-4E0B-9E50-87A4C17E3A1D}" srcOrd="0" destOrd="0" presId="urn:microsoft.com/office/officeart/2005/8/layout/lProcess1"/>
    <dgm:cxn modelId="{8F62CAEC-90FE-4047-A9BE-2170D006F919}" type="presOf" srcId="{3E612CD8-9B9C-4D2D-A0C6-03B70689C1E4}" destId="{4649829D-7D03-4486-83F2-0C8A0A49F1F6}" srcOrd="0" destOrd="0" presId="urn:microsoft.com/office/officeart/2005/8/layout/lProcess1"/>
    <dgm:cxn modelId="{915A3432-0B2C-420D-978B-1555BA849CA3}" type="presParOf" srcId="{889C200E-2AA7-4E0B-9E50-87A4C17E3A1D}" destId="{280206E0-80E3-4C4D-ABB7-1F3A436DF569}" srcOrd="0" destOrd="0" presId="urn:microsoft.com/office/officeart/2005/8/layout/lProcess1"/>
    <dgm:cxn modelId="{FB0647F8-C90D-42DA-9983-DC37F3023F82}" type="presParOf" srcId="{280206E0-80E3-4C4D-ABB7-1F3A436DF569}" destId="{34850483-D7E0-44EE-BE11-3A782BC08F2E}" srcOrd="0" destOrd="0" presId="urn:microsoft.com/office/officeart/2005/8/layout/lProcess1"/>
    <dgm:cxn modelId="{75E49D58-1914-4FB1-BBA3-DC7AE363179E}" type="presParOf" srcId="{280206E0-80E3-4C4D-ABB7-1F3A436DF569}" destId="{4649829D-7D03-4486-83F2-0C8A0A49F1F6}" srcOrd="1" destOrd="0" presId="urn:microsoft.com/office/officeart/2005/8/layout/lProcess1"/>
    <dgm:cxn modelId="{4AED977E-B6BC-4CEC-8ABA-BECFA8EA1F0D}" type="presParOf" srcId="{280206E0-80E3-4C4D-ABB7-1F3A436DF569}" destId="{55B3EAFB-785A-446D-9853-9C585284DCED}" srcOrd="2" destOrd="0" presId="urn:microsoft.com/office/officeart/2005/8/layout/lProcess1"/>
    <dgm:cxn modelId="{AEBAF62D-FF21-4E47-BFE3-396F466BF4EA}" type="presParOf" srcId="{889C200E-2AA7-4E0B-9E50-87A4C17E3A1D}" destId="{590ECCF5-4A76-49C7-AF47-97490473860A}" srcOrd="1" destOrd="0" presId="urn:microsoft.com/office/officeart/2005/8/layout/lProcess1"/>
    <dgm:cxn modelId="{1167C7C5-E3D2-4789-B6E3-227332C02415}" type="presParOf" srcId="{889C200E-2AA7-4E0B-9E50-87A4C17E3A1D}" destId="{BFF56BA9-62D2-4A96-BCDA-543BAC2AEFE0}" srcOrd="2" destOrd="0" presId="urn:microsoft.com/office/officeart/2005/8/layout/lProcess1"/>
    <dgm:cxn modelId="{C22B08EF-6EE6-4A5F-8A9C-50D4AAD139DE}" type="presParOf" srcId="{BFF56BA9-62D2-4A96-BCDA-543BAC2AEFE0}" destId="{29D1F19B-37E4-457D-8BDC-8CB1E6B4C575}" srcOrd="0" destOrd="0" presId="urn:microsoft.com/office/officeart/2005/8/layout/lProcess1"/>
    <dgm:cxn modelId="{6391DCA6-C756-4A90-B554-E19CAC055B4D}" type="presParOf" srcId="{BFF56BA9-62D2-4A96-BCDA-543BAC2AEFE0}" destId="{EACD5786-27F8-421B-A1C7-B2C84F3531A0}" srcOrd="1" destOrd="0" presId="urn:microsoft.com/office/officeart/2005/8/layout/lProcess1"/>
    <dgm:cxn modelId="{4BBC6B2E-A175-4645-9D4F-AEACA82B9D94}" type="presParOf" srcId="{BFF56BA9-62D2-4A96-BCDA-543BAC2AEFE0}" destId="{C4410F0E-62AB-4F6F-87C0-E6675F0EF12F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50483-D7E0-44EE-BE11-3A782BC08F2E}">
      <dsp:nvSpPr>
        <dsp:cNvPr id="0" name=""/>
        <dsp:cNvSpPr/>
      </dsp:nvSpPr>
      <dsp:spPr>
        <a:xfrm>
          <a:off x="1251" y="1183683"/>
          <a:ext cx="3844438" cy="961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Неподвижные заряды</a:t>
          </a:r>
        </a:p>
      </dsp:txBody>
      <dsp:txXfrm>
        <a:off x="29401" y="1211833"/>
        <a:ext cx="3788138" cy="904809"/>
      </dsp:txXfrm>
    </dsp:sp>
    <dsp:sp modelId="{4649829D-7D03-4486-83F2-0C8A0A49F1F6}">
      <dsp:nvSpPr>
        <dsp:cNvPr id="0" name=""/>
        <dsp:cNvSpPr/>
      </dsp:nvSpPr>
      <dsp:spPr>
        <a:xfrm rot="5400000">
          <a:off x="1839373" y="2228890"/>
          <a:ext cx="168194" cy="1681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B3EAFB-785A-446D-9853-9C585284DCED}">
      <dsp:nvSpPr>
        <dsp:cNvPr id="0" name=""/>
        <dsp:cNvSpPr/>
      </dsp:nvSpPr>
      <dsp:spPr>
        <a:xfrm>
          <a:off x="1251" y="2481181"/>
          <a:ext cx="3844438" cy="96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Электрическое поле</a:t>
          </a:r>
        </a:p>
      </dsp:txBody>
      <dsp:txXfrm>
        <a:off x="29401" y="2509331"/>
        <a:ext cx="3788138" cy="904809"/>
      </dsp:txXfrm>
    </dsp:sp>
    <dsp:sp modelId="{29D1F19B-37E4-457D-8BDC-8CB1E6B4C575}">
      <dsp:nvSpPr>
        <dsp:cNvPr id="0" name=""/>
        <dsp:cNvSpPr/>
      </dsp:nvSpPr>
      <dsp:spPr>
        <a:xfrm>
          <a:off x="4383910" y="1183683"/>
          <a:ext cx="3844438" cy="961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Движущиеся заряды</a:t>
          </a:r>
        </a:p>
      </dsp:txBody>
      <dsp:txXfrm>
        <a:off x="4412060" y="1211833"/>
        <a:ext cx="3788138" cy="904809"/>
      </dsp:txXfrm>
    </dsp:sp>
    <dsp:sp modelId="{EACD5786-27F8-421B-A1C7-B2C84F3531A0}">
      <dsp:nvSpPr>
        <dsp:cNvPr id="0" name=""/>
        <dsp:cNvSpPr/>
      </dsp:nvSpPr>
      <dsp:spPr>
        <a:xfrm rot="5400000">
          <a:off x="6222032" y="2228890"/>
          <a:ext cx="168194" cy="1681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410F0E-62AB-4F6F-87C0-E6675F0EF12F}">
      <dsp:nvSpPr>
        <dsp:cNvPr id="0" name=""/>
        <dsp:cNvSpPr/>
      </dsp:nvSpPr>
      <dsp:spPr>
        <a:xfrm>
          <a:off x="4383910" y="2481181"/>
          <a:ext cx="3844438" cy="96110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Электрическое и магнитное поля</a:t>
          </a:r>
        </a:p>
      </dsp:txBody>
      <dsp:txXfrm>
        <a:off x="4412060" y="2509331"/>
        <a:ext cx="3788138" cy="904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D79B-BE32-4E42-AF51-47AA2E10890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0FE2-6065-45E1-9DB1-42C6F954A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3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9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D4FE3-AAFA-4919-8E1F-F9B43AD0B33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0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E4DFE-36AB-43DB-AD8E-80AC56616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A9C63C-185C-49B3-9EC1-6C76C194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A6428-9808-4A24-9CFD-CDBCF784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9BDD8-42CB-40CA-9B57-C24B1266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07149-6FF6-4BCE-A863-F50F8BE5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F6064-44F1-4084-9469-4B4E0AA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7EE74-2640-418D-94DA-D6A800C0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EDD2B-F007-4345-9750-70F74484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CD83A-D639-464D-BC2B-F1512CC6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77C411-9149-4B76-9452-91CE8566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D2A79F-9F4D-438A-B298-1BEC92375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1AE3CB-4CA5-474F-B3D3-4781A3CE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7DD57-5371-44E7-91BE-DB4E23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000C9-B5E5-438A-B946-A83CE13B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A5AF3-FC3F-410B-9921-A9F1F6E5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7720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1251" y="1752601"/>
            <a:ext cx="5232400" cy="23098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91251" y="4214813"/>
            <a:ext cx="5232400" cy="23098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1903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55651" y="1752601"/>
            <a:ext cx="5232400" cy="23098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1251" y="1752601"/>
            <a:ext cx="5232400" cy="23098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755651" y="4214813"/>
            <a:ext cx="5232400" cy="23098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1251" y="4214813"/>
            <a:ext cx="5232400" cy="23098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832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50D8E-4821-495C-9E5E-1B3331B0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B6088-A983-4414-BE7A-DBC4F8F8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47BFA-FD9F-4670-A2C3-43898B6C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3E35B-F8E0-4899-9727-DFB3BB7D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A2370-39CE-4D20-BA8C-CB2AB596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23CDA-4108-418E-AAD1-24549535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587649-D0E4-4A19-AF8C-247168F2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AFBC3-C30E-4B33-8288-83E06A3F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86AA0D-A5B5-458E-8088-3A9F3940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F9D94-E86F-43AF-B7D7-DE0CB5E7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3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8CB54-C5C2-4846-AE94-E56FDFEF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BB2A9-4457-49E7-A098-A449FC488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38D555-87D5-4A1F-B9B7-ABD5B8C88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BAF9E-FC4F-4F64-A27B-C4ED0EA2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3C919D-8EB7-4E37-A04B-3979C39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BD3E8-07BE-477F-9480-316EA0C2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3D205-C7F8-42E0-8927-E50002E3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273929-A670-47C1-B418-8059F8A9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0D8F4-5D6B-4ABC-A215-D44EE5D5C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B7EBCB-7683-4018-81BB-F624DD5D2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E4D18A-535C-4FB1-AD9D-E6F27B0C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83A463-5DAE-4460-8188-73F708A3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9DC648-4CA3-4B21-BB49-99196BFF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637A4E-EE80-4D3C-946A-D546F11A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092B8-8D0E-4119-BAB6-BDD3B76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4625E5-72C6-4CAC-8470-C954134C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369443-22E8-484E-8DBD-0722104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E8AADD-A31C-4876-9CB8-78537586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8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59ECBE-E608-4B25-97D6-AB1CB65F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583F57-D1B4-489C-A00F-F6F1B032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7C54AB-CBB7-4FE4-B9AD-A6B6B058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3D59B-9A9B-494A-9864-9AD75EEC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CDBA7-EEA5-40E6-AFEC-504B8939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792A0A-290A-4242-BAEC-BAD8BF886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C2ABF-3F39-4C3B-ADDD-F36E8C2E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3B4A2-A97D-44C8-9224-DA27A746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A6A2A-375F-49A9-8D0D-8ED4D52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6093F-AD9E-4FF9-B644-9E2C464B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5FAF4F-34CB-4D68-AB43-2E6DD6F32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387035-4F53-4F61-BC4D-2CE4E2609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47BAB5-14D1-4A81-A2E8-EF35DD38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CA8A5-6E50-4E64-A674-A5573B6B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625EF8-65C2-4F0C-8B55-DFC429B5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7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A9D35-7E16-4EA4-9D9B-CD0C1B0A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9CD07-E230-4AB8-AB34-3408933D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D4651-B2C9-4805-975E-41CED257C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15B04-80EF-4708-A726-1DF670220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DD8DDD-D696-4B27-8BB2-EFE9D92A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9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6.wmf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55.wmf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8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64.wmf"/><Relationship Id="rId26" Type="http://schemas.openxmlformats.org/officeDocument/2006/relationships/oleObject" Target="../embeddings/oleObject49.bin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66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68.wmf"/><Relationship Id="rId2" Type="http://schemas.openxmlformats.org/officeDocument/2006/relationships/image" Target="../media/image56.png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67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62.wmf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6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81.wmf"/><Relationship Id="rId3" Type="http://schemas.openxmlformats.org/officeDocument/2006/relationships/image" Target="../media/image73.wmf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60.bin"/><Relationship Id="rId2" Type="http://schemas.openxmlformats.org/officeDocument/2006/relationships/oleObject" Target="../embeddings/oleObject53.bin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74.png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69.bin"/><Relationship Id="rId3" Type="http://schemas.openxmlformats.org/officeDocument/2006/relationships/image" Target="../media/image85.w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90.wmf"/><Relationship Id="rId2" Type="http://schemas.openxmlformats.org/officeDocument/2006/relationships/oleObject" Target="../embeddings/oleObject64.bin"/><Relationship Id="rId16" Type="http://schemas.openxmlformats.org/officeDocument/2006/relationships/image" Target="../media/image92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89.wmf"/><Relationship Id="rId4" Type="http://schemas.openxmlformats.org/officeDocument/2006/relationships/image" Target="../media/image86.png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9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8.wmf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8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08.wmf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10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18.wmf"/><Relationship Id="rId26" Type="http://schemas.openxmlformats.org/officeDocument/2006/relationships/image" Target="../media/image122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image" Target="../media/image110.png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21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0.png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0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24" descr="Изображение выглядит как внутренний, металлоизделия, стол&#10;&#10;Описание создано автоматически">
            <a:extLst>
              <a:ext uri="{FF2B5EF4-FFF2-40B4-BE49-F238E27FC236}">
                <a16:creationId xmlns:a16="http://schemas.microsoft.com/office/drawing/2014/main" id="{F3909196-941E-4992-BED1-BC11D2307F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3896" y="0"/>
            <a:ext cx="3138104" cy="4247004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54E013-7609-4552-A8AD-5B1DDB0490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637" y="1"/>
            <a:ext cx="3161753" cy="3381796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0" name="Рисунок 59" descr="Изображение выглядит как транспорт&#10;&#10;Описание создано автоматически">
            <a:extLst>
              <a:ext uri="{FF2B5EF4-FFF2-40B4-BE49-F238E27FC236}">
                <a16:creationId xmlns:a16="http://schemas.microsoft.com/office/drawing/2014/main" id="{08C650E0-B4D1-40F8-ACDF-AF497894FA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0" y="1327615"/>
            <a:ext cx="3893075" cy="5530385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DD7C-75F0-49C2-9B2E-581F86D2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4239" y="4229456"/>
            <a:ext cx="5510704" cy="1160633"/>
          </a:xfrm>
        </p:spPr>
        <p:txBody>
          <a:bodyPr anchor="t">
            <a:noAutofit/>
          </a:bodyPr>
          <a:lstStyle/>
          <a:p>
            <a:pPr algn="r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Электричество</a:t>
            </a: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BC01C6-E454-4FA3-967D-EC7E8639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7089" y="6030242"/>
            <a:ext cx="4237983" cy="683752"/>
          </a:xfrm>
        </p:spPr>
        <p:txBody>
          <a:bodyPr anchor="b">
            <a:noAutofit/>
          </a:bodyPr>
          <a:lstStyle/>
          <a:p>
            <a:pPr algn="r"/>
            <a:r>
              <a:rPr lang="ru-RU" sz="5400" dirty="0">
                <a:solidFill>
                  <a:srgbClr val="FF0000"/>
                </a:solidFill>
                <a:latin typeface="Constantia" panose="02030602050306030303" pitchFamily="18" charset="0"/>
              </a:rPr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209947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0335D-6A52-4BAF-ADEB-6D9DDF05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251062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Схема опыта Кулона (1780 г.)</a:t>
            </a:r>
          </a:p>
        </p:txBody>
      </p:sp>
      <p:sp>
        <p:nvSpPr>
          <p:cNvPr id="89091" name="Содержимое 11">
            <a:extLst>
              <a:ext uri="{FF2B5EF4-FFF2-40B4-BE49-F238E27FC236}">
                <a16:creationId xmlns:a16="http://schemas.microsoft.com/office/drawing/2014/main" id="{C246C3D8-3794-48FE-9953-3CB802585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0101" y="1628776"/>
            <a:ext cx="4608513" cy="3816448"/>
          </a:xfrm>
        </p:spPr>
        <p:txBody>
          <a:bodyPr/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к шарику на конце стержня,  подвешенного на нити, подносят заряд, стержень слегка  отклоняется, нить закручивается, и угол закручивания нити пропорционален действующей между зарядами силе  (крутильные весы). </a:t>
            </a: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9DE81B0C-CE94-410F-A686-59633EE0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89093" name="Rectangle 4">
            <a:extLst>
              <a:ext uri="{FF2B5EF4-FFF2-40B4-BE49-F238E27FC236}">
                <a16:creationId xmlns:a16="http://schemas.microsoft.com/office/drawing/2014/main" id="{C5AC121F-90F3-4184-BCC1-412811F0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89094" name="Rectangle 4">
            <a:extLst>
              <a:ext uri="{FF2B5EF4-FFF2-40B4-BE49-F238E27FC236}">
                <a16:creationId xmlns:a16="http://schemas.microsoft.com/office/drawing/2014/main" id="{5EF2A753-B28B-4917-9836-61CF8A79C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89095" name="Rectangle 4">
            <a:extLst>
              <a:ext uri="{FF2B5EF4-FFF2-40B4-BE49-F238E27FC236}">
                <a16:creationId xmlns:a16="http://schemas.microsoft.com/office/drawing/2014/main" id="{F1F89401-9855-447D-B0F9-0B88961F4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89096" name="Rectangle 4">
            <a:extLst>
              <a:ext uri="{FF2B5EF4-FFF2-40B4-BE49-F238E27FC236}">
                <a16:creationId xmlns:a16="http://schemas.microsoft.com/office/drawing/2014/main" id="{FDC6F865-C2AC-417D-8F49-E5A756C3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89097" name="Rectangle 4">
            <a:extLst>
              <a:ext uri="{FF2B5EF4-FFF2-40B4-BE49-F238E27FC236}">
                <a16:creationId xmlns:a16="http://schemas.microsoft.com/office/drawing/2014/main" id="{F41E016B-C38A-4E62-BEEE-0DB13C2F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pic>
        <p:nvPicPr>
          <p:cNvPr id="89098" name="Picture 3">
            <a:extLst>
              <a:ext uri="{FF2B5EF4-FFF2-40B4-BE49-F238E27FC236}">
                <a16:creationId xmlns:a16="http://schemas.microsoft.com/office/drawing/2014/main" id="{11741BB8-7CAD-4872-BA16-1E9102C350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1400" y="1844824"/>
            <a:ext cx="4079875" cy="2601912"/>
          </a:xfr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9650869-1DA9-4C7B-BEFA-670B8853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FD196480-F862-4D5C-B346-9B9A45A5D382}" type="slidenum">
              <a:rPr lang="ru-RU" altLang="ru-RU" smtClean="0"/>
              <a:pPr/>
              <a:t>10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12" name="Содержимое 11">
            <a:extLst>
              <a:ext uri="{FF2B5EF4-FFF2-40B4-BE49-F238E27FC236}">
                <a16:creationId xmlns:a16="http://schemas.microsoft.com/office/drawing/2014/main" id="{E70C5A7B-40C9-4C56-BE24-F0814E2E5AE9}"/>
              </a:ext>
            </a:extLst>
          </p:cNvPr>
          <p:cNvSpPr txBox="1">
            <a:spLocks/>
          </p:cNvSpPr>
          <p:nvPr/>
        </p:nvSpPr>
        <p:spPr bwMode="auto">
          <a:xfrm>
            <a:off x="1524795" y="4797152"/>
            <a:ext cx="4608513" cy="202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ru-RU" altLang="ru-RU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этого прибора Кулон  определил зависимость силы от величины зарядов и расстояния между ними.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14EF8-A962-4D6D-8B58-FFA86FD1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251062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Закон Кулона</a:t>
            </a:r>
          </a:p>
        </p:txBody>
      </p:sp>
      <p:sp>
        <p:nvSpPr>
          <p:cNvPr id="90115" name="Содержимое 2">
            <a:extLst>
              <a:ext uri="{FF2B5EF4-FFF2-40B4-BE49-F238E27FC236}">
                <a16:creationId xmlns:a16="http://schemas.microsoft.com/office/drawing/2014/main" id="{A81D40C8-9298-45F2-A16D-133A30229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3389" y="1628775"/>
            <a:ext cx="8785225" cy="172878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Сила </a:t>
            </a:r>
            <a:r>
              <a:rPr lang="en-GB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направлена вдоль прямой, соединяющей заряды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т.е. является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центральной</a:t>
            </a:r>
            <a:r>
              <a:rPr lang="en-GB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силой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и соответствует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притяжению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&lt; 0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(заряды разноименные) и</a:t>
            </a:r>
            <a:r>
              <a:rPr lang="en-GB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отталкиванию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(заряды одного знака).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E6CA43FA-15D2-4A71-BE1C-DF701846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2FAA3D0D-9403-47BC-9B95-4A1F3A9A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90118" name="Rectangle 4">
            <a:extLst>
              <a:ext uri="{FF2B5EF4-FFF2-40B4-BE49-F238E27FC236}">
                <a16:creationId xmlns:a16="http://schemas.microsoft.com/office/drawing/2014/main" id="{4AF7A239-C4E9-42BF-8446-AE237303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90119" name="Rectangle 4">
            <a:extLst>
              <a:ext uri="{FF2B5EF4-FFF2-40B4-BE49-F238E27FC236}">
                <a16:creationId xmlns:a16="http://schemas.microsoft.com/office/drawing/2014/main" id="{CE60927F-C443-4AFB-B4EA-62DFCA96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90120" name="Rectangle 4">
            <a:extLst>
              <a:ext uri="{FF2B5EF4-FFF2-40B4-BE49-F238E27FC236}">
                <a16:creationId xmlns:a16="http://schemas.microsoft.com/office/drawing/2014/main" id="{1C7C9BA3-38B8-42C5-B689-51D0D069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90121" name="Rectangle 4">
            <a:extLst>
              <a:ext uri="{FF2B5EF4-FFF2-40B4-BE49-F238E27FC236}">
                <a16:creationId xmlns:a16="http://schemas.microsoft.com/office/drawing/2014/main" id="{6B5F542B-1133-458D-A83B-9EAA746F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pic>
        <p:nvPicPr>
          <p:cNvPr id="90122" name="Содержимое 11">
            <a:extLst>
              <a:ext uri="{FF2B5EF4-FFF2-40B4-BE49-F238E27FC236}">
                <a16:creationId xmlns:a16="http://schemas.microsoft.com/office/drawing/2014/main" id="{15A36973-E841-4AFB-8E87-623EA90DE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1701" y="3500439"/>
            <a:ext cx="5102225" cy="3024187"/>
          </a:xfr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FD7BCF9-A3EC-4E4C-96FA-D253B9EF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FD196480-F862-4D5C-B346-9B9A45A5D382}" type="slidenum">
              <a:rPr lang="ru-RU" altLang="ru-RU" smtClean="0"/>
              <a:pPr/>
              <a:t>11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39287-F682-47E0-96AE-4026231E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251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Закон Кулона в векторной форме</a:t>
            </a:r>
          </a:p>
        </p:txBody>
      </p:sp>
      <p:sp>
        <p:nvSpPr>
          <p:cNvPr id="7172" name="Содержимое 2">
            <a:extLst>
              <a:ext uri="{FF2B5EF4-FFF2-40B4-BE49-F238E27FC236}">
                <a16:creationId xmlns:a16="http://schemas.microsoft.com/office/drawing/2014/main" id="{993C4333-DC02-452B-A07F-BD7351B5E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3388" y="1628776"/>
            <a:ext cx="4316412" cy="5040313"/>
          </a:xfrm>
        </p:spPr>
        <p:txBody>
          <a:bodyPr/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Формула, выражающая закон Кулона, в векторной форме: сила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действующая на заряд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 стороны заряда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радиус-вектор, проведенный из заряда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заряду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2781E865-A498-458D-8B6F-619E0018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7174" name="Rectangle 4">
            <a:extLst>
              <a:ext uri="{FF2B5EF4-FFF2-40B4-BE49-F238E27FC236}">
                <a16:creationId xmlns:a16="http://schemas.microsoft.com/office/drawing/2014/main" id="{09F273C5-9942-409D-BBC3-A5CF50A4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ECE0A5E0-E5B4-4619-A09E-E7711B261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3803650"/>
          <a:ext cx="26098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55600" imgH="431640" progId="Equation.3">
                  <p:embed/>
                </p:oleObj>
              </mc:Choice>
              <mc:Fallback>
                <p:oleObj name="Формула" r:id="rId2" imgW="1155600" imgH="431640" progId="Equation.3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ECE0A5E0-E5B4-4619-A09E-E7711B261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803650"/>
                        <a:ext cx="2609850" cy="9794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Box 13">
            <a:extLst>
              <a:ext uri="{FF2B5EF4-FFF2-40B4-BE49-F238E27FC236}">
                <a16:creationId xmlns:a16="http://schemas.microsoft.com/office/drawing/2014/main" id="{71FB1B8B-6359-4523-898A-B3B49754D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1" y="4941889"/>
            <a:ext cx="37449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электрический заряд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согласно третьему закону Ньютона, действует сила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–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6" name="Рисунок 8">
            <a:extLst>
              <a:ext uri="{FF2B5EF4-FFF2-40B4-BE49-F238E27FC236}">
                <a16:creationId xmlns:a16="http://schemas.microsoft.com/office/drawing/2014/main" id="{F999B5E9-15A5-4598-80CC-70A6DB2F8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1525497"/>
            <a:ext cx="43561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5493BC-F184-4724-807D-0A0596A6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FD196480-F862-4D5C-B346-9B9A45A5D382}" type="slidenum">
              <a:rPr lang="ru-RU" altLang="ru-RU" smtClean="0"/>
              <a:pPr/>
              <a:t>12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9983D-55D6-4D7D-82AE-DD7FE9BB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Принцип суперпозиции сил</a:t>
            </a:r>
          </a:p>
        </p:txBody>
      </p:sp>
      <p:sp>
        <p:nvSpPr>
          <p:cNvPr id="8197" name="Содержимое 4">
            <a:extLst>
              <a:ext uri="{FF2B5EF4-FFF2-40B4-BE49-F238E27FC236}">
                <a16:creationId xmlns:a16="http://schemas.microsoft.com/office/drawing/2014/main" id="{404BC749-A56A-4D04-8AD3-B86D7B84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700214"/>
            <a:ext cx="8713787" cy="4897437"/>
          </a:xfrm>
        </p:spPr>
        <p:txBody>
          <a:bodyPr/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кулоновским силам применим рассмотренный в механике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суперпозиции сил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результирующая сила, действующая со стороны нескольких точечных зарядов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GB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точечный заряд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равна векторной сумме сил, приложенных к нему со стороны каждого из зарядов в отдельности:</a:t>
            </a:r>
          </a:p>
          <a:p>
            <a:pPr eaLnBrk="1" hangingPunct="1"/>
            <a:endParaRPr lang="ru-RU" alt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en-GB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ru-RU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радиус-вектор, проведенный из заряда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заряду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ru-RU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расстояние между зарядами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BB19C237-75B9-4372-BD9B-5C44D547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8194" name="Object 1">
            <a:extLst>
              <a:ext uri="{FF2B5EF4-FFF2-40B4-BE49-F238E27FC236}">
                <a16:creationId xmlns:a16="http://schemas.microsoft.com/office/drawing/2014/main" id="{64B96E5C-250D-40F4-B020-1B0C7FDD4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699600"/>
              </p:ext>
            </p:extLst>
          </p:nvPr>
        </p:nvGraphicFramePr>
        <p:xfrm>
          <a:off x="4017065" y="3763723"/>
          <a:ext cx="3686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28800" imgH="431800" progId="Equation.3">
                  <p:embed/>
                </p:oleObj>
              </mc:Choice>
              <mc:Fallback>
                <p:oleObj name="Формула" r:id="rId2" imgW="1828800" imgH="431800" progId="Equation.3">
                  <p:embed/>
                  <p:pic>
                    <p:nvPicPr>
                      <p:cNvPr id="8194" name="Object 1">
                        <a:extLst>
                          <a:ext uri="{FF2B5EF4-FFF2-40B4-BE49-F238E27FC236}">
                            <a16:creationId xmlns:a16="http://schemas.microsoft.com/office/drawing/2014/main" id="{64B96E5C-250D-40F4-B020-1B0C7FDD4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065" y="3763723"/>
                        <a:ext cx="36861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4">
            <a:extLst>
              <a:ext uri="{FF2B5EF4-FFF2-40B4-BE49-F238E27FC236}">
                <a16:creationId xmlns:a16="http://schemas.microsoft.com/office/drawing/2014/main" id="{28142025-0C87-469A-A57A-92402D28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8411DE52-E955-4D96-9FA3-445AB23A9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71189"/>
              </p:ext>
            </p:extLst>
          </p:nvPr>
        </p:nvGraphicFramePr>
        <p:xfrm>
          <a:off x="3728139" y="4627324"/>
          <a:ext cx="43926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145369" imgH="444307" progId="Equation.3">
                  <p:embed/>
                </p:oleObj>
              </mc:Choice>
              <mc:Fallback>
                <p:oleObj name="Формула" r:id="rId4" imgW="2145369" imgH="444307" progId="Equation.3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8411DE52-E955-4D96-9FA3-445AB23A9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139" y="4627324"/>
                        <a:ext cx="4392612" cy="917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7F1117-A89B-4EDD-9B3D-3731A685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13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48AE7-B87C-4213-AB12-ADAB88CF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Принцип суперпозиции сил</a:t>
            </a: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6EA3069-3CF1-45EC-B8BE-C4981E1F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26B4BF0D-5D37-47EE-A079-994F0E1E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91141" name="TextBox 7">
            <a:extLst>
              <a:ext uri="{FF2B5EF4-FFF2-40B4-BE49-F238E27FC236}">
                <a16:creationId xmlns:a16="http://schemas.microsoft.com/office/drawing/2014/main" id="{AF5AFF5D-A303-404C-BF4A-6744A3EAA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1844676"/>
            <a:ext cx="3743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применения принципа суперпозиции сил Кулона при определении сил взаимодействия трех точечных зарядов</a:t>
            </a:r>
          </a:p>
        </p:txBody>
      </p:sp>
      <p:pic>
        <p:nvPicPr>
          <p:cNvPr id="91142" name="Содержимое 9">
            <a:extLst>
              <a:ext uri="{FF2B5EF4-FFF2-40B4-BE49-F238E27FC236}">
                <a16:creationId xmlns:a16="http://schemas.microsoft.com/office/drawing/2014/main" id="{B4AFFE56-3966-45FC-A54C-B9D254453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1773239"/>
            <a:ext cx="4464050" cy="4892675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D22C1D-EB44-42E8-B22B-704738B4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14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B06EA-ED9B-4148-B6FF-600600C6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Плотности заряда</a:t>
            </a:r>
          </a:p>
        </p:txBody>
      </p:sp>
      <p:sp>
        <p:nvSpPr>
          <p:cNvPr id="92163" name="Содержимое 2">
            <a:extLst>
              <a:ext uri="{FF2B5EF4-FFF2-40B4-BE49-F238E27FC236}">
                <a16:creationId xmlns:a16="http://schemas.microsoft.com/office/drawing/2014/main" id="{F7EB4321-1627-4F09-B4A5-7F2A19B4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1774826"/>
            <a:ext cx="8642350" cy="482282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бывает значительно удобнее считать, что заряды распределены в заряженном теле </a:t>
            </a:r>
            <a:r>
              <a:rPr lang="ru-RU" alt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непрерывно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вдоль некоторой линии (например, в случае заряженного тонкого стержня, нити); </a:t>
            </a:r>
          </a:p>
          <a:p>
            <a:pPr lvl="1"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поверхности (например, в случае заряженной пластины, сферы);</a:t>
            </a:r>
          </a:p>
          <a:p>
            <a:pPr lvl="1"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объеме (например, в случае заряженного шара).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75759A-7861-452B-BC02-B5A8CDC3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15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93D12-E7C7-4915-9D55-0AEB2FEF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Плотности заряда</a:t>
            </a:r>
          </a:p>
        </p:txBody>
      </p:sp>
      <p:graphicFrame>
        <p:nvGraphicFramePr>
          <p:cNvPr id="4" name="Содержимое 3">
            <a:extLst>
              <a:ext uri="{FF2B5EF4-FFF2-40B4-BE49-F238E27FC236}">
                <a16:creationId xmlns:a16="http://schemas.microsoft.com/office/drawing/2014/main" id="{1007C363-AEEF-44E7-96BD-108D773709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4826" y="1774826"/>
          <a:ext cx="8642349" cy="408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0165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Распределение электрического</a:t>
                      </a:r>
                      <a:r>
                        <a:rPr lang="ru-RU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заряда </a:t>
                      </a:r>
                      <a:r>
                        <a:rPr lang="en-GB" sz="2400" i="1" baseline="0" dirty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ru-RU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по пространству</a:t>
                      </a:r>
                      <a:r>
                        <a:rPr lang="en-GB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объемом </a:t>
                      </a:r>
                      <a:r>
                        <a:rPr lang="en-GB" sz="2400" i="1" baseline="0" dirty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Распределение электрического заряда</a:t>
                      </a:r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400" i="1" dirty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 по поверхности</a:t>
                      </a:r>
                      <a:r>
                        <a:rPr lang="en-GB" sz="2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площадью</a:t>
                      </a:r>
                      <a:r>
                        <a:rPr lang="ru-RU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400" i="1" baseline="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Распределение электрического</a:t>
                      </a:r>
                      <a:r>
                        <a:rPr lang="ru-RU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заряда</a:t>
                      </a:r>
                      <a:r>
                        <a:rPr lang="en-GB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400" i="1" baseline="0" dirty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ru-RU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по линии</a:t>
                      </a:r>
                      <a:r>
                        <a:rPr lang="en-GB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длины </a:t>
                      </a:r>
                      <a:r>
                        <a:rPr lang="en-GB" sz="2400" i="1" baseline="0" dirty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794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Объемная</a:t>
                      </a:r>
                      <a:r>
                        <a:rPr lang="ru-RU" sz="2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(пространственная) плотность заряда </a:t>
                      </a:r>
                      <a:r>
                        <a:rPr lang="ru-RU" sz="2400" b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(</a:t>
                      </a:r>
                      <a:r>
                        <a:rPr lang="en-GB" sz="2400" b="1" i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r</a:t>
                      </a:r>
                      <a:r>
                        <a:rPr lang="ru-RU" sz="2400" b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), Кл/м</a:t>
                      </a:r>
                      <a:r>
                        <a:rPr lang="ru-RU" sz="2400" b="0" baseline="3000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3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Поверхностная плотность</a:t>
                      </a:r>
                      <a:r>
                        <a:rPr lang="ru-RU" sz="2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заряда</a:t>
                      </a:r>
                      <a:r>
                        <a:rPr lang="en-GB" sz="2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400" b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(</a:t>
                      </a:r>
                      <a:r>
                        <a:rPr lang="en-GB" sz="2400" b="1" i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r</a:t>
                      </a:r>
                      <a:r>
                        <a:rPr lang="en-GB" sz="2400" b="0" i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r>
                        <a:rPr lang="ru-RU" sz="2400" b="0" i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, </a:t>
                      </a:r>
                      <a:r>
                        <a:rPr lang="ru-RU" sz="2400" b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Кл/м</a:t>
                      </a:r>
                      <a:r>
                        <a:rPr lang="ru-RU" sz="2400" b="0" baseline="3000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Линейная плотность заряда</a:t>
                      </a:r>
                      <a:r>
                        <a:rPr lang="en-GB" sz="24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400" b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(</a:t>
                      </a:r>
                      <a:r>
                        <a:rPr lang="en-GB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r</a:t>
                      </a:r>
                      <a:r>
                        <a:rPr lang="en-GB" sz="2400" b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r>
                        <a:rPr lang="ru-RU" sz="2400" b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, </a:t>
                      </a:r>
                      <a:r>
                        <a:rPr lang="ru-RU" sz="2400" b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Кл/м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679"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err="1">
                          <a:latin typeface="Times New Roman" pitchFamily="18" charset="0"/>
                          <a:cs typeface="Times New Roman" pitchFamily="18" charset="0"/>
                        </a:rPr>
                        <a:t>dq</a:t>
                      </a:r>
                      <a:r>
                        <a:rPr lang="en-GB" sz="2400" i="1" baseline="0" dirty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GB" sz="2400" i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</a:t>
                      </a:r>
                      <a:r>
                        <a:rPr lang="en-GB" sz="2400" i="1" baseline="0" dirty="0" err="1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dV</a:t>
                      </a:r>
                      <a:endParaRPr lang="ru-RU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err="1">
                          <a:latin typeface="Times New Roman" pitchFamily="18" charset="0"/>
                          <a:cs typeface="Times New Roman" pitchFamily="18" charset="0"/>
                        </a:rPr>
                        <a:t>dq</a:t>
                      </a:r>
                      <a:r>
                        <a:rPr lang="en-GB" sz="2400" i="1" baseline="0" dirty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GB" sz="2400" i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</a:t>
                      </a:r>
                      <a:r>
                        <a:rPr lang="en-GB" sz="2400" i="1" baseline="0" dirty="0" err="1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dS</a:t>
                      </a:r>
                      <a:endParaRPr lang="ru-RU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err="1">
                          <a:latin typeface="Times New Roman" pitchFamily="18" charset="0"/>
                          <a:cs typeface="Times New Roman" pitchFamily="18" charset="0"/>
                        </a:rPr>
                        <a:t>dq</a:t>
                      </a:r>
                      <a:r>
                        <a:rPr lang="en-GB" sz="2400" i="1" baseline="0" dirty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GB" sz="2400" i="0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</a:t>
                      </a:r>
                      <a:r>
                        <a:rPr lang="en-GB" sz="2400" i="1" baseline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dl</a:t>
                      </a:r>
                      <a:endParaRPr lang="ru-RU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9DAF0E-F071-421D-AF73-8812DE0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16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FBD7-5B12-45EC-89AC-00FAFDD3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Электромагнитное поле</a:t>
            </a:r>
          </a:p>
        </p:txBody>
      </p:sp>
      <p:sp>
        <p:nvSpPr>
          <p:cNvPr id="95235" name="Содержимое 2">
            <a:extLst>
              <a:ext uri="{FF2B5EF4-FFF2-40B4-BE49-F238E27FC236}">
                <a16:creationId xmlns:a16="http://schemas.microsoft.com/office/drawing/2014/main" id="{AD5AFF5C-1859-424F-9BB6-D2FEFEB6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628776"/>
            <a:ext cx="8713787" cy="5040313"/>
          </a:xfrm>
        </p:spPr>
        <p:txBody>
          <a:bodyPr/>
          <a:lstStyle/>
          <a:p>
            <a:pPr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Электромагнитное поле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особый вид материи, посредством которого осуществляется взаимодействие заряженных частиц. Это означает, что:</a:t>
            </a:r>
          </a:p>
          <a:p>
            <a:pPr lvl="1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заряженные частицы создают в окружающем пространстве электромагнитное поле;</a:t>
            </a:r>
          </a:p>
          <a:p>
            <a:pPr lvl="1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заряженную частицу действует электромагнитное поле, существующее в данной точке пространства и в данный момент времени.</a:t>
            </a:r>
          </a:p>
          <a:p>
            <a:pPr lvl="1" eaLnBrk="1" hangingPunct="1"/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Поле, создаваемое точечным источником, пропорционально его заряду; воздействие поля на заряженную частицу пропорционально заряду этой частицы.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8F4D56-7728-4BEA-A23C-7387330A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17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0DE36-2F12-4FCF-986F-5F3CC91A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Источники </a:t>
            </a:r>
            <a:br>
              <a:rPr lang="ru-RU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электромагнитного поля</a:t>
            </a:r>
          </a:p>
        </p:txBody>
      </p:sp>
      <p:graphicFrame>
        <p:nvGraphicFramePr>
          <p:cNvPr id="4" name="Содержимое 3">
            <a:extLst>
              <a:ext uri="{FF2B5EF4-FFF2-40B4-BE49-F238E27FC236}">
                <a16:creationId xmlns:a16="http://schemas.microsoft.com/office/drawing/2014/main" id="{FED62475-6E0A-4565-82F3-3C7BB25C96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774826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821B89-056E-4377-A354-D6284868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18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DD62F-26A9-41C2-8040-3DE9E01D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Пробный заряд</a:t>
            </a:r>
          </a:p>
        </p:txBody>
      </p:sp>
      <p:sp>
        <p:nvSpPr>
          <p:cNvPr id="9220" name="Содержимое 2">
            <a:extLst>
              <a:ext uri="{FF2B5EF4-FFF2-40B4-BE49-F238E27FC236}">
                <a16:creationId xmlns:a16="http://schemas.microsoft.com/office/drawing/2014/main" id="{AD568F33-9100-4EC1-AF16-2C2C45F9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характеристик электромагнитного поля используется понятие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пробного заряда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внесение которого в исследуемое поле его не искажает (т.е. не приводит к смещению источников поля). Для этого величина пробного заряда должна быть достаточно малой.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Сила, действующая на неподвижный пробный заряд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пропорциональна его величине и определяется только электрическим полем:</a:t>
            </a: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BFC7909D-9147-4433-A150-5F248C5B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9218" name="Object 1">
            <a:extLst>
              <a:ext uri="{FF2B5EF4-FFF2-40B4-BE49-F238E27FC236}">
                <a16:creationId xmlns:a16="http://schemas.microsoft.com/office/drawing/2014/main" id="{1E3CAABD-D894-4631-97E9-27A0E4F25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0" y="5732464"/>
          <a:ext cx="16065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45760" imgH="228600" progId="Equation.3">
                  <p:embed/>
                </p:oleObj>
              </mc:Choice>
              <mc:Fallback>
                <p:oleObj name="Формула" r:id="rId2" imgW="545760" imgH="228600" progId="Equation.3">
                  <p:embed/>
                  <p:pic>
                    <p:nvPicPr>
                      <p:cNvPr id="9218" name="Object 1">
                        <a:extLst>
                          <a:ext uri="{FF2B5EF4-FFF2-40B4-BE49-F238E27FC236}">
                            <a16:creationId xmlns:a16="http://schemas.microsoft.com/office/drawing/2014/main" id="{1E3CAABD-D894-4631-97E9-27A0E4F25E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5732464"/>
                        <a:ext cx="1606550" cy="688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4702C-BE9D-4477-9B71-50958D96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19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762A5-5FE8-49E1-981D-385B65F6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Электрический заряд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F2B363A-ADA6-4B0C-BC45-BE55F643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628776"/>
            <a:ext cx="8785225" cy="5040313"/>
          </a:xfrm>
        </p:spPr>
        <p:txBody>
          <a:bodyPr rtlCol="0">
            <a:normAutofit/>
          </a:bodyPr>
          <a:lstStyle/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Электростатика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раздел физики, изучающий взаимодействие неподвижных электрических зарядов и свойства постоянного электрического поля. 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Электрический заряд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это внутреннее, индивидуальное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свойство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тел или частиц, характеризующее их способность к электромагнитному взаимодействию.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Электрический заряд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физическая величина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которая определяет интенсивность электромагнитного взаимодействия.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Единица электрического заряда –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кулон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Кл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– электрический заряд, проходящий через поперечное сечение проводника при силе тока 1 А (ампер) за 1 с.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8EA6FA-F2DC-432C-9EB8-D839351A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2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90AFA-E166-4C62-93C3-CEF3A8B5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Напряженность электрического поля</a:t>
            </a:r>
          </a:p>
        </p:txBody>
      </p:sp>
      <p:sp>
        <p:nvSpPr>
          <p:cNvPr id="10244" name="Содержимое 2">
            <a:extLst>
              <a:ext uri="{FF2B5EF4-FFF2-40B4-BE49-F238E27FC236}">
                <a16:creationId xmlns:a16="http://schemas.microsoft.com/office/drawing/2014/main" id="{38DB6C9D-244B-4F44-878B-0497896B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774826"/>
            <a:ext cx="8713787" cy="4822825"/>
          </a:xfrm>
        </p:spPr>
        <p:txBody>
          <a:bodyPr/>
          <a:lstStyle/>
          <a:p>
            <a:pPr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Напряженность электрического поля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векторная физическая величина, определяемая силой, действующей на единичный положительный заряд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помещенный в  данную точку поля:</a:t>
            </a:r>
          </a:p>
          <a:p>
            <a:pPr eaLnBrk="1" hangingPunct="1"/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Единица напряженности электростатического поля –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вольт на метр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В/м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или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ньютон на кулон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Н/Кл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C2477807-A314-42C0-B06A-9D95C00B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10242" name="Object 1">
            <a:extLst>
              <a:ext uri="{FF2B5EF4-FFF2-40B4-BE49-F238E27FC236}">
                <a16:creationId xmlns:a16="http://schemas.microsoft.com/office/drawing/2014/main" id="{5CCEC36A-2C07-45D9-B05C-94A01493A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6" y="3500439"/>
          <a:ext cx="10080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82391" imgH="444307" progId="Equation.3">
                  <p:embed/>
                </p:oleObj>
              </mc:Choice>
              <mc:Fallback>
                <p:oleObj name="Формула" r:id="rId2" imgW="482391" imgH="444307" progId="Equation.3">
                  <p:embed/>
                  <p:pic>
                    <p:nvPicPr>
                      <p:cNvPr id="10242" name="Object 1">
                        <a:extLst>
                          <a:ext uri="{FF2B5EF4-FFF2-40B4-BE49-F238E27FC236}">
                            <a16:creationId xmlns:a16="http://schemas.microsoft.com/office/drawing/2014/main" id="{5CCEC36A-2C07-45D9-B05C-94A01493A1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3500439"/>
                        <a:ext cx="1008063" cy="930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DEA2A1-7278-4563-9064-3C1C99D7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20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99B65-637C-4F8E-86C7-14AF4ED6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Напряженность электрического поля точечного заряда</a:t>
            </a:r>
          </a:p>
        </p:txBody>
      </p:sp>
      <p:sp>
        <p:nvSpPr>
          <p:cNvPr id="11269" name="Содержимое 2">
            <a:extLst>
              <a:ext uri="{FF2B5EF4-FFF2-40B4-BE49-F238E27FC236}">
                <a16:creationId xmlns:a16="http://schemas.microsoft.com/office/drawing/2014/main" id="{1978CEAC-3907-42F2-B6BC-B35B751C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774826"/>
            <a:ext cx="8713787" cy="4822825"/>
          </a:xfrm>
        </p:spPr>
        <p:txBody>
          <a:bodyPr/>
          <a:lstStyle/>
          <a:p>
            <a:pPr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Напряженность электростатического поля точечного заряда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вакууме в скалярной и векторной формах соответственно:</a:t>
            </a:r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радиус-вектор, проведенный в данную точку поля из заряда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создающего поле;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расстояние между зарядом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точкой, в которой определяется вектор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DE5B2758-8D1E-4D07-B1E8-4D1F7C57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E344EC2F-325F-46D6-AA50-0BB798666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8064" y="3357563"/>
          <a:ext cx="19716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37836" imgH="431613" progId="Equation.3">
                  <p:embed/>
                </p:oleObj>
              </mc:Choice>
              <mc:Fallback>
                <p:oleObj name="Формула" r:id="rId2" imgW="837836" imgH="431613" progId="Equation.3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E344EC2F-325F-46D6-AA50-0BB798666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4" y="3357563"/>
                        <a:ext cx="1971675" cy="1008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4B92E0BD-E236-4098-86D7-81BFDBC50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3357564"/>
          <a:ext cx="230346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27100" imgH="431800" progId="Equation.3">
                  <p:embed/>
                </p:oleObj>
              </mc:Choice>
              <mc:Fallback>
                <p:oleObj name="Формула" r:id="rId4" imgW="927100" imgH="431800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4B92E0BD-E236-4098-86D7-81BFDBC50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357564"/>
                        <a:ext cx="2303463" cy="10683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5">
            <a:extLst>
              <a:ext uri="{FF2B5EF4-FFF2-40B4-BE49-F238E27FC236}">
                <a16:creationId xmlns:a16="http://schemas.microsoft.com/office/drawing/2014/main" id="{C7BDD751-0370-4B02-A180-E5530BE1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11272" name="Rectangle 6">
            <a:extLst>
              <a:ext uri="{FF2B5EF4-FFF2-40B4-BE49-F238E27FC236}">
                <a16:creationId xmlns:a16="http://schemas.microsoft.com/office/drawing/2014/main" id="{500BB5B0-F407-4ECC-8DB1-B22F41409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0127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>
                <a:cs typeface="Times New Roman" panose="02020603050405020304" pitchFamily="18" charset="0"/>
              </a:rPr>
              <a:t>;   </a:t>
            </a:r>
            <a:endParaRPr lang="ru-RU" altLang="ru-RU"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F96DE3-E06B-4D2F-8A4D-26D31ED8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21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EEE46D3-430A-4DD5-83B7-B7A9D610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2510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Напряженность электрического поля точечного заряда</a:t>
            </a:r>
          </a:p>
        </p:txBody>
      </p:sp>
      <p:sp>
        <p:nvSpPr>
          <p:cNvPr id="98307" name="Содержимое 4">
            <a:extLst>
              <a:ext uri="{FF2B5EF4-FFF2-40B4-BE49-F238E27FC236}">
                <a16:creationId xmlns:a16="http://schemas.microsoft.com/office/drawing/2014/main" id="{086B4B7A-F0E5-42FC-88FE-98965B100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1" y="1484314"/>
            <a:ext cx="4716463" cy="5373687"/>
          </a:xfrm>
        </p:spPr>
        <p:txBody>
          <a:bodyPr/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вектора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совпадает с направлением вектора силы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действующей на положительный заряд. 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поле создано 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положительным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зарядом, то вектор </a:t>
            </a:r>
            <a:r>
              <a:rPr lang="en-GB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направлен вдоль радиуса-вектора </a:t>
            </a:r>
            <a:r>
              <a:rPr lang="en-GB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заряда </a:t>
            </a:r>
            <a:r>
              <a:rPr lang="en-GB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 внешнее пространство (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отталкивание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пробного положительного заряда </a:t>
            </a:r>
            <a:r>
              <a:rPr lang="en-GB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поле создается 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отрицательным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зарядом, то вектор </a:t>
            </a:r>
            <a:r>
              <a:rPr lang="en-GB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направлен к заряду (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притяжение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пробного положительного заряда </a:t>
            </a:r>
            <a:r>
              <a:rPr lang="en-GB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98308" name="Содержимое 5">
            <a:extLst>
              <a:ext uri="{FF2B5EF4-FFF2-40B4-BE49-F238E27FC236}">
                <a16:creationId xmlns:a16="http://schemas.microsoft.com/office/drawing/2014/main" id="{A94B9584-5207-42BD-810B-19A89E3786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7950" y="1989139"/>
            <a:ext cx="4076700" cy="3527425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5516FD-CEA3-47E6-B63D-4E7D3D3C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FD196480-F862-4D5C-B346-9B9A45A5D382}" type="slidenum">
              <a:rPr lang="ru-RU" altLang="ru-RU" smtClean="0"/>
              <a:pPr eaLnBrk="1" hangingPunct="1"/>
              <a:t>22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EB5DD-D3F9-46A4-964E-F94C576B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Принцип суперпозиции электрических полей</a:t>
            </a:r>
          </a:p>
        </p:txBody>
      </p:sp>
      <p:sp>
        <p:nvSpPr>
          <p:cNvPr id="12292" name="Содержимое 4">
            <a:extLst>
              <a:ext uri="{FF2B5EF4-FFF2-40B4-BE49-F238E27FC236}">
                <a16:creationId xmlns:a16="http://schemas.microsoft.com/office/drawing/2014/main" id="{0D4ED4F3-BAC4-454D-A7AC-49620F207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3388" y="1628776"/>
            <a:ext cx="4316412" cy="5040313"/>
          </a:xfrm>
        </p:spPr>
        <p:txBody>
          <a:bodyPr/>
          <a:lstStyle/>
          <a:p>
            <a:pPr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суперпозиции электрических полей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напряженность результирующего поля, создаваемого системой зарядов равна векторной сумме напряженностей полей, создаваемых каждым из зарядов в отдельности:</a:t>
            </a: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D1A2B39E-32D8-4A37-9E1A-82F8BB5F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12290" name="Object 1">
            <a:extLst>
              <a:ext uri="{FF2B5EF4-FFF2-40B4-BE49-F238E27FC236}">
                <a16:creationId xmlns:a16="http://schemas.microsoft.com/office/drawing/2014/main" id="{0C34FEF1-E259-4831-BEC3-998EDCC40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5589589"/>
          <a:ext cx="14271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34680" imgH="342720" progId="Equation.3">
                  <p:embed/>
                </p:oleObj>
              </mc:Choice>
              <mc:Fallback>
                <p:oleObj name="Формула" r:id="rId2" imgW="634680" imgH="342720" progId="Equation.3">
                  <p:embed/>
                  <p:pic>
                    <p:nvPicPr>
                      <p:cNvPr id="12290" name="Object 1">
                        <a:extLst>
                          <a:ext uri="{FF2B5EF4-FFF2-40B4-BE49-F238E27FC236}">
                            <a16:creationId xmlns:a16="http://schemas.microsoft.com/office/drawing/2014/main" id="{0C34FEF1-E259-4831-BEC3-998EDCC40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5589589"/>
                        <a:ext cx="1427163" cy="7635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Рисунок 6">
            <a:extLst>
              <a:ext uri="{FF2B5EF4-FFF2-40B4-BE49-F238E27FC236}">
                <a16:creationId xmlns:a16="http://schemas.microsoft.com/office/drawing/2014/main" id="{3EDC6DD3-D669-4BF3-BFAA-7C0BD934E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844675"/>
            <a:ext cx="396081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F3F6E6-FB90-4D28-AC48-5A105FD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FD196480-F862-4D5C-B346-9B9A45A5D382}" type="slidenum">
              <a:rPr lang="ru-RU" altLang="ru-RU" smtClean="0"/>
              <a:pPr eaLnBrk="1" hangingPunct="1"/>
              <a:t>23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DF77C-4E46-4A1B-A22F-A4A010DC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Напряженность электрического поля системы точечных зарядов</a:t>
            </a:r>
          </a:p>
        </p:txBody>
      </p:sp>
      <p:sp>
        <p:nvSpPr>
          <p:cNvPr id="13316" name="Содержимое 2">
            <a:extLst>
              <a:ext uri="{FF2B5EF4-FFF2-40B4-BE49-F238E27FC236}">
                <a16:creationId xmlns:a16="http://schemas.microsoft.com/office/drawing/2014/main" id="{C68C6F7A-5F93-4E29-91FE-C36A2FA9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774826"/>
            <a:ext cx="8785225" cy="46259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принципа суперпозиции электрических полей следует, что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напряженность электростатического поля системы точечных зарядов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GB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alt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напряженность электрического поля, создаваемая зарядом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точке с радиусом-вектором </a:t>
            </a:r>
            <a:r>
              <a:rPr lang="en-GB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ru-RU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проведенным из заряда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ru-RU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расстояние между зарядом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точкой пространства, в которой вычисляется напряженность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alt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поля.</a:t>
            </a: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BFF3C2C7-5E9D-4E86-8D31-75E8B8C65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13314" name="Object 1">
            <a:extLst>
              <a:ext uri="{FF2B5EF4-FFF2-40B4-BE49-F238E27FC236}">
                <a16:creationId xmlns:a16="http://schemas.microsoft.com/office/drawing/2014/main" id="{0E4FDCEF-4C40-4A0E-8D62-B1E6B01EA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3357563"/>
          <a:ext cx="6870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844800" imgH="444500" progId="Equation.3">
                  <p:embed/>
                </p:oleObj>
              </mc:Choice>
              <mc:Fallback>
                <p:oleObj name="Формула" r:id="rId2" imgW="2844800" imgH="444500" progId="Equation.3">
                  <p:embed/>
                  <p:pic>
                    <p:nvPicPr>
                      <p:cNvPr id="13314" name="Object 1">
                        <a:extLst>
                          <a:ext uri="{FF2B5EF4-FFF2-40B4-BE49-F238E27FC236}">
                            <a16:creationId xmlns:a16="http://schemas.microsoft.com/office/drawing/2014/main" id="{0E4FDCEF-4C40-4A0E-8D62-B1E6B01EA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357563"/>
                        <a:ext cx="6870700" cy="1079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73F247-69CB-4DCE-BADF-46215366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24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E42C6-E9C0-415B-9309-76FD1AD3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200" dirty="0">
                <a:solidFill>
                  <a:schemeClr val="accent1">
                    <a:satMod val="150000"/>
                  </a:schemeClr>
                </a:solidFill>
              </a:rPr>
              <a:t>Напряженность электрического поля</a:t>
            </a:r>
            <a:r>
              <a:rPr lang="en-GB" sz="3200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sz="3200" dirty="0">
                <a:solidFill>
                  <a:schemeClr val="accent1">
                    <a:satMod val="150000"/>
                  </a:schemeClr>
                </a:solidFill>
              </a:rPr>
              <a:t>пространственно распределенного заряда</a:t>
            </a:r>
          </a:p>
        </p:txBody>
      </p:sp>
      <p:sp>
        <p:nvSpPr>
          <p:cNvPr id="14340" name="Содержимое 2">
            <a:extLst>
              <a:ext uri="{FF2B5EF4-FFF2-40B4-BE49-F238E27FC236}">
                <a16:creationId xmlns:a16="http://schemas.microsoft.com/office/drawing/2014/main" id="{52936331-6987-4748-BA5C-3104E09B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774826"/>
            <a:ext cx="8713787" cy="48942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заряд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распределен в пространстве непрерывно, то напряженность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электрического поля в данной точке пространства с радиусом вектором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определить следующим образом: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заряженное тело разбивается на части объемом </a:t>
            </a:r>
            <a:r>
              <a:rPr lang="en-GB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имеющие заряд </a:t>
            </a:r>
            <a:r>
              <a:rPr lang="en-GB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далее находится напряженность </a:t>
            </a:r>
            <a:r>
              <a:rPr lang="en-GB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электрического поля точечного заряда </a:t>
            </a:r>
            <a:r>
              <a:rPr lang="en-GB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данной точке; затем с помощью принципа суперпозиции электрических полей вычисляется напряженность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292E4B27-A1A2-419B-BFA2-14B1D5D8A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14338" name="Object 1">
            <a:extLst>
              <a:ext uri="{FF2B5EF4-FFF2-40B4-BE49-F238E27FC236}">
                <a16:creationId xmlns:a16="http://schemas.microsoft.com/office/drawing/2014/main" id="{6845D688-B5C6-495F-9824-D8B05D53D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4" y="3686175"/>
          <a:ext cx="51847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400300" imgH="444500" progId="Equation.3">
                  <p:embed/>
                </p:oleObj>
              </mc:Choice>
              <mc:Fallback>
                <p:oleObj name="Формула" r:id="rId2" imgW="2400300" imgH="444500" progId="Equation.3">
                  <p:embed/>
                  <p:pic>
                    <p:nvPicPr>
                      <p:cNvPr id="14338" name="Object 1">
                        <a:extLst>
                          <a:ext uri="{FF2B5EF4-FFF2-40B4-BE49-F238E27FC236}">
                            <a16:creationId xmlns:a16="http://schemas.microsoft.com/office/drawing/2014/main" id="{6845D688-B5C6-495F-9824-D8B05D53D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3686175"/>
                        <a:ext cx="5184775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3F5A2-E3D8-4EA1-942D-D09BD7E7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25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84D01-A390-4AC6-A5E3-E53D456E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>
                <a:solidFill>
                  <a:schemeClr val="accent1">
                    <a:satMod val="150000"/>
                  </a:schemeClr>
                </a:solidFill>
              </a:rPr>
              <a:t>Напряженность электрического поля</a:t>
            </a:r>
            <a:r>
              <a:rPr lang="en-GB" sz="3200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sz="3200" dirty="0">
                <a:solidFill>
                  <a:schemeClr val="accent1">
                    <a:satMod val="150000"/>
                  </a:schemeClr>
                </a:solidFill>
              </a:rPr>
              <a:t>заряда, распределенного по поверхности или по линии</a:t>
            </a:r>
          </a:p>
        </p:txBody>
      </p:sp>
      <p:sp>
        <p:nvSpPr>
          <p:cNvPr id="15365" name="Содержимое 2">
            <a:extLst>
              <a:ext uri="{FF2B5EF4-FFF2-40B4-BE49-F238E27FC236}">
                <a16:creationId xmlns:a16="http://schemas.microsoft.com/office/drawing/2014/main" id="{ACFA89BC-CF2B-45E7-AC62-4412FB7F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774826"/>
            <a:ext cx="8713787" cy="4894263"/>
          </a:xfrm>
        </p:spPr>
        <p:txBody>
          <a:bodyPr/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Аналогично, для зарядов, распределенных по поверхности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длине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заряженных тел:</a:t>
            </a: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FC5F1039-B22C-4041-BB05-1041E8E8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15367" name="Rectangle 4">
            <a:extLst>
              <a:ext uri="{FF2B5EF4-FFF2-40B4-BE49-F238E27FC236}">
                <a16:creationId xmlns:a16="http://schemas.microsoft.com/office/drawing/2014/main" id="{D8ED22B2-313E-486D-8CE5-0376D92E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2B99195C-F239-433D-9F88-8C70458F5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4888" y="2852739"/>
          <a:ext cx="47117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54951" imgH="444307" progId="Equation.3">
                  <p:embed/>
                </p:oleObj>
              </mc:Choice>
              <mc:Fallback>
                <p:oleObj name="Формула" r:id="rId2" imgW="1954951" imgH="444307" progId="Equation.3">
                  <p:embed/>
                  <p:pic>
                    <p:nvPicPr>
                      <p:cNvPr id="15362" name="Object 3">
                        <a:extLst>
                          <a:ext uri="{FF2B5EF4-FFF2-40B4-BE49-F238E27FC236}">
                            <a16:creationId xmlns:a16="http://schemas.microsoft.com/office/drawing/2014/main" id="{2B99195C-F239-433D-9F88-8C70458F5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2852739"/>
                        <a:ext cx="4711700" cy="10810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6">
            <a:extLst>
              <a:ext uri="{FF2B5EF4-FFF2-40B4-BE49-F238E27FC236}">
                <a16:creationId xmlns:a16="http://schemas.microsoft.com/office/drawing/2014/main" id="{0CE5AA15-BFCB-4590-9A01-32B86A394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0D28E3F5-A7DB-4526-9F46-DC881D846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1" y="4221163"/>
          <a:ext cx="44799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905000" imgH="431800" progId="Equation.3">
                  <p:embed/>
                </p:oleObj>
              </mc:Choice>
              <mc:Fallback>
                <p:oleObj name="Формула" r:id="rId4" imgW="1905000" imgH="431800" progId="Equation.3">
                  <p:embed/>
                  <p:pic>
                    <p:nvPicPr>
                      <p:cNvPr id="15363" name="Object 5">
                        <a:extLst>
                          <a:ext uri="{FF2B5EF4-FFF2-40B4-BE49-F238E27FC236}">
                            <a16:creationId xmlns:a16="http://schemas.microsoft.com/office/drawing/2014/main" id="{0D28E3F5-A7DB-4526-9F46-DC881D8461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1" y="4221163"/>
                        <a:ext cx="4479925" cy="1008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1104A0-62F0-47E8-BF95-A23B6818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26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7F007-9EFF-4A56-BBF5-4147B096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Силовые линии </a:t>
            </a:r>
            <a:br>
              <a:rPr lang="ru-RU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электрического поля</a:t>
            </a:r>
          </a:p>
        </p:txBody>
      </p:sp>
      <p:sp>
        <p:nvSpPr>
          <p:cNvPr id="99331" name="Содержимое 2">
            <a:extLst>
              <a:ext uri="{FF2B5EF4-FFF2-40B4-BE49-F238E27FC236}">
                <a16:creationId xmlns:a16="http://schemas.microsoft.com/office/drawing/2014/main" id="{72DB5DAD-DCC9-4FAC-A416-A7DE4639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774826"/>
            <a:ext cx="8785225" cy="4625975"/>
          </a:xfrm>
        </p:spPr>
        <p:txBody>
          <a:bodyPr/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 электростатическое поле изображают с помощью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линий напряженности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силовых линий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линий, касательная к которым в каждой точке совпадает с направлением вектора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Линиям напряженности приписывается направление, совпадающее с направлением вектора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Густота этих линий пропорциональная модулю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вектора напряженности. </a:t>
            </a:r>
          </a:p>
          <a:p>
            <a:pPr eaLnBrk="1" hangingPunct="1"/>
            <a:endParaRPr lang="en-GB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 данной точке пространства вектор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лишь одно направление, то линии вектора напряженности никогда не пересекаются.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2086C7-7DEB-4A1D-A60D-60EC3CBD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27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F2465-BF73-41D1-972B-312CA2AC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Свойства силовых линий электрического поля</a:t>
            </a:r>
          </a:p>
        </p:txBody>
      </p:sp>
      <p:sp>
        <p:nvSpPr>
          <p:cNvPr id="100355" name="Содержимое 2">
            <a:extLst>
              <a:ext uri="{FF2B5EF4-FFF2-40B4-BE49-F238E27FC236}">
                <a16:creationId xmlns:a16="http://schemas.microsoft.com/office/drawing/2014/main" id="{30456339-7F83-4E74-86BC-109FFD19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557338"/>
            <a:ext cx="8964613" cy="5111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Силовые линии указывают направление напряженности электрического поля: в любой точке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напряженности </a:t>
            </a:r>
            <a:r>
              <a:rPr lang="en-GB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электрического поля направлена по касательной к силовой линии.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Силовые линии проводятся так, чтобы модуль вектора напряженности электрического поля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пропорционален числу линий, проходящих через единичную площадку, перпендикулярную линиям. 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Силовые линии начинаются только на положительных зарядах и заканчиваются только на отрицательных зарядах; число линий, выходящих из заряда или входящих в него, пропорционально величине заряда.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8A7081-8858-4705-8433-74919AC4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28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0951A-7056-4704-8E47-C8421DD7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Силовые линии электрического поля точечного заряда</a:t>
            </a:r>
          </a:p>
        </p:txBody>
      </p:sp>
      <p:pic>
        <p:nvPicPr>
          <p:cNvPr id="101379" name="Содержимое 4">
            <a:extLst>
              <a:ext uri="{FF2B5EF4-FFF2-40B4-BE49-F238E27FC236}">
                <a16:creationId xmlns:a16="http://schemas.microsoft.com/office/drawing/2014/main" id="{1396D942-B82A-49E9-8F84-ACACC8003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5164" y="2133600"/>
            <a:ext cx="8275637" cy="388778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2A1E1F-C579-4324-99F1-518D9B15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29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D06C2-1FF1-42A7-A270-28CFE232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Свойства электрического заряда</a:t>
            </a:r>
          </a:p>
        </p:txBody>
      </p:sp>
      <p:sp>
        <p:nvSpPr>
          <p:cNvPr id="88067" name="Содержимое 2">
            <a:extLst>
              <a:ext uri="{FF2B5EF4-FFF2-40B4-BE49-F238E27FC236}">
                <a16:creationId xmlns:a16="http://schemas.microsoft.com/office/drawing/2014/main" id="{DD5D2291-2220-4336-A820-73F761A5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628776"/>
            <a:ext cx="8785225" cy="5040313"/>
          </a:xfrm>
        </p:spPr>
        <p:txBody>
          <a:bodyPr/>
          <a:lstStyle/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Носители электрического заряда 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заряженные элементарные частицы:</a:t>
            </a:r>
          </a:p>
          <a:p>
            <a:pPr lvl="1" eaLnBrk="1" hangingPunct="1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протон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их античастицы – </a:t>
            </a: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антипротон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позитрон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нестабильные частицы - </a:t>
            </a: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-мезоны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-мезоны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т.д.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	Заряженные частицы взаимодействуют друг с другом с силами, которые убывают с расстоянием так же медленно, как гравитационные, но во много раз превышающими их по величине.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5BFA2B-5D80-449E-918A-76B6507A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3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E6CF3-9BF3-4507-BC20-2A1C945B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Силовые линии </a:t>
            </a:r>
            <a:br>
              <a:rPr lang="ru-RU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электрического поля</a:t>
            </a:r>
          </a:p>
        </p:txBody>
      </p:sp>
      <p:sp>
        <p:nvSpPr>
          <p:cNvPr id="102403" name="TextBox 5">
            <a:extLst>
              <a:ext uri="{FF2B5EF4-FFF2-40B4-BE49-F238E27FC236}">
                <a16:creationId xmlns:a16="http://schemas.microsoft.com/office/drawing/2014/main" id="{ECF3B8DE-47E1-42D2-AE1E-7686DBC8B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1773239"/>
            <a:ext cx="43926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Силовые линии электрического поля системы из 2-х равных по модулю и противоположных по знаку точечных зарядов.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Силовые линии электрического поля системы из 2-х равных по модулю и одинаковых по знаку точечных зарядов.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04" name="Содержимое 7">
            <a:extLst>
              <a:ext uri="{FF2B5EF4-FFF2-40B4-BE49-F238E27FC236}">
                <a16:creationId xmlns:a16="http://schemas.microsoft.com/office/drawing/2014/main" id="{8ADF89AB-93F9-4C55-8CE0-2ED637F40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628776"/>
            <a:ext cx="3898900" cy="5095875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5C9EA5-1D20-4B7E-90FF-8641E258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 eaLnBrk="1" hangingPunct="1"/>
              <a:t>30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>
          <a:xfrm>
            <a:off x="1812925" y="44451"/>
            <a:ext cx="7812088" cy="1331913"/>
          </a:xfrm>
        </p:spPr>
        <p:txBody>
          <a:bodyPr/>
          <a:lstStyle/>
          <a:p>
            <a:pPr marL="723900" indent="-723900" algn="ctr">
              <a:defRPr/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ПОТОК ВЕКТОРА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НАПРЯЖЕННОСТИ ПОЛЯ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752600"/>
            <a:ext cx="5184775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Поток вектора напряженности поля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через элементарную площадку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определяется выражением  </a:t>
            </a:r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                          - вектор элемента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                            поверхности</a:t>
            </a:r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Поток вектора через произвольную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поверхность определяется выражением </a:t>
            </a:r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  <a:p>
            <a:pPr eaLnBrk="1" hangingPunct="1">
              <a:buFont typeface="Wingdings" pitchFamily="2" charset="2"/>
              <a:buNone/>
            </a:pPr>
            <a:endParaRPr lang="ru-RU" sz="1800" dirty="0"/>
          </a:p>
        </p:txBody>
      </p:sp>
      <p:pic>
        <p:nvPicPr>
          <p:cNvPr id="1032" name="Picture 8" descr="Элементарный поток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457950" y="2071689"/>
            <a:ext cx="4210050" cy="2357437"/>
          </a:xfrm>
        </p:spPr>
      </p:pic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3167063" y="5715000"/>
          <a:ext cx="57785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95600" imgH="850680" progId="">
                  <p:embed/>
                </p:oleObj>
              </mc:Choice>
              <mc:Fallback>
                <p:oleObj name="Equation" r:id="rId3" imgW="5295600" imgH="850680" progId="">
                  <p:embed/>
                  <p:pic>
                    <p:nvPicPr>
                      <p:cNvPr id="419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5715000"/>
                        <a:ext cx="57785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5"/>
          <p:cNvGraphicFramePr>
            <a:graphicFrameLocks noChangeAspect="1"/>
          </p:cNvGraphicFramePr>
          <p:nvPr/>
        </p:nvGraphicFramePr>
        <p:xfrm>
          <a:off x="5591176" y="2133601"/>
          <a:ext cx="36036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15640" imgH="177480" progId="Equation.3">
                  <p:embed/>
                </p:oleObj>
              </mc:Choice>
              <mc:Fallback>
                <p:oleObj name="Формула" r:id="rId5" imgW="215640" imgH="177480" progId="Equation.3">
                  <p:embed/>
                  <p:pic>
                    <p:nvPicPr>
                      <p:cNvPr id="10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2133601"/>
                        <a:ext cx="360363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425911"/>
              </p:ext>
            </p:extLst>
          </p:nvPr>
        </p:nvGraphicFramePr>
        <p:xfrm>
          <a:off x="1508125" y="2906502"/>
          <a:ext cx="488156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17360" imgH="507960" progId="Equation.DSMT4">
                  <p:embed/>
                </p:oleObj>
              </mc:Choice>
              <mc:Fallback>
                <p:oleObj name="Equation" r:id="rId7" imgW="1917360" imgH="507960" progId="Equation.DSMT4">
                  <p:embed/>
                  <p:pic>
                    <p:nvPicPr>
                      <p:cNvPr id="420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906502"/>
                        <a:ext cx="4881563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8810625" y="3571876"/>
            <a:ext cx="285750" cy="214313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029" name="Object 18"/>
          <p:cNvGraphicFramePr>
            <a:graphicFrameLocks noChangeAspect="1"/>
          </p:cNvGraphicFramePr>
          <p:nvPr/>
        </p:nvGraphicFramePr>
        <p:xfrm>
          <a:off x="8810626" y="3571876"/>
          <a:ext cx="36036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215640" imgH="177480" progId="Equation.3">
                  <p:embed/>
                </p:oleObj>
              </mc:Choice>
              <mc:Fallback>
                <p:oleObj name="Формула" r:id="rId9" imgW="215640" imgH="177480" progId="Equation.3">
                  <p:embed/>
                  <p:pic>
                    <p:nvPicPr>
                      <p:cNvPr id="102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6" y="3571876"/>
                        <a:ext cx="360363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83079" y="285752"/>
            <a:ext cx="11283351" cy="11117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ru-RU" sz="3200" dirty="0"/>
              <a:t>Поток вектора есть величина алгебраическая. </a:t>
            </a:r>
          </a:p>
          <a:p>
            <a:pPr marL="0" indent="0">
              <a:buNone/>
              <a:defRPr/>
            </a:pPr>
            <a:r>
              <a:rPr lang="ru-RU" sz="3200" dirty="0"/>
              <a:t>Знак потока зависит от выбора направления</a:t>
            </a:r>
            <a:r>
              <a:rPr lang="en-US" sz="3200" dirty="0"/>
              <a:t> </a:t>
            </a:r>
            <a:r>
              <a:rPr lang="ru-RU" sz="3200" dirty="0"/>
              <a:t>нормали к</a:t>
            </a:r>
            <a:r>
              <a:rPr lang="en-US" sz="3200" dirty="0"/>
              <a:t> </a:t>
            </a:r>
            <a:r>
              <a:rPr lang="ru-RU" sz="3200" dirty="0"/>
              <a:t>поверхности.  </a:t>
            </a:r>
          </a:p>
          <a:p>
            <a:pPr eaLnBrk="1" hangingPunct="1">
              <a:defRPr/>
            </a:pPr>
            <a:endParaRPr lang="ru-RU" dirty="0"/>
          </a:p>
        </p:txBody>
      </p:sp>
      <p:pic>
        <p:nvPicPr>
          <p:cNvPr id="2052" name="Picture 9" descr="Поток вектора Е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31505" y="1556792"/>
            <a:ext cx="5059411" cy="4276504"/>
          </a:xfrm>
        </p:spPr>
      </p:pic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7469188" y="2000251"/>
          <a:ext cx="3198812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257120" imgH="736560" progId="Equation.3">
                  <p:embed/>
                </p:oleObj>
              </mc:Choice>
              <mc:Fallback>
                <p:oleObj name="Формула" r:id="rId3" imgW="1257120" imgH="736560" progId="Equation.3">
                  <p:embed/>
                  <p:pic>
                    <p:nvPicPr>
                      <p:cNvPr id="890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8" y="2000251"/>
                        <a:ext cx="3198812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Теорема 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 err="1">
                <a:solidFill>
                  <a:schemeClr val="accent1">
                    <a:satMod val="150000"/>
                  </a:schemeClr>
                </a:solidFill>
              </a:rPr>
              <a:t>остроградского</a:t>
            </a: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 - гаусса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1752601"/>
            <a:ext cx="8964613" cy="13890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Поток некоторого вектора через произвольную замкнутую поверхность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равен интегралу от дивергенции этого же вектора по объему,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ограниченному рассматриваемой  поверхностью  </a:t>
            </a:r>
          </a:p>
        </p:txBody>
      </p:sp>
      <p:pic>
        <p:nvPicPr>
          <p:cNvPr id="17413" name="Picture 6" descr="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551" y="2924175"/>
            <a:ext cx="1884363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7" descr="Гаус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3038" y="2708276"/>
            <a:ext cx="1903412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1972995" y="5157789"/>
            <a:ext cx="21563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/>
              <a:t>Михаил Васильевич</a:t>
            </a:r>
          </a:p>
          <a:p>
            <a:pPr algn="ctr"/>
            <a:r>
              <a:rPr lang="ru-RU" dirty="0"/>
              <a:t>Остроградский</a:t>
            </a:r>
          </a:p>
          <a:p>
            <a:pPr algn="ctr"/>
            <a:r>
              <a:rPr lang="ru-RU" dirty="0"/>
              <a:t>1801 – 1862</a:t>
            </a:r>
          </a:p>
          <a:p>
            <a:pPr algn="ctr"/>
            <a:r>
              <a:rPr lang="ru-RU" dirty="0"/>
              <a:t>русский математик 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7602068" y="5300664"/>
            <a:ext cx="23361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/>
              <a:t>Карл Фридрих</a:t>
            </a:r>
          </a:p>
          <a:p>
            <a:pPr algn="ctr"/>
            <a:r>
              <a:rPr lang="ru-RU"/>
              <a:t>Гаусс</a:t>
            </a:r>
          </a:p>
          <a:p>
            <a:pPr algn="ctr"/>
            <a:r>
              <a:rPr lang="ru-RU"/>
              <a:t>1777 – 1855</a:t>
            </a:r>
          </a:p>
          <a:p>
            <a:pPr algn="ctr"/>
            <a:r>
              <a:rPr lang="ru-RU"/>
              <a:t>немецкий математик </a:t>
            </a:r>
          </a:p>
        </p:txBody>
      </p:sp>
      <p:pic>
        <p:nvPicPr>
          <p:cNvPr id="17417" name="Picture 11" descr="Точечный заряд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8551" y="4076701"/>
            <a:ext cx="197961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0" name="Object 1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2324341"/>
              </p:ext>
            </p:extLst>
          </p:nvPr>
        </p:nvGraphicFramePr>
        <p:xfrm>
          <a:off x="4511675" y="3016250"/>
          <a:ext cx="2592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0" imgH="380880" progId="Equation.DSMT4">
                  <p:embed/>
                </p:oleObj>
              </mc:Choice>
              <mc:Fallback>
                <p:oleObj name="Equation" r:id="rId5" imgW="1143000" imgH="380880" progId="Equation.DSMT4">
                  <p:embed/>
                  <p:pic>
                    <p:nvPicPr>
                      <p:cNvPr id="174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016250"/>
                        <a:ext cx="25923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879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4"/>
          <p:cNvSpPr>
            <a:spLocks noGrp="1" noChangeArrowheads="1"/>
          </p:cNvSpPr>
          <p:nvPr>
            <p:ph type="title"/>
          </p:nvPr>
        </p:nvSpPr>
        <p:spPr>
          <a:xfrm>
            <a:off x="2098675" y="52389"/>
            <a:ext cx="8001000" cy="1216025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Дивергенция вектора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напряженности поля</a:t>
            </a:r>
          </a:p>
        </p:txBody>
      </p:sp>
      <p:sp>
        <p:nvSpPr>
          <p:cNvPr id="184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52601"/>
            <a:ext cx="9144000" cy="4772025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33CC33"/>
                </a:solidFill>
              </a:rPr>
              <a:t>Дивергенцией </a:t>
            </a:r>
            <a:r>
              <a:rPr lang="ru-RU" sz="1800" dirty="0"/>
              <a:t>(</a:t>
            </a:r>
            <a:r>
              <a:rPr lang="en-US" sz="1800" dirty="0" err="1"/>
              <a:t>divergentia</a:t>
            </a:r>
            <a:r>
              <a:rPr lang="en-US" sz="1800" dirty="0"/>
              <a:t> – </a:t>
            </a:r>
            <a:r>
              <a:rPr lang="ru-RU" sz="1800" dirty="0"/>
              <a:t>расхождение) векторного поля называется</a:t>
            </a:r>
          </a:p>
          <a:p>
            <a:pPr marL="0" indent="0">
              <a:buNone/>
            </a:pPr>
            <a:r>
              <a:rPr lang="ru-RU" sz="1800" dirty="0"/>
              <a:t>величина, численно равная плотности точек (т.е. количеству точек в </a:t>
            </a:r>
            <a:r>
              <a:rPr lang="ru-RU" sz="1800" dirty="0" err="1"/>
              <a:t>еди</a:t>
            </a:r>
            <a:r>
              <a:rPr lang="ru-RU" sz="1800" dirty="0"/>
              <a:t>-</a:t>
            </a:r>
          </a:p>
          <a:p>
            <a:pPr marL="0" indent="0">
              <a:buNone/>
            </a:pPr>
            <a:r>
              <a:rPr lang="ru-RU" sz="1800" dirty="0" err="1"/>
              <a:t>нице</a:t>
            </a:r>
            <a:r>
              <a:rPr lang="ru-RU" sz="1800" dirty="0"/>
              <a:t> объема), в которых начинаются либо оканчиваются силовые линии поля. Определение дивергенции имеет вид:    </a:t>
            </a:r>
          </a:p>
        </p:txBody>
      </p:sp>
      <p:pic>
        <p:nvPicPr>
          <p:cNvPr id="18442" name="Picture 7" descr="Поток через элементарный объем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62926" y="3141664"/>
            <a:ext cx="2181225" cy="2447925"/>
          </a:xfrm>
        </p:spPr>
      </p:pic>
      <p:graphicFrame>
        <p:nvGraphicFramePr>
          <p:cNvPr id="3074" name="Object 17"/>
          <p:cNvGraphicFramePr>
            <a:graphicFrameLocks noChangeAspect="1"/>
          </p:cNvGraphicFramePr>
          <p:nvPr/>
        </p:nvGraphicFramePr>
        <p:xfrm>
          <a:off x="6240463" y="5805488"/>
          <a:ext cx="3962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46360" imgH="1079280" progId="">
                  <p:embed/>
                </p:oleObj>
              </mc:Choice>
              <mc:Fallback>
                <p:oleObj name="Equation" r:id="rId3" imgW="5346360" imgH="1079280" progId="">
                  <p:embed/>
                  <p:pic>
                    <p:nvPicPr>
                      <p:cNvPr id="307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5805488"/>
                        <a:ext cx="3962400" cy="800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8"/>
          <p:cNvGraphicFramePr>
            <a:graphicFrameLocks noChangeAspect="1"/>
          </p:cNvGraphicFramePr>
          <p:nvPr/>
        </p:nvGraphicFramePr>
        <p:xfrm>
          <a:off x="3238501" y="3000376"/>
          <a:ext cx="27352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384200" imgH="444240" progId="Equation.3">
                  <p:embed/>
                </p:oleObj>
              </mc:Choice>
              <mc:Fallback>
                <p:oleObj name="Формула" r:id="rId5" imgW="1384200" imgH="444240" progId="Equation.3">
                  <p:embed/>
                  <p:pic>
                    <p:nvPicPr>
                      <p:cNvPr id="1843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3000376"/>
                        <a:ext cx="2735263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0"/>
          <p:cNvGraphicFramePr>
            <a:graphicFrameLocks noChangeAspect="1"/>
          </p:cNvGraphicFramePr>
          <p:nvPr/>
        </p:nvGraphicFramePr>
        <p:xfrm>
          <a:off x="1919288" y="3860800"/>
          <a:ext cx="53213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2692080" imgH="457200" progId="Equation.3">
                  <p:embed/>
                </p:oleObj>
              </mc:Choice>
              <mc:Fallback>
                <p:oleObj name="Формула" r:id="rId7" imgW="2692080" imgH="457200" progId="Equation.3">
                  <p:embed/>
                  <p:pic>
                    <p:nvPicPr>
                      <p:cNvPr id="30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860800"/>
                        <a:ext cx="53213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21"/>
          <p:cNvGraphicFramePr>
            <a:graphicFrameLocks noChangeAspect="1"/>
          </p:cNvGraphicFramePr>
          <p:nvPr/>
        </p:nvGraphicFramePr>
        <p:xfrm>
          <a:off x="1524001" y="4652964"/>
          <a:ext cx="597376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3022560" imgH="685800" progId="Equation.3">
                  <p:embed/>
                </p:oleObj>
              </mc:Choice>
              <mc:Fallback>
                <p:oleObj name="Формула" r:id="rId9" imgW="3022560" imgH="685800" progId="Equation.3">
                  <p:embed/>
                  <p:pic>
                    <p:nvPicPr>
                      <p:cNvPr id="30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652964"/>
                        <a:ext cx="5973763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2"/>
          <p:cNvGraphicFramePr>
            <a:graphicFrameLocks noChangeAspect="1"/>
          </p:cNvGraphicFramePr>
          <p:nvPr/>
        </p:nvGraphicFramePr>
        <p:xfrm>
          <a:off x="3457575" y="5489575"/>
          <a:ext cx="21082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1066680" imgH="203040" progId="Equation.3">
                  <p:embed/>
                </p:oleObj>
              </mc:Choice>
              <mc:Fallback>
                <p:oleObj name="Формула" r:id="rId11" imgW="1066680" imgH="203040" progId="Equation.3">
                  <p:embed/>
                  <p:pic>
                    <p:nvPicPr>
                      <p:cNvPr id="184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5489575"/>
                        <a:ext cx="21082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3"/>
          <p:cNvGraphicFramePr>
            <a:graphicFrameLocks noChangeAspect="1"/>
          </p:cNvGraphicFramePr>
          <p:nvPr/>
        </p:nvGraphicFramePr>
        <p:xfrm>
          <a:off x="1703388" y="5805489"/>
          <a:ext cx="37147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1879560" imgH="711000" progId="Equation.3">
                  <p:embed/>
                </p:oleObj>
              </mc:Choice>
              <mc:Fallback>
                <p:oleObj name="Формула" r:id="rId13" imgW="1879560" imgH="711000" progId="Equation.3">
                  <p:embed/>
                  <p:pic>
                    <p:nvPicPr>
                      <p:cNvPr id="30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805489"/>
                        <a:ext cx="3714750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1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166812" y="1"/>
            <a:ext cx="6357938" cy="1216025"/>
          </a:xfrm>
        </p:spPr>
        <p:txBody>
          <a:bodyPr/>
          <a:lstStyle/>
          <a:p>
            <a:pPr algn="ctr" eaLnBrk="1" hangingPunct="1"/>
            <a:r>
              <a:rPr lang="ru-RU" b="1" dirty="0">
                <a:solidFill>
                  <a:srgbClr val="33CC33"/>
                </a:solidFill>
              </a:rPr>
              <a:t> </a:t>
            </a: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Теорема Гаусса</a:t>
            </a:r>
          </a:p>
        </p:txBody>
      </p:sp>
      <p:graphicFrame>
        <p:nvGraphicFramePr>
          <p:cNvPr id="3074" name="Object 19"/>
          <p:cNvGraphicFramePr>
            <a:graphicFrameLocks noChangeAspect="1"/>
          </p:cNvGraphicFramePr>
          <p:nvPr/>
        </p:nvGraphicFramePr>
        <p:xfrm>
          <a:off x="4727575" y="2852739"/>
          <a:ext cx="29464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079280" imgH="444240" progId="Equation.3">
                  <p:embed/>
                </p:oleObj>
              </mc:Choice>
              <mc:Fallback>
                <p:oleObj name="Формула" r:id="rId2" imgW="1079280" imgH="444240" progId="Equation.3">
                  <p:embed/>
                  <p:pic>
                    <p:nvPicPr>
                      <p:cNvPr id="307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852739"/>
                        <a:ext cx="2946400" cy="12144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Текст 2"/>
          <p:cNvSpPr txBox="1">
            <a:spLocks/>
          </p:cNvSpPr>
          <p:nvPr/>
        </p:nvSpPr>
        <p:spPr bwMode="auto">
          <a:xfrm>
            <a:off x="2279651" y="1773239"/>
            <a:ext cx="81010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ru-RU" sz="2000" kern="0" dirty="0">
                <a:latin typeface="Arial" pitchFamily="34" charset="0"/>
                <a:cs typeface="Arial" pitchFamily="34" charset="0"/>
              </a:rPr>
              <a:t>	Поток вектора напряженности электростатического поля сквозь </a:t>
            </a:r>
            <a:r>
              <a:rPr lang="ru-RU" sz="20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любую замкнутую</a:t>
            </a:r>
            <a:r>
              <a:rPr lang="ru-RU" sz="2000" i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kern="0" dirty="0">
                <a:latin typeface="Arial" pitchFamily="34" charset="0"/>
                <a:cs typeface="Arial" pitchFamily="34" charset="0"/>
              </a:rPr>
              <a:t>поверхность равен </a:t>
            </a:r>
            <a:r>
              <a:rPr lang="ru-RU" sz="20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алгебраической</a:t>
            </a:r>
            <a:r>
              <a:rPr lang="ru-RU" sz="2000" i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kern="0" dirty="0">
                <a:latin typeface="Arial" pitchFamily="34" charset="0"/>
                <a:cs typeface="Arial" pitchFamily="34" charset="0"/>
              </a:rPr>
              <a:t>сумме зарядов, находящихся </a:t>
            </a:r>
            <a:r>
              <a:rPr lang="ru-RU" sz="20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внутри</a:t>
            </a:r>
            <a:r>
              <a:rPr lang="ru-RU" sz="2000" kern="0" dirty="0">
                <a:latin typeface="Arial" pitchFamily="34" charset="0"/>
                <a:cs typeface="Arial" pitchFamily="34" charset="0"/>
              </a:rPr>
              <a:t> этой поверхности, деленной на </a:t>
            </a:r>
            <a:r>
              <a:rPr lang="ru-RU" sz="2400" b="1" i="1" kern="0" dirty="0">
                <a:latin typeface="Arial" pitchFamily="34" charset="0"/>
                <a:cs typeface="Arial" pitchFamily="34" charset="0"/>
                <a:sym typeface="Symbol"/>
              </a:rPr>
              <a:t></a:t>
            </a:r>
            <a:r>
              <a:rPr lang="ru-RU" sz="2000" kern="0" baseline="-25000" dirty="0">
                <a:latin typeface="Arial" pitchFamily="34" charset="0"/>
                <a:cs typeface="Arial" pitchFamily="34" charset="0"/>
                <a:sym typeface="Symbol"/>
              </a:rPr>
              <a:t>0</a:t>
            </a:r>
            <a:r>
              <a:rPr lang="ru-RU" sz="2000" kern="0" dirty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ru-RU" sz="20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ru-RU" sz="2000" kern="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endParaRPr lang="ru-RU" sz="3000" kern="0" dirty="0"/>
          </a:p>
        </p:txBody>
      </p:sp>
      <p:sp>
        <p:nvSpPr>
          <p:cNvPr id="19" name="Текст 2"/>
          <p:cNvSpPr txBox="1">
            <a:spLocks/>
          </p:cNvSpPr>
          <p:nvPr/>
        </p:nvSpPr>
        <p:spPr bwMode="auto">
          <a:xfrm>
            <a:off x="1631951" y="4076700"/>
            <a:ext cx="87852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ru-RU" sz="2000" kern="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000" b="1" kern="0" dirty="0">
                <a:latin typeface="Arial" pitchFamily="34" charset="0"/>
                <a:cs typeface="Arial" pitchFamily="34" charset="0"/>
              </a:rPr>
              <a:t>1.</a:t>
            </a:r>
            <a:r>
              <a:rPr lang="ru-RU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  <a:ea typeface="FangSong" pitchFamily="49" charset="-122"/>
                <a:cs typeface="Arial" pitchFamily="34" charset="0"/>
              </a:rPr>
              <a:t>Теорема Гаусса устанавливает фундаментальное свойство ЭП – наличие у него </a:t>
            </a:r>
            <a:r>
              <a:rPr lang="ru-RU" sz="2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  <a:ea typeface="FangSong" pitchFamily="49" charset="-122"/>
                <a:cs typeface="Arial" pitchFamily="34" charset="0"/>
              </a:rPr>
              <a:t>источников  (+ заряды) </a:t>
            </a:r>
            <a:r>
              <a:rPr lang="ru-RU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  <a:ea typeface="FangSong" pitchFamily="49" charset="-122"/>
                <a:cs typeface="Arial" pitchFamily="34" charset="0"/>
              </a:rPr>
              <a:t> (и </a:t>
            </a:r>
            <a:r>
              <a:rPr lang="ru-RU" sz="2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  <a:ea typeface="FangSong" pitchFamily="49" charset="-122"/>
                <a:cs typeface="Arial" pitchFamily="34" charset="0"/>
              </a:rPr>
              <a:t>стоков (- заряды))</a:t>
            </a:r>
            <a:r>
              <a:rPr lang="ru-RU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  <a:ea typeface="FangSong" pitchFamily="49" charset="-122"/>
                <a:cs typeface="Arial" pitchFamily="34" charset="0"/>
              </a:rPr>
              <a:t>  линий поля.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ru-RU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endParaRPr lang="ru-RU" sz="3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Текст 2"/>
          <p:cNvSpPr txBox="1">
            <a:spLocks/>
          </p:cNvSpPr>
          <p:nvPr/>
        </p:nvSpPr>
        <p:spPr bwMode="auto">
          <a:xfrm>
            <a:off x="1703388" y="5229225"/>
            <a:ext cx="89646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ru-RU" sz="2000" kern="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000" b="1" kern="0" dirty="0">
                <a:latin typeface="Arial" pitchFamily="34" charset="0"/>
                <a:cs typeface="Arial" pitchFamily="34" charset="0"/>
              </a:rPr>
              <a:t>2.</a:t>
            </a:r>
            <a:r>
              <a:rPr lang="ru-RU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  <a:ea typeface="FangSong" pitchFamily="49" charset="-122"/>
                <a:cs typeface="Arial" pitchFamily="34" charset="0"/>
              </a:rPr>
              <a:t>Теорема Гаусса позволяет вычислять напряженность поля систем дискретно и непрерывно распределенных зарядов, т.е. выступает аналогом  закона Кулона и принципа суперпозиции.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ru-RU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endParaRPr lang="ru-RU" sz="3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1524000" y="1988840"/>
            <a:ext cx="2880320" cy="28803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62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Примеры использования Теоремы Гаусса</a:t>
            </a:r>
          </a:p>
        </p:txBody>
      </p:sp>
      <p:sp>
        <p:nvSpPr>
          <p:cNvPr id="7" name="Овал 6"/>
          <p:cNvSpPr/>
          <p:nvPr/>
        </p:nvSpPr>
        <p:spPr>
          <a:xfrm>
            <a:off x="2100064" y="32849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</a:p>
        </p:txBody>
      </p:sp>
      <p:sp>
        <p:nvSpPr>
          <p:cNvPr id="10" name="Овал 9"/>
          <p:cNvSpPr/>
          <p:nvPr/>
        </p:nvSpPr>
        <p:spPr>
          <a:xfrm>
            <a:off x="3396208" y="29249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</a:p>
        </p:txBody>
      </p:sp>
      <p:sp>
        <p:nvSpPr>
          <p:cNvPr id="11" name="Овал 10"/>
          <p:cNvSpPr/>
          <p:nvPr/>
        </p:nvSpPr>
        <p:spPr>
          <a:xfrm>
            <a:off x="2388096" y="24208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</a:p>
        </p:txBody>
      </p:sp>
      <p:sp>
        <p:nvSpPr>
          <p:cNvPr id="12" name="Овал 11"/>
          <p:cNvSpPr/>
          <p:nvPr/>
        </p:nvSpPr>
        <p:spPr>
          <a:xfrm>
            <a:off x="3828256" y="21328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</a:p>
        </p:txBody>
      </p:sp>
      <p:sp>
        <p:nvSpPr>
          <p:cNvPr id="13" name="Овал 12"/>
          <p:cNvSpPr/>
          <p:nvPr/>
        </p:nvSpPr>
        <p:spPr>
          <a:xfrm>
            <a:off x="3468216" y="37890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b="1" spc="50" dirty="0">
                <a:ln w="11430">
                  <a:solidFill>
                    <a:srgbClr val="0070C0"/>
                  </a:solidFill>
                </a:ln>
                <a:solidFill>
                  <a:srgbClr val="0033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</a:t>
            </a:r>
          </a:p>
        </p:txBody>
      </p:sp>
      <p:sp>
        <p:nvSpPr>
          <p:cNvPr id="14" name="Овал 13"/>
          <p:cNvSpPr/>
          <p:nvPr/>
        </p:nvSpPr>
        <p:spPr>
          <a:xfrm>
            <a:off x="2676128" y="43651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b="1" spc="50" dirty="0">
                <a:ln w="11430">
                  <a:solidFill>
                    <a:srgbClr val="0070C0"/>
                  </a:solidFill>
                </a:ln>
                <a:solidFill>
                  <a:srgbClr val="0033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6989" y="2276475"/>
            <a:ext cx="50482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q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3" name="Овал 22"/>
          <p:cNvSpPr/>
          <p:nvPr/>
        </p:nvSpPr>
        <p:spPr>
          <a:xfrm>
            <a:off x="1524000" y="3212976"/>
            <a:ext cx="2880320" cy="504056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2963864" y="3429000"/>
            <a:ext cx="73025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7" name="Прямая со стрелкой 16"/>
          <p:cNvCxnSpPr>
            <a:endCxn id="0" idx="1"/>
          </p:cNvCxnSpPr>
          <p:nvPr/>
        </p:nvCxnSpPr>
        <p:spPr>
          <a:xfrm flipH="1" flipV="1">
            <a:off x="1946275" y="2411414"/>
            <a:ext cx="1017588" cy="101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2388096" y="32849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3614" y="2627314"/>
            <a:ext cx="50482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q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63750" y="3213100"/>
            <a:ext cx="503238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q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424114" y="4005264"/>
            <a:ext cx="503237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q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432175" y="4005264"/>
            <a:ext cx="503238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q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935414" y="1908175"/>
            <a:ext cx="504825" cy="368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q</a:t>
            </a:r>
            <a:r>
              <a:rPr lang="en-US" baseline="-25000" dirty="0"/>
              <a:t>6</a:t>
            </a:r>
            <a:endParaRPr lang="ru-RU" baseline="-25000" dirty="0"/>
          </a:p>
        </p:txBody>
      </p:sp>
      <p:sp>
        <p:nvSpPr>
          <p:cNvPr id="33" name="Овал 32"/>
          <p:cNvSpPr/>
          <p:nvPr/>
        </p:nvSpPr>
        <p:spPr>
          <a:xfrm>
            <a:off x="4367808" y="39330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b="1" spc="50" dirty="0">
                <a:ln w="11430">
                  <a:solidFill>
                    <a:srgbClr val="0070C0"/>
                  </a:solidFill>
                </a:ln>
                <a:solidFill>
                  <a:srgbClr val="0033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11676" y="4005264"/>
            <a:ext cx="50482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q</a:t>
            </a:r>
            <a:r>
              <a:rPr lang="en-US" baseline="-25000" dirty="0"/>
              <a:t>7</a:t>
            </a:r>
            <a:endParaRPr lang="ru-RU" baseline="-25000" dirty="0"/>
          </a:p>
        </p:txBody>
      </p:sp>
      <p:sp>
        <p:nvSpPr>
          <p:cNvPr id="266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51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4825" y="5516564"/>
            <a:ext cx="35306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1703389" y="1844675"/>
            <a:ext cx="50482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</a:t>
            </a:r>
            <a:endParaRPr lang="ru-RU" baseline="-250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6024563" y="1700214"/>
            <a:ext cx="0" cy="48974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655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6657" name="Picture 33" descr="http://demo.sde.ru/file1.php/demo/physic2_lite/data/2_1_3/Files/image07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016" y="2060848"/>
            <a:ext cx="4057650" cy="196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166813" y="1"/>
            <a:ext cx="9072563" cy="1216025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ТЕОРЕМА ГАУССА 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в дифференциальной форме</a:t>
            </a:r>
          </a:p>
        </p:txBody>
      </p:sp>
      <p:graphicFrame>
        <p:nvGraphicFramePr>
          <p:cNvPr id="19458" name="Object 14"/>
          <p:cNvGraphicFramePr>
            <a:graphicFrameLocks noChangeAspect="1"/>
          </p:cNvGraphicFramePr>
          <p:nvPr/>
        </p:nvGraphicFramePr>
        <p:xfrm>
          <a:off x="3952875" y="3786189"/>
          <a:ext cx="3786188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63760" imgH="1002960" progId="">
                  <p:embed/>
                </p:oleObj>
              </mc:Choice>
              <mc:Fallback>
                <p:oleObj name="Equation" r:id="rId2" imgW="3263760" imgH="1002960" progId="">
                  <p:embed/>
                  <p:pic>
                    <p:nvPicPr>
                      <p:cNvPr id="194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3786189"/>
                        <a:ext cx="3786188" cy="116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67322"/>
              </p:ext>
            </p:extLst>
          </p:nvPr>
        </p:nvGraphicFramePr>
        <p:xfrm>
          <a:off x="8943524" y="5087144"/>
          <a:ext cx="15001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977760" progId="">
                  <p:embed/>
                </p:oleObj>
              </mc:Choice>
              <mc:Fallback>
                <p:oleObj name="Equation" r:id="rId4" imgW="1409400" imgH="977760" progId="">
                  <p:embed/>
                  <p:pic>
                    <p:nvPicPr>
                      <p:cNvPr id="194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3524" y="5087144"/>
                        <a:ext cx="1500188" cy="1041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7"/>
          <p:cNvGraphicFramePr>
            <a:graphicFrameLocks noChangeAspect="1"/>
          </p:cNvGraphicFramePr>
          <p:nvPr/>
        </p:nvGraphicFramePr>
        <p:xfrm>
          <a:off x="5024438" y="2143126"/>
          <a:ext cx="276066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393480" progId="">
                  <p:embed/>
                </p:oleObj>
              </mc:Choice>
              <mc:Fallback>
                <p:oleObj name="Equation" r:id="rId6" imgW="1054080" imgH="393480" progId="">
                  <p:embed/>
                  <p:pic>
                    <p:nvPicPr>
                      <p:cNvPr id="194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143126"/>
                        <a:ext cx="2760662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9"/>
          <p:cNvGraphicFramePr>
            <a:graphicFrameLocks noChangeAspect="1"/>
          </p:cNvGraphicFramePr>
          <p:nvPr/>
        </p:nvGraphicFramePr>
        <p:xfrm>
          <a:off x="7953376" y="2000251"/>
          <a:ext cx="25114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117440" imgH="444240" progId="Equation.3">
                  <p:embed/>
                </p:oleObj>
              </mc:Choice>
              <mc:Fallback>
                <p:oleObj name="Формула" r:id="rId8" imgW="1117440" imgH="444240" progId="Equation.3">
                  <p:embed/>
                  <p:pic>
                    <p:nvPicPr>
                      <p:cNvPr id="1946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6" y="2000251"/>
                        <a:ext cx="25114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809750" y="1928814"/>
          <a:ext cx="29464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079280" imgH="444240" progId="Equation.3">
                  <p:embed/>
                </p:oleObj>
              </mc:Choice>
              <mc:Fallback>
                <p:oleObj name="Формула" r:id="rId10" imgW="1079280" imgH="444240" progId="Equation.3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928814"/>
                        <a:ext cx="2946400" cy="1214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Текст 2"/>
          <p:cNvSpPr txBox="1">
            <a:spLocks/>
          </p:cNvSpPr>
          <p:nvPr/>
        </p:nvSpPr>
        <p:spPr bwMode="auto">
          <a:xfrm>
            <a:off x="4524376" y="3286126"/>
            <a:ext cx="30003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ru-RU" sz="2400" kern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используем Т О-Г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endParaRPr lang="ru-RU" sz="3000" kern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9815"/>
              </p:ext>
            </p:extLst>
          </p:nvPr>
        </p:nvGraphicFramePr>
        <p:xfrm>
          <a:off x="1748288" y="5017294"/>
          <a:ext cx="17684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647640" imgH="431640" progId="Equation.3">
                  <p:embed/>
                </p:oleObj>
              </mc:Choice>
              <mc:Fallback>
                <p:oleObj name="Формула" r:id="rId12" imgW="647640" imgH="431640" progId="Equation.3">
                  <p:embed/>
                  <p:pic>
                    <p:nvPicPr>
                      <p:cNvPr id="19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288" y="5017294"/>
                        <a:ext cx="1768475" cy="11811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Текст 2"/>
          <p:cNvSpPr txBox="1">
            <a:spLocks/>
          </p:cNvSpPr>
          <p:nvPr/>
        </p:nvSpPr>
        <p:spPr bwMode="auto">
          <a:xfrm>
            <a:off x="6096000" y="5357813"/>
            <a:ext cx="9286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ru-RU" sz="2400" kern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или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endParaRPr lang="ru-RU" sz="3000" kern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21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47851" y="115889"/>
            <a:ext cx="8569325" cy="1216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Примеры вычислений полей заряженных  тел простых симметрий</a:t>
            </a:r>
            <a:br>
              <a:rPr lang="ru-RU" sz="2400" b="1" dirty="0">
                <a:solidFill>
                  <a:srgbClr val="33CC33"/>
                </a:solidFill>
              </a:rPr>
            </a:br>
            <a:r>
              <a:rPr lang="ru-RU" sz="2400" b="1" dirty="0">
                <a:solidFill>
                  <a:srgbClr val="33CC33"/>
                </a:solidFill>
              </a:rPr>
              <a:t> </a:t>
            </a:r>
            <a:r>
              <a:rPr lang="ru-RU" sz="2400" b="1" dirty="0">
                <a:solidFill>
                  <a:srgbClr val="0070C0"/>
                </a:solidFill>
              </a:rPr>
              <a:t>Поле заряженной сферы</a:t>
            </a:r>
          </a:p>
        </p:txBody>
      </p:sp>
      <p:pic>
        <p:nvPicPr>
          <p:cNvPr id="8213" name="Picture 20" descr="Поле вне сферы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31964" y="1351595"/>
            <a:ext cx="2868612" cy="2886075"/>
          </a:xfrm>
        </p:spPr>
      </p:pic>
      <p:graphicFrame>
        <p:nvGraphicFramePr>
          <p:cNvPr id="8198" name="Object 21"/>
          <p:cNvGraphicFramePr>
            <a:graphicFrameLocks noChangeAspect="1"/>
          </p:cNvGraphicFramePr>
          <p:nvPr/>
        </p:nvGraphicFramePr>
        <p:xfrm>
          <a:off x="4738689" y="1928814"/>
          <a:ext cx="11525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330120" progId="">
                  <p:embed/>
                </p:oleObj>
              </mc:Choice>
              <mc:Fallback>
                <p:oleObj name="Equation" r:id="rId3" imgW="1282680" imgH="330120" progId="">
                  <p:embed/>
                  <p:pic>
                    <p:nvPicPr>
                      <p:cNvPr id="819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9" y="1928814"/>
                        <a:ext cx="11525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2"/>
          <p:cNvGraphicFramePr>
            <a:graphicFrameLocks noChangeAspect="1"/>
          </p:cNvGraphicFramePr>
          <p:nvPr/>
        </p:nvGraphicFramePr>
        <p:xfrm>
          <a:off x="6167439" y="1857376"/>
          <a:ext cx="17287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760" imgH="520560" progId="">
                  <p:embed/>
                </p:oleObj>
              </mc:Choice>
              <mc:Fallback>
                <p:oleObj name="Equation" r:id="rId5" imgW="1904760" imgH="520560" progId="">
                  <p:embed/>
                  <p:pic>
                    <p:nvPicPr>
                      <p:cNvPr id="819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1857376"/>
                        <a:ext cx="17287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4"/>
          <p:cNvGraphicFramePr>
            <a:graphicFrameLocks noChangeAspect="1"/>
          </p:cNvGraphicFramePr>
          <p:nvPr/>
        </p:nvGraphicFramePr>
        <p:xfrm>
          <a:off x="4667250" y="2357438"/>
          <a:ext cx="294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46240" imgH="977760" progId="">
                  <p:embed/>
                </p:oleObj>
              </mc:Choice>
              <mc:Fallback>
                <p:oleObj name="Equation" r:id="rId7" imgW="2946240" imgH="977760" progId="">
                  <p:embed/>
                  <p:pic>
                    <p:nvPicPr>
                      <p:cNvPr id="8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2357438"/>
                        <a:ext cx="2946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5"/>
          <p:cNvGraphicFramePr>
            <a:graphicFrameLocks noChangeAspect="1"/>
          </p:cNvGraphicFramePr>
          <p:nvPr/>
        </p:nvGraphicFramePr>
        <p:xfrm>
          <a:off x="7810500" y="2571750"/>
          <a:ext cx="260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03160" imgH="977760" progId="">
                  <p:embed/>
                </p:oleObj>
              </mc:Choice>
              <mc:Fallback>
                <p:oleObj name="Equation" r:id="rId9" imgW="2603160" imgH="977760" progId="">
                  <p:embed/>
                  <p:pic>
                    <p:nvPicPr>
                      <p:cNvPr id="8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2571750"/>
                        <a:ext cx="2603500" cy="9779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Line 36"/>
          <p:cNvSpPr>
            <a:spLocks noChangeShapeType="1"/>
          </p:cNvSpPr>
          <p:nvPr/>
        </p:nvSpPr>
        <p:spPr bwMode="auto">
          <a:xfrm>
            <a:off x="4738689" y="2286000"/>
            <a:ext cx="7191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8210" name="Object 37"/>
          <p:cNvGraphicFramePr>
            <a:graphicFrameLocks noChangeAspect="1"/>
          </p:cNvGraphicFramePr>
          <p:nvPr/>
        </p:nvGraphicFramePr>
        <p:xfrm>
          <a:off x="8167689" y="1714501"/>
          <a:ext cx="178593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952200" imgH="444240" progId="Equation.3">
                  <p:embed/>
                </p:oleObj>
              </mc:Choice>
              <mc:Fallback>
                <p:oleObj name="Формула" r:id="rId11" imgW="952200" imgH="444240" progId="Equation.3">
                  <p:embed/>
                  <p:pic>
                    <p:nvPicPr>
                      <p:cNvPr id="821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9" y="1714501"/>
                        <a:ext cx="1785937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9424FE52-D93E-4919-A601-9526142FABC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4670798" y="4427500"/>
          <a:ext cx="12239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82680" imgH="330120" progId="">
                  <p:embed/>
                </p:oleObj>
              </mc:Choice>
              <mc:Fallback>
                <p:oleObj name="Equation" r:id="rId13" imgW="1282680" imgH="330120" progId="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9424FE52-D93E-4919-A601-9526142FA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798" y="4427500"/>
                        <a:ext cx="1223962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0D345A73-0100-474B-B051-45AB722541C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66198" y="4416387"/>
          <a:ext cx="1295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52480" imgH="520560" progId="">
                  <p:embed/>
                </p:oleObj>
              </mc:Choice>
              <mc:Fallback>
                <p:oleObj name="Equation" r:id="rId15" imgW="1752480" imgH="520560" progId="">
                  <p:embed/>
                  <p:pic>
                    <p:nvPicPr>
                      <p:cNvPr id="15" name="Object 10">
                        <a:extLst>
                          <a:ext uri="{FF2B5EF4-FFF2-40B4-BE49-F238E27FC236}">
                            <a16:creationId xmlns:a16="http://schemas.microsoft.com/office/drawing/2014/main" id="{0D345A73-0100-474B-B051-45AB72254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198" y="4416387"/>
                        <a:ext cx="12954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1D13331-8520-4AAA-9EAC-EE53887D5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474" y="5072024"/>
          <a:ext cx="20526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65360" imgH="520560" progId="">
                  <p:embed/>
                </p:oleObj>
              </mc:Choice>
              <mc:Fallback>
                <p:oleObj name="Equation" r:id="rId17" imgW="2565360" imgH="52056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C1D13331-8520-4AAA-9EAC-EE53887D5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474" y="5072024"/>
                        <a:ext cx="2052637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12C21296-E7E6-4533-BC15-E4EAB28E0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9598" y="5072025"/>
          <a:ext cx="1223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498320" imgH="444240" progId="">
                  <p:embed/>
                </p:oleObj>
              </mc:Choice>
              <mc:Fallback>
                <p:oleObj name="Equation" r:id="rId19" imgW="1498320" imgH="444240" progId="">
                  <p:embed/>
                  <p:pic>
                    <p:nvPicPr>
                      <p:cNvPr id="17" name="Object 17">
                        <a:extLst>
                          <a:ext uri="{FF2B5EF4-FFF2-40B4-BE49-F238E27FC236}">
                            <a16:creationId xmlns:a16="http://schemas.microsoft.com/office/drawing/2014/main" id="{12C21296-E7E6-4533-BC15-E4EAB28E0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9598" y="5072025"/>
                        <a:ext cx="1223962" cy="36353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9" descr="Поле внутри сферы">
            <a:extLst>
              <a:ext uri="{FF2B5EF4-FFF2-40B4-BE49-F238E27FC236}">
                <a16:creationId xmlns:a16="http://schemas.microsoft.com/office/drawing/2014/main" id="{71CF4CF3-E259-4AB4-8552-B9102152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711227" y="4075112"/>
            <a:ext cx="2879725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Object 31">
            <a:extLst>
              <a:ext uri="{FF2B5EF4-FFF2-40B4-BE49-F238E27FC236}">
                <a16:creationId xmlns:a16="http://schemas.microsoft.com/office/drawing/2014/main" id="{454313A3-45BB-4E4F-B655-9B8537E4D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623" y="4271924"/>
          <a:ext cx="16303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825480" imgH="393480" progId="Equation.3">
                  <p:embed/>
                </p:oleObj>
              </mc:Choice>
              <mc:Fallback>
                <p:oleObj name="Формула" r:id="rId22" imgW="825480" imgH="393480" progId="Equation.3">
                  <p:embed/>
                  <p:pic>
                    <p:nvPicPr>
                      <p:cNvPr id="19" name="Object 31">
                        <a:extLst>
                          <a:ext uri="{FF2B5EF4-FFF2-40B4-BE49-F238E27FC236}">
                            <a16:creationId xmlns:a16="http://schemas.microsoft.com/office/drawing/2014/main" id="{454313A3-45BB-4E4F-B655-9B8537E4D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623" y="4271924"/>
                        <a:ext cx="1630362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3">
            <a:extLst>
              <a:ext uri="{FF2B5EF4-FFF2-40B4-BE49-F238E27FC236}">
                <a16:creationId xmlns:a16="http://schemas.microsoft.com/office/drawing/2014/main" id="{9218F768-AA4A-48FA-B7DE-3ECA3491E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3410" y="4271924"/>
          <a:ext cx="1619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863280" imgH="380880" progId="Equation.3">
                  <p:embed/>
                </p:oleObj>
              </mc:Choice>
              <mc:Fallback>
                <p:oleObj name="Формула" r:id="rId24" imgW="863280" imgH="380880" progId="Equation.3">
                  <p:embed/>
                  <p:pic>
                    <p:nvPicPr>
                      <p:cNvPr id="20" name="Object 33">
                        <a:extLst>
                          <a:ext uri="{FF2B5EF4-FFF2-40B4-BE49-F238E27FC236}">
                            <a16:creationId xmlns:a16="http://schemas.microsoft.com/office/drawing/2014/main" id="{9218F768-AA4A-48FA-B7DE-3ECA3491E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3410" y="4271924"/>
                        <a:ext cx="16192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4">
            <a:extLst>
              <a:ext uri="{FF2B5EF4-FFF2-40B4-BE49-F238E27FC236}">
                <a16:creationId xmlns:a16="http://schemas.microsoft.com/office/drawing/2014/main" id="{0CCB4475-8BB7-4126-9359-C5B5ABB4C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5035" y="5000586"/>
          <a:ext cx="1619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863280" imgH="380880" progId="Equation.3">
                  <p:embed/>
                </p:oleObj>
              </mc:Choice>
              <mc:Fallback>
                <p:oleObj name="Формула" r:id="rId26" imgW="863280" imgH="380880" progId="Equation.3">
                  <p:embed/>
                  <p:pic>
                    <p:nvPicPr>
                      <p:cNvPr id="21" name="Object 34">
                        <a:extLst>
                          <a:ext uri="{FF2B5EF4-FFF2-40B4-BE49-F238E27FC236}">
                            <a16:creationId xmlns:a16="http://schemas.microsoft.com/office/drawing/2014/main" id="{0CCB4475-8BB7-4126-9359-C5B5ABB4C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035" y="5000586"/>
                        <a:ext cx="16192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35">
            <a:extLst>
              <a:ext uri="{FF2B5EF4-FFF2-40B4-BE49-F238E27FC236}">
                <a16:creationId xmlns:a16="http://schemas.microsoft.com/office/drawing/2014/main" id="{D8AECCA4-9F1D-4E52-B7CC-D7DD1BEB1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8689" y="4745322"/>
            <a:ext cx="7191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4"/>
          <p:cNvSpPr>
            <a:spLocks noGrp="1" noChangeArrowheads="1"/>
          </p:cNvSpPr>
          <p:nvPr>
            <p:ph type="title"/>
          </p:nvPr>
        </p:nvSpPr>
        <p:spPr>
          <a:xfrm>
            <a:off x="2098675" y="115888"/>
            <a:ext cx="8001000" cy="1331912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График поля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заряженной сферы</a:t>
            </a:r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 flipV="1">
            <a:off x="4223792" y="34290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4223793" y="5156200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146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3288755" y="3355975"/>
          <a:ext cx="7921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80880" imgH="215640" progId="Equation.3">
                  <p:embed/>
                </p:oleObj>
              </mc:Choice>
              <mc:Fallback>
                <p:oleObj name="Формула" r:id="rId2" imgW="380880" imgH="215640" progId="Equation.3">
                  <p:embed/>
                  <p:pic>
                    <p:nvPicPr>
                      <p:cNvPr id="614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755" y="3355975"/>
                        <a:ext cx="7921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4"/>
          <p:cNvGraphicFramePr>
            <a:graphicFrameLocks noChangeAspect="1"/>
          </p:cNvGraphicFramePr>
          <p:nvPr/>
        </p:nvGraphicFramePr>
        <p:xfrm>
          <a:off x="8521154" y="5319713"/>
          <a:ext cx="23653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4120" imgH="126720" progId="Equation.3">
                  <p:embed/>
                </p:oleObj>
              </mc:Choice>
              <mc:Fallback>
                <p:oleObj name="Формула" r:id="rId4" imgW="114120" imgH="126720" progId="Equation.3">
                  <p:embed/>
                  <p:pic>
                    <p:nvPicPr>
                      <p:cNvPr id="614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1154" y="5319713"/>
                        <a:ext cx="23653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Line 16"/>
          <p:cNvSpPr>
            <a:spLocks noChangeShapeType="1"/>
          </p:cNvSpPr>
          <p:nvPr/>
        </p:nvSpPr>
        <p:spPr bwMode="auto">
          <a:xfrm>
            <a:off x="5449342" y="5083175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8" name="Line 17"/>
          <p:cNvSpPr>
            <a:spLocks noChangeShapeType="1"/>
          </p:cNvSpPr>
          <p:nvPr/>
        </p:nvSpPr>
        <p:spPr bwMode="auto">
          <a:xfrm>
            <a:off x="5449342" y="3716338"/>
            <a:ext cx="33331" cy="201547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150" name="Object 19"/>
          <p:cNvGraphicFramePr>
            <a:graphicFrameLocks noChangeAspect="1"/>
          </p:cNvGraphicFramePr>
          <p:nvPr/>
        </p:nvGraphicFramePr>
        <p:xfrm>
          <a:off x="5482680" y="5259387"/>
          <a:ext cx="3143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2280" imgH="164880" progId="Equation.3">
                  <p:embed/>
                </p:oleObj>
              </mc:Choice>
              <mc:Fallback>
                <p:oleObj name="Формула" r:id="rId6" imgW="152280" imgH="164880" progId="Equation.3">
                  <p:embed/>
                  <p:pic>
                    <p:nvPicPr>
                      <p:cNvPr id="615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680" y="5259387"/>
                        <a:ext cx="3143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Line 21"/>
          <p:cNvSpPr>
            <a:spLocks noChangeShapeType="1"/>
          </p:cNvSpPr>
          <p:nvPr/>
        </p:nvSpPr>
        <p:spPr bwMode="auto">
          <a:xfrm>
            <a:off x="4223792" y="5156200"/>
            <a:ext cx="12255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1" name="Line 22"/>
          <p:cNvSpPr>
            <a:spLocks noChangeShapeType="1"/>
          </p:cNvSpPr>
          <p:nvPr/>
        </p:nvSpPr>
        <p:spPr bwMode="auto">
          <a:xfrm flipV="1">
            <a:off x="5449342" y="4003675"/>
            <a:ext cx="0" cy="1079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2" name="Arc 23"/>
          <p:cNvSpPr>
            <a:spLocks/>
          </p:cNvSpPr>
          <p:nvPr/>
        </p:nvSpPr>
        <p:spPr bwMode="auto">
          <a:xfrm rot="10800000">
            <a:off x="5449343" y="4003675"/>
            <a:ext cx="2232025" cy="1079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559B5-C074-44DC-89AF-9560AF90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Свойства электрического заряда</a:t>
            </a:r>
          </a:p>
        </p:txBody>
      </p:sp>
      <p:sp>
        <p:nvSpPr>
          <p:cNvPr id="1028" name="Содержимое 2">
            <a:extLst>
              <a:ext uri="{FF2B5EF4-FFF2-40B4-BE49-F238E27FC236}">
                <a16:creationId xmlns:a16="http://schemas.microsoft.com/office/drawing/2014/main" id="{F66D086D-F68D-4AB6-B46B-46C6BFC07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628776"/>
            <a:ext cx="8785225" cy="5040313"/>
          </a:xfrm>
        </p:spPr>
        <p:txBody>
          <a:bodyPr/>
          <a:lstStyle/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Электрический заряд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аддитивен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заряд любой системы тел (частиц) равен сумме зарядов тел (частиц), входящих в систему: </a:t>
            </a:r>
            <a:endParaRPr lang="en-GB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ru-RU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-номер заряда (тела или частицы);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 количество тел  (частиц) в системе.</a:t>
            </a: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00988835-6B72-4645-9994-A6E83BF08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1026" name="Object 1">
            <a:extLst>
              <a:ext uri="{FF2B5EF4-FFF2-40B4-BE49-F238E27FC236}">
                <a16:creationId xmlns:a16="http://schemas.microsoft.com/office/drawing/2014/main" id="{A674A18C-05EF-4016-A023-DCB05E48E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3213101"/>
          <a:ext cx="49101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247900" imgH="431800" progId="Equation.3">
                  <p:embed/>
                </p:oleObj>
              </mc:Choice>
              <mc:Fallback>
                <p:oleObj name="Формула" r:id="rId2" imgW="2247900" imgH="431800" progId="Equation.3">
                  <p:embed/>
                  <p:pic>
                    <p:nvPicPr>
                      <p:cNvPr id="1026" name="Object 1">
                        <a:extLst>
                          <a:ext uri="{FF2B5EF4-FFF2-40B4-BE49-F238E27FC236}">
                            <a16:creationId xmlns:a16="http://schemas.microsoft.com/office/drawing/2014/main" id="{A674A18C-05EF-4016-A023-DCB05E48E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213101"/>
                        <a:ext cx="491013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2F34BB-0D43-4B8D-8291-83148D5A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4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919288" y="-26988"/>
            <a:ext cx="8424862" cy="1331913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Поле равномерно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заряженного шара</a:t>
            </a:r>
          </a:p>
        </p:txBody>
      </p:sp>
      <p:graphicFrame>
        <p:nvGraphicFramePr>
          <p:cNvPr id="10242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74826" y="1989138"/>
          <a:ext cx="1008063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330120" progId="">
                  <p:embed/>
                </p:oleObj>
              </mc:Choice>
              <mc:Fallback>
                <p:oleObj name="Equation" r:id="rId2" imgW="1282680" imgH="330120" progId="">
                  <p:embed/>
                  <p:pic>
                    <p:nvPicPr>
                      <p:cNvPr id="10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1989138"/>
                        <a:ext cx="1008063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5" name="Picture 8" descr="Поле внутри шара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834313" y="1644651"/>
            <a:ext cx="2654300" cy="2720975"/>
          </a:xfrm>
        </p:spPr>
      </p:pic>
      <p:graphicFrame>
        <p:nvGraphicFramePr>
          <p:cNvPr id="10243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071814" y="1708151"/>
          <a:ext cx="20161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0" imgH="888840" progId="">
                  <p:embed/>
                </p:oleObj>
              </mc:Choice>
              <mc:Fallback>
                <p:oleObj name="Equation" r:id="rId5" imgW="2286000" imgH="888840" progId="">
                  <p:embed/>
                  <p:pic>
                    <p:nvPicPr>
                      <p:cNvPr id="102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708151"/>
                        <a:ext cx="20161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4"/>
          <p:cNvGraphicFramePr>
            <a:graphicFrameLocks noChangeAspect="1"/>
          </p:cNvGraphicFramePr>
          <p:nvPr/>
        </p:nvGraphicFramePr>
        <p:xfrm>
          <a:off x="5235575" y="1731964"/>
          <a:ext cx="237013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81000" imgH="977760" progId="">
                  <p:embed/>
                </p:oleObj>
              </mc:Choice>
              <mc:Fallback>
                <p:oleObj name="Equation" r:id="rId7" imgW="2781000" imgH="977760" progId="">
                  <p:embed/>
                  <p:pic>
                    <p:nvPicPr>
                      <p:cNvPr id="1024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1731964"/>
                        <a:ext cx="2370138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5"/>
          <p:cNvGraphicFramePr>
            <a:graphicFrameLocks noChangeAspect="1"/>
          </p:cNvGraphicFramePr>
          <p:nvPr/>
        </p:nvGraphicFramePr>
        <p:xfrm>
          <a:off x="1631950" y="2471738"/>
          <a:ext cx="40005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08280" imgH="1079280" progId="">
                  <p:embed/>
                </p:oleObj>
              </mc:Choice>
              <mc:Fallback>
                <p:oleObj name="Equation" r:id="rId9" imgW="4508280" imgH="1079280" progId="">
                  <p:embed/>
                  <p:pic>
                    <p:nvPicPr>
                      <p:cNvPr id="1024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471738"/>
                        <a:ext cx="400050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6"/>
          <p:cNvGraphicFramePr>
            <a:graphicFrameLocks noChangeAspect="1"/>
          </p:cNvGraphicFramePr>
          <p:nvPr/>
        </p:nvGraphicFramePr>
        <p:xfrm>
          <a:off x="5842001" y="2636838"/>
          <a:ext cx="19097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97080" imgH="977760" progId="">
                  <p:embed/>
                </p:oleObj>
              </mc:Choice>
              <mc:Fallback>
                <p:oleObj name="Equation" r:id="rId11" imgW="2197080" imgH="977760" progId="">
                  <p:embed/>
                  <p:pic>
                    <p:nvPicPr>
                      <p:cNvPr id="1024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1" y="2636838"/>
                        <a:ext cx="1909763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7"/>
          <p:cNvGraphicFramePr>
            <a:graphicFrameLocks noChangeAspect="1"/>
          </p:cNvGraphicFramePr>
          <p:nvPr/>
        </p:nvGraphicFramePr>
        <p:xfrm>
          <a:off x="1703389" y="3716338"/>
          <a:ext cx="2376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81000" imgH="520560" progId="">
                  <p:embed/>
                </p:oleObj>
              </mc:Choice>
              <mc:Fallback>
                <p:oleObj name="Equation" r:id="rId13" imgW="2781000" imgH="520560" progId="">
                  <p:embed/>
                  <p:pic>
                    <p:nvPicPr>
                      <p:cNvPr id="1024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3716338"/>
                        <a:ext cx="23764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24338" y="3511550"/>
          <a:ext cx="29511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670200" imgH="1091880" progId="">
                  <p:embed/>
                </p:oleObj>
              </mc:Choice>
              <mc:Fallback>
                <p:oleObj name="Equation" r:id="rId15" imgW="3670200" imgH="1091880" progId="">
                  <p:embed/>
                  <p:pic>
                    <p:nvPicPr>
                      <p:cNvPr id="1024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511550"/>
                        <a:ext cx="2951162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1"/>
          <p:cNvGraphicFramePr>
            <a:graphicFrameLocks noChangeAspect="1"/>
          </p:cNvGraphicFramePr>
          <p:nvPr/>
        </p:nvGraphicFramePr>
        <p:xfrm>
          <a:off x="1927225" y="4451351"/>
          <a:ext cx="30797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40080" imgH="1091880" progId="">
                  <p:embed/>
                </p:oleObj>
              </mc:Choice>
              <mc:Fallback>
                <p:oleObj name="Equation" r:id="rId17" imgW="3340080" imgH="1091880" progId="">
                  <p:embed/>
                  <p:pic>
                    <p:nvPicPr>
                      <p:cNvPr id="102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451351"/>
                        <a:ext cx="307975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22"/>
          <p:cNvGraphicFramePr>
            <a:graphicFrameLocks noChangeAspect="1"/>
          </p:cNvGraphicFramePr>
          <p:nvPr/>
        </p:nvGraphicFramePr>
        <p:xfrm>
          <a:off x="5159376" y="4724401"/>
          <a:ext cx="2016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36760" imgH="622080" progId="">
                  <p:embed/>
                </p:oleObj>
              </mc:Choice>
              <mc:Fallback>
                <p:oleObj name="Equation" r:id="rId19" imgW="2336760" imgH="622080" progId="">
                  <p:embed/>
                  <p:pic>
                    <p:nvPicPr>
                      <p:cNvPr id="102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4724401"/>
                        <a:ext cx="20161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23"/>
          <p:cNvGraphicFramePr>
            <a:graphicFrameLocks noChangeAspect="1"/>
          </p:cNvGraphicFramePr>
          <p:nvPr/>
        </p:nvGraphicFramePr>
        <p:xfrm>
          <a:off x="7391401" y="4508500"/>
          <a:ext cx="30257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733560" imgH="1091880" progId="">
                  <p:embed/>
                </p:oleObj>
              </mc:Choice>
              <mc:Fallback>
                <p:oleObj name="Equation" r:id="rId21" imgW="3733560" imgH="1091880" progId="">
                  <p:embed/>
                  <p:pic>
                    <p:nvPicPr>
                      <p:cNvPr id="102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508500"/>
                        <a:ext cx="3025775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4"/>
          <p:cNvGraphicFramePr>
            <a:graphicFrameLocks noChangeAspect="1"/>
          </p:cNvGraphicFramePr>
          <p:nvPr/>
        </p:nvGraphicFramePr>
        <p:xfrm>
          <a:off x="1774826" y="5678488"/>
          <a:ext cx="24495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92080" imgH="977760" progId="">
                  <p:embed/>
                </p:oleObj>
              </mc:Choice>
              <mc:Fallback>
                <p:oleObj name="Equation" r:id="rId23" imgW="2692080" imgH="977760" progId="">
                  <p:embed/>
                  <p:pic>
                    <p:nvPicPr>
                      <p:cNvPr id="1025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5678488"/>
                        <a:ext cx="2449513" cy="889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703388" y="-100013"/>
            <a:ext cx="8424862" cy="1331913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ПОЛЕ РАВНОМЕРНО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ЗАРЯЖЕННОГО ШАРА</a:t>
            </a:r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92313" y="1916113"/>
          <a:ext cx="10080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330120" progId="">
                  <p:embed/>
                </p:oleObj>
              </mc:Choice>
              <mc:Fallback>
                <p:oleObj name="Equation" r:id="rId2" imgW="1282680" imgH="330120" progId="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916113"/>
                        <a:ext cx="1008062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9" name="Picture 5" descr="Поле вне шара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824789" y="1268413"/>
            <a:ext cx="2592387" cy="2525712"/>
          </a:xfrm>
        </p:spPr>
      </p:pic>
      <p:graphicFrame>
        <p:nvGraphicFramePr>
          <p:cNvPr id="8195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575051" y="1844675"/>
          <a:ext cx="16557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400" imgH="444240" progId="">
                  <p:embed/>
                </p:oleObj>
              </mc:Choice>
              <mc:Fallback>
                <p:oleObj name="Equation" r:id="rId5" imgW="1841400" imgH="444240" progId="">
                  <p:embed/>
                  <p:pic>
                    <p:nvPicPr>
                      <p:cNvPr id="81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1844675"/>
                        <a:ext cx="16557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5808663" y="1700213"/>
          <a:ext cx="14398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92160" imgH="977760" progId="">
                  <p:embed/>
                </p:oleObj>
              </mc:Choice>
              <mc:Fallback>
                <p:oleObj name="Equation" r:id="rId7" imgW="1892160" imgH="977760" progId="">
                  <p:embed/>
                  <p:pic>
                    <p:nvPicPr>
                      <p:cNvPr id="81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700213"/>
                        <a:ext cx="143986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1703389" y="3500438"/>
          <a:ext cx="2376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81000" imgH="520560" progId="">
                  <p:embed/>
                </p:oleObj>
              </mc:Choice>
              <mc:Fallback>
                <p:oleObj name="Equation" r:id="rId9" imgW="2781000" imgH="520560" progId="">
                  <p:embed/>
                  <p:pic>
                    <p:nvPicPr>
                      <p:cNvPr id="819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3500438"/>
                        <a:ext cx="23764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76751" y="3417888"/>
          <a:ext cx="21605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06560" imgH="977760" progId="">
                  <p:embed/>
                </p:oleObj>
              </mc:Choice>
              <mc:Fallback>
                <p:oleObj name="Equation" r:id="rId11" imgW="2806560" imgH="977760" progId="">
                  <p:embed/>
                  <p:pic>
                    <p:nvPicPr>
                      <p:cNvPr id="81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1" y="3417888"/>
                        <a:ext cx="2160587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4"/>
          <p:cNvGraphicFramePr>
            <a:graphicFrameLocks noChangeAspect="1"/>
          </p:cNvGraphicFramePr>
          <p:nvPr/>
        </p:nvGraphicFramePr>
        <p:xfrm>
          <a:off x="3278982" y="5129212"/>
          <a:ext cx="2449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57320" imgH="977760" progId="">
                  <p:embed/>
                </p:oleObj>
              </mc:Choice>
              <mc:Fallback>
                <p:oleObj name="Equation" r:id="rId13" imgW="2857320" imgH="977760" progId="">
                  <p:embed/>
                  <p:pic>
                    <p:nvPicPr>
                      <p:cNvPr id="819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982" y="5129212"/>
                        <a:ext cx="24495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5"/>
          <p:cNvGraphicFramePr>
            <a:graphicFrameLocks noChangeAspect="1"/>
          </p:cNvGraphicFramePr>
          <p:nvPr/>
        </p:nvGraphicFramePr>
        <p:xfrm>
          <a:off x="6463507" y="5122862"/>
          <a:ext cx="3073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5720" imgH="977760" progId="">
                  <p:embed/>
                </p:oleObj>
              </mc:Choice>
              <mc:Fallback>
                <p:oleObj name="Equation" r:id="rId15" imgW="3555720" imgH="977760" progId="">
                  <p:embed/>
                  <p:pic>
                    <p:nvPicPr>
                      <p:cNvPr id="820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507" y="5122862"/>
                        <a:ext cx="30734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98612"/>
            <a:ext cx="9144000" cy="1331912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ГРАФИК ПОЛЯ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равномерно ЗАРЯЖЕННОГО ШАРА</a:t>
            </a:r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 flipV="1">
            <a:off x="4295800" y="313442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>
            <a:off x="4295801" y="4861620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218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3360763" y="3061395"/>
          <a:ext cx="7921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80880" imgH="215640" progId="Equation.3">
                  <p:embed/>
                </p:oleObj>
              </mc:Choice>
              <mc:Fallback>
                <p:oleObj name="Формула" r:id="rId2" imgW="380880" imgH="215640" progId="Equation.3">
                  <p:embed/>
                  <p:pic>
                    <p:nvPicPr>
                      <p:cNvPr id="92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63" y="3061395"/>
                        <a:ext cx="7921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4"/>
          <p:cNvGraphicFramePr>
            <a:graphicFrameLocks noChangeAspect="1"/>
          </p:cNvGraphicFramePr>
          <p:nvPr/>
        </p:nvGraphicFramePr>
        <p:xfrm>
          <a:off x="8593162" y="5025133"/>
          <a:ext cx="23653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4120" imgH="126720" progId="Equation.3">
                  <p:embed/>
                </p:oleObj>
              </mc:Choice>
              <mc:Fallback>
                <p:oleObj name="Формула" r:id="rId4" imgW="114120" imgH="126720" progId="Equation.3">
                  <p:embed/>
                  <p:pic>
                    <p:nvPicPr>
                      <p:cNvPr id="922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3162" y="5025133"/>
                        <a:ext cx="23653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5521350" y="4788595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0" name="Line 17"/>
          <p:cNvSpPr>
            <a:spLocks noChangeShapeType="1"/>
          </p:cNvSpPr>
          <p:nvPr/>
        </p:nvSpPr>
        <p:spPr bwMode="auto">
          <a:xfrm>
            <a:off x="5521350" y="3421758"/>
            <a:ext cx="33317" cy="23035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222" name="Object 19"/>
          <p:cNvGraphicFramePr>
            <a:graphicFrameLocks noChangeAspect="1"/>
          </p:cNvGraphicFramePr>
          <p:nvPr/>
        </p:nvGraphicFramePr>
        <p:xfrm>
          <a:off x="5554688" y="4964807"/>
          <a:ext cx="3143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2280" imgH="164880" progId="Equation.3">
                  <p:embed/>
                </p:oleObj>
              </mc:Choice>
              <mc:Fallback>
                <p:oleObj name="Формула" r:id="rId6" imgW="152280" imgH="164880" progId="Equation.3">
                  <p:embed/>
                  <p:pic>
                    <p:nvPicPr>
                      <p:cNvPr id="92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88" y="4964807"/>
                        <a:ext cx="3143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Line 21"/>
          <p:cNvSpPr>
            <a:spLocks noChangeShapeType="1"/>
          </p:cNvSpPr>
          <p:nvPr/>
        </p:nvSpPr>
        <p:spPr bwMode="auto">
          <a:xfrm flipV="1">
            <a:off x="4295801" y="3717032"/>
            <a:ext cx="1241425" cy="11445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3" name="Arc 23"/>
          <p:cNvSpPr>
            <a:spLocks/>
          </p:cNvSpPr>
          <p:nvPr/>
        </p:nvSpPr>
        <p:spPr bwMode="auto">
          <a:xfrm rot="10800000">
            <a:off x="5521351" y="3709095"/>
            <a:ext cx="2232025" cy="1079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098675" y="-171450"/>
            <a:ext cx="8001000" cy="1520825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ПОЛЕ ЗАРЯЖЕННОЙ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ПЛОСКОСТИ</a:t>
            </a:r>
          </a:p>
        </p:txBody>
      </p:sp>
      <p:pic>
        <p:nvPicPr>
          <p:cNvPr id="10248" name="Picture 9" descr="Поле плоскости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81189" y="1857376"/>
            <a:ext cx="5202237" cy="4500563"/>
          </a:xfrm>
        </p:spPr>
      </p:pic>
      <p:graphicFrame>
        <p:nvGraphicFramePr>
          <p:cNvPr id="12290" name="Object 16"/>
          <p:cNvGraphicFramePr>
            <a:graphicFrameLocks noChangeAspect="1"/>
          </p:cNvGraphicFramePr>
          <p:nvPr/>
        </p:nvGraphicFramePr>
        <p:xfrm>
          <a:off x="7596189" y="5715001"/>
          <a:ext cx="245903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30240" imgH="977760" progId="">
                  <p:embed/>
                </p:oleObj>
              </mc:Choice>
              <mc:Fallback>
                <p:oleObj name="Equation" r:id="rId3" imgW="2730240" imgH="977760" progId="">
                  <p:embed/>
                  <p:pic>
                    <p:nvPicPr>
                      <p:cNvPr id="1229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9" y="5715001"/>
                        <a:ext cx="2459037" cy="8810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7"/>
          <p:cNvGraphicFramePr>
            <a:graphicFrameLocks noChangeAspect="1"/>
          </p:cNvGraphicFramePr>
          <p:nvPr/>
        </p:nvGraphicFramePr>
        <p:xfrm>
          <a:off x="7596188" y="1643064"/>
          <a:ext cx="165576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723600" imgH="444240" progId="Equation.3">
                  <p:embed/>
                </p:oleObj>
              </mc:Choice>
              <mc:Fallback>
                <p:oleObj name="Формула" r:id="rId5" imgW="723600" imgH="444240" progId="Equation.3">
                  <p:embed/>
                  <p:pic>
                    <p:nvPicPr>
                      <p:cNvPr id="1024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643064"/>
                        <a:ext cx="1655762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9"/>
          <p:cNvGraphicFramePr>
            <a:graphicFrameLocks noChangeAspect="1"/>
          </p:cNvGraphicFramePr>
          <p:nvPr/>
        </p:nvGraphicFramePr>
        <p:xfrm>
          <a:off x="7596189" y="2786063"/>
          <a:ext cx="22367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977760" imgH="393480" progId="Equation.3">
                  <p:embed/>
                </p:oleObj>
              </mc:Choice>
              <mc:Fallback>
                <p:oleObj name="Формула" r:id="rId7" imgW="977760" imgH="393480" progId="Equation.3">
                  <p:embed/>
                  <p:pic>
                    <p:nvPicPr>
                      <p:cNvPr id="1229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9" y="2786063"/>
                        <a:ext cx="2236787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1"/>
          <p:cNvGraphicFramePr>
            <a:graphicFrameLocks noChangeAspect="1"/>
          </p:cNvGraphicFramePr>
          <p:nvPr/>
        </p:nvGraphicFramePr>
        <p:xfrm>
          <a:off x="7667626" y="3929064"/>
          <a:ext cx="16557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723600" imgH="203040" progId="Equation.3">
                  <p:embed/>
                </p:oleObj>
              </mc:Choice>
              <mc:Fallback>
                <p:oleObj name="Формула" r:id="rId9" imgW="723600" imgH="203040" progId="Equation.3">
                  <p:embed/>
                  <p:pic>
                    <p:nvPicPr>
                      <p:cNvPr id="122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6" y="3929064"/>
                        <a:ext cx="16557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22"/>
          <p:cNvGraphicFramePr>
            <a:graphicFrameLocks noChangeAspect="1"/>
          </p:cNvGraphicFramePr>
          <p:nvPr/>
        </p:nvGraphicFramePr>
        <p:xfrm>
          <a:off x="7596188" y="4572001"/>
          <a:ext cx="246856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1079280" imgH="431640" progId="Equation.3">
                  <p:embed/>
                </p:oleObj>
              </mc:Choice>
              <mc:Fallback>
                <p:oleObj name="Формула" r:id="rId11" imgW="1079280" imgH="431640" progId="Equation.3">
                  <p:embed/>
                  <p:pic>
                    <p:nvPicPr>
                      <p:cNvPr id="122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572001"/>
                        <a:ext cx="2468562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92287" y="2754491"/>
            <a:ext cx="5630863" cy="4084637"/>
            <a:chOff x="96" y="672"/>
            <a:chExt cx="3597" cy="2736"/>
          </a:xfrm>
        </p:grpSpPr>
        <p:pic>
          <p:nvPicPr>
            <p:cNvPr id="12314" name="Picture 4" descr="C:\Мои документы\Мои рисунки\Электростатика1\Напряженность\силовые (плоскость-1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" y="672"/>
              <a:ext cx="2600" cy="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15" name="Text Box 10"/>
            <p:cNvSpPr txBox="1">
              <a:spLocks noChangeArrowheads="1"/>
            </p:cNvSpPr>
            <p:nvPr/>
          </p:nvSpPr>
          <p:spPr bwMode="auto">
            <a:xfrm>
              <a:off x="288" y="1728"/>
              <a:ext cx="144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316" name="Text Box 11"/>
            <p:cNvSpPr txBox="1">
              <a:spLocks noChangeArrowheads="1"/>
            </p:cNvSpPr>
            <p:nvPr/>
          </p:nvSpPr>
          <p:spPr bwMode="auto">
            <a:xfrm>
              <a:off x="1200" y="1680"/>
              <a:ext cx="288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</a:t>
              </a:r>
            </a:p>
          </p:txBody>
        </p:sp>
        <p:sp>
          <p:nvSpPr>
            <p:cNvPr id="12317" name="Text Box 12"/>
            <p:cNvSpPr txBox="1">
              <a:spLocks noChangeArrowheads="1"/>
            </p:cNvSpPr>
            <p:nvPr/>
          </p:nvSpPr>
          <p:spPr bwMode="auto">
            <a:xfrm>
              <a:off x="2112" y="1824"/>
              <a:ext cx="336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III</a:t>
              </a:r>
            </a:p>
          </p:txBody>
        </p:sp>
        <p:sp>
          <p:nvSpPr>
            <p:cNvPr id="12318" name="Text Box 10"/>
            <p:cNvSpPr txBox="1">
              <a:spLocks noChangeArrowheads="1"/>
            </p:cNvSpPr>
            <p:nvPr/>
          </p:nvSpPr>
          <p:spPr bwMode="auto">
            <a:xfrm>
              <a:off x="3038" y="777"/>
              <a:ext cx="144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319" name="Text Box 12"/>
            <p:cNvSpPr txBox="1">
              <a:spLocks noChangeArrowheads="1"/>
            </p:cNvSpPr>
            <p:nvPr/>
          </p:nvSpPr>
          <p:spPr bwMode="auto">
            <a:xfrm>
              <a:off x="3357" y="777"/>
              <a:ext cx="336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III</a:t>
              </a:r>
            </a:p>
          </p:txBody>
        </p:sp>
        <p:sp>
          <p:nvSpPr>
            <p:cNvPr id="12320" name="Text Box 11"/>
            <p:cNvSpPr txBox="1">
              <a:spLocks noChangeArrowheads="1"/>
            </p:cNvSpPr>
            <p:nvPr/>
          </p:nvSpPr>
          <p:spPr bwMode="auto">
            <a:xfrm>
              <a:off x="3038" y="1639"/>
              <a:ext cx="288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</a:t>
              </a:r>
            </a:p>
          </p:txBody>
        </p:sp>
      </p:grpSp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12296" name="Text Box 2"/>
          <p:cNvSpPr txBox="1">
            <a:spLocks noChangeArrowheads="1"/>
          </p:cNvSpPr>
          <p:nvPr/>
        </p:nvSpPr>
        <p:spPr bwMode="auto">
          <a:xfrm>
            <a:off x="0" y="2"/>
            <a:ext cx="12192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Две параллельные бесконечно протяженные плоскости, заряженные равномерно (поверхностные плотности </a:t>
            </a:r>
            <a:r>
              <a:rPr 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  <a:sym typeface="Symbol" pitchFamily="18" charset="2"/>
              </a:rPr>
              <a:t> 1 и -2 )</a:t>
            </a:r>
            <a:r>
              <a:rPr 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209030"/>
              </p:ext>
            </p:extLst>
          </p:nvPr>
        </p:nvGraphicFramePr>
        <p:xfrm>
          <a:off x="2297908" y="1542209"/>
          <a:ext cx="12858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228600" progId="">
                  <p:embed/>
                </p:oleObj>
              </mc:Choice>
              <mc:Fallback>
                <p:oleObj name="Equation" r:id="rId3" imgW="419040" imgH="228600" progId="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908" y="1542209"/>
                        <a:ext cx="128587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004458"/>
              </p:ext>
            </p:extLst>
          </p:nvPr>
        </p:nvGraphicFramePr>
        <p:xfrm>
          <a:off x="4012407" y="1492997"/>
          <a:ext cx="11668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640" imgH="228600" progId="">
                  <p:embed/>
                </p:oleObj>
              </mc:Choice>
              <mc:Fallback>
                <p:oleObj name="Equation" r:id="rId5" imgW="431640" imgH="228600" progId="">
                  <p:embed/>
                  <p:pic>
                    <p:nvPicPr>
                      <p:cNvPr id="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407" y="1492997"/>
                        <a:ext cx="1166812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Прямая со стрелкой 31"/>
          <p:cNvCxnSpPr/>
          <p:nvPr/>
        </p:nvCxnSpPr>
        <p:spPr>
          <a:xfrm>
            <a:off x="3381375" y="257175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381375" y="3214689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381375" y="3857625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3381375" y="4500564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3381375" y="514350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1881188" y="257175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1881188" y="3214689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1881188" y="3857625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1881188" y="4500564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1881188" y="514350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4810125" y="257175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4881563" y="3214689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4881563" y="3857625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4881563" y="4500564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4881563" y="514350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37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726894"/>
              </p:ext>
            </p:extLst>
          </p:nvPr>
        </p:nvGraphicFramePr>
        <p:xfrm>
          <a:off x="7570027" y="4040366"/>
          <a:ext cx="20351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431640" progId="">
                  <p:embed/>
                </p:oleObj>
              </mc:Choice>
              <mc:Fallback>
                <p:oleObj name="Equation" r:id="rId7" imgW="914400" imgH="431640" progId="">
                  <p:embed/>
                  <p:pic>
                    <p:nvPicPr>
                      <p:cNvPr id="2037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027" y="4040366"/>
                        <a:ext cx="20351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455867"/>
              </p:ext>
            </p:extLst>
          </p:nvPr>
        </p:nvGraphicFramePr>
        <p:xfrm>
          <a:off x="7712902" y="2754491"/>
          <a:ext cx="20351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431640" progId="">
                  <p:embed/>
                </p:oleObj>
              </mc:Choice>
              <mc:Fallback>
                <p:oleObj name="Equation" r:id="rId9" imgW="914400" imgH="431640" progId="">
                  <p:embed/>
                  <p:pic>
                    <p:nvPicPr>
                      <p:cNvPr id="5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902" y="2754491"/>
                        <a:ext cx="20351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1847850" y="1700214"/>
            <a:ext cx="4070350" cy="4084637"/>
            <a:chOff x="96" y="672"/>
            <a:chExt cx="2600" cy="2736"/>
          </a:xfrm>
        </p:grpSpPr>
        <p:pic>
          <p:nvPicPr>
            <p:cNvPr id="13357" name="Picture 4" descr="C:\Мои документы\Мои рисунки\Электростатика1\Напряженность\силовые (плоскость-1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" y="672"/>
              <a:ext cx="2600" cy="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58" name="Text Box 10"/>
            <p:cNvSpPr txBox="1">
              <a:spLocks noChangeArrowheads="1"/>
            </p:cNvSpPr>
            <p:nvPr/>
          </p:nvSpPr>
          <p:spPr bwMode="auto">
            <a:xfrm>
              <a:off x="288" y="1728"/>
              <a:ext cx="144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3359" name="Text Box 11"/>
            <p:cNvSpPr txBox="1">
              <a:spLocks noChangeArrowheads="1"/>
            </p:cNvSpPr>
            <p:nvPr/>
          </p:nvSpPr>
          <p:spPr bwMode="auto">
            <a:xfrm>
              <a:off x="1200" y="1680"/>
              <a:ext cx="288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</a:t>
              </a:r>
            </a:p>
          </p:txBody>
        </p:sp>
        <p:sp>
          <p:nvSpPr>
            <p:cNvPr id="13360" name="Text Box 12"/>
            <p:cNvSpPr txBox="1">
              <a:spLocks noChangeArrowheads="1"/>
            </p:cNvSpPr>
            <p:nvPr/>
          </p:nvSpPr>
          <p:spPr bwMode="auto">
            <a:xfrm>
              <a:off x="2112" y="1824"/>
              <a:ext cx="336" cy="30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III</a:t>
              </a:r>
            </a:p>
          </p:txBody>
        </p:sp>
      </p:grpSp>
      <p:sp>
        <p:nvSpPr>
          <p:cNvPr id="13322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13323" name="Text Box 2"/>
          <p:cNvSpPr txBox="1">
            <a:spLocks noChangeArrowheads="1"/>
          </p:cNvSpPr>
          <p:nvPr/>
        </p:nvSpPr>
        <p:spPr bwMode="auto">
          <a:xfrm>
            <a:off x="-60377" y="1"/>
            <a:ext cx="1210481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Две параллельные бесконечно протяженные плоскости, заряженные равномерно (поверхностные плотности </a:t>
            </a:r>
            <a:r>
              <a:rPr 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  <a:sym typeface="Symbol" pitchFamily="18" charset="2"/>
              </a:rPr>
              <a:t>  и -)</a:t>
            </a:r>
            <a:r>
              <a:rPr 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  <p:sp>
        <p:nvSpPr>
          <p:cNvPr id="13324" name="TextBox 26"/>
          <p:cNvSpPr txBox="1">
            <a:spLocks noChangeArrowheads="1"/>
          </p:cNvSpPr>
          <p:nvPr/>
        </p:nvSpPr>
        <p:spPr bwMode="auto">
          <a:xfrm>
            <a:off x="7889875" y="4843464"/>
            <a:ext cx="420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 i="1">
                <a:latin typeface="Times New Roman" pitchFamily="18" charset="0"/>
              </a:rPr>
              <a:t>E</a:t>
            </a:r>
            <a:endParaRPr lang="ru-RU" sz="2400" b="1" i="1">
              <a:latin typeface="Times New Roman" pitchFamily="18" charset="0"/>
            </a:endParaRPr>
          </a:p>
        </p:txBody>
      </p:sp>
      <p:grpSp>
        <p:nvGrpSpPr>
          <p:cNvPr id="8" name="Группа 28"/>
          <p:cNvGrpSpPr>
            <a:grpSpLocks/>
          </p:cNvGrpSpPr>
          <p:nvPr/>
        </p:nvGrpSpPr>
        <p:grpSpPr bwMode="auto">
          <a:xfrm>
            <a:off x="6458196" y="3414965"/>
            <a:ext cx="3852616" cy="2315941"/>
            <a:chOff x="4721352" y="3955498"/>
            <a:chExt cx="4422648" cy="2616774"/>
          </a:xfrm>
        </p:grpSpPr>
        <p:cxnSp>
          <p:nvCxnSpPr>
            <p:cNvPr id="13343" name="Прямая со стрелкой 12"/>
            <p:cNvCxnSpPr>
              <a:cxnSpLocks noChangeShapeType="1"/>
            </p:cNvCxnSpPr>
            <p:nvPr/>
          </p:nvCxnSpPr>
          <p:spPr bwMode="auto">
            <a:xfrm flipH="1" flipV="1">
              <a:off x="6235472" y="3955498"/>
              <a:ext cx="51039" cy="261677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349" name="Line 31"/>
            <p:cNvSpPr>
              <a:spLocks noChangeShapeType="1"/>
            </p:cNvSpPr>
            <p:nvPr/>
          </p:nvSpPr>
          <p:spPr bwMode="auto">
            <a:xfrm flipH="1">
              <a:off x="5286380" y="5786454"/>
              <a:ext cx="3857620" cy="4571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50" name="Line 30"/>
            <p:cNvSpPr>
              <a:spLocks noChangeShapeType="1"/>
            </p:cNvSpPr>
            <p:nvPr/>
          </p:nvSpPr>
          <p:spPr bwMode="auto">
            <a:xfrm>
              <a:off x="4721352" y="5785729"/>
              <a:ext cx="157058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51" name="Line 17"/>
            <p:cNvSpPr>
              <a:spLocks noChangeShapeType="1"/>
            </p:cNvSpPr>
            <p:nvPr/>
          </p:nvSpPr>
          <p:spPr bwMode="auto">
            <a:xfrm>
              <a:off x="7697195" y="5785729"/>
              <a:ext cx="1232523" cy="156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13320" name="Object 3"/>
            <p:cNvGraphicFramePr>
              <a:graphicFrameLocks noChangeAspect="1"/>
            </p:cNvGraphicFramePr>
            <p:nvPr/>
          </p:nvGraphicFramePr>
          <p:xfrm>
            <a:off x="5624957" y="4166829"/>
            <a:ext cx="499325" cy="1053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3040" imgH="431640" progId="">
                    <p:embed/>
                  </p:oleObj>
                </mc:Choice>
                <mc:Fallback>
                  <p:oleObj name="Equation" r:id="rId3" imgW="203040" imgH="431640" progId="">
                    <p:embed/>
                    <p:pic>
                      <p:nvPicPr>
                        <p:cNvPr id="1332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4957" y="4166829"/>
                          <a:ext cx="499325" cy="10534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2" name="TextBox 27"/>
            <p:cNvSpPr txBox="1">
              <a:spLocks noChangeArrowheads="1"/>
            </p:cNvSpPr>
            <p:nvPr/>
          </p:nvSpPr>
          <p:spPr bwMode="auto">
            <a:xfrm>
              <a:off x="8425980" y="5863756"/>
              <a:ext cx="360832" cy="58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800" b="1" i="1">
                  <a:latin typeface="Times New Roman" pitchFamily="18" charset="0"/>
                </a:rPr>
                <a:t>x</a:t>
              </a:r>
              <a:endParaRPr lang="ru-RU" sz="2800" b="1" i="1">
                <a:latin typeface="Times New Roman" pitchFamily="18" charset="0"/>
              </a:endParaRPr>
            </a:p>
          </p:txBody>
        </p:sp>
        <p:cxnSp>
          <p:nvCxnSpPr>
            <p:cNvPr id="13353" name="Прямая со стрелкой 36"/>
            <p:cNvCxnSpPr>
              <a:cxnSpLocks noChangeShapeType="1"/>
            </p:cNvCxnSpPr>
            <p:nvPr/>
          </p:nvCxnSpPr>
          <p:spPr bwMode="auto">
            <a:xfrm flipV="1">
              <a:off x="7643834" y="4300027"/>
              <a:ext cx="0" cy="21293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3354" name="Прямая соединительная линия 39"/>
            <p:cNvCxnSpPr>
              <a:cxnSpLocks noChangeShapeType="1"/>
            </p:cNvCxnSpPr>
            <p:nvPr/>
          </p:nvCxnSpPr>
          <p:spPr bwMode="auto">
            <a:xfrm>
              <a:off x="6286511" y="4654024"/>
              <a:ext cx="1357322" cy="158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3355" name="TextBox 41"/>
            <p:cNvSpPr txBox="1">
              <a:spLocks noChangeArrowheads="1"/>
            </p:cNvSpPr>
            <p:nvPr/>
          </p:nvSpPr>
          <p:spPr bwMode="auto">
            <a:xfrm>
              <a:off x="7715249" y="5930123"/>
              <a:ext cx="499334" cy="58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800" b="1" i="1">
                  <a:latin typeface="Times New Roman" pitchFamily="18" charset="0"/>
                </a:rPr>
                <a:t>d</a:t>
              </a:r>
              <a:endParaRPr lang="ru-RU" sz="2800" b="1" i="1">
                <a:latin typeface="Times New Roman" pitchFamily="18" charset="0"/>
              </a:endParaRPr>
            </a:p>
          </p:txBody>
        </p:sp>
      </p:grpSp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2809875" y="1000125"/>
          <a:ext cx="5715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139680" progId="">
                  <p:embed/>
                </p:oleObj>
              </mc:Choice>
              <mc:Fallback>
                <p:oleObj name="Equation" r:id="rId5" imgW="152280" imgH="139680" progId="">
                  <p:embed/>
                  <p:pic>
                    <p:nvPicPr>
                      <p:cNvPr id="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1000125"/>
                        <a:ext cx="5715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"/>
          <p:cNvGraphicFramePr>
            <a:graphicFrameLocks noChangeAspect="1"/>
          </p:cNvGraphicFramePr>
          <p:nvPr/>
        </p:nvGraphicFramePr>
        <p:xfrm>
          <a:off x="4167189" y="1000125"/>
          <a:ext cx="9048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139680" progId="">
                  <p:embed/>
                </p:oleObj>
              </mc:Choice>
              <mc:Fallback>
                <p:oleObj name="Equation" r:id="rId7" imgW="241200" imgH="139680" progId="">
                  <p:embed/>
                  <p:pic>
                    <p:nvPicPr>
                      <p:cNvPr id="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9" y="1000125"/>
                        <a:ext cx="90487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Прямая со стрелкой 31"/>
          <p:cNvCxnSpPr/>
          <p:nvPr/>
        </p:nvCxnSpPr>
        <p:spPr>
          <a:xfrm>
            <a:off x="3381375" y="257175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381375" y="3214689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381375" y="3857625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3381375" y="4500564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3381375" y="514350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1881188" y="257175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1881188" y="3214689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1881188" y="3857625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1881188" y="4500564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1881188" y="514350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4810125" y="257175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4881563" y="3214689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4881563" y="3857625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4881563" y="4500564"/>
            <a:ext cx="857250" cy="1587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4881563" y="5143500"/>
            <a:ext cx="857250" cy="1588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524000" y="5857876"/>
          <a:ext cx="12271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177480" progId="">
                  <p:embed/>
                </p:oleObj>
              </mc:Choice>
              <mc:Fallback>
                <p:oleObj name="Equation" r:id="rId9" imgW="380880" imgH="177480" progId="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857876"/>
                        <a:ext cx="122713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738689" y="5929313"/>
          <a:ext cx="12271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177480" progId="">
                  <p:embed/>
                </p:oleObj>
              </mc:Choice>
              <mc:Fallback>
                <p:oleObj name="Equation" r:id="rId11" imgW="380880" imgH="177480" progId="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9" y="5929313"/>
                        <a:ext cx="122713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309939" y="5786438"/>
          <a:ext cx="11715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69800" imgH="431640" progId="">
                  <p:embed/>
                </p:oleObj>
              </mc:Choice>
              <mc:Fallback>
                <p:oleObj name="Equation" r:id="rId13" imgW="469800" imgH="431640" progId="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5786438"/>
                        <a:ext cx="11715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2" name="Rectangle 4"/>
          <p:cNvSpPr>
            <a:spLocks noGrp="1" noChangeArrowheads="1"/>
          </p:cNvSpPr>
          <p:nvPr>
            <p:ph type="title"/>
          </p:nvPr>
        </p:nvSpPr>
        <p:spPr>
          <a:xfrm>
            <a:off x="1703389" y="333375"/>
            <a:ext cx="8785225" cy="755650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Поле полого цилиндра</a:t>
            </a:r>
          </a:p>
        </p:txBody>
      </p:sp>
      <p:sp>
        <p:nvSpPr>
          <p:cNvPr id="143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39901" y="1628776"/>
            <a:ext cx="5580063" cy="4772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1800" dirty="0"/>
              <a:t>Пусть поле создается бесконечной </a:t>
            </a:r>
            <a:r>
              <a:rPr lang="ru-RU" sz="1800" dirty="0" err="1"/>
              <a:t>цилин</a:t>
            </a:r>
            <a:r>
              <a:rPr lang="ru-RU" sz="1800" dirty="0"/>
              <a:t>-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dirty="0" err="1"/>
              <a:t>дрической</a:t>
            </a:r>
            <a:r>
              <a:rPr lang="ru-RU" sz="1800" dirty="0"/>
              <a:t> поверхностью радиуса </a:t>
            </a:r>
            <a:r>
              <a:rPr lang="en-US" sz="1800" dirty="0"/>
              <a:t>R</a:t>
            </a:r>
            <a:r>
              <a:rPr lang="ru-RU" sz="1800" dirty="0"/>
              <a:t>, заря-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dirty="0" err="1"/>
              <a:t>женной</a:t>
            </a:r>
            <a:r>
              <a:rPr lang="ru-RU" sz="1800" dirty="0"/>
              <a:t> с постоянной плотностью заряда:  </a:t>
            </a:r>
          </a:p>
        </p:txBody>
      </p:sp>
      <p:pic>
        <p:nvPicPr>
          <p:cNvPr id="14354" name="Picture 7" descr="Поле заряженного цилиндра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391400" y="1571626"/>
            <a:ext cx="3194050" cy="5084763"/>
          </a:xfrm>
        </p:spPr>
      </p:pic>
      <p:graphicFrame>
        <p:nvGraphicFramePr>
          <p:cNvPr id="1433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5188" y="2711450"/>
          <a:ext cx="18732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840" imgH="330120" progId="">
                  <p:embed/>
                </p:oleObj>
              </mc:Choice>
              <mc:Fallback>
                <p:oleObj name="Equation" r:id="rId3" imgW="2247840" imgH="330120" progId="">
                  <p:embed/>
                  <p:pic>
                    <p:nvPicPr>
                      <p:cNvPr id="143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711450"/>
                        <a:ext cx="1873250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0"/>
          <p:cNvGraphicFramePr>
            <a:graphicFrameLocks noChangeAspect="1"/>
          </p:cNvGraphicFramePr>
          <p:nvPr/>
        </p:nvGraphicFramePr>
        <p:xfrm>
          <a:off x="4173538" y="2708276"/>
          <a:ext cx="1397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330120" progId="">
                  <p:embed/>
                </p:oleObj>
              </mc:Choice>
              <mc:Fallback>
                <p:oleObj name="Equation" r:id="rId5" imgW="1600200" imgH="330120" progId="">
                  <p:embed/>
                  <p:pic>
                    <p:nvPicPr>
                      <p:cNvPr id="1433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2708276"/>
                        <a:ext cx="13970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1"/>
          <p:cNvGraphicFramePr>
            <a:graphicFrameLocks noChangeAspect="1"/>
          </p:cNvGraphicFramePr>
          <p:nvPr/>
        </p:nvGraphicFramePr>
        <p:xfrm>
          <a:off x="1560513" y="3141663"/>
          <a:ext cx="10795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82680" imgH="330120" progId="">
                  <p:embed/>
                </p:oleObj>
              </mc:Choice>
              <mc:Fallback>
                <p:oleObj name="Equation" r:id="rId7" imgW="1282680" imgH="330120" progId="">
                  <p:embed/>
                  <p:pic>
                    <p:nvPicPr>
                      <p:cNvPr id="1536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141663"/>
                        <a:ext cx="1079500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2"/>
          <p:cNvGraphicFramePr>
            <a:graphicFrameLocks noChangeAspect="1"/>
          </p:cNvGraphicFramePr>
          <p:nvPr/>
        </p:nvGraphicFramePr>
        <p:xfrm>
          <a:off x="2711451" y="3141664"/>
          <a:ext cx="12239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98320" imgH="444240" progId="">
                  <p:embed/>
                </p:oleObj>
              </mc:Choice>
              <mc:Fallback>
                <p:oleObj name="Equation" r:id="rId9" imgW="1498320" imgH="444240" progId="">
                  <p:embed/>
                  <p:pic>
                    <p:nvPicPr>
                      <p:cNvPr id="1536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141664"/>
                        <a:ext cx="122396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4"/>
          <p:cNvGraphicFramePr>
            <a:graphicFrameLocks noChangeAspect="1"/>
          </p:cNvGraphicFramePr>
          <p:nvPr/>
        </p:nvGraphicFramePr>
        <p:xfrm>
          <a:off x="1703512" y="3933056"/>
          <a:ext cx="1081088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82680" imgH="330120" progId="">
                  <p:embed/>
                </p:oleObj>
              </mc:Choice>
              <mc:Fallback>
                <p:oleObj name="Equation" r:id="rId11" imgW="1282680" imgH="330120" progId="">
                  <p:embed/>
                  <p:pic>
                    <p:nvPicPr>
                      <p:cNvPr id="1536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933056"/>
                        <a:ext cx="1081088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5"/>
          <p:cNvGraphicFramePr>
            <a:graphicFrameLocks noChangeAspect="1"/>
          </p:cNvGraphicFramePr>
          <p:nvPr/>
        </p:nvGraphicFramePr>
        <p:xfrm>
          <a:off x="2855640" y="3933056"/>
          <a:ext cx="14303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7680" imgH="406080" progId="">
                  <p:embed/>
                </p:oleObj>
              </mc:Choice>
              <mc:Fallback>
                <p:oleObj name="Equation" r:id="rId13" imgW="1777680" imgH="406080" progId="">
                  <p:embed/>
                  <p:pic>
                    <p:nvPicPr>
                      <p:cNvPr id="1536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3933056"/>
                        <a:ext cx="143033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7"/>
          <p:cNvGraphicFramePr>
            <a:graphicFrameLocks noChangeAspect="1"/>
          </p:cNvGraphicFramePr>
          <p:nvPr/>
        </p:nvGraphicFramePr>
        <p:xfrm>
          <a:off x="1775520" y="4509121"/>
          <a:ext cx="23891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781000" imgH="520560" progId="">
                  <p:embed/>
                </p:oleObj>
              </mc:Choice>
              <mc:Fallback>
                <p:oleObj name="Equation" r:id="rId15" imgW="2781000" imgH="520560" progId="">
                  <p:embed/>
                  <p:pic>
                    <p:nvPicPr>
                      <p:cNvPr id="153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4509121"/>
                        <a:ext cx="238918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20"/>
          <p:cNvGraphicFramePr>
            <a:graphicFrameLocks noChangeAspect="1"/>
          </p:cNvGraphicFramePr>
          <p:nvPr/>
        </p:nvGraphicFramePr>
        <p:xfrm>
          <a:off x="4813301" y="5311776"/>
          <a:ext cx="14970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77680" imgH="406080" progId="">
                  <p:embed/>
                </p:oleObj>
              </mc:Choice>
              <mc:Fallback>
                <p:oleObj name="Equation" r:id="rId17" imgW="1777680" imgH="406080" progId="">
                  <p:embed/>
                  <p:pic>
                    <p:nvPicPr>
                      <p:cNvPr id="1537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1" y="5311776"/>
                        <a:ext cx="149701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21"/>
          <p:cNvGraphicFramePr>
            <a:graphicFrameLocks noChangeAspect="1"/>
          </p:cNvGraphicFramePr>
          <p:nvPr/>
        </p:nvGraphicFramePr>
        <p:xfrm>
          <a:off x="1595438" y="5857875"/>
          <a:ext cx="15541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55520" imgH="977760" progId="">
                  <p:embed/>
                </p:oleObj>
              </mc:Choice>
              <mc:Fallback>
                <p:oleObj name="Equation" r:id="rId19" imgW="1955520" imgH="977760" progId="">
                  <p:embed/>
                  <p:pic>
                    <p:nvPicPr>
                      <p:cNvPr id="1537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857875"/>
                        <a:ext cx="1554162" cy="776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23"/>
          <p:cNvGraphicFramePr>
            <a:graphicFrameLocks noChangeAspect="1"/>
          </p:cNvGraphicFramePr>
          <p:nvPr/>
        </p:nvGraphicFramePr>
        <p:xfrm>
          <a:off x="5015881" y="3645025"/>
          <a:ext cx="14906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49160" imgH="444240" progId="">
                  <p:embed/>
                </p:oleObj>
              </mc:Choice>
              <mc:Fallback>
                <p:oleObj name="Equation" r:id="rId21" imgW="749160" imgH="444240" progId="">
                  <p:embed/>
                  <p:pic>
                    <p:nvPicPr>
                      <p:cNvPr id="1537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1" y="3645025"/>
                        <a:ext cx="14906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24"/>
          <p:cNvGraphicFramePr>
            <a:graphicFrameLocks noChangeAspect="1"/>
          </p:cNvGraphicFramePr>
          <p:nvPr/>
        </p:nvGraphicFramePr>
        <p:xfrm>
          <a:off x="4583833" y="4437113"/>
          <a:ext cx="1920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65160" imgH="444240" progId="">
                  <p:embed/>
                </p:oleObj>
              </mc:Choice>
              <mc:Fallback>
                <p:oleObj name="Equation" r:id="rId23" imgW="965160" imgH="444240" progId="">
                  <p:embed/>
                  <p:pic>
                    <p:nvPicPr>
                      <p:cNvPr id="1537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3" y="4437113"/>
                        <a:ext cx="1920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25"/>
          <p:cNvGraphicFramePr>
            <a:graphicFrameLocks noChangeAspect="1"/>
          </p:cNvGraphicFramePr>
          <p:nvPr/>
        </p:nvGraphicFramePr>
        <p:xfrm>
          <a:off x="1952626" y="5143501"/>
          <a:ext cx="17954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5" imgW="901440" imgH="380880" progId="Equation.3">
                  <p:embed/>
                </p:oleObj>
              </mc:Choice>
              <mc:Fallback>
                <p:oleObj name="Формула" r:id="rId25" imgW="901440" imgH="380880" progId="Equation.3">
                  <p:embed/>
                  <p:pic>
                    <p:nvPicPr>
                      <p:cNvPr id="1537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5143501"/>
                        <a:ext cx="17954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Прямая соединительная линия 19"/>
          <p:cNvCxnSpPr/>
          <p:nvPr/>
        </p:nvCxnSpPr>
        <p:spPr>
          <a:xfrm>
            <a:off x="1524000" y="3429000"/>
            <a:ext cx="85725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631504" y="4293096"/>
            <a:ext cx="85725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098675" y="44451"/>
            <a:ext cx="8001000" cy="1331913"/>
          </a:xfrm>
        </p:spPr>
        <p:txBody>
          <a:bodyPr/>
          <a:lstStyle/>
          <a:p>
            <a:pPr algn="ctr" eaLnBrk="1" hangingPunct="1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Поле заряженной</a:t>
            </a:r>
            <a:br>
              <a:rPr lang="ru-RU" sz="3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прямолинейной нити</a:t>
            </a:r>
          </a:p>
        </p:txBody>
      </p:sp>
      <p:graphicFrame>
        <p:nvGraphicFramePr>
          <p:cNvPr id="16386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77146" y="3844726"/>
          <a:ext cx="26558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977760" progId="">
                  <p:embed/>
                </p:oleObj>
              </mc:Choice>
              <mc:Fallback>
                <p:oleObj name="Equation" r:id="rId2" imgW="3352680" imgH="977760" progId="">
                  <p:embed/>
                  <p:pic>
                    <p:nvPicPr>
                      <p:cNvPr id="163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146" y="3844726"/>
                        <a:ext cx="265588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75921" y="4005064"/>
          <a:ext cx="10318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419040" progId="">
                  <p:embed/>
                </p:oleObj>
              </mc:Choice>
              <mc:Fallback>
                <p:oleObj name="Equation" r:id="rId4" imgW="1104840" imgH="419040" progId="">
                  <p:embed/>
                  <p:pic>
                    <p:nvPicPr>
                      <p:cNvPr id="1638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1" y="4005064"/>
                        <a:ext cx="103187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1" name="Picture 12" descr="Поле заряженного цилиндра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6000" y="1700213"/>
            <a:ext cx="3194050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9D9C2-511A-4054-8C86-7D1A73B4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39"/>
            <a:ext cx="10333008" cy="695924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Мини-тест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E8728-E3D0-4DDF-86F8-F7004849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8" y="733245"/>
            <a:ext cx="12019472" cy="598391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движении спутника по эллиптической орбите вокруг Земли…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Скорость спутника всегда постоянна.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Расстояние до центра Земли всегда постоянно.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Момент импульса спутника всегда постоянен.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спутника, его момент импульса и расстояние до центра Земли всегда постоянны.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Вопрос 2.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медленном движении поршня воздушного насоса объем воздуха увеличился. Что произошло с давлением 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температурой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внутренней энергией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воздуха в цилиндре? Процесс считать изотермическим, а воздух - идеальным газом.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–увеличилось, 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уменьшилась, 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–уменьшилась.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увеличилось, 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увеличилась, 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увеличилась.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уменьшилось, 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уменьшилась, 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увеличилась.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–увеличилось,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осталась неизменной, 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осталась неизменной.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уменьшилось, 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осталась неизменной, 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осталась неизменной.</a:t>
            </a:r>
          </a:p>
          <a:p>
            <a:pPr marL="0" indent="0">
              <a:buNone/>
            </a:pPr>
            <a:endParaRPr lang="ru-RU" sz="35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968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9D9C2-511A-4054-8C86-7D1A73B4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39"/>
            <a:ext cx="10333008" cy="695924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Мини-тест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E8728-E3D0-4DDF-86F8-F7004849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40" y="733245"/>
            <a:ext cx="11110822" cy="598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Вопрос 3.</a:t>
            </a:r>
            <a:r>
              <a:rPr lang="ru-RU" sz="3500" dirty="0"/>
              <a:t> Силовые линии электрического поля:</a:t>
            </a:r>
          </a:p>
          <a:p>
            <a:pPr marL="0" indent="0">
              <a:buNone/>
            </a:pPr>
            <a:r>
              <a:rPr lang="ru-RU" sz="3500" dirty="0"/>
              <a:t>1) начинаются на отрицательных зарядах</a:t>
            </a:r>
          </a:p>
          <a:p>
            <a:pPr marL="0" indent="0">
              <a:buNone/>
            </a:pPr>
            <a:r>
              <a:rPr lang="ru-RU" sz="3500" dirty="0"/>
              <a:t>2) начинаются на положительных зарядах</a:t>
            </a:r>
          </a:p>
          <a:p>
            <a:pPr marL="0" indent="0">
              <a:buNone/>
            </a:pPr>
            <a:r>
              <a:rPr lang="ru-RU" sz="3500" dirty="0"/>
              <a:t>3) являются замкнутыми</a:t>
            </a:r>
          </a:p>
          <a:p>
            <a:endParaRPr lang="ru-RU" sz="3500" dirty="0"/>
          </a:p>
          <a:p>
            <a:pPr marL="0" indent="0"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Вопрос 4.</a:t>
            </a:r>
            <a:r>
              <a:rPr lang="ru-RU" sz="3500" dirty="0"/>
              <a:t> Если в какой-то  точке пространства </a:t>
            </a:r>
            <a:r>
              <a:rPr lang="en-US" sz="3500" dirty="0" err="1"/>
              <a:t>divE</a:t>
            </a:r>
            <a:r>
              <a:rPr lang="en-US" sz="3500" dirty="0"/>
              <a:t>=0</a:t>
            </a:r>
            <a:r>
              <a:rPr lang="ru-RU" sz="3500" dirty="0"/>
              <a:t>, то в этой точке</a:t>
            </a:r>
          </a:p>
          <a:p>
            <a:pPr marL="514350" indent="-514350">
              <a:buAutoNum type="arabicParenR"/>
            </a:pPr>
            <a:r>
              <a:rPr lang="ru-RU" sz="3500" dirty="0"/>
              <a:t>находится положительный заряд</a:t>
            </a:r>
          </a:p>
          <a:p>
            <a:pPr marL="514350" indent="-514350">
              <a:buAutoNum type="arabicParenR"/>
            </a:pPr>
            <a:r>
              <a:rPr lang="ru-RU" sz="3500" dirty="0"/>
              <a:t>находится отрицательный заряд</a:t>
            </a:r>
          </a:p>
          <a:p>
            <a:pPr marL="514350" indent="-514350">
              <a:buAutoNum type="arabicParenR"/>
            </a:pPr>
            <a:r>
              <a:rPr lang="ru-RU" sz="3500" dirty="0"/>
              <a:t>нет зарядов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6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5E3EC-914A-4EF2-83F4-A71B366C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Свойства электрического заряда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02C747E0-C606-4D86-BAFA-2C1BCF1C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628776"/>
            <a:ext cx="8785225" cy="5229225"/>
          </a:xfrm>
        </p:spPr>
        <p:txBody>
          <a:bodyPr rtlCol="0">
            <a:normAutofit lnSpcReduction="10000"/>
          </a:bodyPr>
          <a:lstStyle/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3. Электрический заряд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дискретен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заряд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любого тела кратен элементарному заряду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Элементарный заряд: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= 1,6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 10</a:t>
            </a:r>
            <a:r>
              <a:rPr lang="ru-RU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-19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Кл.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Поскольку тело не может приобрести или потерять долю электрона, суммарный заряд тела должен быть целым кратным элементарного заряда. Говорят, что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заряд квантуется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(т.е. может принимать лишь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дискретные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значения). 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Однако, поскольку заряд электрона очень мал, мы обычно не замечаем дискретности макроскопических зарядов (заряду 1 мкКл соответствуют примерно 10</a:t>
            </a:r>
            <a:r>
              <a:rPr lang="ru-RU" sz="2400" baseline="30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электронов) и считаем заряд непрерывным. </a:t>
            </a: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D59937F8-225F-4460-81C2-758A9E5F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B7484418-7950-4FC0-BC26-E1036F06D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78082238-5C6E-4481-B1B4-56C384AC0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9" y="2817814"/>
          <a:ext cx="13684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69696" imgH="203112" progId="Equation.3">
                  <p:embed/>
                </p:oleObj>
              </mc:Choice>
              <mc:Fallback>
                <p:oleObj name="Формула" r:id="rId2" imgW="469696" imgH="203112" progId="Equation.3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78082238-5C6E-4481-B1B4-56C384AC08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2817814"/>
                        <a:ext cx="13684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DA9965-8D53-42B9-AA6D-7CAE488B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5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0015-6B5B-4094-948A-26FCC362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Свойства электрического заряда</a:t>
            </a:r>
          </a:p>
        </p:txBody>
      </p:sp>
      <p:sp>
        <p:nvSpPr>
          <p:cNvPr id="3076" name="Содержимое 2">
            <a:extLst>
              <a:ext uri="{FF2B5EF4-FFF2-40B4-BE49-F238E27FC236}">
                <a16:creationId xmlns:a16="http://schemas.microsoft.com/office/drawing/2014/main" id="{9CCAAA92-BBD4-41F1-8747-B6639FB5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628776"/>
            <a:ext cx="8785225" cy="5040313"/>
          </a:xfrm>
        </p:spPr>
        <p:txBody>
          <a:bodyPr/>
          <a:lstStyle/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Электрический заряд существует в двух видах –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положительный 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отрицательный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Одноименные заряды отталкиваются, разноименные заряды притягиваются.</a:t>
            </a: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За положительный заряд принят заряд протона (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). Заряд электрона – отрицательный (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состав макроскопического тела входит различное количество протонов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ru-RU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и электронов</a:t>
            </a:r>
            <a:r>
              <a:rPr lang="en-GB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ru-RU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то оно оказывается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заряженным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Заряд тела:</a:t>
            </a:r>
          </a:p>
          <a:p>
            <a:pPr eaLnBrk="1" hangingPunct="1"/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99032B9E-F2E8-48F8-AF1D-99D0165AE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3078" name="Rectangle 4">
            <a:extLst>
              <a:ext uri="{FF2B5EF4-FFF2-40B4-BE49-F238E27FC236}">
                <a16:creationId xmlns:a16="http://schemas.microsoft.com/office/drawing/2014/main" id="{0A4ADD34-0337-41FD-B2E6-958A5C06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71C35D40-1E89-4100-9BF4-1E6247588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AF323523-9936-413D-B258-1F61AAA27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5722938"/>
          <a:ext cx="27368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90170" imgH="241195" progId="Equation.3">
                  <p:embed/>
                </p:oleObj>
              </mc:Choice>
              <mc:Fallback>
                <p:oleObj name="Формула" r:id="rId2" imgW="990170" imgH="241195" progId="Equation.3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AF323523-9936-413D-B258-1F61AAA27B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5722938"/>
                        <a:ext cx="2736850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A601D0F-726C-4F2D-8B34-42347AF4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6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00C8F-D6D4-4413-9D57-ABF051E8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Свойства электрического заряда</a:t>
            </a:r>
          </a:p>
        </p:txBody>
      </p:sp>
      <p:sp>
        <p:nvSpPr>
          <p:cNvPr id="4100" name="Содержимое 2">
            <a:extLst>
              <a:ext uri="{FF2B5EF4-FFF2-40B4-BE49-F238E27FC236}">
                <a16:creationId xmlns:a16="http://schemas.microsoft.com/office/drawing/2014/main" id="{EC738451-4C7C-420F-AD41-A218B058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628776"/>
            <a:ext cx="8785225" cy="5040313"/>
          </a:xfrm>
        </p:spPr>
        <p:txBody>
          <a:bodyPr/>
          <a:lstStyle/>
          <a:p>
            <a:pPr eaLnBrk="1" hangingPunct="1"/>
            <a:r>
              <a:rPr lang="en-GB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Электрический заряд </a:t>
            </a:r>
            <a:r>
              <a: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инвариантен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его величина не зависит от системы отсчета, т.е. от того, движется он или покоится:</a:t>
            </a: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DB8876D2-C0F0-4F2C-8180-4FC9D368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4102" name="Rectangle 4">
            <a:extLst>
              <a:ext uri="{FF2B5EF4-FFF2-40B4-BE49-F238E27FC236}">
                <a16:creationId xmlns:a16="http://schemas.microsoft.com/office/drawing/2014/main" id="{F2C479CC-48CE-4D28-916A-8658EC4A7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4103" name="Rectangle 4">
            <a:extLst>
              <a:ext uri="{FF2B5EF4-FFF2-40B4-BE49-F238E27FC236}">
                <a16:creationId xmlns:a16="http://schemas.microsoft.com/office/drawing/2014/main" id="{EC94276D-896A-4B28-88BA-B1FBE7FF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4104" name="Rectangle 4">
            <a:extLst>
              <a:ext uri="{FF2B5EF4-FFF2-40B4-BE49-F238E27FC236}">
                <a16:creationId xmlns:a16="http://schemas.microsoft.com/office/drawing/2014/main" id="{CE86684A-2C2D-45FE-A068-FCEA1DBA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BB5C799D-5A45-4D49-8DD2-A88C1CA4E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7728" y="3212976"/>
          <a:ext cx="5063450" cy="208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82391" imgH="203112" progId="Equation.3">
                  <p:embed/>
                </p:oleObj>
              </mc:Choice>
              <mc:Fallback>
                <p:oleObj name="Формула" r:id="rId2" imgW="482391" imgH="203112" progId="Equation.3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BB5C799D-5A45-4D49-8DD2-A88C1CA4E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3212976"/>
                        <a:ext cx="5063450" cy="2088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4D116F-A938-4BFA-8245-45892AF4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7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BF66A-7447-412C-A774-52F0F325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Свойства электрического заряда</a:t>
            </a:r>
          </a:p>
        </p:txBody>
      </p:sp>
      <p:sp>
        <p:nvSpPr>
          <p:cNvPr id="5124" name="Содержимое 2">
            <a:extLst>
              <a:ext uri="{FF2B5EF4-FFF2-40B4-BE49-F238E27FC236}">
                <a16:creationId xmlns:a16="http://schemas.microsoft.com/office/drawing/2014/main" id="{5D3557CE-4A91-4C96-84DB-F744EF33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05" y="1628776"/>
            <a:ext cx="8857109" cy="3960464"/>
          </a:xfrm>
        </p:spPr>
        <p:txBody>
          <a:bodyPr/>
          <a:lstStyle/>
          <a:p>
            <a:pPr eaLnBrk="1" hangingPunct="1"/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Электрический заряд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подчиняется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закону сохранения электрического заряда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алгебраическая сумма электрических зарядов замкнутой системы остается неизменной, какие бы процессы не происходили внутри данной системы 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(под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замкнутой системой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понимается система, которая не обменивается зарядами с внешними телами)</a:t>
            </a:r>
          </a:p>
          <a:p>
            <a:pPr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A7EE4D89-3CA2-457C-8CD4-2DAFE925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5126" name="Rectangle 4">
            <a:extLst>
              <a:ext uri="{FF2B5EF4-FFF2-40B4-BE49-F238E27FC236}">
                <a16:creationId xmlns:a16="http://schemas.microsoft.com/office/drawing/2014/main" id="{9BE3E0DE-401D-4470-B63C-DFF34D31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5127" name="Rectangle 4">
            <a:extLst>
              <a:ext uri="{FF2B5EF4-FFF2-40B4-BE49-F238E27FC236}">
                <a16:creationId xmlns:a16="http://schemas.microsoft.com/office/drawing/2014/main" id="{6B6B3660-E2B5-4E21-B3DE-06E4EF55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5128" name="Rectangle 4">
            <a:extLst>
              <a:ext uri="{FF2B5EF4-FFF2-40B4-BE49-F238E27FC236}">
                <a16:creationId xmlns:a16="http://schemas.microsoft.com/office/drawing/2014/main" id="{342EB2B3-308A-4109-A603-456423E5B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5129" name="Rectangle 4">
            <a:extLst>
              <a:ext uri="{FF2B5EF4-FFF2-40B4-BE49-F238E27FC236}">
                <a16:creationId xmlns:a16="http://schemas.microsoft.com/office/drawing/2014/main" id="{4F0E33AB-8150-4B0D-8945-C12851C4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0524297C-88E5-435E-BF2B-798FC1110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9513"/>
              </p:ext>
            </p:extLst>
          </p:nvPr>
        </p:nvGraphicFramePr>
        <p:xfrm>
          <a:off x="4714337" y="3233260"/>
          <a:ext cx="23907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091726" imgH="431613" progId="Equation.3">
                  <p:embed/>
                </p:oleObj>
              </mc:Choice>
              <mc:Fallback>
                <p:oleObj name="Формула" r:id="rId3" imgW="1091726" imgH="431613" progId="Equation.3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0524297C-88E5-435E-BF2B-798FC11108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337" y="3233260"/>
                        <a:ext cx="2390775" cy="936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853302A0-C475-4B89-BF48-B664A042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8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522E5-02DB-4E2D-8BFA-AC3F5DD0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Закон Кулона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5FEB34A1-FEE3-40E8-8796-BDBBD5D3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628776"/>
            <a:ext cx="8785225" cy="5040313"/>
          </a:xfrm>
        </p:spPr>
        <p:txBody>
          <a:bodyPr rtlCol="0">
            <a:normAutofit/>
          </a:bodyPr>
          <a:lstStyle/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Точечные электрические заряды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элементарные частицы или заряженные тела, размеры которых малы по сравнению с расстоянием между ними. 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Закон Кулона.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Сила взаимодействия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между двумя точечными зарядами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 находящимися в вакууме, прямо пропорциональна произведению этих зарядов и обратно пропорциональна квадрату расстояния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между ними: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Величина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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= 8,85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ru-RU" sz="2400" baseline="30000" dirty="0">
                <a:latin typeface="Times New Roman" pitchFamily="18" charset="0"/>
                <a:cs typeface="Times New Roman" pitchFamily="18" charset="0"/>
              </a:rPr>
              <a:t>-12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Ф/м –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электрическая постоянная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относящаяся к числу фундаментальных физических констант.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C31E0E53-4524-4F31-B98C-409A65699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B490F58F-E653-4012-B778-A53E4D00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6151" name="Rectangle 4">
            <a:extLst>
              <a:ext uri="{FF2B5EF4-FFF2-40B4-BE49-F238E27FC236}">
                <a16:creationId xmlns:a16="http://schemas.microsoft.com/office/drawing/2014/main" id="{FF20CC74-E1E9-4D14-8AA2-BE775292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6152" name="Rectangle 4">
            <a:extLst>
              <a:ext uri="{FF2B5EF4-FFF2-40B4-BE49-F238E27FC236}">
                <a16:creationId xmlns:a16="http://schemas.microsoft.com/office/drawing/2014/main" id="{A1A6F492-9A66-4795-BC6A-9EC24390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6153" name="Rectangle 4">
            <a:extLst>
              <a:ext uri="{FF2B5EF4-FFF2-40B4-BE49-F238E27FC236}">
                <a16:creationId xmlns:a16="http://schemas.microsoft.com/office/drawing/2014/main" id="{F30A57D3-BB95-4C00-A5AA-A4EE426F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sp>
        <p:nvSpPr>
          <p:cNvPr id="6154" name="Rectangle 4">
            <a:extLst>
              <a:ext uri="{FF2B5EF4-FFF2-40B4-BE49-F238E27FC236}">
                <a16:creationId xmlns:a16="http://schemas.microsoft.com/office/drawing/2014/main" id="{F5713456-D189-4916-9F5C-5A86F1B51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Corbel" panose="020B0503020204020204" pitchFamily="34" charset="0"/>
            </a:endParaRP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DA1E1EE1-24C3-453F-870B-C1E13DC51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1" y="4578351"/>
          <a:ext cx="20161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65200" imgH="444500" progId="Equation.3">
                  <p:embed/>
                </p:oleObj>
              </mc:Choice>
              <mc:Fallback>
                <p:oleObj name="Формула" r:id="rId2" imgW="965200" imgH="444500" progId="Equation.3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DA1E1EE1-24C3-453F-870B-C1E13DC511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4578351"/>
                        <a:ext cx="2016125" cy="9382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9DF5B5BA-BB69-4885-AB6C-88E70F74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1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B6C452B-CCA7-4A44-8731-CDCE40A71B8A}" type="slidenum">
              <a:rPr lang="ru-RU" altLang="ru-RU" smtClean="0"/>
              <a:pPr/>
              <a:t>9</a:t>
            </a:fld>
            <a:endParaRPr lang="ru-RU" altLang="ru-RU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2216</Words>
  <Application>Microsoft Office PowerPoint</Application>
  <PresentationFormat>Широкоэкранный</PresentationFormat>
  <Paragraphs>306</Paragraphs>
  <Slides>49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61" baseType="lpstr">
      <vt:lpstr>Arial</vt:lpstr>
      <vt:lpstr>Calibri</vt:lpstr>
      <vt:lpstr>Calibri Light</vt:lpstr>
      <vt:lpstr>Constantia</vt:lpstr>
      <vt:lpstr>Corbel</vt:lpstr>
      <vt:lpstr>Franklin Gothic Heavy</vt:lpstr>
      <vt:lpstr>Times New Roman</vt:lpstr>
      <vt:lpstr>Wingdings</vt:lpstr>
      <vt:lpstr>Wingdings 2</vt:lpstr>
      <vt:lpstr>Тема Office</vt:lpstr>
      <vt:lpstr>Формула</vt:lpstr>
      <vt:lpstr>Equation</vt:lpstr>
      <vt:lpstr>Электричество</vt:lpstr>
      <vt:lpstr>Электрический заряд</vt:lpstr>
      <vt:lpstr>Свойства электрического заряда</vt:lpstr>
      <vt:lpstr>Свойства электрического заряда</vt:lpstr>
      <vt:lpstr>Свойства электрического заряда</vt:lpstr>
      <vt:lpstr>Свойства электрического заряда</vt:lpstr>
      <vt:lpstr>Свойства электрического заряда</vt:lpstr>
      <vt:lpstr>Свойства электрического заряда</vt:lpstr>
      <vt:lpstr>Закон Кулона</vt:lpstr>
      <vt:lpstr>Схема опыта Кулона (1780 г.)</vt:lpstr>
      <vt:lpstr>Закон Кулона</vt:lpstr>
      <vt:lpstr>Закон Кулона в векторной форме</vt:lpstr>
      <vt:lpstr>Принцип суперпозиции сил</vt:lpstr>
      <vt:lpstr>Принцип суперпозиции сил</vt:lpstr>
      <vt:lpstr>Плотности заряда</vt:lpstr>
      <vt:lpstr>Плотности заряда</vt:lpstr>
      <vt:lpstr>Электромагнитное поле</vt:lpstr>
      <vt:lpstr>Источники  электромагнитного поля</vt:lpstr>
      <vt:lpstr>Пробный заряд</vt:lpstr>
      <vt:lpstr>Напряженность электрического поля</vt:lpstr>
      <vt:lpstr>Напряженность электрического поля точечного заряда</vt:lpstr>
      <vt:lpstr>Напряженность электрического поля точечного заряда</vt:lpstr>
      <vt:lpstr>Принцип суперпозиции электрических полей</vt:lpstr>
      <vt:lpstr>Напряженность электрического поля системы точечных зарядов</vt:lpstr>
      <vt:lpstr>Напряженность электрического поля пространственно распределенного заряда</vt:lpstr>
      <vt:lpstr>Напряженность электрического поля заряда, распределенного по поверхности или по линии</vt:lpstr>
      <vt:lpstr>Силовые линии  электрического поля</vt:lpstr>
      <vt:lpstr>Свойства силовых линий электрического поля</vt:lpstr>
      <vt:lpstr>Силовые линии электрического поля точечного заряда</vt:lpstr>
      <vt:lpstr>Силовые линии  электрического поля</vt:lpstr>
      <vt:lpstr>ПОТОК ВЕКТОРА НАПРЯЖЕННОСТИ ПОЛЯ</vt:lpstr>
      <vt:lpstr>Презентация PowerPoint</vt:lpstr>
      <vt:lpstr>Теорема  остроградского - гаусса</vt:lpstr>
      <vt:lpstr>Дивергенция вектора напряженности поля</vt:lpstr>
      <vt:lpstr> Теорема Гаусса</vt:lpstr>
      <vt:lpstr>Примеры использования Теоремы Гаусса</vt:lpstr>
      <vt:lpstr>ТЕОРЕМА ГАУССА  в дифференциальной форме</vt:lpstr>
      <vt:lpstr>Примеры вычислений полей заряженных  тел простых симметрий  Поле заряженной сферы</vt:lpstr>
      <vt:lpstr>График поля заряженной сферы</vt:lpstr>
      <vt:lpstr>Поле равномерно заряженного шара</vt:lpstr>
      <vt:lpstr>ПОЛЕ РАВНОМЕРНО ЗАРЯЖЕННОГО ШАРА</vt:lpstr>
      <vt:lpstr>ГРАФИК ПОЛЯ равномерно ЗАРЯЖЕННОГО ШАРА</vt:lpstr>
      <vt:lpstr>ПОЛЕ ЗАРЯЖЕННОЙ ПЛОСКОСТИ</vt:lpstr>
      <vt:lpstr>Презентация PowerPoint</vt:lpstr>
      <vt:lpstr>Презентация PowerPoint</vt:lpstr>
      <vt:lpstr>Поле полого цилиндра</vt:lpstr>
      <vt:lpstr>Поле заряженной прямолинейной нити</vt:lpstr>
      <vt:lpstr>Мини-тест</vt:lpstr>
      <vt:lpstr>Мини-тест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Электричество</dc:title>
  <dc:creator>Александр</dc:creator>
  <cp:lastModifiedBy>Александр</cp:lastModifiedBy>
  <cp:revision>7</cp:revision>
  <dcterms:created xsi:type="dcterms:W3CDTF">2020-04-10T09:31:15Z</dcterms:created>
  <dcterms:modified xsi:type="dcterms:W3CDTF">2023-11-09T10:13:54Z</dcterms:modified>
</cp:coreProperties>
</file>