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430" r:id="rId2"/>
    <p:sldId id="512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529" r:id="rId27"/>
    <p:sldId id="455" r:id="rId28"/>
    <p:sldId id="456" r:id="rId29"/>
    <p:sldId id="457" r:id="rId30"/>
    <p:sldId id="532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530" r:id="rId55"/>
    <p:sldId id="481" r:id="rId56"/>
    <p:sldId id="482" r:id="rId57"/>
    <p:sldId id="531" r:id="rId58"/>
    <p:sldId id="483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93" r:id="rId69"/>
    <p:sldId id="494" r:id="rId70"/>
    <p:sldId id="495" r:id="rId71"/>
    <p:sldId id="496" r:id="rId72"/>
    <p:sldId id="497" r:id="rId73"/>
    <p:sldId id="498" r:id="rId74"/>
    <p:sldId id="499" r:id="rId75"/>
    <p:sldId id="500" r:id="rId76"/>
    <p:sldId id="501" r:id="rId77"/>
    <p:sldId id="502" r:id="rId78"/>
    <p:sldId id="503" r:id="rId79"/>
    <p:sldId id="504" r:id="rId80"/>
    <p:sldId id="505" r:id="rId81"/>
    <p:sldId id="506" r:id="rId82"/>
    <p:sldId id="507" r:id="rId83"/>
    <p:sldId id="508" r:id="rId84"/>
    <p:sldId id="509" r:id="rId85"/>
    <p:sldId id="510" r:id="rId86"/>
    <p:sldId id="511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522" r:id="rId97"/>
    <p:sldId id="523" r:id="rId98"/>
    <p:sldId id="524" r:id="rId99"/>
    <p:sldId id="525" r:id="rId100"/>
    <p:sldId id="526" r:id="rId101"/>
    <p:sldId id="527" r:id="rId102"/>
    <p:sldId id="528" r:id="rId103"/>
  </p:sldIdLst>
  <p:sldSz cx="9144000" cy="5143500" type="screen16x9"/>
  <p:notesSz cx="6858000" cy="9144000"/>
  <p:defaultTextStyle>
    <a:defPPr>
      <a:defRPr lang="en-US"/>
    </a:defPPr>
    <a:lvl1pPr marL="0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5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7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9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22" algn="l" defTabSz="4571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21"/>
    <a:srgbClr val="19383A"/>
    <a:srgbClr val="A0ADB4"/>
    <a:srgbClr val="BBC3C7"/>
    <a:srgbClr val="0F485C"/>
    <a:srgbClr val="E4E9EE"/>
    <a:srgbClr val="F1F1F2"/>
    <a:srgbClr val="0E6F87"/>
    <a:srgbClr val="19393B"/>
    <a:srgbClr val="00A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62089" autoAdjust="0"/>
  </p:normalViewPr>
  <p:slideViewPr>
    <p:cSldViewPr snapToGrid="0">
      <p:cViewPr varScale="1">
        <p:scale>
          <a:sx n="61" d="100"/>
          <a:sy n="61" d="100"/>
        </p:scale>
        <p:origin x="-1056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39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CF16-AB12-BE44-8A62-705E811F95F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9601-55F6-B34E-B0E0-649A23559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4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FD26A-9997-364B-87D2-F24B4B25B8D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E97B-473C-214F-A0B2-DE2ABF74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9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2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19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2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8.xml"/><Relationship Id="rId7" Type="http://schemas.openxmlformats.org/officeDocument/2006/relationships/image" Target="../media/image26.emf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5.bin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EFACD-3D2B-4966-AF7C-6BFD6F4189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9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E7D7F1-A929-4863-8CA3-D82D18003BF2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177800" eaLnBrk="1" hangingPunct="1"/>
            <a:r>
              <a:rPr lang="ru-RU" altLang="en-US" sz="1200" b="0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Core java –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это необходимый минимум разработчика. Теоретически, пользуясь ядром платформы, вы можете разработать ПО любой сложности.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</a:t>
            </a:r>
          </a:p>
          <a:p>
            <a:pPr marL="533400" indent="-177800" eaLnBrk="1" hangingPunct="1"/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На практике обычно для разработки, помимо ядра, используется также еще и набор дополнительных средств и спецификаций. Как правило, сами эти средства созданы целиком с помощью инструментов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core java.</a:t>
            </a:r>
          </a:p>
          <a:p>
            <a:pPr marL="533400" indent="-177800" eaLnBrk="1" hangingPunct="1">
              <a:buFontTx/>
              <a:buChar char="•"/>
            </a:pPr>
            <a:endParaRPr lang="ru-RU" altLang="en-US" sz="1000" b="0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4498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57CD87-E428-43EE-887A-FDE5AEDB015A}" type="slidenum">
              <a:rPr lang="ru-RU" altLang="en-US" sz="900">
                <a:latin typeface="Tahoma" pitchFamily="34" charset="0"/>
              </a:rPr>
              <a:pPr/>
              <a:t>100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/>
            <a:r>
              <a:rPr lang="ru-RU" altLang="en-US" sz="1000" b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altLang="en-US" sz="1000" b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ru-RU" altLang="en-US" sz="1000" b="0" i="1" smtClean="0">
                <a:latin typeface="Times New Roman" pitchFamily="18" charset="0"/>
                <a:sym typeface="Wingdings" pitchFamily="2" charset="2"/>
              </a:rPr>
              <a:t>Если в качестве параметров передать числовые значения, то они все равно будут представлены в массиве </a:t>
            </a:r>
            <a:r>
              <a:rPr lang="en-US" altLang="en-US" sz="1000" b="0" i="1" smtClean="0">
                <a:latin typeface="Times New Roman" pitchFamily="18" charset="0"/>
                <a:sym typeface="Wingdings" pitchFamily="2" charset="2"/>
              </a:rPr>
              <a:t>args </a:t>
            </a:r>
            <a:r>
              <a:rPr lang="ru-RU" altLang="en-US" sz="1000" b="0" i="1" smtClean="0">
                <a:latin typeface="Times New Roman" pitchFamily="18" charset="0"/>
                <a:sym typeface="Wingdings" pitchFamily="2" charset="2"/>
              </a:rPr>
              <a:t>в виде строк и потребуется сконвертировать их в соответствующий числовой формат перед использованием.</a:t>
            </a: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E998E-D908-4ACC-88F7-C86DF6228926}" type="slidenum">
              <a:rPr lang="ru-RU" altLang="en-US" sz="900">
                <a:latin typeface="Tahoma" pitchFamily="34" charset="0"/>
              </a:rPr>
              <a:pPr/>
              <a:t>101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/>
            <a:r>
              <a:rPr lang="en-US" altLang="en-US" i="1" dirty="0" smtClean="0"/>
              <a:t>//http://www.concretepage.com/java/jdk-8/</a:t>
            </a:r>
            <a:endParaRPr lang="ru-RU" altLang="en-US" sz="1000" b="0" i="1" dirty="0" smtClean="0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E998E-D908-4ACC-88F7-C86DF6228926}" type="slidenum">
              <a:rPr lang="ru-RU" altLang="en-US" sz="900">
                <a:latin typeface="Tahoma" pitchFamily="34" charset="0"/>
              </a:rPr>
              <a:pPr/>
              <a:t>102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/>
            <a:r>
              <a:rPr lang="en-US" altLang="en-US" sz="1000" b="0" i="1" smtClean="0">
                <a:latin typeface="Times New Roman" pitchFamily="18" charset="0"/>
                <a:sym typeface="Wingdings" pitchFamily="2" charset="2"/>
              </a:rPr>
              <a:t>https://habr.com/ru/company/luxoft/blog/270383/</a:t>
            </a:r>
            <a:endParaRPr lang="ru-RU" altLang="en-US" sz="1000" b="0" i="1" dirty="0" smtClean="0"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10B326-3A91-4626-83E5-E4CED86A3C92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endParaRPr lang="en-US" altLang="en-US" sz="1600" dirty="0" smtClean="0">
              <a:latin typeface="Times New Roman" panose="02020603050405020304" pitchFamily="18" charset="0"/>
            </a:endParaRPr>
          </a:p>
          <a:p>
            <a:pPr marL="622300" eaLnBrk="1" hangingPunct="1">
              <a:lnSpc>
                <a:spcPct val="8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dirty="0" err="1" smtClean="0">
                <a:latin typeface="Times New Roman" panose="02020603050405020304" pitchFamily="18" charset="0"/>
              </a:rPr>
              <a:t>Java</a:t>
            </a:r>
            <a:r>
              <a:rPr lang="ru-RU" altLang="en-US" sz="110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dirty="0" err="1" smtClean="0">
                <a:latin typeface="Times New Roman" panose="02020603050405020304" pitchFamily="18" charset="0"/>
              </a:rPr>
              <a:t>Virtual</a:t>
            </a:r>
            <a:r>
              <a:rPr lang="ru-RU" altLang="en-US" sz="110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dirty="0" err="1" smtClean="0">
                <a:latin typeface="Times New Roman" panose="02020603050405020304" pitchFamily="18" charset="0"/>
              </a:rPr>
              <a:t>Machine</a:t>
            </a:r>
            <a:r>
              <a:rPr lang="ru-RU" altLang="en-US" sz="11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1100" dirty="0" smtClean="0">
                <a:latin typeface="Times New Roman" panose="02020603050405020304" pitchFamily="18" charset="0"/>
              </a:rPr>
              <a:t>JVM</a:t>
            </a:r>
            <a:r>
              <a:rPr lang="ru-RU" altLang="en-US" sz="1100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–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это механизм, занимающийся исполнением скомпилированных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программ.</a:t>
            </a:r>
            <a:r>
              <a:rPr lang="ru-RU" altLang="en-US" sz="16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600" b="0" dirty="0" smtClean="0">
                <a:latin typeface="Times New Roman" panose="02020603050405020304" pitchFamily="18" charset="0"/>
              </a:rPr>
              <a:t>                                     </a:t>
            </a:r>
            <a:br>
              <a:rPr lang="en-US" altLang="en-US" sz="1600" b="0" dirty="0" smtClean="0">
                <a:latin typeface="Times New Roman" panose="02020603050405020304" pitchFamily="18" charset="0"/>
              </a:rPr>
            </a:br>
            <a:r>
              <a:rPr lang="en-US" altLang="en-US" sz="16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На платформе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Windows JVM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представляет из себя файл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java.exe,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которому при вызове в качестве параметра передается имя главного класса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java-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программы. В настоящее время для большинства известных платформ в свободном доступе существуют соответствующие им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JVM.</a:t>
            </a:r>
            <a:r>
              <a:rPr lang="en-US" altLang="en-US" sz="1000" b="0" dirty="0" smtClean="0">
                <a:latin typeface="Times New Roman" panose="02020603050405020304" pitchFamily="18" charset="0"/>
              </a:rPr>
              <a:t> </a:t>
            </a:r>
          </a:p>
          <a:p>
            <a:pPr marL="622300" eaLnBrk="1" hangingPunct="1">
              <a:lnSpc>
                <a:spcPct val="80000"/>
              </a:lnSpc>
              <a:buClr>
                <a:schemeClr val="bg2"/>
              </a:buClr>
              <a:buSzPct val="70000"/>
              <a:buFontTx/>
              <a:buAutoNum type="arabicPeriod" startAt="2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Все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JVM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подчиняются одному стандарту, соответственно одну и ту же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программу они должны исполнять одинаково.</a:t>
            </a:r>
            <a:r>
              <a:rPr lang="ru-RU" altLang="en-US" sz="1600" b="0" dirty="0" smtClean="0">
                <a:latin typeface="Times New Roman" panose="02020603050405020304" pitchFamily="18" charset="0"/>
              </a:rPr>
              <a:t>                       </a:t>
            </a:r>
            <a:r>
              <a:rPr lang="en-US" altLang="en-US" sz="1600" b="0" dirty="0" smtClean="0">
                <a:latin typeface="Times New Roman" panose="02020603050405020304" pitchFamily="18" charset="0"/>
              </a:rPr>
              <a:t>   </a:t>
            </a:r>
            <a:br>
              <a:rPr lang="en-US" altLang="en-US" sz="1600" b="0" dirty="0" smtClean="0">
                <a:latin typeface="Times New Roman" panose="02020603050405020304" pitchFamily="18" charset="0"/>
              </a:rPr>
            </a:br>
            <a:r>
              <a:rPr lang="ru-RU" altLang="en-US" sz="16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Н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а практике это происходит с рядом оговорок.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 startAt="2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Для запуска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программы одной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JVM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недостаточно, кроме нее требуется еще </a:t>
            </a:r>
            <a:r>
              <a:rPr lang="ru-RU" altLang="en-US" sz="1100" dirty="0" smtClean="0">
                <a:latin typeface="Times New Roman" panose="02020603050405020304" pitchFamily="18" charset="0"/>
              </a:rPr>
              <a:t>набор стандартных библиотек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.</a:t>
            </a:r>
          </a:p>
          <a:p>
            <a:pPr marL="622300" eaLnBrk="1" hangingPunct="1"/>
            <a:endParaRPr lang="ru-RU" altLang="en-US" sz="11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1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1DE5C5-07BD-4412-9BCF-2980E17678CE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3451225"/>
            <a:ext cx="5976937" cy="5976938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Минимальной программной единицей для запуска готовых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проектов является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 Runtime Environment (JRE).</a:t>
            </a:r>
            <a:r>
              <a:rPr lang="en-US" altLang="en-US" b="0" smtClean="0">
                <a:latin typeface="Times New Roman" panose="02020603050405020304" pitchFamily="18" charset="0"/>
              </a:rPr>
              <a:t> </a:t>
            </a:r>
            <a:r>
              <a:rPr lang="ru-RU" altLang="en-US" b="0" smtClean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en-US" b="0" smtClean="0">
                <a:latin typeface="Times New Roman" panose="02020603050405020304" pitchFamily="18" charset="0"/>
              </a:rPr>
              <a:t>                          </a:t>
            </a:r>
            <a:br>
              <a:rPr lang="en-US" altLang="en-US" b="0" smtClean="0">
                <a:latin typeface="Times New Roman" panose="02020603050405020304" pitchFamily="18" charset="0"/>
              </a:rPr>
            </a:br>
            <a:r>
              <a:rPr lang="en-US" altLang="en-US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b="0" smtClean="0">
                <a:latin typeface="Times New Roman" panose="02020603050405020304" pitchFamily="18" charset="0"/>
              </a:rPr>
              <a:t>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JRE = JVM +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стандартные библиотеки. Если к ним добавить еще и средства разработки (компилятор, построитель документации и т.д.), то получится т.н. </a:t>
            </a:r>
            <a:r>
              <a:rPr lang="en-US" altLang="en-US" sz="1000" i="1" smtClean="0">
                <a:latin typeface="Times New Roman" panose="02020603050405020304" pitchFamily="18" charset="0"/>
              </a:rPr>
              <a:t>Java Development Kit (JDK)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.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 </a:t>
            </a:r>
            <a:endParaRPr lang="ru-RU" altLang="en-US" sz="1100" b="0" i="1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JRE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присутствует в любом ПО, использующем те или иные элементы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технологий, например в браузерах (для исполнения апплетов). </a:t>
            </a:r>
          </a:p>
        </p:txBody>
      </p:sp>
    </p:spTree>
    <p:extLst>
      <p:ext uri="{BB962C8B-B14F-4D97-AF65-F5344CB8AC3E}">
        <p14:creationId xmlns:p14="http://schemas.microsoft.com/office/powerpoint/2010/main" val="84359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20A563-906E-413E-84F8-3821FB846F6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 startAt="3"/>
            </a:pPr>
            <a:r>
              <a:rPr lang="ru-RU" altLang="en-US" sz="1100" b="0" smtClean="0">
                <a:latin typeface="Times New Roman" panose="02020603050405020304" pitchFamily="18" charset="0"/>
              </a:rPr>
              <a:t>J</a:t>
            </a:r>
            <a:r>
              <a:rPr lang="en-US" altLang="en-US" sz="1100" b="0" smtClean="0">
                <a:latin typeface="Times New Roman" panose="02020603050405020304" pitchFamily="18" charset="0"/>
              </a:rPr>
              <a:t>DK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(Java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Development Kit</a:t>
            </a:r>
            <a:r>
              <a:rPr lang="ru-RU" altLang="en-US" sz="1100" b="0" smtClean="0">
                <a:latin typeface="Times New Roman" panose="02020603050405020304" pitchFamily="18" charset="0"/>
              </a:rPr>
              <a:t>)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– это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JVM +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стандартные библиотеки + средства разработки (компилятор, построитель документации, просмотрщик апплетов и т.д.).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«Чистая» поставка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JDK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не включает в себя никаких вспомогательных средств разработки (подобных, например,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Microsoft Visual Studio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), соответственно для облегчения работы следует использовать такие средства от сторонних разработчиков (например,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NetBeans, Eclipse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,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Java Builder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и т.д.).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 startAt="3"/>
            </a:pPr>
            <a:r>
              <a:rPr lang="en-US" altLang="en-US" sz="1100" b="0" smtClean="0">
                <a:latin typeface="Times New Roman" panose="02020603050405020304" pitchFamily="18" charset="0"/>
              </a:rPr>
              <a:t>JDK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поставляется фирмой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Sun Microsystems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 виде инсталляционного пакета для каждой из наиболее распространенных на данный момент платформ (</a:t>
            </a:r>
            <a:r>
              <a:rPr lang="en-US" altLang="en-US" sz="1100" b="0" smtClean="0">
                <a:latin typeface="Times New Roman" panose="02020603050405020304" pitchFamily="18" charset="0"/>
              </a:rPr>
              <a:t>Windows, Linux, Solaris, MacOS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 т.д.).</a:t>
            </a:r>
          </a:p>
          <a:p>
            <a:pPr marL="622300" eaLnBrk="1" hangingPunct="1"/>
            <a:endParaRPr lang="ru-RU" altLang="en-US" sz="11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6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1B9609-5EEA-40DD-B7B0-4EBC97C90684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При распространении какого-либо продукта, написанного на Java, возможна установка только программного обеспечения Java-машины (JRE – Java Runtime Environment). </a:t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Например, в случае использования Java 1.4.1_01 – комплекта j2re1.4.1_01. При этом создаётся папка с именем j2re1.4.1_01 с вложенными папками bin и lib.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В папке bin содержатся файлы и папки, необходимые для работы Java-машины и дополнительных инструментов для работы с ней в специальных режимах.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В папке lib содержатся вспомогательные файлы и библиотеки, в основном связанные с параметрами настроек системы.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</a:t>
            </a:r>
            <a:r>
              <a:rPr lang="en-US" altLang="en-US" sz="1100" b="0" smtClean="0">
                <a:latin typeface="Times New Roman" panose="02020603050405020304" pitchFamily="18" charset="0"/>
              </a:rPr>
              <a:t>озможна установка целиком SDK:</a:t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Например, при установке SDK Java SE 1.5.0_04 создаётся папка JDK1.5.0_04 с вложенными папками bin, demo, include, jre, lib, sample, а также архивом src.zip с исходными кодами стандартных классов Java.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</a:t>
            </a:r>
            <a:r>
              <a:rPr lang="en-US" altLang="en-US" smtClean="0"/>
              <a:t> папке bin содержатся файлы инструментов разработки; </a:t>
            </a:r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</a:t>
            </a:r>
            <a:r>
              <a:rPr lang="en-US" altLang="en-US" smtClean="0"/>
              <a:t> папке demo – файлы примеров с исходными кодами;</a:t>
            </a:r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</a:t>
            </a:r>
            <a:r>
              <a:rPr lang="en-US" altLang="en-US" smtClean="0"/>
              <a:t> папке include – заголовки файлов C для доступа к ряду библиотек Java и отладчику виртуальной Java-машины на платформо-зависимом уровне.</a:t>
            </a:r>
            <a:r>
              <a:rPr lang="en-US" altLang="en-US" sz="1000" b="1" smtClean="0"/>
              <a:t> </a:t>
            </a:r>
            <a:endParaRPr lang="ru-RU" altLang="en-US" sz="1000" b="1" smtClean="0"/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</a:t>
            </a:r>
            <a:r>
              <a:rPr lang="en-US" altLang="en-US" smtClean="0"/>
              <a:t> папке jre находятся файлы, необходимые для работы с виртуальной Java-машиной;</a:t>
            </a:r>
            <a:endParaRPr lang="ru-RU" altLang="en-US" smtClean="0"/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 п</a:t>
            </a:r>
            <a:r>
              <a:rPr lang="en-US" altLang="en-US" smtClean="0"/>
              <a:t>апк</a:t>
            </a:r>
            <a:r>
              <a:rPr lang="ru-RU" altLang="en-US" smtClean="0"/>
              <a:t>е</a:t>
            </a:r>
            <a:r>
              <a:rPr lang="en-US" altLang="en-US" smtClean="0"/>
              <a:t> lib содержит</a:t>
            </a:r>
            <a:r>
              <a:rPr lang="ru-RU" altLang="en-US" smtClean="0"/>
              <a:t>ся</a:t>
            </a:r>
            <a:r>
              <a:rPr lang="en-US" altLang="en-US" smtClean="0"/>
              <a:t> ряд библиотек и сопроводительных файлов, необходимых для работы инструментов из папки bin;</a:t>
            </a:r>
            <a:endParaRPr lang="ru-RU" altLang="en-US" smtClean="0"/>
          </a:p>
          <a:p>
            <a:pPr marL="7127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в</a:t>
            </a:r>
            <a:r>
              <a:rPr lang="en-US" altLang="en-US" smtClean="0"/>
              <a:t> папке sample находятся примеры с исходными кодами.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Кроме этого, имеются средства поддержки работы в WWW и корпоративных сетях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(интранет) с интерфейсом RMI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–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интерфейсом удалённого вызова методов. Это программы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rmic, rmiregistry, rmid.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Также имеются средства поддержки информационной безопасности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keytool, jarsigner, policytool и ряд файлов других категорий утилит.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endParaRPr lang="ru-RU" altLang="en-US" sz="1100" b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Набор утилит JDK рассчитан на морально устаревший режим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командной строки.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Гораздо удобнее пользоваться современной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профессиональной средой разработки (например, NetBeans или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Eclipse</a:t>
            </a:r>
            <a:r>
              <a:rPr lang="ru-RU" altLang="en-US" sz="1100" b="0" smtClean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794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CB4E10-3AB3-40D5-B0B8-84CE91112B5E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	На данном рисунке графически представлены соотношения между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компонентами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J2SE.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 Runtime Environment (JRE)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вместе с инструментами разработчика входит в состав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 Development Kit (JDK).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Вся структура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JDK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работает под управлением конкретной платформы исполнения, например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Sun Solaris.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endParaRPr lang="ru-RU" altLang="en-US" sz="1200" b="0" smtClean="0">
              <a:latin typeface="Times New Roman" panose="02020603050405020304" pitchFamily="18" charset="0"/>
            </a:endParaRPr>
          </a:p>
          <a:p>
            <a:pPr marL="622300" eaLnBrk="1" hangingPunct="1"/>
            <a:endParaRPr lang="ru-RU" altLang="en-US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44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A38475-3056-4BD1-AC5A-6A11D7241D3D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состав любой версии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JDK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входит архиватор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JAR. </a:t>
            </a:r>
            <a:endParaRPr lang="ru-RU" altLang="en-US" sz="1100" b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Он предназначен для упаковки скомпилированных версий классов в один архив, вместо того чтобы хранить их в виде набора отдельных файлов.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Архиватор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JAR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использует алгоритм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ZIP,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соответственно архив, сделанный с помощью этого архиватора, можно открыть любой современной программой для просмотра архивов.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Виртуальная машина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умеет работать с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JAR-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архивами, следовательно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класс может быть запущен прямо из архива.</a:t>
            </a:r>
            <a:r>
              <a:rPr lang="ru-RU" altLang="en-US" sz="1100" b="0" smtClean="0"/>
              <a:t>                                                      </a:t>
            </a:r>
            <a:r>
              <a:rPr lang="en-US" altLang="en-US" sz="1100" b="0" smtClean="0"/>
              <a:t/>
            </a:r>
            <a:br>
              <a:rPr lang="en-US" altLang="en-US" sz="1100" b="0" smtClean="0"/>
            </a:br>
            <a:r>
              <a:rPr lang="ru-RU" altLang="en-US" sz="1100" b="0" smtClean="0"/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Хорошей практикой считается упаковывать свои классы и пакеты в один архив и оформлять поставку продукта конечному пользователю в виде такого архива.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12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EA0725-BAE7-4DBF-9C90-D98DDCF9D2DA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Первый тип комментариев предоставляет возможность записать комментарий к исходному коду, начинающийся после конструкции // и продолжающийся до конца текущей строки.</a:t>
            </a:r>
          </a:p>
          <a:p>
            <a:pPr marL="6286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Второй тип комментариев предоставляет возможность записать комментарий, начинающийся конструкцией /* и продолжающийся до первого появления парной ей конструкции */, которая может находиться на одну или более строк ниже.</a:t>
            </a:r>
          </a:p>
          <a:p>
            <a:pPr marL="6286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Третий тип комментариев – специфический для </a:t>
            </a:r>
            <a:r>
              <a:rPr lang="en-US" sz="1100" b="0" dirty="0" smtClean="0">
                <a:latin typeface="Times New Roman" pitchFamily="18" charset="0"/>
              </a:rPr>
              <a:t>Java. </a:t>
            </a:r>
            <a:r>
              <a:rPr lang="ru-RU" sz="1100" b="0" dirty="0" smtClean="0">
                <a:latin typeface="Times New Roman" pitchFamily="18" charset="0"/>
              </a:rPr>
              <a:t>Комментарий, записанный внутри конструкции </a:t>
            </a:r>
            <a:r>
              <a:rPr lang="en-US" sz="1100" b="0" dirty="0" smtClean="0">
                <a:latin typeface="Times New Roman" pitchFamily="18" charset="0"/>
              </a:rPr>
              <a:t>/** … */</a:t>
            </a:r>
            <a:r>
              <a:rPr lang="ru-RU" sz="1100" b="0" dirty="0" smtClean="0">
                <a:latin typeface="Times New Roman" pitchFamily="18" charset="0"/>
              </a:rPr>
              <a:t>,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является комментарием утилиты </a:t>
            </a:r>
            <a:r>
              <a:rPr lang="en-US" sz="1100" b="0" dirty="0" err="1" smtClean="0">
                <a:latin typeface="Times New Roman" pitchFamily="18" charset="0"/>
              </a:rPr>
              <a:t>javadoc</a:t>
            </a:r>
            <a:r>
              <a:rPr lang="en-US" sz="1100" b="0" dirty="0" smtClean="0">
                <a:latin typeface="Times New Roman" pitchFamily="18" charset="0"/>
              </a:rPr>
              <a:t>. </a:t>
            </a:r>
            <a:endParaRPr lang="ru-RU" sz="1100" b="0" dirty="0" smtClean="0">
              <a:latin typeface="Times New Roman" pitchFamily="18" charset="0"/>
            </a:endParaRPr>
          </a:p>
          <a:p>
            <a:pPr marL="6286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Исходный код программы, снабженный такими комментариями, может быть обработан утилитой </a:t>
            </a:r>
            <a:r>
              <a:rPr lang="en-US" sz="1100" b="0" dirty="0" err="1" smtClean="0">
                <a:latin typeface="Times New Roman" pitchFamily="18" charset="0"/>
              </a:rPr>
              <a:t>javadoc</a:t>
            </a:r>
            <a:r>
              <a:rPr lang="ru-RU" sz="1100" b="0" dirty="0" smtClean="0">
                <a:latin typeface="Times New Roman" pitchFamily="18" charset="0"/>
              </a:rPr>
              <a:t>, выдающей на выходе набор документации разработчика с информацией о классах, описанных в исходном коде. Информация берется из комментариев данного типа.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</a:rPr>
              <a:t/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</a:t>
            </a:r>
            <a:r>
              <a:rPr lang="ru-RU" sz="1100" b="0" dirty="0" smtClean="0">
                <a:latin typeface="Times New Roman" pitchFamily="18" charset="0"/>
              </a:rPr>
              <a:t>	</a:t>
            </a:r>
            <a:r>
              <a:rPr lang="en-US" sz="1100" b="0" i="1" dirty="0" err="1" smtClean="0">
                <a:latin typeface="Times New Roman" pitchFamily="18" charset="0"/>
              </a:rPr>
              <a:t>сlass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HelloWorld</a:t>
            </a:r>
            <a:r>
              <a:rPr lang="ru-RU" sz="1100" b="0" i="1" dirty="0" smtClean="0">
                <a:latin typeface="Times New Roman" pitchFamily="18" charset="0"/>
              </a:rPr>
              <a:t>{</a:t>
            </a:r>
            <a:br>
              <a:rPr lang="ru-RU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ru-RU" sz="1100" b="0" i="1" dirty="0" smtClean="0">
                <a:latin typeface="Times New Roman" pitchFamily="18" charset="0"/>
              </a:rPr>
              <a:t>	/**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Это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комментарий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javadoc</a:t>
            </a:r>
            <a:r>
              <a:rPr lang="en-US" sz="1100" b="0" i="1" dirty="0" smtClean="0">
                <a:latin typeface="Times New Roman" pitchFamily="18" charset="0"/>
              </a:rPr>
              <a:t>. </a:t>
            </a:r>
            <a:r>
              <a:rPr lang="ru-RU" sz="1100" b="0" i="1" dirty="0" smtClean="0">
                <a:latin typeface="Times New Roman" pitchFamily="18" charset="0"/>
              </a:rPr>
              <a:t>Данный вид комментария является 	многострочным и служит для обработки утилитой </a:t>
            </a:r>
            <a:r>
              <a:rPr lang="en-US" sz="1100" b="0" i="1" dirty="0" err="1" smtClean="0">
                <a:latin typeface="Times New Roman" pitchFamily="18" charset="0"/>
              </a:rPr>
              <a:t>javadoc</a:t>
            </a:r>
            <a:r>
              <a:rPr lang="ru-RU" sz="1100" b="0" i="1" dirty="0" smtClean="0">
                <a:latin typeface="Times New Roman" pitchFamily="18" charset="0"/>
              </a:rPr>
              <a:t>. </a:t>
            </a:r>
            <a:r>
              <a:rPr lang="en-US" sz="1100" b="0" i="1" dirty="0" err="1" smtClean="0">
                <a:latin typeface="Times New Roman" pitchFamily="18" charset="0"/>
              </a:rPr>
              <a:t>Вы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err="1" smtClean="0">
                <a:latin typeface="Times New Roman" pitchFamily="18" charset="0"/>
              </a:rPr>
              <a:t>используете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эту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утилиту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для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того</a:t>
            </a:r>
            <a:r>
              <a:rPr lang="en-US" sz="1100" b="0" i="1" dirty="0" smtClean="0">
                <a:latin typeface="Times New Roman" pitchFamily="18" charset="0"/>
              </a:rPr>
              <a:t>, </a:t>
            </a:r>
            <a:r>
              <a:rPr lang="en-US" sz="1100" b="0" i="1" dirty="0" err="1" smtClean="0">
                <a:latin typeface="Times New Roman" pitchFamily="18" charset="0"/>
              </a:rPr>
              <a:t>чтобы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генерировать</a:t>
            </a:r>
            <a:r>
              <a:rPr lang="en-US" sz="1100" b="0" i="1" dirty="0" smtClean="0">
                <a:latin typeface="Times New Roman" pitchFamily="18" charset="0"/>
              </a:rPr>
              <a:t> HTML-</a:t>
            </a:r>
            <a:r>
              <a:rPr lang="ru-RU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err="1" smtClean="0">
                <a:latin typeface="Times New Roman" pitchFamily="18" charset="0"/>
              </a:rPr>
              <a:t>документацию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на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в</a:t>
            </a:r>
            <a:r>
              <a:rPr lang="en-US" sz="1100" b="0" i="1" dirty="0" err="1" smtClean="0">
                <a:latin typeface="Times New Roman" pitchFamily="18" charset="0"/>
              </a:rPr>
              <a:t>аши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классы</a:t>
            </a:r>
            <a:r>
              <a:rPr lang="en-US" sz="1100" b="0" i="1" dirty="0" smtClean="0">
                <a:latin typeface="Times New Roman" pitchFamily="18" charset="0"/>
              </a:rPr>
              <a:t>. */ </a:t>
            </a:r>
            <a:r>
              <a:rPr lang="ru-RU" sz="1100" b="0" i="1" dirty="0" smtClean="0">
                <a:latin typeface="Times New Roman" pitchFamily="18" charset="0"/>
              </a:rPr>
              <a:t/>
            </a:r>
            <a:br>
              <a:rPr lang="ru-RU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</a:t>
            </a:r>
            <a:r>
              <a:rPr lang="ru-RU" sz="1100" b="0" i="1" dirty="0" smtClean="0">
                <a:latin typeface="Times New Roman" pitchFamily="18" charset="0"/>
              </a:rPr>
              <a:t>   </a:t>
            </a:r>
            <a:r>
              <a:rPr lang="en-US" sz="1100" b="0" i="1" dirty="0" smtClean="0">
                <a:latin typeface="Times New Roman" pitchFamily="18" charset="0"/>
              </a:rPr>
              <a:t>public static void main(String[] </a:t>
            </a:r>
            <a:r>
              <a:rPr lang="en-US" sz="1100" b="0" i="1" dirty="0" err="1" smtClean="0">
                <a:latin typeface="Times New Roman" pitchFamily="18" charset="0"/>
              </a:rPr>
              <a:t>args</a:t>
            </a:r>
            <a:r>
              <a:rPr lang="en-US" sz="1100" b="0" i="1" dirty="0" smtClean="0">
                <a:latin typeface="Times New Roman" pitchFamily="18" charset="0"/>
              </a:rPr>
              <a:t>){	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      </a:t>
            </a:r>
            <a:r>
              <a:rPr lang="en-US" sz="1100" b="0" i="1" dirty="0" err="1" smtClean="0">
                <a:latin typeface="Times New Roman" pitchFamily="18" charset="0"/>
              </a:rPr>
              <a:t>System.out.println</a:t>
            </a:r>
            <a:r>
              <a:rPr lang="en-US" sz="1100" b="0" i="1" dirty="0" smtClean="0">
                <a:latin typeface="Times New Roman" pitchFamily="18" charset="0"/>
              </a:rPr>
              <a:t>(“Hello, world!”);			 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             </a:t>
            </a:r>
            <a:r>
              <a:rPr lang="ru-RU" sz="1100" b="0" i="1" dirty="0" smtClean="0">
                <a:latin typeface="Times New Roman" pitchFamily="18" charset="0"/>
              </a:rPr>
              <a:t>// Две косых черты означают начало однострочного комментария</a:t>
            </a:r>
            <a:r>
              <a:rPr lang="en-US" sz="1100" b="0" i="1" dirty="0" smtClean="0">
                <a:latin typeface="Times New Roman" pitchFamily="18" charset="0"/>
              </a:rPr>
              <a:t>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     // </a:t>
            </a:r>
            <a:r>
              <a:rPr lang="en-US" sz="1100" b="0" i="1" dirty="0" err="1" smtClean="0">
                <a:latin typeface="Times New Roman" pitchFamily="18" charset="0"/>
              </a:rPr>
              <a:t>Каждая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новая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строка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комментария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должна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начинаться</a:t>
            </a:r>
            <a:r>
              <a:rPr lang="en-US" sz="1100" b="0" i="1" dirty="0" smtClean="0">
                <a:latin typeface="Times New Roman" pitchFamily="18" charset="0"/>
              </a:rPr>
              <a:t>	 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    // с </a:t>
            </a:r>
            <a:r>
              <a:rPr lang="en-US" sz="1100" b="0" i="1" dirty="0" err="1" smtClean="0">
                <a:latin typeface="Times New Roman" pitchFamily="18" charset="0"/>
              </a:rPr>
              <a:t>этих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двух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символов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    /* </a:t>
            </a:r>
            <a:r>
              <a:rPr lang="en-US" sz="1100" b="0" i="1" dirty="0" err="1" smtClean="0">
                <a:latin typeface="Times New Roman" pitchFamily="18" charset="0"/>
              </a:rPr>
              <a:t>Это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многострочный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комментарий</a:t>
            </a:r>
            <a:r>
              <a:rPr lang="en-US" sz="1100" b="0" i="1" dirty="0" smtClean="0">
                <a:latin typeface="Times New Roman" pitchFamily="18" charset="0"/>
              </a:rPr>
              <a:t>. В </a:t>
            </a:r>
            <a:r>
              <a:rPr lang="en-US" sz="1100" b="0" i="1" dirty="0" err="1" smtClean="0">
                <a:latin typeface="Times New Roman" pitchFamily="18" charset="0"/>
              </a:rPr>
              <a:t>данном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блоке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возможно</a:t>
            </a:r>
            <a:r>
              <a:rPr lang="en-US" sz="1100" b="0" i="1" dirty="0" smtClean="0">
                <a:latin typeface="Times New Roman" pitchFamily="18" charset="0"/>
              </a:rPr>
              <a:t>		       </a:t>
            </a:r>
            <a:r>
              <a:rPr lang="ru-RU" sz="1100" b="0" i="1" dirty="0" smtClean="0">
                <a:latin typeface="Times New Roman" pitchFamily="18" charset="0"/>
              </a:rPr>
              <a:t>вводить несколько строк текста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*/	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</a:t>
            </a:r>
            <a:r>
              <a:rPr lang="ru-RU" sz="1100" b="0" i="1" dirty="0" smtClean="0">
                <a:latin typeface="Times New Roman" pitchFamily="18" charset="0"/>
              </a:rPr>
              <a:t>   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}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ru-RU" sz="1100" b="0" i="1" dirty="0" smtClean="0">
                <a:latin typeface="Times New Roman" pitchFamily="18" charset="0"/>
              </a:rPr>
              <a:t>        </a:t>
            </a:r>
            <a:r>
              <a:rPr lang="en-US" sz="1100" b="0" i="1" dirty="0" smtClean="0">
                <a:latin typeface="Times New Roman" pitchFamily="18" charset="0"/>
              </a:rPr>
              <a:t>}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00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CB7538-B164-4BFB-AD00-CB05ABA2BA75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Многострочный комментарий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javadoc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имеет смысл использовать в комментариях к классу в целом или к члену этого класса (методу или переменной).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Комментарии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javadoc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попадают в документацию на класс.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Реализация метода (его тело) в документации никак не отражается, соответственно комментировать ее имеет смысл только с помощью классических конструкций // и /* … */.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17666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E30B93-63CC-4242-AD25-DB1D8B046700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Алфавит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языка</a:t>
            </a:r>
            <a:r>
              <a:rPr lang="en-US" sz="1100" b="0" dirty="0" smtClean="0">
                <a:latin typeface="Times New Roman" pitchFamily="18" charset="0"/>
              </a:rPr>
              <a:t> Java </a:t>
            </a:r>
            <a:r>
              <a:rPr lang="en-US" sz="1100" b="0" dirty="0" err="1" smtClean="0">
                <a:latin typeface="Times New Roman" pitchFamily="18" charset="0"/>
              </a:rPr>
              <a:t>состоит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из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букв</a:t>
            </a:r>
            <a:r>
              <a:rPr lang="en-US" sz="1100" b="0" dirty="0" smtClean="0">
                <a:latin typeface="Times New Roman" pitchFamily="18" charset="0"/>
              </a:rPr>
              <a:t>, </a:t>
            </a:r>
            <a:r>
              <a:rPr lang="en-US" sz="1100" b="0" dirty="0" err="1" smtClean="0">
                <a:latin typeface="Times New Roman" pitchFamily="18" charset="0"/>
              </a:rPr>
              <a:t>десятичных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цифр</a:t>
            </a:r>
            <a:r>
              <a:rPr lang="en-US" sz="1100" b="0" dirty="0" smtClean="0">
                <a:latin typeface="Times New Roman" pitchFamily="18" charset="0"/>
              </a:rPr>
              <a:t> и </a:t>
            </a:r>
            <a:r>
              <a:rPr lang="en-US" sz="1100" b="0" dirty="0" err="1" smtClean="0">
                <a:latin typeface="Times New Roman" pitchFamily="18" charset="0"/>
              </a:rPr>
              <a:t>специальных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символов</a:t>
            </a:r>
            <a:r>
              <a:rPr lang="en-US" sz="1100" b="0" dirty="0" smtClean="0">
                <a:latin typeface="Times New Roman" pitchFamily="18" charset="0"/>
              </a:rPr>
              <a:t>.</a:t>
            </a:r>
            <a:endParaRPr lang="ru-RU" sz="1100" b="0" dirty="0" smtClean="0">
              <a:latin typeface="Times New Roman" pitchFamily="18" charset="0"/>
            </a:endParaRP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Буквами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считаются</a:t>
            </a:r>
            <a:r>
              <a:rPr lang="en-US" sz="1100" b="0" dirty="0" smtClean="0">
                <a:latin typeface="Times New Roman" pitchFamily="18" charset="0"/>
              </a:rPr>
              <a:t>: </a:t>
            </a:r>
          </a:p>
          <a:p>
            <a:pPr marL="809625" lvl="1" indent="-266700" eaLnBrk="1" hangingPunct="1"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dirty="0" err="1" smtClean="0"/>
              <a:t>латинские</a:t>
            </a:r>
            <a:r>
              <a:rPr lang="en-US" dirty="0" smtClean="0"/>
              <a:t> </a:t>
            </a:r>
            <a:r>
              <a:rPr lang="en-US" dirty="0" err="1" smtClean="0"/>
              <a:t>буквы</a:t>
            </a:r>
            <a:r>
              <a:rPr lang="en-US" dirty="0" smtClean="0"/>
              <a:t> (</a:t>
            </a:r>
            <a:r>
              <a:rPr lang="en-US" dirty="0" err="1" smtClean="0"/>
              <a:t>кодируются</a:t>
            </a:r>
            <a:r>
              <a:rPr lang="en-US" dirty="0" smtClean="0"/>
              <a:t> в </a:t>
            </a:r>
            <a:r>
              <a:rPr lang="en-US" dirty="0" err="1" smtClean="0"/>
              <a:t>стандарте</a:t>
            </a:r>
            <a:r>
              <a:rPr lang="en-US" dirty="0" smtClean="0"/>
              <a:t> ASCII); </a:t>
            </a:r>
          </a:p>
          <a:p>
            <a:pPr marL="809625" lvl="1" indent="-266700" eaLnBrk="1" hangingPunct="1"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dirty="0" err="1" smtClean="0"/>
              <a:t>буквы</a:t>
            </a:r>
            <a:r>
              <a:rPr lang="en-US" dirty="0" smtClean="0"/>
              <a:t> </a:t>
            </a:r>
            <a:r>
              <a:rPr lang="en-US" dirty="0" err="1" smtClean="0"/>
              <a:t>национальных</a:t>
            </a:r>
            <a:r>
              <a:rPr lang="ru-RU" dirty="0" smtClean="0"/>
              <a:t> </a:t>
            </a:r>
            <a:r>
              <a:rPr lang="en-US" dirty="0" err="1" smtClean="0"/>
              <a:t>алфавитов</a:t>
            </a:r>
            <a:r>
              <a:rPr lang="en-US" dirty="0" smtClean="0"/>
              <a:t> (</a:t>
            </a:r>
            <a:r>
              <a:rPr lang="en-US" dirty="0" err="1" smtClean="0"/>
              <a:t>кодируются</a:t>
            </a:r>
            <a:r>
              <a:rPr lang="en-US" dirty="0" smtClean="0"/>
              <a:t> в </a:t>
            </a:r>
            <a:r>
              <a:rPr lang="en-US" dirty="0" err="1" smtClean="0"/>
              <a:t>стандарте</a:t>
            </a:r>
            <a:r>
              <a:rPr lang="en-US" dirty="0" smtClean="0"/>
              <a:t> Unicode, </a:t>
            </a:r>
            <a:r>
              <a:rPr lang="en-US" dirty="0" err="1" smtClean="0"/>
              <a:t>кодировка</a:t>
            </a:r>
            <a:r>
              <a:rPr lang="en-US" dirty="0" smtClean="0"/>
              <a:t> UTF-16), а </a:t>
            </a: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 smtClean="0"/>
              <a:t>соответствующие</a:t>
            </a:r>
            <a:r>
              <a:rPr lang="ru-RU" dirty="0" smtClean="0"/>
              <a:t> </a:t>
            </a:r>
            <a:r>
              <a:rPr lang="en-US" dirty="0" err="1" smtClean="0"/>
              <a:t>им</a:t>
            </a:r>
            <a:r>
              <a:rPr lang="en-US" dirty="0" smtClean="0"/>
              <a:t> </a:t>
            </a:r>
            <a:r>
              <a:rPr lang="en-US" dirty="0" err="1" smtClean="0"/>
              <a:t>символы</a:t>
            </a:r>
            <a:r>
              <a:rPr lang="en-US" dirty="0" smtClean="0"/>
              <a:t>, </a:t>
            </a:r>
            <a:r>
              <a:rPr lang="en-US" dirty="0" err="1" smtClean="0"/>
              <a:t>кодируемые</a:t>
            </a:r>
            <a:r>
              <a:rPr lang="en-US" dirty="0" smtClean="0"/>
              <a:t> </a:t>
            </a:r>
            <a:r>
              <a:rPr lang="en-US" dirty="0" err="1" smtClean="0"/>
              <a:t>управляющими</a:t>
            </a:r>
            <a:r>
              <a:rPr lang="en-US" dirty="0" smtClean="0"/>
              <a:t> </a:t>
            </a:r>
            <a:r>
              <a:rPr lang="en-US" dirty="0" err="1" smtClean="0"/>
              <a:t>последовательностями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Буквы</a:t>
            </a:r>
            <a:r>
              <a:rPr lang="en-US" sz="1100" b="0" dirty="0" smtClean="0">
                <a:latin typeface="Times New Roman" pitchFamily="18" charset="0"/>
              </a:rPr>
              <a:t> и </a:t>
            </a:r>
            <a:r>
              <a:rPr lang="en-US" sz="1100" b="0" dirty="0" err="1" smtClean="0">
                <a:latin typeface="Times New Roman" pitchFamily="18" charset="0"/>
              </a:rPr>
              <a:t>цифры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можно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использовать</a:t>
            </a:r>
            <a:r>
              <a:rPr lang="en-US" sz="1100" b="0" dirty="0" smtClean="0">
                <a:latin typeface="Times New Roman" pitchFamily="18" charset="0"/>
              </a:rPr>
              <a:t> в </a:t>
            </a:r>
            <a:r>
              <a:rPr lang="en-US" sz="1100" b="0" dirty="0" err="1" smtClean="0">
                <a:latin typeface="Times New Roman" pitchFamily="18" charset="0"/>
              </a:rPr>
              <a:t>качестве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идентификаторов</a:t>
            </a:r>
            <a:r>
              <a:rPr lang="en-US" sz="1100" b="0" dirty="0" smtClean="0">
                <a:latin typeface="Times New Roman" pitchFamily="18" charset="0"/>
              </a:rPr>
              <a:t> (т</a:t>
            </a:r>
            <a:r>
              <a:rPr lang="ru-RU" sz="1100" b="0" dirty="0" smtClean="0">
                <a:latin typeface="Times New Roman" pitchFamily="18" charset="0"/>
              </a:rPr>
              <a:t>о есть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имён</a:t>
            </a:r>
            <a:r>
              <a:rPr lang="en-US" sz="1100" b="0" dirty="0" smtClean="0">
                <a:latin typeface="Times New Roman" pitchFamily="18" charset="0"/>
              </a:rPr>
              <a:t>)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переменных</a:t>
            </a:r>
            <a:r>
              <a:rPr lang="en-US" sz="1100" b="0" dirty="0" smtClean="0">
                <a:latin typeface="Times New Roman" pitchFamily="18" charset="0"/>
              </a:rPr>
              <a:t>, </a:t>
            </a:r>
            <a:r>
              <a:rPr lang="en-US" sz="1100" b="0" dirty="0" err="1" smtClean="0">
                <a:latin typeface="Times New Roman" pitchFamily="18" charset="0"/>
              </a:rPr>
              <a:t>методов</a:t>
            </a:r>
            <a:r>
              <a:rPr lang="en-US" sz="1100" b="0" dirty="0" smtClean="0">
                <a:latin typeface="Times New Roman" pitchFamily="18" charset="0"/>
              </a:rPr>
              <a:t> и </a:t>
            </a:r>
            <a:r>
              <a:rPr lang="en-US" sz="1100" b="0" dirty="0" err="1" smtClean="0">
                <a:latin typeface="Times New Roman" pitchFamily="18" charset="0"/>
              </a:rPr>
              <a:t>других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элементов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языка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программирования</a:t>
            </a:r>
            <a:r>
              <a:rPr lang="en-US" sz="1100" b="0" dirty="0" smtClean="0">
                <a:latin typeface="Times New Roman" pitchFamily="18" charset="0"/>
              </a:rPr>
              <a:t>. 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sz="11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Правда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при</a:t>
            </a:r>
            <a:r>
              <a:rPr lang="ru-RU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использовании</a:t>
            </a:r>
            <a:r>
              <a:rPr lang="en-US" sz="1000" b="0" i="1" dirty="0" smtClean="0">
                <a:latin typeface="Times New Roman" pitchFamily="18" charset="0"/>
              </a:rPr>
              <a:t> в </a:t>
            </a:r>
            <a:r>
              <a:rPr lang="en-US" sz="1000" b="0" i="1" dirty="0" err="1" smtClean="0">
                <a:latin typeface="Times New Roman" pitchFamily="18" charset="0"/>
              </a:rPr>
              <a:t>идентификаторах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национальных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алфавитов</a:t>
            </a:r>
            <a:r>
              <a:rPr lang="en-US" sz="1000" b="0" i="1" dirty="0" smtClean="0">
                <a:latin typeface="Times New Roman" pitchFamily="18" charset="0"/>
              </a:rPr>
              <a:t> в </a:t>
            </a:r>
            <a:r>
              <a:rPr lang="en-US" sz="1000" b="0" i="1" dirty="0" err="1" smtClean="0">
                <a:latin typeface="Times New Roman" pitchFamily="18" charset="0"/>
              </a:rPr>
              <a:t>ряде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случаев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могут</a:t>
            </a:r>
            <a:r>
              <a:rPr lang="ru-RU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возникнуть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проблемы</a:t>
            </a:r>
            <a:r>
              <a:rPr lang="en-US" sz="1000" b="0" i="1" dirty="0" smtClean="0">
                <a:latin typeface="Times New Roman" pitchFamily="18" charset="0"/>
              </a:rPr>
              <a:t> – </a:t>
            </a:r>
            <a:r>
              <a:rPr lang="en-US" sz="1000" b="0" i="1" dirty="0" err="1" smtClean="0">
                <a:latin typeface="Times New Roman" pitchFamily="18" charset="0"/>
              </a:rPr>
              <a:t>эти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символы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будут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показываться</a:t>
            </a:r>
            <a:r>
              <a:rPr lang="en-US" sz="1000" b="0" i="1" dirty="0" smtClean="0">
                <a:latin typeface="Times New Roman" pitchFamily="18" charset="0"/>
              </a:rPr>
              <a:t> в </a:t>
            </a:r>
            <a:r>
              <a:rPr lang="en-US" sz="1000" b="0" i="1" dirty="0" err="1" smtClean="0">
                <a:latin typeface="Times New Roman" pitchFamily="18" charset="0"/>
              </a:rPr>
              <a:t>виде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вопросительных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знаков</a:t>
            </a:r>
            <a:r>
              <a:rPr lang="en-US" sz="1000" b="0" i="1" dirty="0" smtClean="0">
                <a:latin typeface="Times New Roman" pitchFamily="18" charset="0"/>
              </a:rPr>
              <a:t>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Как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буквы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рассматривается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только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часть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символов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национальных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алфавитов</a:t>
            </a:r>
            <a:r>
              <a:rPr lang="en-US" sz="1100" b="0" dirty="0" smtClean="0">
                <a:latin typeface="Times New Roman" pitchFamily="18" charset="0"/>
              </a:rPr>
              <a:t>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endParaRPr lang="en-US" sz="1100" b="0" dirty="0" smtClean="0">
              <a:latin typeface="Times New Roman" pitchFamily="18" charset="0"/>
            </a:endParaRP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Остальные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символы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национальных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алфавитов</a:t>
            </a:r>
            <a:r>
              <a:rPr lang="en-US" sz="1100" b="0" dirty="0" smtClean="0">
                <a:latin typeface="Times New Roman" pitchFamily="18" charset="0"/>
              </a:rPr>
              <a:t> – </a:t>
            </a:r>
            <a:r>
              <a:rPr lang="en-US" sz="1100" b="0" dirty="0" err="1" smtClean="0">
                <a:latin typeface="Times New Roman" pitchFamily="18" charset="0"/>
              </a:rPr>
              <a:t>это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специальные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символы</a:t>
            </a:r>
            <a:r>
              <a:rPr lang="en-US" sz="1100" b="0" dirty="0" smtClean="0">
                <a:latin typeface="Times New Roman" pitchFamily="18" charset="0"/>
              </a:rPr>
              <a:t>. </a:t>
            </a:r>
            <a:r>
              <a:rPr lang="en-US" sz="1100" b="0" dirty="0" err="1" smtClean="0">
                <a:latin typeface="Times New Roman" pitchFamily="18" charset="0"/>
              </a:rPr>
              <a:t>Они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используются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smtClean="0">
                <a:latin typeface="Times New Roman" pitchFamily="18" charset="0"/>
              </a:rPr>
              <a:t>в </a:t>
            </a:r>
            <a:r>
              <a:rPr lang="en-US" sz="1100" b="0" dirty="0" err="1" smtClean="0">
                <a:latin typeface="Times New Roman" pitchFamily="18" charset="0"/>
              </a:rPr>
              <a:t>качестве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операторов</a:t>
            </a:r>
            <a:r>
              <a:rPr lang="en-US" sz="1100" b="0" dirty="0" smtClean="0">
                <a:latin typeface="Times New Roman" pitchFamily="18" charset="0"/>
              </a:rPr>
              <a:t> и </a:t>
            </a:r>
            <a:r>
              <a:rPr lang="en-US" sz="1100" b="0" dirty="0" err="1" smtClean="0">
                <a:latin typeface="Times New Roman" pitchFamily="18" charset="0"/>
              </a:rPr>
              <a:t>разделителей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языка</a:t>
            </a:r>
            <a:r>
              <a:rPr lang="en-US" sz="1100" b="0" dirty="0" smtClean="0">
                <a:latin typeface="Times New Roman" pitchFamily="18" charset="0"/>
              </a:rPr>
              <a:t> Java и </a:t>
            </a:r>
            <a:r>
              <a:rPr lang="en-US" sz="1100" b="0" dirty="0" err="1" smtClean="0">
                <a:latin typeface="Times New Roman" pitchFamily="18" charset="0"/>
              </a:rPr>
              <a:t>не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могут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входить</a:t>
            </a:r>
            <a:r>
              <a:rPr lang="en-US" sz="1100" b="0" dirty="0" smtClean="0">
                <a:latin typeface="Times New Roman" pitchFamily="18" charset="0"/>
              </a:rPr>
              <a:t> в </a:t>
            </a:r>
            <a:r>
              <a:rPr lang="en-US" sz="1100" b="0" dirty="0" err="1" smtClean="0">
                <a:latin typeface="Times New Roman" pitchFamily="18" charset="0"/>
              </a:rPr>
              <a:t>состав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идентификаторов</a:t>
            </a:r>
            <a:r>
              <a:rPr lang="en-US" sz="1100" b="0" dirty="0" smtClean="0">
                <a:latin typeface="Times New Roman" pitchFamily="18" charset="0"/>
              </a:rPr>
              <a:t>.</a:t>
            </a:r>
            <a:endParaRPr lang="ru-RU" sz="1100" b="0" dirty="0" smtClean="0">
              <a:latin typeface="Times New Roman" pitchFamily="18" charset="0"/>
            </a:endParaRP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Целые числовые константы в исходном коде </a:t>
            </a: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 (так называемые литерные константы) могут быть десятичными или шестнадцатеричными. </a:t>
            </a:r>
            <a:endParaRPr lang="en-US" sz="1100" b="0" dirty="0" smtClean="0">
              <a:latin typeface="Times New Roman" pitchFamily="18" charset="0"/>
            </a:endParaRPr>
          </a:p>
          <a:p>
            <a:pPr marL="533400" indent="-17145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Они записываются либо символами ASCII, либо символами </a:t>
            </a:r>
            <a:r>
              <a:rPr lang="ru-RU" sz="1100" b="0" dirty="0" err="1" smtClean="0">
                <a:latin typeface="Times New Roman" pitchFamily="18" charset="0"/>
              </a:rPr>
              <a:t>Unicode</a:t>
            </a:r>
            <a:r>
              <a:rPr lang="ru-RU" sz="1100" b="0" dirty="0" smtClean="0">
                <a:latin typeface="Times New Roman" pitchFamily="18" charset="0"/>
              </a:rPr>
              <a:t> следующим образом</a:t>
            </a:r>
            <a:r>
              <a:rPr lang="en-US" sz="1100" b="0" dirty="0" smtClean="0">
                <a:latin typeface="Times New Roman" pitchFamily="18" charset="0"/>
              </a:rPr>
              <a:t>:</a:t>
            </a:r>
          </a:p>
          <a:p>
            <a:pPr marL="714375" lvl="1" indent="180975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Десятичные константы записываются как обычно. Например, -137</a:t>
            </a:r>
            <a:r>
              <a:rPr lang="en-US" dirty="0" smtClean="0"/>
              <a:t>;</a:t>
            </a:r>
          </a:p>
          <a:p>
            <a:pPr marL="714375" lvl="1" indent="180975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Шестнадцатеричная константа начинается с символов 0x или 0X (цифра 0, после которой следует латинская буква X), а затем идёт само число в шестнадцатеричной нотации.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>
                <a:sym typeface="Wingdings" pitchFamily="2" charset="2"/>
              </a:rPr>
              <a:t></a:t>
            </a:r>
            <a:r>
              <a:rPr lang="ru-RU" sz="1000" i="1" dirty="0" smtClean="0"/>
              <a:t>Например, 0x10 соответствует 1016=16; 0x2F соответствует 2F16=47; и т.д.</a:t>
            </a:r>
          </a:p>
        </p:txBody>
      </p:sp>
    </p:spTree>
    <p:extLst>
      <p:ext uri="{BB962C8B-B14F-4D97-AF65-F5344CB8AC3E}">
        <p14:creationId xmlns:p14="http://schemas.microsoft.com/office/powerpoint/2010/main" val="8555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EFACD-3D2B-4966-AF7C-6BFD6F4189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15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F5BD24-F0A9-4562-9364-D75A1CCBF8DC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Зарезервированные слова – это слова, используемые в синтаксических конструкциях языка</a:t>
            </a:r>
            <a:r>
              <a:rPr lang="en-US" altLang="en-US" sz="1100" b="0" smtClean="0">
                <a:latin typeface="Times New Roman" panose="02020603050405020304" pitchFamily="18" charset="0"/>
              </a:rPr>
              <a:t>.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Их назначение нельзя переопределять внутри программы.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Их также нельзя использовать в качестве идентификаторов (имён переменных, подпрограмм и т.п.), но можно использовать в строковых выражениях.</a:t>
            </a:r>
          </a:p>
          <a:p>
            <a:pPr marL="622300" eaLnBrk="1" hangingPunct="1"/>
            <a:endParaRPr lang="ru-RU" altLang="en-US" sz="11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21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D51FD6-BB50-4A99-B74D-A40BE5E31073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Иногда в тексте программы в строковых константах требуется использовать символы, которые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обычным образом в текст программы ввести нельзя.</a:t>
            </a:r>
            <a:br>
              <a:rPr lang="ru-RU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Например, символы кавычек (их надо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использовать внутри кавычек, что затруднительно), символ вопроса (зарезервирован для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тернарного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условного оператора), а также различные специальные символы.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В этом случае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используют управляющую последовательность – символ обратной косой черты, после которой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следует один управляющий символ. </a:t>
            </a:r>
            <a:br>
              <a:rPr lang="ru-RU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В таблице приведены управляющие последовательности,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применяющиеся в языке </a:t>
            </a:r>
            <a:r>
              <a:rPr lang="ru-RU" altLang="en-US" sz="1000" b="0" i="1" dirty="0" err="1" smtClean="0">
                <a:latin typeface="Times New Roman" panose="02020603050405020304" pitchFamily="18" charset="0"/>
              </a:rPr>
              <a:t>Java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.</a:t>
            </a:r>
            <a:endParaRPr lang="en-US" altLang="en-US" sz="1000" b="0" i="1" dirty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Управляющая последовательность может содержать несколько символов.</a:t>
            </a:r>
            <a:br>
              <a:rPr lang="ru-RU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Например, символы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национальных алфавитов могут кодироваться последовательностью “\u”, после которой идёт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код символа в шестнадцатеричной кодировке для кодовых таблиц UTF-16 или UTF-8.</a:t>
            </a:r>
            <a:r>
              <a:rPr lang="en-US" altLang="en-US" sz="1200" b="0" dirty="0" smtClean="0">
                <a:latin typeface="Times New Roman" panose="02020603050405020304" pitchFamily="18" charset="0"/>
              </a:rPr>
              <a:t/>
            </a:r>
            <a:br>
              <a:rPr lang="en-US" altLang="en-US" sz="1200" b="0" dirty="0" smtClean="0">
                <a:latin typeface="Times New Roman" panose="02020603050405020304" pitchFamily="18" charset="0"/>
              </a:rPr>
            </a:br>
            <a:r>
              <a:rPr lang="en-US" altLang="en-US" sz="1200" b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200" b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200" b="0" dirty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dirty="0" smtClean="0">
                <a:latin typeface="Times New Roman" panose="02020603050405020304" pitchFamily="18" charset="0"/>
              </a:rPr>
              <a:t>\u0030 – \u0039 – цифры ISO-LATIN от 0 до 9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\u0024 – знак доллара $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\u0041 – \u005a – буквы от A до Z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\u0061 – \u007a – буквы от a до z</a:t>
            </a:r>
          </a:p>
        </p:txBody>
      </p:sp>
    </p:spTree>
    <p:extLst>
      <p:ext uri="{BB962C8B-B14F-4D97-AF65-F5344CB8AC3E}">
        <p14:creationId xmlns:p14="http://schemas.microsoft.com/office/powerpoint/2010/main" val="3220462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125E94-4B2D-4CCF-B42E-EEFC3AB60CFC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В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JAVA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полностью поддерживает ООП. Объекты – это экземпляры классов.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Классы – это программные модули.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Для запуска из-под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JVM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класс должен иметь метод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main.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Если в классе нет такого метода, то надо создать другой класс, в котором есть метод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main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 создать в нем экземпляр этого класса.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Компиляция делается при помощи утилиты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javac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Запуск класса из-под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JVM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делается при помощи команды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java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имя_файл_класса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</a:t>
            </a:r>
            <a:endParaRPr lang="en-US" altLang="en-US" sz="11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8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2A57DE-799D-4CCB-BDBB-A8440CAE9D86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При помощи утилиты 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javap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можно получить файл с кодом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из файла с байт-кодом.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Текст кода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направляется на устройство вывода (по умолчанию – экран). Чтобы сохранить этот код в файле, используем перенаправление.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Файл с байт-кодом не всегда соответствует файлу с исходным текстом. Для примера можно сделать компиляцию/декомпиляцию файла с такими строками: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String s1=“test”;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String s2=“test”;</a:t>
            </a:r>
            <a:endParaRPr lang="ru-RU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endParaRPr lang="en-US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Лучше пользоваться </a:t>
            </a:r>
            <a:r>
              <a:rPr lang="ru-RU" altLang="en-US" sz="1100" b="0" dirty="0" err="1" smtClean="0">
                <a:latin typeface="Times New Roman" panose="02020603050405020304" pitchFamily="18" charset="0"/>
              </a:rPr>
              <a:t>декомпилятором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dirty="0" err="1" smtClean="0">
                <a:latin typeface="Times New Roman" panose="02020603050405020304" pitchFamily="18" charset="0"/>
              </a:rPr>
              <a:t>jad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-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dirty="0" smtClean="0">
                <a:latin typeface="Times New Roman" panose="02020603050405020304" pitchFamily="18" charset="0"/>
              </a:rPr>
            </a:br>
            <a:r>
              <a:rPr lang="en-US" altLang="en-US" sz="1100" b="0" dirty="0" smtClean="0">
                <a:latin typeface="Times New Roman" panose="02020603050405020304" pitchFamily="18" charset="0"/>
              </a:rPr>
              <a:t>http://www.kpdus.com/jad.html</a:t>
            </a:r>
          </a:p>
        </p:txBody>
      </p:sp>
    </p:spTree>
    <p:extLst>
      <p:ext uri="{BB962C8B-B14F-4D97-AF65-F5344CB8AC3E}">
        <p14:creationId xmlns:p14="http://schemas.microsoft.com/office/powerpoint/2010/main" val="264784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ABAFEC-57A5-4256-B0DB-DD9CDBC20739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Утилита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jad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декомпилирует класс-файл лучше, чем родная утилита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javap.</a:t>
            </a:r>
          </a:p>
          <a:p>
            <a:pPr marL="6223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Хотя тоже не лишена недостатков – добавляет пустой конструктор.</a:t>
            </a:r>
            <a:endParaRPr lang="en-US" altLang="en-US" sz="11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20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1F1F2A-00FD-44A6-9C6F-2F9940C0C345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Если у нас есть несколько классов и их надо запустить в работу, лучше сделать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jar-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файл.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Это обычный архивный (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zip) 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файл, в который помещаются *.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class 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Также в этом архиве есть директория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META-INF,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в которую помещают файл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MANIFEST.MF,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в котором есть инфа о главном классе (где есть метод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main) – Main-Class,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версии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Manifest –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сейчас уже есть версии 1.1 и 1.2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- 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ключ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Manifest-Version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,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	кто создал этот манифест(версия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JDK)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– ключ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Created-By</a:t>
            </a:r>
          </a:p>
          <a:p>
            <a:pPr marL="622300" eaLnBrk="1" hangingPunct="1"/>
            <a:r>
              <a:rPr lang="en-US" altLang="en-US" sz="1100" b="0" dirty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Важно – пустых строк в файле не должно быть, вывалится в ошибку при сборке архива.</a:t>
            </a:r>
          </a:p>
          <a:p>
            <a:pPr marL="622300" eaLnBrk="1" hangingPunct="1"/>
            <a:endParaRPr lang="en-US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Чтобы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jar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подхватила этот файл, надо ставить ключ 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–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m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и имя его должно быть первым (до имен классов).</a:t>
            </a: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Ключи:</a:t>
            </a:r>
          </a:p>
          <a:p>
            <a:pPr marL="622300" eaLnBrk="1" hangingPunct="1"/>
            <a:r>
              <a:rPr lang="ru-RU" altLang="en-US" sz="1100" b="0" i="1" dirty="0" smtClean="0">
                <a:latin typeface="Times New Roman" panose="02020603050405020304" pitchFamily="18" charset="0"/>
              </a:rPr>
              <a:t> -с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-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&gt;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создание архива</a:t>
            </a:r>
          </a:p>
          <a:p>
            <a:pPr marL="622300" eaLnBrk="1" hangingPunct="1"/>
            <a:r>
              <a:rPr lang="ru-RU" altLang="en-US" sz="1100" b="0" i="1" dirty="0" smtClean="0">
                <a:latin typeface="Times New Roman" panose="02020603050405020304" pitchFamily="18" charset="0"/>
              </a:rPr>
              <a:t> -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f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-&gt;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имена файлов (все как в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tar).</a:t>
            </a:r>
          </a:p>
          <a:p>
            <a:pPr marL="622300" eaLnBrk="1" hangingPunct="1"/>
            <a:endParaRPr lang="en-US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Запустить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jar-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файл при помощи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JVM – 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java –jar 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имя_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jar_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файла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.</a:t>
            </a:r>
            <a:endParaRPr lang="en-US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endParaRPr lang="ru-RU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r>
              <a:rPr lang="ru-RU" altLang="en-US" sz="1100" b="0" dirty="0" smtClean="0">
                <a:latin typeface="Times New Roman" panose="02020603050405020304" pitchFamily="18" charset="0"/>
              </a:rPr>
              <a:t>Положить</a:t>
            </a:r>
            <a:r>
              <a:rPr lang="ru-RU" altLang="en-US" sz="1100" b="0" baseline="0" dirty="0" smtClean="0">
                <a:latin typeface="Times New Roman" panose="02020603050405020304" pitchFamily="18" charset="0"/>
              </a:rPr>
              <a:t> два пакетных файла в архив:</a:t>
            </a:r>
            <a:endParaRPr lang="en-US" altLang="en-US" sz="1100" b="0" dirty="0" smtClean="0">
              <a:latin typeface="Times New Roman" panose="02020603050405020304" pitchFamily="18" charset="0"/>
            </a:endParaRPr>
          </a:p>
          <a:p>
            <a:pPr marL="622300" eaLnBrk="1" hangingPunct="1"/>
            <a:r>
              <a:rPr lang="en-US" altLang="en-US" sz="1100" b="0" i="1" dirty="0" smtClean="0">
                <a:latin typeface="Times New Roman" panose="02020603050405020304" pitchFamily="18" charset="0"/>
              </a:rPr>
              <a:t>jar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-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cf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 one.jar  lesson/four/samples/collection/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Employee.class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  lesson/four/samples/collection/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SampleCollections.class</a:t>
            </a:r>
            <a:endParaRPr lang="en-US" altLang="en-US" sz="1100" b="0" i="1" dirty="0" smtClean="0">
              <a:latin typeface="Times New Roman" panose="02020603050405020304" pitchFamily="18" charset="0"/>
            </a:endParaRPr>
          </a:p>
          <a:p>
            <a:pPr marL="622300" eaLnBrk="1" hangingPunct="1"/>
            <a:endParaRPr lang="ru-RU" altLang="en-US" sz="1100" b="0" dirty="0" smtClean="0">
              <a:latin typeface="Times New Roman" panose="02020603050405020304" pitchFamily="18" charset="0"/>
            </a:endParaRPr>
          </a:p>
          <a:p>
            <a:pPr marL="622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Если</a:t>
            </a:r>
            <a:r>
              <a:rPr lang="ru-RU" altLang="en-US" sz="1100" b="0" baseline="0" dirty="0" smtClean="0">
                <a:latin typeface="Times New Roman" panose="02020603050405020304" pitchFamily="18" charset="0"/>
              </a:rPr>
              <a:t> надо выполнить метод </a:t>
            </a:r>
            <a:r>
              <a:rPr lang="en-US" altLang="en-US" sz="1100" b="0" i="1" baseline="0" smtClean="0">
                <a:latin typeface="Times New Roman" panose="02020603050405020304" pitchFamily="18" charset="0"/>
              </a:rPr>
              <a:t>main</a:t>
            </a:r>
            <a:r>
              <a:rPr lang="en-US" altLang="en-US" sz="1100" b="0" baseline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baseline="0" smtClean="0">
                <a:latin typeface="Times New Roman" panose="02020603050405020304" pitchFamily="18" charset="0"/>
              </a:rPr>
              <a:t>пакетного </a:t>
            </a:r>
            <a:r>
              <a:rPr lang="ru-RU" altLang="en-US" sz="1100" b="0" baseline="0" dirty="0" smtClean="0">
                <a:latin typeface="Times New Roman" panose="02020603050405020304" pitchFamily="18" charset="0"/>
              </a:rPr>
              <a:t>класса из </a:t>
            </a:r>
            <a:r>
              <a:rPr lang="en-US" altLang="en-US" sz="1100" b="0" i="1" baseline="0" dirty="0" smtClean="0">
                <a:latin typeface="Times New Roman" panose="02020603050405020304" pitchFamily="18" charset="0"/>
              </a:rPr>
              <a:t>jar-</a:t>
            </a:r>
            <a:r>
              <a:rPr lang="ru-RU" altLang="en-US" sz="1100" b="0" baseline="0" dirty="0" smtClean="0">
                <a:latin typeface="Times New Roman" panose="02020603050405020304" pitchFamily="18" charset="0"/>
              </a:rPr>
              <a:t>файла, надо делать так:</a:t>
            </a:r>
          </a:p>
          <a:p>
            <a:pPr marL="622300" eaLnBrk="1" hangingPunct="1"/>
            <a:r>
              <a:rPr lang="en-US" altLang="en-US" sz="1100" b="0" i="1" dirty="0" smtClean="0">
                <a:latin typeface="Times New Roman" panose="02020603050405020304" pitchFamily="18" charset="0"/>
              </a:rPr>
              <a:t>java –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cp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 ./one.jar </a:t>
            </a:r>
            <a:r>
              <a:rPr lang="en-US" altLang="en-US" sz="1100" b="0" i="1" dirty="0" err="1" smtClean="0">
                <a:latin typeface="Times New Roman" panose="02020603050405020304" pitchFamily="18" charset="0"/>
              </a:rPr>
              <a:t>lesson.four.samples.collection.SampleCollections</a:t>
            </a:r>
            <a:endParaRPr lang="ru-RU" altLang="en-US" sz="1100" b="0" i="1" dirty="0" smtClean="0">
              <a:latin typeface="Times New Roman" panose="02020603050405020304" pitchFamily="18" charset="0"/>
            </a:endParaRPr>
          </a:p>
          <a:p>
            <a:pPr marL="622300" eaLnBrk="1" hangingPunct="1"/>
            <a:endParaRPr lang="en-US" altLang="en-US" sz="11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3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1F1F2A-00FD-44A6-9C6F-2F9940C0C345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/>
            <a:endParaRPr lang="en-US" altLang="en-US" sz="1100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38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E656AD-3BAC-493B-A8D8-AAFFDBBA3BB1}" type="slidenum">
              <a:rPr lang="ru-RU" altLang="en-US" sz="900" smtClean="0">
                <a:latin typeface="Tahoma" panose="020B0604030504040204" pitchFamily="34" charset="0"/>
              </a:rPr>
              <a:pPr/>
              <a:t>27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1825625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Java является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строго типизированным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языком программирования. 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Если вам требуется использовать переменную, Java требует от вас указать ее точный тип на этапе компиляции программы.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Это позволяет исполняющей системе в любой момент времени знать какой тип данных хранит та или иная переменная.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Все типы данных в Java делятся на два вида –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примитивные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ссылочные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 данном модуле рассматриваются примитивные типы данных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.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Java есть восемь примитивных типов или примитивов (также известных как простые типы данных):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byte, short, int, long, float, double, char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boolean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Эти восемь типов можно разделить на четыре категории, как показано в Табл. 2-1.</a:t>
            </a:r>
          </a:p>
        </p:txBody>
      </p:sp>
      <p:graphicFrame>
        <p:nvGraphicFramePr>
          <p:cNvPr id="170231" name="Group 247"/>
          <p:cNvGraphicFramePr>
            <a:graphicFrameLocks noGrp="1"/>
          </p:cNvGraphicFramePr>
          <p:nvPr/>
        </p:nvGraphicFramePr>
        <p:xfrm>
          <a:off x="1101725" y="5429250"/>
          <a:ext cx="4968875" cy="3554413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9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Имя типа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Размер типа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Диапазон значений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60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Целочисленные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бит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-128 до 127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бит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-32768 до 32767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бита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-2147483648 до 2147483647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5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бита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-9.2x10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9.2x10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ru-RU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Числа с плавающей точкой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5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бита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 -3.4x10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ru-RU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3.4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ru-RU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5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бита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-1.8x10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ru-RU" sz="12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Символы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бит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0 до 65535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Булевские значения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бит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или false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5996" marR="35996" marT="35985" marB="359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1329" name="Rectangle 248"/>
          <p:cNvSpPr>
            <a:spLocks noChangeArrowheads="1"/>
          </p:cNvSpPr>
          <p:nvPr/>
        </p:nvSpPr>
        <p:spPr bwMode="auto">
          <a:xfrm>
            <a:off x="1101725" y="9101138"/>
            <a:ext cx="27781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en-US" b="1"/>
              <a:t>Таблица 2-1. Примитивные типы в Java</a:t>
            </a:r>
          </a:p>
        </p:txBody>
      </p:sp>
    </p:spTree>
    <p:extLst>
      <p:ext uri="{BB962C8B-B14F-4D97-AF65-F5344CB8AC3E}">
        <p14:creationId xmlns:p14="http://schemas.microsoft.com/office/powerpoint/2010/main" val="2673521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14799B-CC44-4F6F-A131-495EB1E51395}" type="slidenum">
              <a:rPr lang="ru-RU" altLang="en-US" sz="900" smtClean="0">
                <a:latin typeface="Tahoma" panose="020B0604030504040204" pitchFamily="34" charset="0"/>
              </a:rPr>
              <a:pPr/>
              <a:t>28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616575"/>
          </a:xfrm>
        </p:spPr>
        <p:txBody>
          <a:bodyPr/>
          <a:lstStyle/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Переменная</a:t>
            </a:r>
            <a:r>
              <a:rPr lang="ru-RU" sz="1100" b="0" dirty="0" smtClean="0">
                <a:latin typeface="Times New Roman" pitchFamily="18" charset="0"/>
              </a:rPr>
              <a:t> – это именованная ячейка памяти, содержимое которой может изменяться.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Перед тем как использовать какую-либо переменную, она должна быть задана в области программы, предшествующей месту, где эта переменная используется.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При объявлении переменной сначала указывается тип переменной, а затем идентификатор задаваемой переменной.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Указание типа позволяет компилятору задавать размер ячейки (объём памяти, выделяемой под переменную или значение данного типа), а также допустимые правила действий с переменными и значениями этого типа.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Идентификаторы</a:t>
            </a:r>
            <a:r>
              <a:rPr lang="ru-RU" sz="110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– это имена переменных, процедур, функций и т.д.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идентификаторах можно применять только буквы</a:t>
            </a:r>
            <a:r>
              <a:rPr lang="en-US" sz="1100" b="0" dirty="0" smtClean="0">
                <a:latin typeface="Times New Roman" pitchFamily="18" charset="0"/>
              </a:rPr>
              <a:t>,</a:t>
            </a:r>
            <a:r>
              <a:rPr lang="ru-RU" sz="1100" b="0" dirty="0" smtClean="0">
                <a:latin typeface="Times New Roman" pitchFamily="18" charset="0"/>
              </a:rPr>
              <a:t> цифры, символы доллара и подчеркивания, причём первой всегда должна быть </a:t>
            </a:r>
            <a:r>
              <a:rPr lang="ru-RU" sz="1100" b="0" dirty="0" err="1" smtClean="0">
                <a:latin typeface="Times New Roman" pitchFamily="18" charset="0"/>
              </a:rPr>
              <a:t>нецифра</a:t>
            </a:r>
            <a:r>
              <a:rPr lang="ru-RU" sz="1100" b="0" dirty="0" smtClean="0">
                <a:latin typeface="Times New Roman" pitchFamily="18" charset="0"/>
              </a:rPr>
              <a:t> (в том числе символы подчёркивания и доллара), а далее может идти произвольная комбинация указанных символов.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Некоторые символы национальных алфавитов рассматриваются как буквы, и их можно применять в идентификаторах. Но некоторые используются в качестве символов-разделителей, и в идентификаторах их использовать нельзя.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Длина идентификатора в </a:t>
            </a: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 любая. </a:t>
            </a:r>
            <a:endParaRPr lang="ru-RU" sz="1000" b="0" i="1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Язык </a:t>
            </a: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 является </a:t>
            </a:r>
            <a:r>
              <a:rPr lang="ru-RU" sz="1100" b="0" i="1" dirty="0" err="1" smtClean="0">
                <a:latin typeface="Times New Roman" pitchFamily="18" charset="0"/>
              </a:rPr>
              <a:t>регистро-чувствительным</a:t>
            </a:r>
            <a:r>
              <a:rPr lang="ru-RU" sz="1100" b="0" dirty="0" smtClean="0">
                <a:latin typeface="Times New Roman" pitchFamily="18" charset="0"/>
              </a:rPr>
              <a:t>. </a:t>
            </a:r>
            <a:r>
              <a:rPr lang="ru-RU" sz="1000" b="0" i="1" dirty="0" smtClean="0">
                <a:latin typeface="Times New Roman" pitchFamily="18" charset="0"/>
              </a:rPr>
              <a:t/>
            </a:r>
            <a:br>
              <a:rPr lang="ru-RU" sz="1000" b="0" i="1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</a:rPr>
              <a:t>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Для того чтобы объявить переменную типа </a:t>
            </a:r>
            <a:r>
              <a:rPr lang="ru-RU" sz="1100" b="0" dirty="0" err="1" smtClean="0">
                <a:latin typeface="Times New Roman" pitchFamily="18" charset="0"/>
              </a:rPr>
              <a:t>int</a:t>
            </a:r>
            <a:r>
              <a:rPr lang="ru-RU" sz="1100" b="0" dirty="0" smtClean="0">
                <a:latin typeface="Times New Roman" pitchFamily="18" charset="0"/>
              </a:rPr>
              <a:t>, содержащую число 40, можно использовать следующее выражение:</a:t>
            </a:r>
            <a:endParaRPr lang="en-US" sz="11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ru-RU" sz="1100" b="0" dirty="0" smtClean="0">
                <a:latin typeface="Times New Roman" pitchFamily="18" charset="0"/>
              </a:rPr>
              <a:t>			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 age = 40;</a:t>
            </a:r>
            <a:endParaRPr lang="ru-RU" sz="1100" b="0" i="1" dirty="0" smtClean="0">
              <a:latin typeface="Times New Roman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ru-RU" sz="1100" b="0" dirty="0" smtClean="0">
                <a:latin typeface="Times New Roman" pitchFamily="18" charset="0"/>
              </a:rPr>
              <a:t>	В этом примере </a:t>
            </a:r>
            <a:r>
              <a:rPr lang="ru-RU" sz="1100" b="0" dirty="0" err="1" smtClean="0">
                <a:latin typeface="Times New Roman" pitchFamily="18" charset="0"/>
              </a:rPr>
              <a:t>int</a:t>
            </a:r>
            <a:r>
              <a:rPr lang="ru-RU" sz="1100" b="0" dirty="0" smtClean="0">
                <a:latin typeface="Times New Roman" pitchFamily="18" charset="0"/>
              </a:rPr>
              <a:t> – это имя типа, </a:t>
            </a:r>
            <a:r>
              <a:rPr lang="ru-RU" sz="1100" b="0" dirty="0" err="1" smtClean="0">
                <a:latin typeface="Times New Roman" pitchFamily="18" charset="0"/>
              </a:rPr>
              <a:t>age</a:t>
            </a:r>
            <a:r>
              <a:rPr lang="ru-RU" sz="1100" b="0" dirty="0" smtClean="0">
                <a:latin typeface="Times New Roman" pitchFamily="18" charset="0"/>
              </a:rPr>
              <a:t> – идентификатор (общепринятым правилом является записывать имена идентификаторов с прописной буквы), а 40 – начальное значение переменной. Предыдущий пример может также быть записан в более длинной форме:</a:t>
            </a:r>
            <a:endParaRPr lang="en-US" sz="1100" b="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ru-RU" sz="1100" b="0" dirty="0" smtClean="0">
                <a:latin typeface="Times New Roman" pitchFamily="18" charset="0"/>
              </a:rPr>
              <a:t>			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 age;</a:t>
            </a:r>
            <a:endParaRPr lang="ru-RU" sz="1100" b="0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ru-RU" sz="1100" b="0" i="1" dirty="0" smtClean="0">
                <a:latin typeface="Times New Roman" pitchFamily="18" charset="0"/>
              </a:rPr>
              <a:t>			</a:t>
            </a:r>
            <a:r>
              <a:rPr lang="en-US" sz="1100" b="0" i="1" dirty="0" smtClean="0">
                <a:latin typeface="Times New Roman" pitchFamily="18" charset="0"/>
              </a:rPr>
              <a:t>age = 40;</a:t>
            </a:r>
            <a:endParaRPr lang="ru-RU" sz="11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39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FD1025-A8DB-4324-833B-0B8560ED5971}" type="slidenum">
              <a:rPr lang="ru-RU" altLang="en-US" sz="900" smtClean="0">
                <a:latin typeface="Tahoma" panose="020B0604030504040204" pitchFamily="34" charset="0"/>
              </a:rPr>
              <a:pPr/>
              <a:t>29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Булевские переменные принимают значение </a:t>
            </a:r>
            <a:r>
              <a:rPr lang="ru-RU" sz="1100" b="0" dirty="0" err="1" smtClean="0">
                <a:latin typeface="Times New Roman" pitchFamily="18" charset="0"/>
              </a:rPr>
              <a:t>true</a:t>
            </a:r>
            <a:r>
              <a:rPr lang="ru-RU" sz="1100" b="0" dirty="0" smtClean="0">
                <a:latin typeface="Times New Roman" pitchFamily="18" charset="0"/>
              </a:rPr>
              <a:t> или </a:t>
            </a:r>
            <a:r>
              <a:rPr lang="ru-RU" sz="1100" b="0" dirty="0" err="1" smtClean="0">
                <a:latin typeface="Times New Roman" pitchFamily="18" charset="0"/>
              </a:rPr>
              <a:t>false</a:t>
            </a:r>
            <a:r>
              <a:rPr lang="ru-RU" sz="1100" b="0" dirty="0" smtClean="0">
                <a:latin typeface="Times New Roman" pitchFamily="18" charset="0"/>
              </a:rPr>
              <a:t>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Нельзя использовать вместо ни значения 0 и 1, как принято в некоторых других языках.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Например, следующее выражение будет правильным с точки зрения </a:t>
            </a: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: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boolean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isRunning</a:t>
            </a:r>
            <a:r>
              <a:rPr lang="ru-RU" sz="1100" b="0" i="1" dirty="0" smtClean="0">
                <a:latin typeface="Times New Roman" pitchFamily="18" charset="0"/>
              </a:rPr>
              <a:t> = </a:t>
            </a:r>
            <a:r>
              <a:rPr lang="en-US" sz="1100" b="0" i="1" dirty="0" smtClean="0">
                <a:latin typeface="Times New Roman" pitchFamily="18" charset="0"/>
              </a:rPr>
              <a:t>false</a:t>
            </a:r>
            <a:r>
              <a:rPr lang="ru-RU" sz="1100" b="0" i="1" dirty="0" smtClean="0">
                <a:latin typeface="Times New Roman" pitchFamily="18" charset="0"/>
              </a:rPr>
              <a:t>;</a:t>
            </a:r>
            <a:endParaRPr lang="en-US" sz="11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Символьный тип представляет не 8-битный ASCII-код символа, как в других языках, а 16-битный </a:t>
            </a:r>
            <a:r>
              <a:rPr lang="ru-RU" sz="1100" b="0" dirty="0" err="1" smtClean="0">
                <a:latin typeface="Times New Roman" pitchFamily="18" charset="0"/>
              </a:rPr>
              <a:t>Unicode</a:t>
            </a:r>
            <a:r>
              <a:rPr lang="ru-RU" sz="1100" b="0" dirty="0" smtClean="0">
                <a:latin typeface="Times New Roman" pitchFamily="18" charset="0"/>
              </a:rPr>
              <a:t>. 16 бит позволяют закодировать 65536 возможных символов, что позволяет хранить в этой кодировке символы большинства национальных алфавитов.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Каждый символ представляется своим шестнадцатеричным кодом в диапазоне от '\</a:t>
            </a:r>
            <a:r>
              <a:rPr lang="en-US" sz="1100" b="0" dirty="0" smtClean="0">
                <a:latin typeface="Times New Roman" pitchFamily="18" charset="0"/>
              </a:rPr>
              <a:t>u</a:t>
            </a:r>
            <a:r>
              <a:rPr lang="ru-RU" sz="1100" b="0" dirty="0" smtClean="0">
                <a:latin typeface="Times New Roman" pitchFamily="18" charset="0"/>
              </a:rPr>
              <a:t>0000' до '\</a:t>
            </a:r>
            <a:r>
              <a:rPr lang="en-US" sz="1100" b="0" dirty="0" err="1" smtClean="0">
                <a:latin typeface="Times New Roman" pitchFamily="18" charset="0"/>
              </a:rPr>
              <a:t>uFFFF</a:t>
            </a:r>
            <a:r>
              <a:rPr lang="ru-RU" sz="1100" b="0" dirty="0" smtClean="0">
                <a:latin typeface="Times New Roman" pitchFamily="18" charset="0"/>
              </a:rPr>
              <a:t>'. Стандартные символы могут быть заданы в качестве литералов в апострофах: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defRPr/>
            </a:pPr>
            <a:r>
              <a:rPr lang="ru-RU" sz="1100" b="0" dirty="0" smtClean="0">
                <a:latin typeface="Times New Roman" pitchFamily="18" charset="0"/>
              </a:rPr>
              <a:t>	</a:t>
            </a: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smtClean="0">
                <a:latin typeface="Times New Roman" pitchFamily="18" charset="0"/>
              </a:rPr>
              <a:t>char letter</a:t>
            </a:r>
            <a:r>
              <a:rPr lang="ru-RU" sz="1100" b="0" i="1" dirty="0" smtClean="0">
                <a:latin typeface="Times New Roman" pitchFamily="18" charset="0"/>
              </a:rPr>
              <a:t>=’</a:t>
            </a:r>
            <a:r>
              <a:rPr lang="en-US" sz="1100" b="0" i="1" dirty="0" smtClean="0">
                <a:latin typeface="Times New Roman" pitchFamily="18" charset="0"/>
              </a:rPr>
              <a:t>A</a:t>
            </a:r>
            <a:r>
              <a:rPr lang="ru-RU" sz="1100" b="0" i="1" dirty="0" smtClean="0">
                <a:latin typeface="Times New Roman" pitchFamily="18" charset="0"/>
              </a:rPr>
              <a:t>’;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В отличие от языка 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, в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 Java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 массив символов не является строкой.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endParaRPr lang="ru-RU" sz="11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 startAt="3"/>
              <a:defRPr/>
            </a:pPr>
            <a:r>
              <a:rPr lang="ru-RU" sz="1100" b="0" dirty="0" smtClean="0">
                <a:latin typeface="Times New Roman" pitchFamily="18" charset="0"/>
              </a:rPr>
              <a:t>Тип данных </a:t>
            </a:r>
            <a:r>
              <a:rPr lang="en-US" sz="1100" b="0" dirty="0" smtClean="0">
                <a:latin typeface="Times New Roman" pitchFamily="18" charset="0"/>
              </a:rPr>
              <a:t>String </a:t>
            </a:r>
            <a:r>
              <a:rPr lang="ru-RU" sz="1100" b="0" dirty="0" smtClean="0">
                <a:latin typeface="Times New Roman" pitchFamily="18" charset="0"/>
              </a:rPr>
              <a:t>не является примитивным, это один из представителей ссылочных типов. Он является специализированным типом в </a:t>
            </a:r>
            <a:r>
              <a:rPr lang="en-US" sz="1100" b="0" dirty="0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,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и работа с этим типом во многом похожа на работу с примитивными типами.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 startAt="3"/>
              <a:defRPr/>
            </a:pPr>
            <a:r>
              <a:rPr lang="ru-RU" sz="1100" b="0" dirty="0" smtClean="0">
                <a:latin typeface="Times New Roman" pitchFamily="18" charset="0"/>
              </a:rPr>
              <a:t>Для задания в тексте программы численных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литерных констант типа </a:t>
            </a:r>
            <a:r>
              <a:rPr lang="ru-RU" sz="1100" b="0" dirty="0" err="1" smtClean="0">
                <a:latin typeface="Times New Roman" pitchFamily="18" charset="0"/>
              </a:rPr>
              <a:t>long</a:t>
            </a:r>
            <a:r>
              <a:rPr lang="ru-RU" sz="1100" b="0" dirty="0" smtClean="0">
                <a:latin typeface="Times New Roman" pitchFamily="18" charset="0"/>
              </a:rPr>
              <a:t>, выходящих за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пределы диапазона чисел типа </a:t>
            </a:r>
            <a:r>
              <a:rPr lang="ru-RU" sz="1100" b="0" dirty="0" err="1" smtClean="0">
                <a:latin typeface="Times New Roman" pitchFamily="18" charset="0"/>
              </a:rPr>
              <a:t>int</a:t>
            </a:r>
            <a:r>
              <a:rPr lang="ru-RU" sz="1100" b="0" dirty="0" smtClean="0">
                <a:latin typeface="Times New Roman" pitchFamily="18" charset="0"/>
              </a:rPr>
              <a:t>, после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написания числа следует ставить постфикс –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букву L или </a:t>
            </a:r>
            <a:r>
              <a:rPr lang="ru-RU" sz="1100" b="0" dirty="0" err="1" smtClean="0">
                <a:latin typeface="Times New Roman" pitchFamily="18" charset="0"/>
              </a:rPr>
              <a:t>l</a:t>
            </a:r>
            <a:r>
              <a:rPr lang="ru-RU" sz="1100" b="0" dirty="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0000"/>
              <a:defRPr/>
            </a:pPr>
            <a:endParaRPr lang="ru-RU" sz="11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389051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422803-4973-4E54-840D-7C719BDC3C34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Arial" panose="020B0604020202020204" pitchFamily="34" charset="0"/>
              </a:rPr>
              <a:t>Краткая история </a:t>
            </a:r>
            <a:r>
              <a:rPr lang="en-US" altLang="en-US" sz="1200" smtClean="0">
                <a:latin typeface="Arial" panose="020B0604020202020204" pitchFamily="34" charset="0"/>
              </a:rPr>
              <a:t>Java</a:t>
            </a:r>
          </a:p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Язык программирования Java был создан в рамках проекта корпорации Sun Microsystems по созданию компьютерных программно-аппаратных комплексов нового поколения. 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Первая версия языка была официально опубликована в 1995 году.</a:t>
            </a:r>
          </a:p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Java создавался как универсальный язык, предназначенный для прикладного программирования в неоднородных компьютерных сетях, в том числе для использования на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тонких аппаратных клиентах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(устройствах малой вычислительной мощности с крайне ограниченными ресурсами).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Использование технологии возможно как на стороне клиентского компьютера, так и на стороне сервера. </a:t>
            </a:r>
          </a:p>
          <a:p>
            <a:pPr marL="533400" indent="-1778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Основные вехи в истории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Java:</a:t>
            </a:r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b="1" smtClean="0"/>
              <a:t>	</a:t>
            </a:r>
            <a:r>
              <a:rPr lang="ru-RU" altLang="en-US" smtClean="0"/>
              <a:t>1991 Дж. Гослинг, Sun Microsystems, Inc.</a:t>
            </a:r>
            <a:r>
              <a:rPr lang="en-US" altLang="en-US" smtClean="0"/>
              <a:t> </a:t>
            </a:r>
            <a:r>
              <a:rPr lang="ru-RU" altLang="en-US" smtClean="0"/>
              <a:t>Объектно-ориентированный язык </a:t>
            </a:r>
            <a:br>
              <a:rPr lang="ru-RU" altLang="en-US" smtClean="0"/>
            </a:br>
            <a:r>
              <a:rPr lang="ru-RU" altLang="en-US" smtClean="0"/>
              <a:t>  Oak для</a:t>
            </a:r>
            <a:r>
              <a:rPr lang="en-US" altLang="en-US" smtClean="0"/>
              <a:t> </a:t>
            </a:r>
            <a:r>
              <a:rPr lang="ru-RU" altLang="en-US" smtClean="0"/>
              <a:t>использования при разработке встроенных систем.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1995 Язык Java (развитие Oak). Публичное объявление</a:t>
            </a:r>
            <a:r>
              <a:rPr lang="en-US" altLang="en-US" smtClean="0"/>
              <a:t> </a:t>
            </a:r>
            <a:r>
              <a:rPr lang="ru-RU" altLang="en-US" smtClean="0"/>
              <a:t>и первая реализация </a:t>
            </a:r>
            <a:br>
              <a:rPr lang="ru-RU" altLang="en-US" smtClean="0"/>
            </a:br>
            <a:r>
              <a:rPr lang="ru-RU" altLang="en-US" smtClean="0"/>
              <a:t>  Java –</a:t>
            </a:r>
            <a:r>
              <a:rPr lang="en-US" altLang="en-US" smtClean="0"/>
              <a:t> </a:t>
            </a:r>
            <a:r>
              <a:rPr lang="ru-RU" altLang="en-US" smtClean="0"/>
              <a:t>Java Development Kit (JDK)</a:t>
            </a:r>
            <a:r>
              <a:rPr lang="en-US" altLang="en-US" smtClean="0"/>
              <a:t> </a:t>
            </a:r>
            <a:r>
              <a:rPr lang="ru-RU" altLang="en-US" smtClean="0"/>
              <a:t>1.0.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1997 JDK 1.1: Новая модель событий, Java Beans,</a:t>
            </a:r>
            <a:r>
              <a:rPr lang="en-US" altLang="en-US" smtClean="0"/>
              <a:t> </a:t>
            </a:r>
            <a:r>
              <a:rPr lang="ru-RU" altLang="en-US" smtClean="0"/>
              <a:t>вложенные классы, Swing, </a:t>
            </a:r>
            <a:br>
              <a:rPr lang="ru-RU" altLang="en-US" smtClean="0"/>
            </a:br>
            <a:r>
              <a:rPr lang="ru-RU" altLang="en-US" smtClean="0"/>
              <a:t>  Just-</a:t>
            </a:r>
            <a:r>
              <a:rPr lang="en-US" altLang="en-US" smtClean="0"/>
              <a:t> </a:t>
            </a:r>
            <a:r>
              <a:rPr lang="ru-RU" altLang="en-US" smtClean="0"/>
              <a:t>in-Time (JIT)-компилятор.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1998 Java 2 platform: JDK 1.2, JDK 1.3; Java 2 editions:</a:t>
            </a:r>
            <a:r>
              <a:rPr lang="en-US" altLang="en-US" smtClean="0"/>
              <a:t> </a:t>
            </a:r>
            <a:r>
              <a:rPr lang="ru-RU" altLang="en-US" smtClean="0"/>
              <a:t>J2SE, J2ME, J2EE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2002 – 2004: assertions (JDK 1.4).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2005 : </a:t>
            </a:r>
            <a:r>
              <a:rPr lang="ru-RU" altLang="en-US" i="1" smtClean="0"/>
              <a:t>десятилетие Java; </a:t>
            </a:r>
            <a:r>
              <a:rPr lang="ru-RU" altLang="en-US" smtClean="0"/>
              <a:t>J2SE 5.0 (“Tiger”); NetBeans 4.1.</a:t>
            </a:r>
            <a:r>
              <a:rPr lang="en-US" altLang="en-US" smtClean="0"/>
              <a:t> </a:t>
            </a:r>
            <a:r>
              <a:rPr lang="ru-RU" altLang="en-US" i="1" smtClean="0"/>
              <a:t>Новые возможности: </a:t>
            </a:r>
            <a:r>
              <a:rPr lang="ru-RU" altLang="en-US" smtClean="0"/>
              <a:t>generics, typesafe enums, annotations;</a:t>
            </a:r>
            <a:r>
              <a:rPr lang="en-US" altLang="en-US" smtClean="0"/>
              <a:t> </a:t>
            </a:r>
            <a:r>
              <a:rPr lang="ru-RU" altLang="en-US" smtClean="0"/>
              <a:t>boxing/unboxing; static import; varargs;</a:t>
            </a:r>
            <a:r>
              <a:rPr lang="en-US" altLang="en-US" smtClean="0"/>
              <a:t> </a:t>
            </a:r>
            <a:r>
              <a:rPr lang="ru-RU" altLang="en-US" smtClean="0"/>
              <a:t>новый API для параллельного выполнения (concurrency).</a:t>
            </a:r>
            <a:endParaRPr lang="en-US" altLang="en-US" smtClean="0"/>
          </a:p>
          <a:p>
            <a:pPr marL="723900" lvl="1" indent="160338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ru-RU" altLang="en-US" smtClean="0"/>
              <a:t>2005: Sun выложила на сайт исходные тексты JDK</a:t>
            </a:r>
            <a:r>
              <a:rPr lang="ru-RU" altLang="en-US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84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FD1025-A8DB-4324-833B-0B8560ED5971}" type="slidenum">
              <a:rPr lang="ru-RU" altLang="en-US" sz="900" smtClean="0">
                <a:latin typeface="Tahoma" panose="020B0604030504040204" pitchFamily="34" charset="0"/>
              </a:rPr>
              <a:pPr/>
              <a:t>30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Булевские переменные принимают значение </a:t>
            </a:r>
            <a:r>
              <a:rPr lang="ru-RU" sz="1100" b="0" dirty="0" err="1" smtClean="0">
                <a:latin typeface="Times New Roman" pitchFamily="18" charset="0"/>
              </a:rPr>
              <a:t>true</a:t>
            </a:r>
            <a:r>
              <a:rPr lang="ru-RU" sz="1100" b="0" dirty="0" smtClean="0">
                <a:latin typeface="Times New Roman" pitchFamily="18" charset="0"/>
              </a:rPr>
              <a:t> или </a:t>
            </a:r>
            <a:r>
              <a:rPr lang="ru-RU" sz="1100" b="0" dirty="0" err="1" smtClean="0">
                <a:latin typeface="Times New Roman" pitchFamily="18" charset="0"/>
              </a:rPr>
              <a:t>false</a:t>
            </a:r>
            <a:r>
              <a:rPr lang="ru-RU" sz="1100" b="0" dirty="0" smtClean="0">
                <a:latin typeface="Times New Roman" pitchFamily="18" charset="0"/>
              </a:rPr>
              <a:t>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Нельзя использовать вместо ни значения 0 и 1, как принято в некоторых других языках.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Например, следующее выражение будет правильным с точки зрения </a:t>
            </a: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: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boolean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isRunning</a:t>
            </a:r>
            <a:r>
              <a:rPr lang="ru-RU" sz="1100" b="0" i="1" dirty="0" smtClean="0">
                <a:latin typeface="Times New Roman" pitchFamily="18" charset="0"/>
              </a:rPr>
              <a:t> = </a:t>
            </a:r>
            <a:r>
              <a:rPr lang="en-US" sz="1100" b="0" i="1" dirty="0" smtClean="0">
                <a:latin typeface="Times New Roman" pitchFamily="18" charset="0"/>
              </a:rPr>
              <a:t>false</a:t>
            </a:r>
            <a:r>
              <a:rPr lang="ru-RU" sz="1100" b="0" i="1" dirty="0" smtClean="0">
                <a:latin typeface="Times New Roman" pitchFamily="18" charset="0"/>
              </a:rPr>
              <a:t>;</a:t>
            </a:r>
            <a:endParaRPr lang="en-US" sz="11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Символьный тип представляет не 8-битный ASCII-код символа, как в других языках, а 16-битный </a:t>
            </a:r>
            <a:r>
              <a:rPr lang="ru-RU" sz="1100" b="0" dirty="0" err="1" smtClean="0">
                <a:latin typeface="Times New Roman" pitchFamily="18" charset="0"/>
              </a:rPr>
              <a:t>Unicode</a:t>
            </a:r>
            <a:r>
              <a:rPr lang="ru-RU" sz="1100" b="0" dirty="0" smtClean="0">
                <a:latin typeface="Times New Roman" pitchFamily="18" charset="0"/>
              </a:rPr>
              <a:t>. 16 бит позволяют закодировать 65536 возможных символов, что позволяет хранить в этой кодировке символы большинства национальных алфавитов.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Каждый символ представляется своим шестнадцатеричным кодом в диапазоне от '\</a:t>
            </a:r>
            <a:r>
              <a:rPr lang="en-US" sz="1100" b="0" dirty="0" smtClean="0">
                <a:latin typeface="Times New Roman" pitchFamily="18" charset="0"/>
              </a:rPr>
              <a:t>u</a:t>
            </a:r>
            <a:r>
              <a:rPr lang="ru-RU" sz="1100" b="0" dirty="0" smtClean="0">
                <a:latin typeface="Times New Roman" pitchFamily="18" charset="0"/>
              </a:rPr>
              <a:t>0000' до '\</a:t>
            </a:r>
            <a:r>
              <a:rPr lang="en-US" sz="1100" b="0" dirty="0" err="1" smtClean="0">
                <a:latin typeface="Times New Roman" pitchFamily="18" charset="0"/>
              </a:rPr>
              <a:t>uFFFF</a:t>
            </a:r>
            <a:r>
              <a:rPr lang="ru-RU" sz="1100" b="0" dirty="0" smtClean="0">
                <a:latin typeface="Times New Roman" pitchFamily="18" charset="0"/>
              </a:rPr>
              <a:t>'. Стандартные символы могут быть заданы в качестве литералов в апострофах: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defRPr/>
            </a:pPr>
            <a:r>
              <a:rPr lang="ru-RU" sz="1100" b="0" dirty="0" smtClean="0">
                <a:latin typeface="Times New Roman" pitchFamily="18" charset="0"/>
              </a:rPr>
              <a:t>	</a:t>
            </a: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smtClean="0">
                <a:latin typeface="Times New Roman" pitchFamily="18" charset="0"/>
              </a:rPr>
              <a:t>char letter</a:t>
            </a:r>
            <a:r>
              <a:rPr lang="ru-RU" sz="1100" b="0" i="1" dirty="0" smtClean="0">
                <a:latin typeface="Times New Roman" pitchFamily="18" charset="0"/>
              </a:rPr>
              <a:t>=’</a:t>
            </a:r>
            <a:r>
              <a:rPr lang="en-US" sz="1100" b="0" i="1" dirty="0" smtClean="0">
                <a:latin typeface="Times New Roman" pitchFamily="18" charset="0"/>
              </a:rPr>
              <a:t>A</a:t>
            </a:r>
            <a:r>
              <a:rPr lang="ru-RU" sz="1100" b="0" i="1" dirty="0" smtClean="0">
                <a:latin typeface="Times New Roman" pitchFamily="18" charset="0"/>
              </a:rPr>
              <a:t>’;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В отличие от языка 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, в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 Java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 массив символов не является строкой.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endParaRPr lang="ru-RU" sz="11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 startAt="3"/>
              <a:defRPr/>
            </a:pPr>
            <a:r>
              <a:rPr lang="ru-RU" sz="1100" b="0" dirty="0" smtClean="0">
                <a:latin typeface="Times New Roman" pitchFamily="18" charset="0"/>
              </a:rPr>
              <a:t>Тип данных </a:t>
            </a:r>
            <a:r>
              <a:rPr lang="en-US" sz="1100" b="0" dirty="0" smtClean="0">
                <a:latin typeface="Times New Roman" pitchFamily="18" charset="0"/>
              </a:rPr>
              <a:t>String </a:t>
            </a:r>
            <a:r>
              <a:rPr lang="ru-RU" sz="1100" b="0" dirty="0" smtClean="0">
                <a:latin typeface="Times New Roman" pitchFamily="18" charset="0"/>
              </a:rPr>
              <a:t>не является примитивным, это один из представителей ссылочных типов. Он является специализированным типом в </a:t>
            </a:r>
            <a:r>
              <a:rPr lang="en-US" sz="1100" b="0" dirty="0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,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и работа с этим типом во многом похожа на работу с примитивными типами.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 startAt="3"/>
              <a:defRPr/>
            </a:pPr>
            <a:r>
              <a:rPr lang="ru-RU" sz="1100" b="0" dirty="0" smtClean="0">
                <a:latin typeface="Times New Roman" pitchFamily="18" charset="0"/>
              </a:rPr>
              <a:t>Для задания в тексте программы численных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литерных констант типа </a:t>
            </a:r>
            <a:r>
              <a:rPr lang="ru-RU" sz="1100" b="0" dirty="0" err="1" smtClean="0">
                <a:latin typeface="Times New Roman" pitchFamily="18" charset="0"/>
              </a:rPr>
              <a:t>long</a:t>
            </a:r>
            <a:r>
              <a:rPr lang="ru-RU" sz="1100" b="0" dirty="0" smtClean="0">
                <a:latin typeface="Times New Roman" pitchFamily="18" charset="0"/>
              </a:rPr>
              <a:t>, выходящих за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пределы диапазона чисел типа </a:t>
            </a:r>
            <a:r>
              <a:rPr lang="ru-RU" sz="1100" b="0" dirty="0" err="1" smtClean="0">
                <a:latin typeface="Times New Roman" pitchFamily="18" charset="0"/>
              </a:rPr>
              <a:t>int</a:t>
            </a:r>
            <a:r>
              <a:rPr lang="ru-RU" sz="1100" b="0" dirty="0" smtClean="0">
                <a:latin typeface="Times New Roman" pitchFamily="18" charset="0"/>
              </a:rPr>
              <a:t>, после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написания числа следует ставить постфикс –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букву L или </a:t>
            </a:r>
            <a:r>
              <a:rPr lang="ru-RU" sz="1100" b="0" dirty="0" err="1" smtClean="0">
                <a:latin typeface="Times New Roman" pitchFamily="18" charset="0"/>
              </a:rPr>
              <a:t>l</a:t>
            </a:r>
            <a:r>
              <a:rPr lang="ru-RU" sz="1100" b="0" dirty="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0000"/>
              <a:defRPr/>
            </a:pPr>
            <a:endParaRPr lang="ru-RU" sz="11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3890514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7B0C07-2A19-487B-AF95-EACDF8BC4DC5}" type="slidenum">
              <a:rPr lang="ru-RU" altLang="en-US" sz="900" smtClean="0">
                <a:latin typeface="Tahoma" panose="020B0604030504040204" pitchFamily="34" charset="0"/>
              </a:rPr>
              <a:pPr/>
              <a:t>31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Если имя переменной составное, новую часть имени начинают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 заглавной буквы.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	</a:t>
            </a:r>
            <a:r>
              <a:rPr lang="ru-RU" altLang="en-US" sz="1100" smtClean="0">
                <a:latin typeface="Times New Roman" panose="02020603050405020304" pitchFamily="18" charset="0"/>
              </a:rPr>
              <a:t>myVariable, jButton2, jTextField2.getText()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 т.д.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Имена констант следует писать в верхнем регистре (прописными буквами), разделяя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входящие в имя составные части символом подчёркивания “_”.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Например,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smtClean="0">
                <a:latin typeface="Times New Roman" panose="02020603050405020304" pitchFamily="18" charset="0"/>
              </a:rPr>
              <a:t>Double.MIN_VALUE, Double.MAX_VALUE, JOptionPane.INFORMATION_MESSAGE,</a:t>
            </a:r>
            <a:r>
              <a:rPr lang="en-US" altLang="en-US" sz="1100" smtClean="0">
                <a:latin typeface="Times New Roman" panose="02020603050405020304" pitchFamily="18" charset="0"/>
              </a:rPr>
              <a:t> </a:t>
            </a:r>
            <a:r>
              <a:rPr lang="ru-RU" altLang="en-US" sz="1100" smtClean="0">
                <a:latin typeface="Times New Roman" panose="02020603050405020304" pitchFamily="18" charset="0"/>
              </a:rPr>
              <a:t>MY_CHARS_COUNT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 т.п.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Символ подчёркивания “_” рекомендуется использовать для разделения составных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частей имени только в именах констант и пакетов.</a:t>
            </a:r>
          </a:p>
        </p:txBody>
      </p:sp>
    </p:spTree>
    <p:extLst>
      <p:ext uri="{BB962C8B-B14F-4D97-AF65-F5344CB8AC3E}">
        <p14:creationId xmlns:p14="http://schemas.microsoft.com/office/powerpoint/2010/main" val="2032343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81F30F-EB68-48DF-83AD-213E31003945}" type="slidenum">
              <a:rPr lang="ru-RU" altLang="en-US" sz="900" smtClean="0">
                <a:latin typeface="Tahoma" panose="020B0604030504040204" pitchFamily="34" charset="0"/>
              </a:rPr>
              <a:pPr/>
              <a:t>32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4721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Локальные переменные</a:t>
            </a:r>
            <a:r>
              <a:rPr lang="ru-RU" sz="1100" b="0" dirty="0" smtClean="0">
                <a:latin typeface="Times New Roman" pitchFamily="18" charset="0"/>
              </a:rPr>
              <a:t> – это переменные, объявленные внутри тела какого-нибудь метода.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До сих пор мы имели дело только с одним методом – </a:t>
            </a:r>
            <a:r>
              <a:rPr lang="ru-RU" sz="1000" b="0" i="1" dirty="0" err="1" smtClean="0">
                <a:latin typeface="Times New Roman" pitchFamily="18" charset="0"/>
              </a:rPr>
              <a:t>main</a:t>
            </a:r>
            <a:r>
              <a:rPr lang="ru-RU" sz="1000" b="0" i="1" dirty="0" smtClean="0">
                <a:latin typeface="Times New Roman" pitchFamily="18" charset="0"/>
              </a:rPr>
              <a:t>, однако тело класса может содержать и другие методы. Переменные, объявленные в любом из них, – локальные. Это означает, что они доступны только изнутри того метода, в котором объявлены, и недоступны из всех других методов.</a:t>
            </a:r>
            <a:endParaRPr lang="en-US" sz="10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000" b="0" i="1" dirty="0" smtClean="0">
                <a:latin typeface="Times New Roman" pitchFamily="18" charset="0"/>
              </a:rPr>
              <a:t> </a:t>
            </a:r>
            <a:r>
              <a:rPr lang="ru-RU" sz="1100" b="0" i="1" dirty="0" smtClean="0">
                <a:latin typeface="Times New Roman" pitchFamily="18" charset="0"/>
              </a:rPr>
              <a:t>Переменные класса</a:t>
            </a:r>
            <a:r>
              <a:rPr lang="ru-RU" sz="1100" b="0" dirty="0" smtClean="0">
                <a:latin typeface="Times New Roman" pitchFamily="18" charset="0"/>
              </a:rPr>
              <a:t> – это переменные, объявленные внутри тела класса, но вне тела любого из методов этого класса.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Такие переменные всегда объявляются с использованием ключевого слова </a:t>
            </a:r>
            <a:r>
              <a:rPr lang="ru-RU" sz="1100" b="0" dirty="0" err="1" smtClean="0">
                <a:latin typeface="Times New Roman" pitchFamily="18" charset="0"/>
              </a:rPr>
              <a:t>static</a:t>
            </a:r>
            <a:r>
              <a:rPr lang="ru-RU" sz="1100" b="0" dirty="0" smtClean="0">
                <a:latin typeface="Times New Roman" pitchFamily="18" charset="0"/>
              </a:rPr>
              <a:t>, которое является командой компилятору считать переменную именно переменной класса, а не экземпляра.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Более подробно о различие переменных класса и экземпляра см. модуль 6 «Классы и объекты». Переменные класса доступны из любого места в теле класса.</a:t>
            </a:r>
            <a:r>
              <a:rPr lang="ru-RU" sz="1000" i="1" dirty="0" smtClean="0">
                <a:latin typeface="Times New Roman" pitchFamily="18" charset="0"/>
              </a:rPr>
              <a:t> </a:t>
            </a:r>
            <a:r>
              <a:rPr lang="ru-RU" sz="1000" b="0" i="1" dirty="0" smtClean="0">
                <a:latin typeface="Times New Roman" pitchFamily="18" charset="0"/>
              </a:rPr>
              <a:t>В этом разделе будут рассмотрены первые два вида переменных. Переменные экземпляра класса см. в модуле 6 «Классы и объекты». </a:t>
            </a:r>
            <a:r>
              <a:rPr lang="en-US" sz="1000" b="0" i="1" dirty="0" smtClean="0">
                <a:latin typeface="Times New Roman" pitchFamily="18" charset="0"/>
              </a:rPr>
              <a:t/>
            </a:r>
            <a:br>
              <a:rPr lang="en-US" sz="1000" b="0" i="1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</a:rPr>
              <a:t/>
            </a:r>
            <a:br>
              <a:rPr lang="ru-RU" sz="1000" b="0" i="1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Следующий пример демонстрирует использование локальных переменных и переменных класса: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class </a:t>
            </a:r>
            <a:r>
              <a:rPr lang="en-US" sz="1100" b="0" i="1" dirty="0" err="1" smtClean="0">
                <a:latin typeface="Times New Roman" pitchFamily="18" charset="0"/>
              </a:rPr>
              <a:t>MyProgram</a:t>
            </a:r>
            <a:r>
              <a:rPr lang="en-US" sz="1100" b="0" i="1" dirty="0" smtClean="0">
                <a:latin typeface="Times New Roman" pitchFamily="18" charset="0"/>
              </a:rPr>
              <a:t>{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//</a:t>
            </a:r>
            <a:r>
              <a:rPr lang="en-US" sz="1100" b="0" i="1" dirty="0" err="1" smtClean="0">
                <a:latin typeface="Times New Roman" pitchFamily="18" charset="0"/>
              </a:rPr>
              <a:t>Объявляем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переменную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класса</a:t>
            </a:r>
            <a:r>
              <a:rPr lang="en-US" sz="1100" b="0" i="1" dirty="0" smtClean="0">
                <a:latin typeface="Times New Roman" pitchFamily="18" charset="0"/>
              </a:rPr>
              <a:t>: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static 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totalCount</a:t>
            </a:r>
            <a:r>
              <a:rPr lang="en-US" sz="1100" b="0" i="1" dirty="0" smtClean="0">
                <a:latin typeface="Times New Roman" pitchFamily="18" charset="0"/>
              </a:rPr>
              <a:t> = 0;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public static void main(String[] </a:t>
            </a:r>
            <a:r>
              <a:rPr lang="en-US" sz="1100" b="0" i="1" dirty="0" err="1" smtClean="0">
                <a:latin typeface="Times New Roman" pitchFamily="18" charset="0"/>
              </a:rPr>
              <a:t>args</a:t>
            </a:r>
            <a:r>
              <a:rPr lang="en-US" sz="1100" b="0" i="1" dirty="0" smtClean="0">
                <a:latin typeface="Times New Roman" pitchFamily="18" charset="0"/>
              </a:rPr>
              <a:t>){	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char male</a:t>
            </a:r>
            <a:r>
              <a:rPr lang="ru-RU" sz="1100" b="0" i="1" dirty="0" smtClean="0">
                <a:latin typeface="Times New Roman" pitchFamily="18" charset="0"/>
              </a:rPr>
              <a:t> = ‘</a:t>
            </a:r>
            <a:r>
              <a:rPr lang="en-US" sz="1100" b="0" i="1" dirty="0" smtClean="0">
                <a:latin typeface="Times New Roman" pitchFamily="18" charset="0"/>
              </a:rPr>
              <a:t>m</a:t>
            </a:r>
            <a:r>
              <a:rPr lang="ru-RU" sz="1100" b="0" i="1" dirty="0" smtClean="0">
                <a:latin typeface="Times New Roman" pitchFamily="18" charset="0"/>
              </a:rPr>
              <a:t>’; // Это локальная переменная!	</a:t>
            </a:r>
            <a:r>
              <a:rPr lang="en-US" sz="1100" b="0" i="1" dirty="0" smtClean="0">
                <a:latin typeface="Times New Roman" pitchFamily="18" charset="0"/>
              </a:rPr>
              <a:t/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err="1" smtClean="0">
                <a:latin typeface="Times New Roman" pitchFamily="18" charset="0"/>
              </a:rPr>
              <a:t>System.out.println</a:t>
            </a:r>
            <a:r>
              <a:rPr lang="en-US" sz="1100" b="0" i="1" dirty="0" smtClean="0">
                <a:latin typeface="Times New Roman" pitchFamily="18" charset="0"/>
              </a:rPr>
              <a:t>(“Total count = ” + </a:t>
            </a:r>
            <a:r>
              <a:rPr lang="en-US" sz="1100" b="0" i="1" dirty="0" err="1" smtClean="0">
                <a:latin typeface="Times New Roman" pitchFamily="18" charset="0"/>
              </a:rPr>
              <a:t>totalCount</a:t>
            </a:r>
            <a:r>
              <a:rPr lang="en-US" sz="1100" b="0" i="1" dirty="0" smtClean="0">
                <a:latin typeface="Times New Roman" pitchFamily="18" charset="0"/>
              </a:rPr>
              <a:t>);	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}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}</a:t>
            </a:r>
            <a:r>
              <a:rPr lang="en-US" sz="1100" i="1" dirty="0" smtClean="0">
                <a:latin typeface="Times New Roman" pitchFamily="18" charset="0"/>
              </a:rPr>
              <a:t> </a:t>
            </a:r>
            <a:br>
              <a:rPr lang="en-US" sz="1100" i="1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</a:rPr>
              <a:t>В данном примере объявлена переменная класса по имени </a:t>
            </a:r>
            <a:r>
              <a:rPr lang="ru-RU" sz="1100" b="0" dirty="0" err="1" smtClean="0">
                <a:latin typeface="Times New Roman" pitchFamily="18" charset="0"/>
              </a:rPr>
              <a:t>totalcount</a:t>
            </a:r>
            <a:r>
              <a:rPr lang="ru-RU" sz="1100" b="0" dirty="0" smtClean="0">
                <a:latin typeface="Times New Roman" pitchFamily="18" charset="0"/>
              </a:rPr>
              <a:t>, которой в момент объявления присваивается начальное значение. Обратите внимание на то, что она доступна из метода </a:t>
            </a:r>
            <a:r>
              <a:rPr lang="ru-RU" sz="1100" b="0" dirty="0" err="1" smtClean="0">
                <a:latin typeface="Times New Roman" pitchFamily="18" charset="0"/>
              </a:rPr>
              <a:t>main</a:t>
            </a:r>
            <a:r>
              <a:rPr lang="ru-RU" sz="1100" b="0" dirty="0" smtClean="0">
                <a:latin typeface="Times New Roman" pitchFamily="18" charset="0"/>
              </a:rPr>
              <a:t>, где ее значение выводится на печать. Также в методе </a:t>
            </a:r>
            <a:r>
              <a:rPr lang="ru-RU" sz="1100" b="0" dirty="0" err="1" smtClean="0">
                <a:latin typeface="Times New Roman" pitchFamily="18" charset="0"/>
              </a:rPr>
              <a:t>main</a:t>
            </a:r>
            <a:r>
              <a:rPr lang="ru-RU" sz="1100" b="0" dirty="0" smtClean="0">
                <a:latin typeface="Times New Roman" pitchFamily="18" charset="0"/>
              </a:rPr>
              <a:t> объявлена локальная переменная </a:t>
            </a:r>
            <a:r>
              <a:rPr lang="ru-RU" sz="1100" b="0" dirty="0" err="1" smtClean="0">
                <a:latin typeface="Times New Roman" pitchFamily="18" charset="0"/>
              </a:rPr>
              <a:t>male</a:t>
            </a:r>
            <a:r>
              <a:rPr lang="ru-RU" sz="1100" b="0" dirty="0" smtClean="0">
                <a:latin typeface="Times New Roman" pitchFamily="18" charset="0"/>
              </a:rPr>
              <a:t>, которая может использоваться только в нем.</a:t>
            </a:r>
            <a:r>
              <a:rPr lang="ru-RU" sz="1100" dirty="0" smtClean="0">
                <a:latin typeface="Times New Roman" pitchFamily="18" charset="0"/>
              </a:rPr>
              <a:t> </a:t>
            </a:r>
            <a:endParaRPr lang="en-US" sz="1100" i="1" dirty="0" smtClean="0">
              <a:latin typeface="Times New Roman" pitchFamily="18" charset="0"/>
            </a:endParaRPr>
          </a:p>
          <a:p>
            <a:pPr eaLnBrk="1" hangingPunct="1">
              <a:buFontTx/>
              <a:buAutoNum type="arabicPeriod"/>
              <a:defRPr/>
            </a:pPr>
            <a:endParaRPr lang="ru-RU" sz="110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8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C65C63-4BB3-429E-B70E-F00D8987B45E}" type="slidenum">
              <a:rPr lang="ru-RU" altLang="en-US" sz="900" smtClean="0">
                <a:latin typeface="Tahoma" panose="020B0604030504040204" pitchFamily="34" charset="0"/>
              </a:rPr>
              <a:pPr/>
              <a:t>33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некоторых случаях переменные после объявления можно использовать сразу, не задавая им предварительно начальных значений. Начальные значения такие переменные получают автоматически.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Это верно в частности для переменных класса и экземпляра класса.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Для каждого типа данных определено так называемое начальное значение по умолчанию, которое получают все переменные данного типа в случае автоматической инициализации.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В таблице на слайде перечислены такие значения для всевозможных типов данных.</a:t>
            </a:r>
          </a:p>
          <a:p>
            <a:pPr eaLnBrk="1" hangingPunct="1">
              <a:buFontTx/>
              <a:buAutoNum type="arabicPeriod"/>
              <a:defRPr/>
            </a:pPr>
            <a:endParaRPr lang="ru-RU" sz="10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65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C7C33-A832-49DA-9EE5-A8B4D4E29283}" type="slidenum">
              <a:rPr lang="ru-RU" altLang="en-US" sz="900" smtClean="0">
                <a:latin typeface="Tahoma" panose="020B0604030504040204" pitchFamily="34" charset="0"/>
              </a:rPr>
              <a:pPr/>
              <a:t>34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Неявное приведение типов происходит автоматически при попытке преобразовать значение из более узкого типа данных в более широкий.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Возьмем для примера переменную типа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byte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. Значения этого типа лежат в диапазоне от -128 до 127. Тип short имеет более широкий диапазон значений – от -32,768 до 32,767. Если вы хотите сохранить значение типа byte в переменной типа short, вы можете сделать это с использованием неявного приведения типов, так как в данном случае не возникает никакой возможности для потери данных. Тип short шире типа byte, а значит любое значение, которое может быть представлено в типе byte, может быть представлено и в типе short.</a:t>
            </a:r>
            <a:r>
              <a:rPr lang="ru-RU" altLang="en-US" sz="1000" b="0" smtClean="0">
                <a:latin typeface="Times New Roman" panose="02020603050405020304" pitchFamily="18" charset="0"/>
              </a:rPr>
              <a:t> </a:t>
            </a:r>
            <a:br>
              <a:rPr lang="ru-RU" altLang="en-US" sz="10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Следующий фрагмент кода демонстрирует неявное приведение типов: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100" b="0" smtClean="0">
                <a:latin typeface="Times New Roman" panose="02020603050405020304" pitchFamily="18" charset="0"/>
              </a:rPr>
              <a:t> 		</a:t>
            </a:r>
            <a:r>
              <a:rPr lang="en-US" altLang="en-US" sz="1100" i="1" smtClean="0">
                <a:latin typeface="Times New Roman" panose="02020603050405020304" pitchFamily="18" charset="0"/>
              </a:rPr>
              <a:t>byte b = 50; short s = b;</a:t>
            </a: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 этом примере объявлена и проинициализирована переменная типа byte. Далее объявляется переменная типа short и значение предыдущей переменной (значение типа byt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e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!) сохраняется в двухбайтовой переменной s. Преобразование типа в данном случае происходит автоматически (неявно) и заключается в простом добавлении необходимого количества нулей в двоичном представлении числа. </a:t>
            </a:r>
            <a:endParaRPr lang="ru-RU" altLang="en-US" sz="10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 startAt="2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При явном приведении типов из более широкого в более узкий тип данных Java потребует от вас подтверждения ваших действий.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Из предыдущего примера ясно, что значение типа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byte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 всегда может быть приведено к значению типа short. Однако обратное неверно: тип short шире типа byte и во время приведения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short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→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byte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существует возможность потери данных. Java требует от вас подтверждения того, что вы понимаете это каждый раз, когда происходит попытка приведения значения более широкого типа к более узкому. Подтверждение дается в форме так называемого явного приведения типов. </a:t>
            </a:r>
            <a:br>
              <a:rPr lang="ru-RU" altLang="en-US" sz="1000" b="0" i="1" smtClean="0">
                <a:latin typeface="Times New Roman" panose="02020603050405020304" pitchFamily="18" charset="0"/>
              </a:rPr>
            </a:br>
            <a:r>
              <a:rPr lang="ru-RU" altLang="en-US" sz="900" b="0" i="1" smtClean="0">
                <a:latin typeface="Times New Roman" panose="02020603050405020304" pitchFamily="18" charset="0"/>
              </a:rPr>
              <a:t/>
            </a:r>
            <a:br>
              <a:rPr lang="ru-RU" altLang="en-US" sz="900" b="0" i="1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Следующий фрагмент кода демонстрирует его использование: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100" b="0" smtClean="0">
                <a:latin typeface="Times New Roman" panose="02020603050405020304" pitchFamily="18" charset="0"/>
              </a:rPr>
              <a:t>		</a:t>
            </a:r>
            <a:r>
              <a:rPr lang="en-US" altLang="en-US" sz="1100" b="0" smtClean="0">
                <a:latin typeface="Times New Roman" panose="02020603050405020304" pitchFamily="18" charset="0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short s = 100;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byte a = (byte)s;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100" b="0" i="1" smtClean="0">
                <a:latin typeface="Times New Roman" panose="02020603050405020304" pitchFamily="18" charset="0"/>
              </a:rPr>
              <a:t>		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byte b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=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s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; // Эта строка выдаст ошибку компиляции!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en-US" altLang="en-US" sz="1100" b="0" smtClean="0">
                <a:latin typeface="Times New Roman" panose="02020603050405020304" pitchFamily="18" charset="0"/>
              </a:rPr>
              <a:t>	</a:t>
            </a:r>
            <a:r>
              <a:rPr lang="en-US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 этом примере изначально объявляется и инициализируется переменная типа sh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o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rt. Далее, объявляются две переменные типа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byte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 и для переменной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a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при присвоении ей значения используется явное приведение переменной s к типу b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y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te. Явное приведение выглядит как запись имени соответствующего типа в круглых скобках перед именем переменной, которую мы к данному типу преобразовываем. В последней строке делается попытка осуществить неявное приведение от типа short к типу byte. Так как тип short длиннее, такое преобразование в Java запрещено и на этапе компиляции будет сгенерирована ошибка.</a:t>
            </a:r>
            <a:r>
              <a:rPr lang="ru-RU" altLang="en-US" sz="1000" smtClean="0">
                <a:latin typeface="Times New Roman" panose="02020603050405020304" pitchFamily="18" charset="0"/>
              </a:rPr>
              <a:t> </a:t>
            </a:r>
            <a:endParaRPr lang="ru-RU" altLang="en-US" sz="10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3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B20C5B-5A0C-4615-AE1D-34DC3F715C94}" type="slidenum">
              <a:rPr lang="ru-RU" altLang="en-US" sz="900" smtClean="0">
                <a:latin typeface="Tahoma" panose="020B0604030504040204" pitchFamily="34" charset="0"/>
              </a:rPr>
              <a:pPr/>
              <a:t>35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Существуют и другие правила приведения типов</a:t>
            </a:r>
            <a:r>
              <a:rPr lang="en-US" sz="1100" b="0" dirty="0" smtClean="0">
                <a:latin typeface="Times New Roman" pitchFamily="18" charset="0"/>
              </a:rPr>
              <a:t>:</a:t>
            </a:r>
          </a:p>
          <a:p>
            <a:pPr marL="714375" lvl="1" indent="-17145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никакие преобразования недопустимы между булевским типом и любым другим типом данных</a:t>
            </a:r>
            <a:r>
              <a:rPr lang="en-US" dirty="0" smtClean="0"/>
              <a:t>;</a:t>
            </a:r>
          </a:p>
          <a:p>
            <a:pPr marL="714375" lvl="1" indent="-17145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любое преобразование данных с плавающей точкой к целочисленному типу должно производиться в явной форме (результат – отбрасывание дробной части исходного числа). </a:t>
            </a:r>
            <a:endParaRPr lang="en-US" dirty="0" smtClean="0"/>
          </a:p>
          <a:p>
            <a:pPr marL="542925" indent="-180975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	</a:t>
            </a: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Все эти правила можно свести к одной диаграмме преобразования, показанной на слайде</a:t>
            </a:r>
            <a:r>
              <a:rPr lang="en-US" sz="1000" b="0" i="1" dirty="0" smtClean="0">
                <a:latin typeface="Times New Roman" pitchFamily="18" charset="0"/>
              </a:rPr>
              <a:t>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 typeface="Wingdings" pitchFamily="2" charset="2"/>
              <a:buAutoNum type="arabicPeriod" startAt="2"/>
              <a:defRPr/>
            </a:pPr>
            <a:r>
              <a:rPr lang="ru-RU" sz="1100" b="0" dirty="0" smtClean="0">
                <a:latin typeface="Times New Roman" pitchFamily="18" charset="0"/>
              </a:rPr>
              <a:t>Тип </a:t>
            </a:r>
            <a:r>
              <a:rPr lang="ru-RU" sz="1100" b="0" dirty="0" err="1" smtClean="0">
                <a:latin typeface="Times New Roman" pitchFamily="18" charset="0"/>
              </a:rPr>
              <a:t>char</a:t>
            </a:r>
            <a:r>
              <a:rPr lang="ru-RU" sz="1100" b="0" dirty="0" smtClean="0">
                <a:latin typeface="Times New Roman" pitchFamily="18" charset="0"/>
              </a:rPr>
              <a:t>, хоть и является по смыслу символьным, реально содержит коды символов в кодировке </a:t>
            </a:r>
            <a:r>
              <a:rPr lang="en-US" sz="1100" b="0" dirty="0" smtClean="0">
                <a:latin typeface="Times New Roman" pitchFamily="18" charset="0"/>
              </a:rPr>
              <a:t>UNICODE</a:t>
            </a:r>
            <a:r>
              <a:rPr lang="ru-RU" sz="1100" b="0" dirty="0" smtClean="0">
                <a:latin typeface="Times New Roman" pitchFamily="18" charset="0"/>
              </a:rPr>
              <a:t>, то есть целые числа.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 typeface="Wingdings" pitchFamily="2" charset="2"/>
              <a:buAutoNum type="arabicPeriod" startAt="2"/>
              <a:defRPr/>
            </a:pPr>
            <a:r>
              <a:rPr lang="ru-RU" sz="1100" b="0" dirty="0" smtClean="0">
                <a:latin typeface="Times New Roman" pitchFamily="18" charset="0"/>
              </a:rPr>
              <a:t>Реально </a:t>
            </a:r>
            <a:r>
              <a:rPr lang="ru-RU" sz="1100" b="0" dirty="0" err="1" smtClean="0">
                <a:latin typeface="Times New Roman" pitchFamily="18" charset="0"/>
              </a:rPr>
              <a:t>char</a:t>
            </a:r>
            <a:r>
              <a:rPr lang="ru-RU" sz="1100" b="0" dirty="0" smtClean="0">
                <a:latin typeface="Times New Roman" pitchFamily="18" charset="0"/>
              </a:rPr>
              <a:t> – это особая разновидность целочисленного типа, и соответственно к нему применимы все операции, допустимые на целыми, в том числе и операция приведения.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</a:rPr>
              <a:t/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</a:t>
            </a:r>
            <a:r>
              <a:rPr lang="ru-RU" sz="1100" b="0" dirty="0" smtClean="0">
                <a:latin typeface="Times New Roman" pitchFamily="18" charset="0"/>
              </a:rPr>
              <a:t>Следующий фрагмент кода иллюстрирует этот факт:</a:t>
            </a:r>
          </a:p>
          <a:p>
            <a:pPr eaLnBrk="1" hangingPunct="1">
              <a:buClr>
                <a:schemeClr val="bg2"/>
              </a:buClr>
              <a:buSzPct val="70000"/>
              <a:defRPr/>
            </a:pPr>
            <a:r>
              <a:rPr lang="en-US" sz="1100" i="1" dirty="0" smtClean="0">
                <a:latin typeface="Times New Roman" pitchFamily="18" charset="0"/>
              </a:rPr>
              <a:t>		</a:t>
            </a:r>
            <a:r>
              <a:rPr lang="ru-RU" sz="1100" i="1" dirty="0" smtClean="0">
                <a:latin typeface="Times New Roman" pitchFamily="18" charset="0"/>
              </a:rPr>
              <a:t>	</a:t>
            </a:r>
            <a:r>
              <a:rPr lang="en-US" sz="1100" b="0" i="1" dirty="0" smtClean="0">
                <a:latin typeface="Times New Roman" pitchFamily="18" charset="0"/>
              </a:rPr>
              <a:t>char c = 97;</a:t>
            </a:r>
          </a:p>
          <a:p>
            <a:pPr eaLnBrk="1" hangingPunct="1">
              <a:buClr>
                <a:schemeClr val="bg2"/>
              </a:buClr>
              <a:buSzPct val="70000"/>
              <a:defRPr/>
            </a:pPr>
            <a:r>
              <a:rPr lang="ru-RU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System.out.println</a:t>
            </a:r>
            <a:r>
              <a:rPr lang="en-US" sz="1100" b="0" i="1" dirty="0" smtClean="0">
                <a:latin typeface="Times New Roman" pitchFamily="18" charset="0"/>
              </a:rPr>
              <a:t>(c); //</a:t>
            </a:r>
            <a:r>
              <a:rPr lang="en-US" sz="1100" b="0" i="1" dirty="0" err="1" smtClean="0">
                <a:latin typeface="Times New Roman" pitchFamily="18" charset="0"/>
              </a:rPr>
              <a:t>Будет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напечатан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символ</a:t>
            </a:r>
            <a:r>
              <a:rPr lang="en-US" sz="1100" b="0" i="1" dirty="0" smtClean="0">
                <a:latin typeface="Times New Roman" pitchFamily="18" charset="0"/>
              </a:rPr>
              <a:t> ‘a’</a:t>
            </a:r>
          </a:p>
          <a:p>
            <a:pPr eaLnBrk="1" hangingPunct="1">
              <a:buClr>
                <a:schemeClr val="bg2"/>
              </a:buClr>
              <a:buSzPct val="70000"/>
              <a:defRPr/>
            </a:pPr>
            <a:r>
              <a:rPr lang="ru-RU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i</a:t>
            </a:r>
            <a:r>
              <a:rPr lang="en-US" sz="1100" b="0" i="1" dirty="0" smtClean="0">
                <a:latin typeface="Times New Roman" pitchFamily="18" charset="0"/>
              </a:rPr>
              <a:t>= ‘a’;</a:t>
            </a:r>
          </a:p>
          <a:p>
            <a:pPr eaLnBrk="1" hangingPunct="1">
              <a:buClr>
                <a:schemeClr val="bg2"/>
              </a:buClr>
              <a:buSzPct val="70000"/>
              <a:defRPr/>
            </a:pPr>
            <a:r>
              <a:rPr lang="ru-RU" sz="1100" b="0" i="1" dirty="0" smtClean="0">
                <a:latin typeface="Times New Roman" pitchFamily="18" charset="0"/>
              </a:rPr>
              <a:t>	</a:t>
            </a:r>
            <a:r>
              <a:rPr lang="en-US" sz="1100" b="0" i="1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System.out.println</a:t>
            </a:r>
            <a:r>
              <a:rPr lang="en-US" sz="1100" b="0" i="1" dirty="0" smtClean="0">
                <a:latin typeface="Times New Roman" pitchFamily="18" charset="0"/>
              </a:rPr>
              <a:t>(</a:t>
            </a:r>
            <a:r>
              <a:rPr lang="en-US" sz="1100" b="0" i="1" dirty="0" err="1" smtClean="0">
                <a:latin typeface="Times New Roman" pitchFamily="18" charset="0"/>
              </a:rPr>
              <a:t>i</a:t>
            </a:r>
            <a:r>
              <a:rPr lang="en-US" sz="1100" b="0" i="1" dirty="0" smtClean="0">
                <a:latin typeface="Times New Roman" pitchFamily="18" charset="0"/>
              </a:rPr>
              <a:t>); // </a:t>
            </a:r>
            <a:r>
              <a:rPr lang="en-US" sz="1100" b="0" i="1" dirty="0" err="1" smtClean="0">
                <a:latin typeface="Times New Roman" pitchFamily="18" charset="0"/>
              </a:rPr>
              <a:t>Будет</a:t>
            </a:r>
            <a:r>
              <a:rPr lang="en-US" sz="1100" b="0" i="1" dirty="0" smtClean="0">
                <a:latin typeface="Times New Roman" pitchFamily="18" charset="0"/>
              </a:rPr>
              <a:t> </a:t>
            </a:r>
            <a:r>
              <a:rPr lang="en-US" sz="1100" b="0" i="1" dirty="0" err="1" smtClean="0">
                <a:latin typeface="Times New Roman" pitchFamily="18" charset="0"/>
              </a:rPr>
              <a:t>напечатано</a:t>
            </a:r>
            <a:r>
              <a:rPr lang="en-US" sz="1100" b="0" i="1" dirty="0" smtClean="0">
                <a:latin typeface="Times New Roman" pitchFamily="18" charset="0"/>
              </a:rPr>
              <a:t> 97</a:t>
            </a:r>
            <a:endParaRPr lang="ru-RU" sz="1100" b="0" i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ru-RU" sz="11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427034-EEE3-46D7-9A08-9D3DC62126CB}" type="slidenum">
              <a:rPr lang="ru-RU" altLang="en-US" sz="900" smtClean="0">
                <a:latin typeface="Tahoma" panose="020B0604030504040204" pitchFamily="34" charset="0"/>
              </a:rPr>
              <a:pPr/>
              <a:t>36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marL="5334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	Для вещественных типов разрешено присваивание только в том случае, когда слева стоит вещественная переменная более широкого диапазона, чем целочисленная или вещественная – справа.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Например, переменной типа double можно присвоить значение типа float, но не наоборот. Но можно использовать преобразование типов для того, чтобы выполнить такое присваивание. </a:t>
            </a:r>
            <a:br>
              <a:rPr lang="ru-RU" altLang="en-US" sz="1000" b="0" i="1" smtClean="0">
                <a:latin typeface="Times New Roman" panose="02020603050405020304" pitchFamily="18" charset="0"/>
              </a:rPr>
            </a:br>
            <a:r>
              <a:rPr lang="ru-RU" altLang="en-US" sz="1000" b="0" i="1" smtClean="0">
                <a:latin typeface="Times New Roman" panose="02020603050405020304" pitchFamily="18" charset="0"/>
              </a:rPr>
              <a:t/>
            </a:r>
            <a:br>
              <a:rPr lang="ru-RU" altLang="en-US" sz="1000" b="0" i="1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Например: </a:t>
            </a:r>
          </a:p>
          <a:p>
            <a:pPr marL="533400"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			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double d=1.5;</a:t>
            </a:r>
          </a:p>
          <a:p>
            <a:pPr marL="533400" eaLnBrk="1" hangingPunct="1"/>
            <a:r>
              <a:rPr lang="ru-RU" altLang="en-US" sz="1100" b="0" i="1" smtClean="0">
                <a:latin typeface="Times New Roman" panose="02020603050405020304" pitchFamily="18" charset="0"/>
              </a:rPr>
              <a:t>			float f=(float)d;</a:t>
            </a:r>
          </a:p>
          <a:p>
            <a:pPr marL="533400" eaLnBrk="1" hangingPunct="1"/>
            <a:endParaRPr lang="ru-RU" altLang="en-US" sz="11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68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D5BDAD-D4DC-4958-8B85-EC9FDD5A5F5E}" type="slidenum">
              <a:rPr lang="ru-RU" altLang="en-US" sz="900" smtClean="0">
                <a:latin typeface="Tahoma" panose="020B0604030504040204" pitchFamily="34" charset="0"/>
              </a:rPr>
              <a:pPr/>
              <a:t>37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6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1200" b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Автоматическое приведение типов иногда может вызвать неочевидные проблемы при компиляции программы.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Рассмотрим следующий пример кода</a:t>
            </a:r>
            <a:r>
              <a:rPr lang="en-US" altLang="en-US" sz="1100" b="0" smtClean="0">
                <a:latin typeface="Times New Roman" panose="02020603050405020304" pitchFamily="18" charset="0"/>
              </a:rPr>
              <a:t>:</a:t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100" b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byte a = 8;</a:t>
            </a:r>
            <a:br>
              <a:rPr lang="en-US" altLang="en-US" sz="1100" b="0" i="1" smtClean="0">
                <a:latin typeface="Times New Roman" panose="02020603050405020304" pitchFamily="18" charset="0"/>
              </a:rPr>
            </a:br>
            <a:r>
              <a:rPr lang="en-US" altLang="en-US" sz="1100" b="0" i="1" smtClean="0">
                <a:latin typeface="Times New Roman" panose="02020603050405020304" pitchFamily="18" charset="0"/>
              </a:rPr>
              <a:t>	byte b = 8;</a:t>
            </a:r>
            <a:br>
              <a:rPr lang="en-US" altLang="en-US" sz="1100" b="0" i="1" smtClean="0">
                <a:latin typeface="Times New Roman" panose="02020603050405020304" pitchFamily="18" charset="0"/>
              </a:rPr>
            </a:br>
            <a:r>
              <a:rPr lang="en-US" altLang="en-US" sz="1100" b="0" i="1" smtClean="0">
                <a:latin typeface="Times New Roman" panose="02020603050405020304" pitchFamily="18" charset="0"/>
              </a:rPr>
              <a:t>	byte c = a * b; /*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Будет ошибка компиляции, так как результат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		a * b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будет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типа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int,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а с – типа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byte. */</a:t>
            </a:r>
            <a:br>
              <a:rPr lang="en-US" altLang="en-US" sz="1100" b="0" i="1" smtClean="0">
                <a:latin typeface="Times New Roman" panose="02020603050405020304" pitchFamily="18" charset="0"/>
              </a:rPr>
            </a:br>
            <a:r>
              <a:rPr lang="en-US" altLang="en-US" sz="1100" b="0" i="1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			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		int c = a * b //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Эта и следующая строка ошибок не вызовут</a:t>
            </a:r>
            <a:br>
              <a:rPr lang="ru-RU" altLang="en-US" sz="1100" b="0" i="1" smtClean="0">
                <a:latin typeface="Times New Roman" panose="02020603050405020304" pitchFamily="18" charset="0"/>
              </a:rPr>
            </a:br>
            <a:r>
              <a:rPr lang="ru-RU" altLang="en-US" sz="1100" b="0" i="1" smtClean="0">
                <a:latin typeface="Times New Roman" panose="02020603050405020304" pitchFamily="18" charset="0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byte c = (byte)(a * b);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1100" b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1000" b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en-US" sz="10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2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859F55-3ECF-4B5D-A177-FB10ADE87FFA}" type="slidenum">
              <a:rPr lang="ru-RU" altLang="en-US" sz="900" smtClean="0">
                <a:latin typeface="Tahoma" panose="020B0604030504040204" pitchFamily="34" charset="0"/>
              </a:rPr>
              <a:pPr/>
              <a:t>38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51225"/>
            <a:ext cx="5327650" cy="596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1100" b="0" smtClean="0">
                <a:latin typeface="Times New Roman" panose="02020603050405020304" pitchFamily="18" charset="0"/>
              </a:rPr>
              <a:t>	Операторы используются в различных операциях – арифметических, логических, битовых, операциях сравнения и присваивания. 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ru-RU" altLang="en-US" sz="11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8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5F1FB0-07C3-44E2-8631-2016D82B1EAE}" type="slidenum">
              <a:rPr lang="ru-RU" altLang="en-US" sz="900" smtClean="0">
                <a:latin typeface="Tahoma" panose="020B0604030504040204" pitchFamily="34" charset="0"/>
              </a:rPr>
              <a:pPr/>
              <a:t>39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1335088"/>
          </a:xfrm>
        </p:spPr>
        <p:txBody>
          <a:bodyPr/>
          <a:lstStyle/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Все перечисленные на слайде операторы действуют на две целочисленные величины, которые называются операндами. В результате действия оператора возвращается целочисленный результат.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Во всех перечисленных далее примерах i и j обозначают целочисленные выражения, а v – целочисленную переменную.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Результат выполнения операций деления и деления по модулю (нахождения остатка) для целочисленных операндов является целым числом.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Так, например, 5/3 равняется 1.</a:t>
            </a:r>
            <a:r>
              <a:rPr lang="ru-RU" altLang="en-US" sz="1100" smtClean="0"/>
              <a:t> </a:t>
            </a:r>
          </a:p>
        </p:txBody>
      </p:sp>
      <p:graphicFrame>
        <p:nvGraphicFramePr>
          <p:cNvPr id="323659" name="Group 75"/>
          <p:cNvGraphicFramePr>
            <a:graphicFrameLocks noGrp="1"/>
          </p:cNvGraphicFramePr>
          <p:nvPr/>
        </p:nvGraphicFramePr>
        <p:xfrm>
          <a:off x="814388" y="4891088"/>
          <a:ext cx="5400675" cy="3567112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3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сложения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i+j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 случае когда операнды i и j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имеют разные типы или типы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byte, short или char, действуют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правила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автоматического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преобразования типов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вычитания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i-j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умножения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i*j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97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деления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i/j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округляется до целого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путём отбрасывания дробной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части как для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положительных,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так и для отрицательных чисел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3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остатка от целочисленного деления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i%j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Возвращается остаток от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целочисленного деления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9978" name="Rectangle 76"/>
          <p:cNvSpPr>
            <a:spLocks noChangeArrowheads="1"/>
          </p:cNvSpPr>
          <p:nvPr/>
        </p:nvSpPr>
        <p:spPr bwMode="auto">
          <a:xfrm>
            <a:off x="814388" y="8562975"/>
            <a:ext cx="3522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en-US" b="1"/>
              <a:t>Таблица 2-</a:t>
            </a:r>
            <a:r>
              <a:rPr lang="en-US" altLang="en-US" b="1"/>
              <a:t>2</a:t>
            </a:r>
            <a:r>
              <a:rPr lang="ru-RU" altLang="en-US" b="1"/>
              <a:t>. Целочисленные бинарные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6258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775AB1-F338-45FE-B6BE-8C492AF1213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 стал первым универсальным C-образным языком прикладного программирования, что обеспечило лёгкость перехода на этот язык большого числа программистов, знакомых с C и C++.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Преимущество 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- </a:t>
            </a:r>
            <a:r>
              <a:rPr lang="ru-RU" sz="1100" b="0" dirty="0" err="1" smtClean="0">
                <a:latin typeface="Times New Roman" pitchFamily="18" charset="0"/>
              </a:rPr>
              <a:t>кроссплатформенность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Для быстрого завоевания ниши на рынке недостаточно было создать «просто хороший» язык программирования. При наличии на рынке других успешно применяемых языков и технологий новинка должна иметь принципиальные преимущества, предоставляемые только ей.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err="1" smtClean="0">
                <a:latin typeface="Times New Roman" pitchFamily="18" charset="0"/>
              </a:rPr>
              <a:t>Java</a:t>
            </a:r>
            <a:r>
              <a:rPr lang="ru-RU" sz="1100" b="0" dirty="0" smtClean="0">
                <a:latin typeface="Times New Roman" pitchFamily="18" charset="0"/>
              </a:rPr>
              <a:t> и C++ являются объектно-ориентированными языками программирования, и оба они имеют C-образный синтаксис операторов.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Как объектные модели, так и базовые конструкции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и </a:t>
            </a:r>
            <a:r>
              <a:rPr lang="en-US" sz="1100" b="0" dirty="0" smtClean="0">
                <a:latin typeface="Times New Roman" pitchFamily="18" charset="0"/>
              </a:rPr>
              <a:t>C++ </a:t>
            </a:r>
            <a:r>
              <a:rPr lang="ru-RU" sz="1100" b="0" dirty="0" smtClean="0">
                <a:latin typeface="Times New Roman" pitchFamily="18" charset="0"/>
              </a:rPr>
              <a:t>(за исключением синтаксиса операторов) в этих языках принципиально различны.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Ни один из них не является версией или упрощением другого – это совсем разные языки, предназначенные для разных целей.</a:t>
            </a:r>
          </a:p>
          <a:p>
            <a:pPr marL="584200" indent="-228600" eaLnBrk="1" hangingPunct="1">
              <a:defRPr/>
            </a:pPr>
            <a:endParaRPr lang="ru-RU" sz="12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7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C81A6D-5797-449F-A24B-358B5F1BA346}" type="slidenum">
              <a:rPr lang="ru-RU" altLang="en-US" sz="900" smtClean="0">
                <a:latin typeface="Tahoma" panose="020B0604030504040204" pitchFamily="34" charset="0"/>
              </a:rPr>
              <a:pPr/>
              <a:t>40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1800225"/>
          </a:xfrm>
        </p:spPr>
        <p:txBody>
          <a:bodyPr/>
          <a:lstStyle/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Любой оператор с присваиванием с точки зрения получаемого результата эквивалентен выполнению соответствующей операции с последующим присваиванием, но работает обычно быстрее: a += b эквивалентно а = a + b.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	</a:t>
            </a:r>
            <a:endParaRPr lang="ru-RU" altLang="en-US" sz="1100" b="0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Операции инкремента и декремента соответственно увеличивают и уменьшают свой операнд на единицу. Они бывают префиксными, и тогда изменение их операнда происходит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до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того, как выполняются другие действия в выражении, и постфиксными, когда изменение происходит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после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вычисления выражения.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	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int i = 2, j = 3;   // i = 2, j = 3 </a:t>
            </a:r>
            <a:endParaRPr lang="ru-RU" altLang="en-US" sz="1100" b="0" i="1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100" b="0" i="1" smtClean="0">
                <a:latin typeface="Times New Roman" panose="02020603050405020304" pitchFamily="18" charset="0"/>
              </a:rPr>
              <a:t>		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int k = i + j++;  // k = 5, j = 4 </a:t>
            </a:r>
            <a:endParaRPr lang="ru-RU" altLang="en-US" sz="1100" b="0" i="1" smtClean="0">
              <a:latin typeface="Times New Roman" panose="02020603050405020304" pitchFamily="18" charset="0"/>
            </a:endParaRP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100" b="0" i="1" smtClean="0">
                <a:latin typeface="Times New Roman" panose="02020603050405020304" pitchFamily="18" charset="0"/>
              </a:rPr>
              <a:t>			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int m = --i;        // i = 1, m = 1</a:t>
            </a:r>
            <a:endParaRPr lang="ru-RU" altLang="en-US" sz="1100" b="0" i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21602" name="Group 66"/>
          <p:cNvGraphicFramePr>
            <a:graphicFrameLocks noGrp="1"/>
          </p:cNvGraphicFramePr>
          <p:nvPr/>
        </p:nvGraphicFramePr>
        <p:xfrm>
          <a:off x="814388" y="5251450"/>
          <a:ext cx="5472112" cy="3867150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0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присваивания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копируется в ячейку v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инкремента (увеличения на 1)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 эквивалентно v=v+1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декремента (уменьшения на 1)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v--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v-- эквивалентно v=v-1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v+=i эквивалентно v=v+i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v-=i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v-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 эквивалентно v=v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 эквивалентно v=v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v/=i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 эквивалентно v=v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0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53995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v%=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v%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эквивалентно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v=v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2043" name="Rectangle 67"/>
          <p:cNvSpPr>
            <a:spLocks noChangeArrowheads="1"/>
          </p:cNvSpPr>
          <p:nvPr/>
        </p:nvSpPr>
        <p:spPr bwMode="auto">
          <a:xfrm>
            <a:off x="742950" y="9212263"/>
            <a:ext cx="42846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en-US" b="1"/>
              <a:t>Таблица 2-</a:t>
            </a:r>
            <a:r>
              <a:rPr lang="en-US" altLang="en-US" b="1"/>
              <a:t>3</a:t>
            </a:r>
            <a:r>
              <a:rPr lang="ru-RU" altLang="en-US" b="1"/>
              <a:t>. Целочисленные унарные и бинарные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447462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C36D68-2AD3-4924-8010-2FFB667CE078}" type="slidenum">
              <a:rPr lang="ru-RU" altLang="en-US" sz="900" smtClean="0">
                <a:latin typeface="Tahoma" panose="020B0604030504040204" pitchFamily="34" charset="0"/>
              </a:rPr>
              <a:pPr/>
              <a:t>41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3451225"/>
            <a:ext cx="5688012" cy="5829300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Логические выражения используются при вычислении условий в конструкциях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if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while.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Результат логического выражения обязан быть булевским.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некоторых других языках вместо булевских значений могут использоваться числовые и даже строковые. В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Java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это запрещено.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Java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поддерживает так называемое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сокращенное вычисление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логических операторов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AND (&amp;&amp;)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и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OR (||)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Оно позволяет в случае, когда по результату вычисления одной части выражения можно судить о значении всего выражения в целом, не вычислять остальные части.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int a=2; int b=2;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if(a == 1 &amp;&amp; b == 2) /* b == 2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не будет вычислено, т.к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a == 1 – 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ложно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*/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if(a == 2 &amp;&amp; b == 2) /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* Обе части выражения будут вычислены, т.к.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по первой части нельзя определить результат всего выражения */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if(a ==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1 || b == 2) /*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Обе части выражения будут вычислены, .т.к.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а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== 1 –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ложно.*/  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if(a ==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2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|| b == 2) /*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Будет вычислена только первая часть, .т.к.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а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==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–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истинно.*/  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if(a ==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1 &amp;&amp;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++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b == 2) /*  b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не будет увеличено, т.к. первое условие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ложно, и для оператора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&amp;&amp;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это означает, что все выражение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имеет значение 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false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*/  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endParaRPr lang="ru-RU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32618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A1260B-DF46-4C3F-8427-8C8D8A10532A}" type="slidenum">
              <a:rPr lang="ru-RU" altLang="en-US" sz="900" smtClean="0">
                <a:latin typeface="Tahoma" panose="020B0604030504040204" pitchFamily="34" charset="0"/>
              </a:rPr>
              <a:pPr/>
              <a:t>42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3451225"/>
            <a:ext cx="5688012" cy="5829300"/>
          </a:xfrm>
        </p:spPr>
        <p:txBody>
          <a:bodyPr/>
          <a:lstStyle/>
          <a:p>
            <a:pPr eaLnBrk="1" hangingPunct="1"/>
            <a:r>
              <a:rPr lang="ru-RU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eaLnBrk="1" hangingPunct="1">
              <a:buFontTx/>
              <a:buChar char="•"/>
            </a:pPr>
            <a:endParaRPr lang="ru-RU" altLang="en-US" sz="12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14671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BC9214-ED4E-4DF9-9269-BC0C05FA35C6}" type="slidenum">
              <a:rPr lang="ru-RU" altLang="en-US" sz="900" smtClean="0">
                <a:latin typeface="Tahoma" panose="020B0604030504040204" pitchFamily="34" charset="0"/>
              </a:rPr>
              <a:pPr/>
              <a:t>43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7449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Побитовая маска AND (оператор “&amp;”) служит для сбрасывания в 0 тех битов числа, где в маске стоит 0, остальные биты числа не меняются.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Побитовая маска OR (оператор “|”) служит для установки в 1 тех битов числа, где в маске стоит 1.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endParaRPr lang="ru-RU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Побитовая маска XOR (оператор “^”) служит для инверсии тех битов числа, где в маске стоит 1 (единицы переходят в нули, а нули – в единицы), остальные биты числа не меняются.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Инверсия всех битов числа осуществляется с помощью побитового отрицания </a:t>
            </a:r>
            <a:r>
              <a:rPr lang="ru-RU" sz="1100" b="0" dirty="0" err="1" smtClean="0">
                <a:latin typeface="Times New Roman" pitchFamily="18" charset="0"/>
              </a:rPr>
              <a:t>~a</a:t>
            </a:r>
            <a:r>
              <a:rPr lang="ru-RU" sz="1100" b="0" dirty="0" smtClean="0">
                <a:latin typeface="Times New Roman" pitchFamily="18" charset="0"/>
              </a:rPr>
              <a:t>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Побитовые сдвиги “&lt;&lt;”, “&gt;&gt;” и “&gt;&gt;&gt;” приводят к перемещению всех бит ячейки, к которой применяется оператор, на указанное число бит влево или вправо.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Причём </a:t>
            </a:r>
            <a:r>
              <a:rPr lang="ru-RU" sz="1100" b="0" dirty="0" err="1" smtClean="0">
                <a:latin typeface="Times New Roman" pitchFamily="18" charset="0"/>
              </a:rPr>
              <a:t>m</a:t>
            </a:r>
            <a:r>
              <a:rPr lang="ru-RU" sz="1100" b="0" dirty="0" smtClean="0">
                <a:latin typeface="Times New Roman" pitchFamily="18" charset="0"/>
              </a:rPr>
              <a:t>&lt;&lt;</a:t>
            </a:r>
            <a:r>
              <a:rPr lang="ru-RU" sz="1100" b="0" dirty="0" err="1" smtClean="0">
                <a:latin typeface="Times New Roman" pitchFamily="18" charset="0"/>
              </a:rPr>
              <a:t>n</a:t>
            </a:r>
            <a:r>
              <a:rPr lang="ru-RU" sz="1100" b="0" dirty="0" smtClean="0">
                <a:latin typeface="Times New Roman" pitchFamily="18" charset="0"/>
              </a:rPr>
              <a:t> является очень быстрым вариантом умножения </a:t>
            </a:r>
            <a:r>
              <a:rPr lang="ru-RU" sz="1100" b="0" dirty="0" err="1" smtClean="0">
                <a:latin typeface="Times New Roman" pitchFamily="18" charset="0"/>
              </a:rPr>
              <a:t>m</a:t>
            </a:r>
            <a:r>
              <a:rPr lang="ru-RU" sz="1100" b="0" dirty="0" smtClean="0">
                <a:latin typeface="Times New Roman" pitchFamily="18" charset="0"/>
              </a:rPr>
              <a:t> на 2 в степени </a:t>
            </a:r>
            <a:r>
              <a:rPr lang="ru-RU" sz="1100" b="0" dirty="0" err="1" smtClean="0">
                <a:latin typeface="Times New Roman" pitchFamily="18" charset="0"/>
              </a:rPr>
              <a:t>n</a:t>
            </a:r>
            <a:r>
              <a:rPr lang="ru-RU" sz="1100" b="0" dirty="0" smtClean="0">
                <a:latin typeface="Times New Roman" pitchFamily="18" charset="0"/>
              </a:rPr>
              <a:t>, а </a:t>
            </a:r>
            <a:r>
              <a:rPr lang="ru-RU" sz="1100" b="0" dirty="0" err="1" smtClean="0">
                <a:latin typeface="Times New Roman" pitchFamily="18" charset="0"/>
              </a:rPr>
              <a:t>m</a:t>
            </a:r>
            <a:r>
              <a:rPr lang="ru-RU" sz="1100" b="0" dirty="0" smtClean="0">
                <a:latin typeface="Times New Roman" pitchFamily="18" charset="0"/>
              </a:rPr>
              <a:t>&gt;&gt;</a:t>
            </a:r>
            <a:r>
              <a:rPr lang="ru-RU" sz="1100" b="0" dirty="0" err="1" smtClean="0">
                <a:latin typeface="Times New Roman" pitchFamily="18" charset="0"/>
              </a:rPr>
              <a:t>n</a:t>
            </a:r>
            <a:r>
              <a:rPr lang="ru-RU" sz="1100" b="0" dirty="0" smtClean="0">
                <a:latin typeface="Times New Roman" pitchFamily="18" charset="0"/>
              </a:rPr>
              <a:t> –целочисленному делению </a:t>
            </a:r>
            <a:r>
              <a:rPr lang="ru-RU" sz="1100" b="0" dirty="0" err="1" smtClean="0">
                <a:latin typeface="Times New Roman" pitchFamily="18" charset="0"/>
              </a:rPr>
              <a:t>m</a:t>
            </a:r>
            <a:r>
              <a:rPr lang="ru-RU" sz="1100" b="0" dirty="0" smtClean="0">
                <a:latin typeface="Times New Roman" pitchFamily="18" charset="0"/>
              </a:rPr>
              <a:t> на 2 в степени </a:t>
            </a:r>
            <a:r>
              <a:rPr lang="ru-RU" sz="1100" b="0" dirty="0" err="1" smtClean="0">
                <a:latin typeface="Times New Roman" pitchFamily="18" charset="0"/>
              </a:rPr>
              <a:t>n</a:t>
            </a:r>
            <a:r>
              <a:rPr lang="ru-RU" sz="1100" b="0" dirty="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ru-RU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3473356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1675B5-57E7-43AE-9CBF-E41542484F2A}" type="slidenum">
              <a:rPr lang="ru-RU" altLang="en-US" sz="900" smtClean="0">
                <a:latin typeface="Tahoma" panose="020B0604030504040204" pitchFamily="34" charset="0"/>
              </a:rPr>
              <a:pPr/>
              <a:t>44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3451225"/>
            <a:ext cx="5689600" cy="1295400"/>
          </a:xfrm>
        </p:spPr>
        <p:txBody>
          <a:bodyPr/>
          <a:lstStyle/>
          <a:p>
            <a:pPr eaLnBrk="1" hangingPunct="1"/>
            <a:r>
              <a:rPr lang="ru-RU" altLang="en-US" sz="1100" b="0" smtClean="0">
                <a:latin typeface="Times New Roman" panose="02020603050405020304" pitchFamily="18" charset="0"/>
              </a:rPr>
              <a:t>	Побитовые операции – операции, когда целые числа рассматриваются как наборы бит, где 0 и 1 играют роли логического нуля и логической единицы. При этом все логические операции для двух чисел осуществляются поразрядно – k-тый разряд первого числа с k-тым разрядом второго.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Для простоты мы будем рассматривать четырёхбитовые ячейки, хотя реально самая малая по размеру ячейка восьмибитовая и соответствует типу byte.</a:t>
            </a: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85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0A2051-33D7-43C5-9707-EB3DCA509E8E}" type="slidenum">
              <a:rPr lang="ru-RU" altLang="en-US" sz="900" smtClean="0">
                <a:latin typeface="Tahoma" panose="020B0604030504040204" pitchFamily="34" charset="0"/>
              </a:rPr>
              <a:pPr/>
              <a:t>45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451225"/>
            <a:ext cx="5543550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Также как в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C++,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сравнение производится с помощью оператора = =, а не =.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Результатом работы оператора отношения всегда является булевское значение</a:t>
            </a:r>
            <a:r>
              <a:rPr lang="ru-RU" altLang="en-US" sz="1200" b="0" smtClean="0">
                <a:latin typeface="Times New Roman" panose="02020603050405020304" pitchFamily="18" charset="0"/>
              </a:rPr>
              <a:t>.</a:t>
            </a:r>
            <a:endParaRPr lang="ru-RU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2231" name="Rectangle 39"/>
          <p:cNvSpPr>
            <a:spLocks noChangeArrowheads="1"/>
          </p:cNvSpPr>
          <p:nvPr/>
        </p:nvSpPr>
        <p:spPr bwMode="auto">
          <a:xfrm>
            <a:off x="742950" y="8707438"/>
            <a:ext cx="2459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en-US" b="1"/>
              <a:t>Таблица 2-4. Операторы сравнения</a:t>
            </a:r>
          </a:p>
        </p:txBody>
      </p:sp>
      <p:graphicFrame>
        <p:nvGraphicFramePr>
          <p:cNvPr id="325740" name="Group 108"/>
          <p:cNvGraphicFramePr>
            <a:graphicFrameLocks noGrp="1"/>
          </p:cNvGraphicFramePr>
          <p:nvPr/>
        </p:nvGraphicFramePr>
        <p:xfrm>
          <a:off x="742950" y="4098925"/>
          <a:ext cx="5472113" cy="4506913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неравенство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 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больше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90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FF7331-1CA3-4AEA-8ACB-E4420FE97FDA}" type="slidenum">
              <a:rPr lang="ru-RU" altLang="en-US" sz="900" smtClean="0">
                <a:latin typeface="Tahoma" panose="020B0604030504040204" pitchFamily="34" charset="0"/>
              </a:rPr>
              <a:pPr/>
              <a:t>46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451225"/>
            <a:ext cx="5543550" cy="561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Times New Roman" panose="02020603050405020304" pitchFamily="18" charset="0"/>
              </a:rPr>
              <a:t>В этом типе невозможно сделать переполнение – будет бегать по кругу.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Times New Roman" panose="02020603050405020304" pitchFamily="18" charset="0"/>
              </a:rPr>
              <a:t>В результате прибавляем 1 к </a:t>
            </a:r>
            <a:r>
              <a:rPr lang="en-US" altLang="en-US" sz="1200" smtClean="0">
                <a:latin typeface="Times New Roman" panose="02020603050405020304" pitchFamily="18" charset="0"/>
              </a:rPr>
              <a:t>Integer.MAX_VALUE </a:t>
            </a:r>
            <a:r>
              <a:rPr lang="ru-RU" altLang="en-US" sz="1200" smtClean="0">
                <a:latin typeface="Times New Roman" panose="02020603050405020304" pitchFamily="18" charset="0"/>
              </a:rPr>
              <a:t>и получаем отрицательное число</a:t>
            </a:r>
            <a:endParaRPr lang="en-US" altLang="en-US" sz="12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Times New Roman" panose="02020603050405020304" pitchFamily="18" charset="0"/>
              </a:rPr>
              <a:t>Как только первый бит поднимается в 1 – будет отрицательное число.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Times New Roman" panose="02020603050405020304" pitchFamily="18" charset="0"/>
              </a:rPr>
              <a:t>Можно только в</a:t>
            </a:r>
            <a:r>
              <a:rPr lang="en-US" altLang="en-US" sz="1200" smtClean="0">
                <a:latin typeface="Times New Roman" panose="02020603050405020304" pitchFamily="18" charset="0"/>
              </a:rPr>
              <a:t> JDK 1.8 </a:t>
            </a:r>
            <a:r>
              <a:rPr lang="ru-RU" altLang="en-US" sz="1200" smtClean="0">
                <a:latin typeface="Times New Roman" panose="02020603050405020304" pitchFamily="18" charset="0"/>
              </a:rPr>
              <a:t>при помощи </a:t>
            </a:r>
            <a:r>
              <a:rPr lang="en-US" altLang="en-US" sz="1200" b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Math.addExact(Integer.MAX_VALUE,1);</a:t>
            </a:r>
            <a:endParaRPr lang="ru-RU" altLang="en-US" sz="12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smtClean="0">
                <a:latin typeface="Times New Roman" panose="02020603050405020304" pitchFamily="18" charset="0"/>
              </a:rPr>
              <a:t>Экземпляр класса </a:t>
            </a:r>
            <a:r>
              <a:rPr lang="en-US" altLang="en-US" sz="1200" smtClean="0">
                <a:latin typeface="Times New Roman" panose="02020603050405020304" pitchFamily="18" charset="0"/>
              </a:rPr>
              <a:t>Integer </a:t>
            </a:r>
            <a:r>
              <a:rPr lang="ru-RU" altLang="en-US" sz="1200" smtClean="0">
                <a:latin typeface="Times New Roman" panose="02020603050405020304" pitchFamily="18" charset="0"/>
              </a:rPr>
              <a:t>занимает в памяти 16 байт.</a:t>
            </a:r>
          </a:p>
        </p:txBody>
      </p:sp>
      <p:sp>
        <p:nvSpPr>
          <p:cNvPr id="54279" name="Rectangle 39"/>
          <p:cNvSpPr>
            <a:spLocks noChangeArrowheads="1"/>
          </p:cNvSpPr>
          <p:nvPr/>
        </p:nvSpPr>
        <p:spPr bwMode="auto">
          <a:xfrm>
            <a:off x="742950" y="8707438"/>
            <a:ext cx="2459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b="1"/>
              <a:t>Таблица 2-4. Операторы сравнения</a:t>
            </a:r>
          </a:p>
        </p:txBody>
      </p:sp>
      <p:graphicFrame>
        <p:nvGraphicFramePr>
          <p:cNvPr id="325740" name="Group 108"/>
          <p:cNvGraphicFramePr>
            <a:graphicFrameLocks noGrp="1"/>
          </p:cNvGraphicFramePr>
          <p:nvPr/>
        </p:nvGraphicFramePr>
        <p:xfrm>
          <a:off x="742950" y="4098925"/>
          <a:ext cx="5472113" cy="4506913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неравенство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 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больше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30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D644B2-74F2-43F6-B2C9-713C429C4820}" type="slidenum">
              <a:rPr lang="ru-RU" altLang="en-US" sz="900" smtClean="0">
                <a:latin typeface="Tahoma" panose="020B0604030504040204" pitchFamily="34" charset="0"/>
              </a:rPr>
              <a:pPr/>
              <a:t>47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451225"/>
            <a:ext cx="5543550" cy="561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b="0" smtClean="0">
                <a:latin typeface="Times New Roman" panose="02020603050405020304" pitchFamily="18" charset="0"/>
              </a:rPr>
              <a:t>Дока по </a:t>
            </a:r>
            <a:r>
              <a:rPr lang="en-US" altLang="en-US" sz="1200" smtClean="0">
                <a:latin typeface="Times New Roman" panose="02020603050405020304" pitchFamily="18" charset="0"/>
              </a:rPr>
              <a:t>SimpleDateFormat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– 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en-US" altLang="en-US" sz="1200" b="0" smtClean="0">
                <a:latin typeface="Times New Roman" panose="02020603050405020304" pitchFamily="18" charset="0"/>
              </a:rPr>
              <a:t> //http://www.seostella.com/ru/article/2012/02/05/formatirovanie-daty-v-java.html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en-US" altLang="en-US" sz="1200" b="0" smtClean="0">
                <a:latin typeface="Times New Roman" panose="02020603050405020304" pitchFamily="18" charset="0"/>
              </a:rPr>
              <a:t>//https://docs.oracle.com/javase/7/docs/api/java/text/SimpleDateFormat.html#SimpleDateFormat(java.lang.String,%20java.util.Locale)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endParaRPr lang="en-US" altLang="en-US" sz="1200" b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b="0" smtClean="0">
                <a:latin typeface="Times New Roman" panose="02020603050405020304" pitchFamily="18" charset="0"/>
              </a:rPr>
              <a:t>Дока по форматированию: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en-US" altLang="en-US" sz="1200" b="0" smtClean="0">
                <a:latin typeface="Times New Roman" panose="02020603050405020304" pitchFamily="18" charset="0"/>
              </a:rPr>
              <a:t> //https://docs.oracle.com/javase/8/docs/api/java/util/Formatter.html#dt</a:t>
            </a:r>
            <a:endParaRPr lang="ru-RU" altLang="en-US" sz="1200" b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endParaRPr lang="ru-RU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6327" name="Rectangle 39"/>
          <p:cNvSpPr>
            <a:spLocks noChangeArrowheads="1"/>
          </p:cNvSpPr>
          <p:nvPr/>
        </p:nvSpPr>
        <p:spPr bwMode="auto">
          <a:xfrm>
            <a:off x="742950" y="8707438"/>
            <a:ext cx="2459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b="1"/>
              <a:t>Таблица 2-4. Операторы сравнения</a:t>
            </a:r>
          </a:p>
        </p:txBody>
      </p:sp>
      <p:graphicFrame>
        <p:nvGraphicFramePr>
          <p:cNvPr id="325740" name="Group 108"/>
          <p:cNvGraphicFramePr>
            <a:graphicFrameLocks noGrp="1"/>
          </p:cNvGraphicFramePr>
          <p:nvPr/>
        </p:nvGraphicFramePr>
        <p:xfrm>
          <a:off x="742950" y="4098925"/>
          <a:ext cx="5472113" cy="4506913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неравенство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 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больше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68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 2 Типы данных, переменные и операторы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7BF4E1-3D2A-4677-B316-2A61EBC09AF2}" type="slidenum">
              <a:rPr lang="ru-RU" altLang="en-US" sz="900" smtClean="0">
                <a:latin typeface="Tahoma" panose="020B0604030504040204" pitchFamily="34" charset="0"/>
              </a:rPr>
              <a:pPr/>
              <a:t>48</a:t>
            </a:fld>
            <a:r>
              <a:rPr lang="en-US" altLang="en-US" sz="900" smtClean="0">
                <a:latin typeface="Tahoma" panose="020B0604030504040204" pitchFamily="34" charset="0"/>
              </a:rPr>
              <a:t> </a:t>
            </a:r>
            <a:endParaRPr lang="ru-RU" altLang="en-US" sz="900" smtClean="0">
              <a:latin typeface="Tahoma" panose="020B0604030504040204" pitchFamily="34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3451225"/>
            <a:ext cx="5543550" cy="561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ru-RU" altLang="en-US" sz="1200" b="0" smtClean="0">
                <a:latin typeface="Times New Roman" panose="02020603050405020304" pitchFamily="18" charset="0"/>
              </a:rPr>
              <a:t>В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java 8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все фичи по работе с датой переехали в пакет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java.time</a:t>
            </a:r>
          </a:p>
          <a:p>
            <a:pPr marL="0" indent="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endParaRPr lang="ru-RU" altLang="en-US" sz="1200" b="0" smtClean="0">
              <a:latin typeface="Times New Roman" panose="02020603050405020304" pitchFamily="18" charset="0"/>
            </a:endParaRPr>
          </a:p>
        </p:txBody>
      </p:sp>
      <p:sp>
        <p:nvSpPr>
          <p:cNvPr id="58375" name="Rectangle 39"/>
          <p:cNvSpPr>
            <a:spLocks noChangeArrowheads="1"/>
          </p:cNvSpPr>
          <p:nvPr/>
        </p:nvSpPr>
        <p:spPr bwMode="auto">
          <a:xfrm>
            <a:off x="742950" y="8707438"/>
            <a:ext cx="2459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en-US" b="1"/>
              <a:t>Таблица 2-4. Операторы сравнения</a:t>
            </a:r>
          </a:p>
        </p:txBody>
      </p:sp>
      <p:graphicFrame>
        <p:nvGraphicFramePr>
          <p:cNvPr id="325740" name="Group 108"/>
          <p:cNvGraphicFramePr>
            <a:graphicFrameLocks noGrp="1"/>
          </p:cNvGraphicFramePr>
          <p:nvPr/>
        </p:nvGraphicFramePr>
        <p:xfrm>
          <a:off x="742950" y="4098925"/>
          <a:ext cx="5472113" cy="4506913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Название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Примечание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проверки на неравенство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v++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Сначала вычисляется выражение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i, после чего полученный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результат сравнивается с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 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не равно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меньше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«больше»</a:t>
                      </a: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Возвращает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true,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если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больше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«меньше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v&lt;=I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53995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Оператор «больше или равно»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v&gt;=i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53995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923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1B1D3C-2C10-4DB0-97D1-024246D03B3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Имеется два общепринятых способа форматирования текста с использованием фигурных скобок.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первом из них скобки пишут друг под другом, а текст, находящийся между ними, сдвигают на 1-2 символа вправо (изредка – больше).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Пример: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	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оператор</a:t>
            </a:r>
            <a:br>
              <a:rPr lang="ru-RU" altLang="en-US" sz="1100" b="0" i="1" smtClean="0">
                <a:latin typeface="Times New Roman" panose="02020603050405020304" pitchFamily="18" charset="0"/>
              </a:rPr>
            </a:br>
            <a:r>
              <a:rPr lang="ru-RU" altLang="en-US" sz="1100" b="0" i="1" smtClean="0">
                <a:latin typeface="Times New Roman" panose="02020603050405020304" pitchFamily="18" charset="0"/>
              </a:rPr>
              <a:t>	{</a:t>
            </a:r>
            <a:br>
              <a:rPr lang="ru-RU" altLang="en-US" sz="1100" b="0" i="1" smtClean="0">
                <a:latin typeface="Times New Roman" panose="02020603050405020304" pitchFamily="18" charset="0"/>
              </a:rPr>
            </a:br>
            <a:r>
              <a:rPr lang="ru-RU" altLang="en-US" sz="1100" b="0" i="1" smtClean="0">
                <a:latin typeface="Times New Roman" panose="02020603050405020304" pitchFamily="18" charset="0"/>
              </a:rPr>
              <a:t>	   последовательность простых или составных операторов</a:t>
            </a:r>
            <a:br>
              <a:rPr lang="ru-RU" altLang="en-US" sz="1100" b="0" i="1" smtClean="0">
                <a:latin typeface="Times New Roman" panose="02020603050405020304" pitchFamily="18" charset="0"/>
              </a:rPr>
            </a:br>
            <a:r>
              <a:rPr lang="ru-RU" altLang="en-US" sz="1100" b="0" i="1" smtClean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Во втором, более распространённом способе, открывающую фигурную скобку пишут на той же строке, где должен начинаться составной оператор, без переноса его на следующую строку. А закрывающую скобку пишут под первым словом.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Пример: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1100" b="0" smtClean="0">
                <a:latin typeface="Times New Roman" panose="02020603050405020304" pitchFamily="18" charset="0"/>
              </a:rPr>
              <a:t>		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оператор{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1100" b="0" i="1" smtClean="0">
                <a:latin typeface="Times New Roman" panose="02020603050405020304" pitchFamily="18" charset="0"/>
              </a:rPr>
              <a:t>		   последовательность простых или составных операторов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1100" b="0" i="1" smtClean="0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</a:pPr>
            <a:endParaRPr lang="ru-RU" altLang="en-US" sz="11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5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BF0B8B-ED59-4749-B6D0-AC881EDC1D6B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Важнейшим преимуществом языка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является </a:t>
            </a:r>
            <a:r>
              <a:rPr lang="ru-RU" sz="1100" b="0" dirty="0" err="1" smtClean="0">
                <a:latin typeface="Times New Roman" pitchFamily="18" charset="0"/>
              </a:rPr>
              <a:t>кроссплатформенность</a:t>
            </a:r>
            <a:r>
              <a:rPr lang="ru-RU" sz="1100" b="0" dirty="0" smtClean="0">
                <a:latin typeface="Times New Roman" pitchFamily="18" charset="0"/>
              </a:rPr>
              <a:t>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Под </a:t>
            </a:r>
            <a:r>
              <a:rPr lang="ru-RU" sz="1100" b="0" dirty="0" err="1" smtClean="0">
                <a:latin typeface="Times New Roman" pitchFamily="18" charset="0"/>
              </a:rPr>
              <a:t>кроссплатформенностью</a:t>
            </a:r>
            <a:r>
              <a:rPr lang="ru-RU" sz="1100" b="0" dirty="0" smtClean="0">
                <a:latin typeface="Times New Roman" pitchFamily="18" charset="0"/>
              </a:rPr>
              <a:t> следует понимать возможность запустить </a:t>
            </a:r>
            <a:r>
              <a:rPr lang="ru-RU" sz="1100" dirty="0" smtClean="0">
                <a:latin typeface="Times New Roman" pitchFamily="18" charset="0"/>
              </a:rPr>
              <a:t>скомпилированную</a:t>
            </a:r>
            <a:r>
              <a:rPr lang="ru-RU" sz="1100" b="0" dirty="0" smtClean="0">
                <a:latin typeface="Times New Roman" pitchFamily="18" charset="0"/>
              </a:rPr>
              <a:t> версию </a:t>
            </a:r>
            <a:r>
              <a:rPr lang="en-US" sz="1100" b="0" dirty="0" smtClean="0">
                <a:latin typeface="Times New Roman" pitchFamily="18" charset="0"/>
              </a:rPr>
              <a:t>Java-</a:t>
            </a:r>
            <a:r>
              <a:rPr lang="ru-RU" sz="1100" b="0" dirty="0" smtClean="0">
                <a:latin typeface="Times New Roman" pitchFamily="18" charset="0"/>
              </a:rPr>
              <a:t>программы на любой платформе, возможно отличной от той, на которой осуществлялась компиляция.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dirty="0" smtClean="0">
                <a:latin typeface="Times New Roman" pitchFamily="18" charset="0"/>
              </a:rPr>
              <a:t> </a:t>
            </a:r>
            <a:r>
              <a:rPr lang="ru-RU" sz="1000" b="0" i="1" dirty="0" smtClean="0">
                <a:latin typeface="Times New Roman" pitchFamily="18" charset="0"/>
              </a:rPr>
              <a:t>К примеру, написать и скомпилировать программу можно на платформе </a:t>
            </a:r>
            <a:br>
              <a:rPr lang="ru-RU" sz="1000" b="0" i="1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</a:rPr>
              <a:t>     </a:t>
            </a:r>
            <a:r>
              <a:rPr lang="en-US" sz="1000" b="0" i="1" dirty="0" smtClean="0">
                <a:latin typeface="Times New Roman" pitchFamily="18" charset="0"/>
              </a:rPr>
              <a:t>x86+WinXP, </a:t>
            </a:r>
            <a:r>
              <a:rPr lang="ru-RU" sz="1000" b="0" i="1" dirty="0" smtClean="0">
                <a:latin typeface="Times New Roman" pitchFamily="18" charset="0"/>
              </a:rPr>
              <a:t>а запустить под </a:t>
            </a:r>
            <a:r>
              <a:rPr lang="en-US" sz="1000" b="0" i="1" dirty="0" smtClean="0">
                <a:latin typeface="Times New Roman" pitchFamily="18" charset="0"/>
              </a:rPr>
              <a:t>Ret Hat Linux </a:t>
            </a:r>
            <a:r>
              <a:rPr lang="ru-RU" sz="1000" b="0" i="1" dirty="0" smtClean="0">
                <a:latin typeface="Times New Roman" pitchFamily="18" charset="0"/>
              </a:rPr>
              <a:t>или </a:t>
            </a:r>
            <a:r>
              <a:rPr lang="en-US" sz="1000" b="0" i="1" dirty="0" smtClean="0">
                <a:latin typeface="Times New Roman" pitchFamily="18" charset="0"/>
              </a:rPr>
              <a:t>Sun Solaris.</a:t>
            </a:r>
            <a:br>
              <a:rPr lang="en-US" sz="1000" b="0" i="1" dirty="0" smtClean="0">
                <a:latin typeface="Times New Roman" pitchFamily="18" charset="0"/>
              </a:rPr>
            </a:b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dirty="0" smtClean="0">
                <a:latin typeface="Times New Roman" pitchFamily="18" charset="0"/>
              </a:rPr>
              <a:t> </a:t>
            </a:r>
            <a:r>
              <a:rPr lang="ru-RU" sz="1000" b="0" i="1" dirty="0" smtClean="0">
                <a:latin typeface="Times New Roman" pitchFamily="18" charset="0"/>
              </a:rPr>
              <a:t>Часто говорят, что технология </a:t>
            </a:r>
            <a:r>
              <a:rPr lang="en-US" sz="1000" b="0" i="1" dirty="0" smtClean="0">
                <a:latin typeface="Times New Roman" pitchFamily="18" charset="0"/>
              </a:rPr>
              <a:t>Java </a:t>
            </a:r>
            <a:r>
              <a:rPr lang="ru-RU" sz="1000" b="0" i="1" dirty="0" smtClean="0">
                <a:latin typeface="Times New Roman" pitchFamily="18" charset="0"/>
              </a:rPr>
              <a:t>реализует принцип </a:t>
            </a:r>
            <a:r>
              <a:rPr lang="en-US" sz="1000" b="0" i="1" dirty="0" smtClean="0">
                <a:latin typeface="Times New Roman" pitchFamily="18" charset="0"/>
              </a:rPr>
              <a:t>WORE = Write Once, Run </a:t>
            </a:r>
            <a:r>
              <a:rPr lang="ru-RU" sz="1000" b="0" i="1" dirty="0" smtClean="0">
                <a:latin typeface="Times New Roman" pitchFamily="18" charset="0"/>
              </a:rPr>
              <a:t/>
            </a:r>
            <a:br>
              <a:rPr lang="ru-RU" sz="1000" b="0" i="1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</a:rPr>
              <a:t>     </a:t>
            </a:r>
            <a:r>
              <a:rPr lang="en-US" sz="1000" b="0" i="1" dirty="0" smtClean="0">
                <a:latin typeface="Times New Roman" pitchFamily="18" charset="0"/>
              </a:rPr>
              <a:t>Everywhere. </a:t>
            </a:r>
            <a:endParaRPr lang="ru-RU" sz="1000" b="0" i="1" dirty="0" smtClean="0">
              <a:latin typeface="Times New Roman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Синтаксис языка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в значительной мере напоминает синтаксис языков </a:t>
            </a:r>
            <a:r>
              <a:rPr lang="en-US" sz="1100" b="0" dirty="0" smtClean="0">
                <a:latin typeface="Times New Roman" pitchFamily="18" charset="0"/>
              </a:rPr>
              <a:t>C/C++. 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По сути, с точки зрения синтаксиса, </a:t>
            </a:r>
            <a:r>
              <a:rPr lang="en-US" sz="1000" b="0" i="1" dirty="0" smtClean="0">
                <a:latin typeface="Times New Roman" pitchFamily="18" charset="0"/>
              </a:rPr>
              <a:t>Java – </a:t>
            </a:r>
            <a:r>
              <a:rPr lang="ru-RU" sz="1000" b="0" i="1" dirty="0" smtClean="0">
                <a:latin typeface="Times New Roman" pitchFamily="18" charset="0"/>
              </a:rPr>
              <a:t>это упрощенная версия </a:t>
            </a:r>
            <a:r>
              <a:rPr lang="en-US" sz="1000" b="0" i="1" dirty="0" smtClean="0">
                <a:latin typeface="Times New Roman" pitchFamily="18" charset="0"/>
              </a:rPr>
              <a:t>C++, </a:t>
            </a:r>
            <a:r>
              <a:rPr lang="ru-RU" sz="1000" b="0" i="1" dirty="0" smtClean="0">
                <a:latin typeface="Times New Roman" pitchFamily="18" charset="0"/>
              </a:rPr>
              <a:t>что существенно упрощает переход на эту технологию разработчиков, имеющих опыт работы с </a:t>
            </a:r>
            <a:r>
              <a:rPr lang="en-US" sz="1000" b="0" i="1" dirty="0" smtClean="0">
                <a:latin typeface="Times New Roman" pitchFamily="18" charset="0"/>
              </a:rPr>
              <a:t>C++.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изначально разрабатывался как объектно-ориентированный язык. Это серьезно упростило объектную модель и предотвратило появление процедурных «рудиментов», таких как глобальные переменные и процедуры в </a:t>
            </a:r>
            <a:r>
              <a:rPr lang="en-US" sz="1100" b="0" dirty="0" smtClean="0">
                <a:latin typeface="Times New Roman" pitchFamily="18" charset="0"/>
              </a:rPr>
              <a:t>C++.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языке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реализована защищенная модель памяти, предотвращающая выполнение приложениями недопустимых операций. В частности, это реализовано путем исключения из языка механизма указателей и заменой его на механизм ссылок.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Еще одним важным преимуществом языка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является решение в рамках этой технологии так называемой «проблемы сборки мусора».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Проблема сборки мусора  характерна для программ с динамическим выделением памяти. При этом часто возникают ситуации, когда выделенная память не освобождается корректно и формально считается занятой.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рамках технологии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эта сборка мусора выполняется без участия программиста. </a:t>
            </a:r>
            <a:endParaRPr lang="en-US" sz="1100" b="0" dirty="0" smtClean="0">
              <a:latin typeface="Times New Roman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  <a:p>
            <a:pPr marL="622300" eaLnBrk="1" hangingPunct="1">
              <a:defRPr/>
            </a:pPr>
            <a:endParaRPr lang="ru-RU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561828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1333C6-DCE0-41B2-BBB5-64C8AADE548B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Стиль, приведенный первым, является одним из наиболее часто используемых при оформлении. Открывающая фигурная скобка непосредственно следует за именем класса, скобки ставятся без использования отступов.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Следующий стиль предполагает размещение каждой фигурной скобки на отдельной строке, но по-прежнему использует отступы только для тела объявленного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7928741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55690D-EEDD-43C2-912B-E7FC81DCC1B9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 startAt="3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Следующий стиль использует собственный уровень вложенности для каждой синтаксической конструкции внутри метода.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 startAt="3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Последний стиль является смешанным и часто может быть неудобным для чтения.</a:t>
            </a:r>
            <a:r>
              <a:rPr lang="ru-RU" altLang="en-US" sz="11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329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9321CC-2EE7-4AE7-91CA-363B678B14B8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03913"/>
          </a:xfrm>
        </p:spPr>
        <p:txBody>
          <a:bodyPr/>
          <a:lstStyle/>
          <a:p>
            <a:pPr eaLnBrk="1" hangingPunct="1"/>
            <a:endParaRPr lang="ru-RU" altLang="en-US" smtClean="0"/>
          </a:p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40841382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17E015-4ADB-42D6-9DFB-63238FF5B81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Каждый оператор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if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содержит булевское выражение в круглых скобках.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Булевское выражение должно принимать значение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true/false.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 случае когда выражение в скобках имеет небулевский тип, возникает ошибка компиляции.</a:t>
            </a:r>
            <a:r>
              <a:rPr lang="ru-RU" altLang="en-US" sz="1100" b="0" smtClean="0"/>
              <a:t>  </a:t>
            </a:r>
            <a:br>
              <a:rPr lang="ru-RU" altLang="en-US" sz="1100" b="0" smtClean="0"/>
            </a:br>
            <a:r>
              <a:rPr lang="ru-RU" altLang="en-US" sz="1100" b="0" smtClean="0"/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Третий пример на слайде практически всегда будет генерировать ошибку, за исключением одного случая, когда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b1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и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b2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имеют тип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boolean.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этом случае ошибки компиляции не будет, однако код будет работать неправильно. Вместо сравнения будет происходить присваивание, и результат всего выражения всегда будет равен значению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b2.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Данная конструкция может содержать произвольное количество веток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else if,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что позволяет создавать ветвления любой сложности.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Фигурные скобки в конструкции необязательны, если соответствующий блок кода состоит из одной строки.  </a:t>
            </a:r>
          </a:p>
        </p:txBody>
      </p:sp>
    </p:spTree>
    <p:extLst>
      <p:ext uri="{BB962C8B-B14F-4D97-AF65-F5344CB8AC3E}">
        <p14:creationId xmlns:p14="http://schemas.microsoft.com/office/powerpoint/2010/main" val="40729622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17E015-4ADB-42D6-9DFB-63238FF5B81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endParaRPr lang="ru-RU" altLang="en-US" sz="1100" b="0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2962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716266-F174-4995-BDAA-1F10C4D7C7A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Оператор выбора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switch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является аналогом if для нескольких условий выбора.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ru-RU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Тип выражения должен быть одним из целых типов вплоть до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int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ru-RU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ru-RU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В частности,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недопустимы вещественные типы и тип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long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Правда, крайне неудобно, что нельзя ни указывать диапазон значений, ни перечислять через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запятую значения, которым соответствуют одинаковые операторы.</a:t>
            </a:r>
            <a:endParaRPr lang="en-US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Работает оператор следующим образом: </a:t>
            </a:r>
          </a:p>
          <a:p>
            <a:pPr marL="4460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сначала вычисляется выражение</a:t>
            </a:r>
            <a:r>
              <a:rPr lang="en-US" altLang="en-US" smtClean="0">
                <a:sym typeface="Wingdings" panose="05000000000000000000" pitchFamily="2" charset="2"/>
              </a:rPr>
              <a:t>;</a:t>
            </a:r>
            <a:r>
              <a:rPr lang="ru-RU" altLang="en-US" smtClean="0">
                <a:sym typeface="Wingdings" panose="05000000000000000000" pitchFamily="2" charset="2"/>
              </a:rPr>
              <a:t> 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4460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затем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ru-RU" altLang="en-US" smtClean="0">
                <a:sym typeface="Wingdings" panose="05000000000000000000" pitchFamily="2" charset="2"/>
              </a:rPr>
              <a:t>вычисленное значение сравнивается со значениями вариантов, которые должны быть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ru-RU" altLang="en-US" smtClean="0">
                <a:sym typeface="Wingdings" panose="05000000000000000000" pitchFamily="2" charset="2"/>
              </a:rPr>
              <a:t>определены ещё на этапе компиляции программы</a:t>
            </a:r>
            <a:r>
              <a:rPr lang="en-US" altLang="en-US" smtClean="0">
                <a:sym typeface="Wingdings" panose="05000000000000000000" pitchFamily="2" charset="2"/>
              </a:rPr>
              <a:t>;</a:t>
            </a:r>
            <a:r>
              <a:rPr lang="ru-RU" altLang="en-US" smtClean="0">
                <a:sym typeface="Wingdings" panose="05000000000000000000" pitchFamily="2" charset="2"/>
              </a:rPr>
              <a:t> 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4460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если найден вариант, которому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ru-RU" altLang="en-US" smtClean="0">
                <a:sym typeface="Wingdings" panose="05000000000000000000" pitchFamily="2" charset="2"/>
              </a:rPr>
              <a:t>удовлетворяет значение выражения, выполняется соответствующий этому варианту</a:t>
            </a: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ru-RU" altLang="en-US" smtClean="0">
                <a:sym typeface="Wingdings" panose="05000000000000000000" pitchFamily="2" charset="2"/>
              </a:rPr>
              <a:t>последовательность операторов</a:t>
            </a:r>
            <a:r>
              <a:rPr lang="en-US" altLang="en-US" smtClean="0">
                <a:sym typeface="Wingdings" panose="05000000000000000000" pitchFamily="2" charset="2"/>
              </a:rPr>
              <a:t>;</a:t>
            </a:r>
            <a:r>
              <a:rPr lang="ru-RU" altLang="en-US" smtClean="0">
                <a:sym typeface="Wingdings" panose="05000000000000000000" pitchFamily="2" charset="2"/>
              </a:rPr>
              <a:t> 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446088" lvl="1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после чего НЕ ПРОИСХОДИТ выхода из оператора case. Для такого выхода надо поставить оператор break.</a:t>
            </a:r>
            <a:r>
              <a:rPr lang="en-US" altLang="en-US" smtClean="0">
                <a:sym typeface="Wingdings" panose="05000000000000000000" pitchFamily="2" charset="2"/>
              </a:rPr>
              <a:t/>
            </a:r>
            <a:br>
              <a:rPr lang="en-US" altLang="en-US" smtClean="0">
                <a:sym typeface="Wingdings" panose="05000000000000000000" pitchFamily="2" charset="2"/>
              </a:rPr>
            </a:br>
            <a:r>
              <a:rPr lang="en-US" altLang="en-US" smtClean="0">
                <a:sym typeface="Wingdings" panose="05000000000000000000" pitchFamily="2" charset="2"/>
              </a:rPr>
              <a:t> </a:t>
            </a:r>
            <a:r>
              <a:rPr lang="ru-RU" altLang="en-US" sz="1000" smtClean="0">
                <a:sym typeface="Wingdings" panose="05000000000000000000" pitchFamily="2" charset="2"/>
              </a:rPr>
              <a:t></a:t>
            </a:r>
            <a:r>
              <a:rPr lang="en-US" altLang="en-US" sz="1000" smtClean="0">
                <a:sym typeface="Wingdings" panose="05000000000000000000" pitchFamily="2" charset="2"/>
              </a:rPr>
              <a:t> </a:t>
            </a:r>
            <a:r>
              <a:rPr lang="ru-RU" altLang="en-US" sz="1000" i="1" smtClean="0">
                <a:sym typeface="Wingdings" panose="05000000000000000000" pitchFamily="2" charset="2"/>
              </a:rPr>
              <a:t>Эта неприятная</a:t>
            </a:r>
            <a:r>
              <a:rPr lang="en-US" altLang="en-US" sz="1000" i="1" smtClean="0">
                <a:sym typeface="Wingdings" panose="05000000000000000000" pitchFamily="2" charset="2"/>
              </a:rPr>
              <a:t> </a:t>
            </a:r>
            <a:r>
              <a:rPr lang="ru-RU" altLang="en-US" sz="1000" i="1" smtClean="0">
                <a:sym typeface="Wingdings" panose="05000000000000000000" pitchFamily="2" charset="2"/>
              </a:rPr>
              <a:t>особенность Java унаследована от языка C.</a:t>
            </a:r>
            <a:endParaRPr lang="en-US" altLang="en-US" sz="1000" i="1" smtClean="0"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Часть с default является необязательной и выполняется, если ни один вариант не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найден.</a:t>
            </a:r>
          </a:p>
        </p:txBody>
      </p:sp>
    </p:spTree>
    <p:extLst>
      <p:ext uri="{BB962C8B-B14F-4D97-AF65-F5344CB8AC3E}">
        <p14:creationId xmlns:p14="http://schemas.microsoft.com/office/powerpoint/2010/main" val="516978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5A57BD-8680-437E-BE68-136ED5465D41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Писать произвольное число операторов после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case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удобно, но полностью выпадает из логики операторов языка Java.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При отсутствии оператора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break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 одном из вариантов происходит «проваливание» в следующий блок. При этом никакой проверки соответствия очередному значению не производится. И так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продолжается до тех пор, пока не встретится оператор break или не кончатся все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операторы в вариантах выбора.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Такие правила проверки порождают типичную ошибку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«забытый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break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»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.</a:t>
            </a:r>
            <a:endParaRPr lang="ru-RU" altLang="en-US" sz="1000" b="0" i="1" smtClean="0">
              <a:latin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endParaRPr lang="ru-RU" altLang="en-US" sz="10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313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5A57BD-8680-437E-BE68-136ED5465D41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Писать произвольное число операторов после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case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удобно, но полностью выпадает из логики операторов языка Java.</a:t>
            </a:r>
            <a:endParaRPr lang="en-US" altLang="en-US" sz="1100" b="0" smtClean="0">
              <a:latin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При отсутствии оператора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break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в одном из вариантов происходит «проваливание» в следующий блок. При этом никакой проверки соответствия очередному значению не производится. И так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продолжается до тех пор, пока не встретится оператор break или не кончатся все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операторы в вариантах выбора.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Такие правила проверки порождают типичную ошибку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«забытый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break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»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.</a:t>
            </a:r>
            <a:endParaRPr lang="ru-RU" altLang="en-US" sz="1000" b="0" i="1" smtClean="0">
              <a:latin typeface="Times New Roman" panose="02020603050405020304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Clr>
                <a:schemeClr val="bg2"/>
              </a:buClr>
              <a:buSzPct val="70000"/>
            </a:pPr>
            <a:endParaRPr lang="ru-RU" altLang="en-US" sz="10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31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7800CF-EFD5-419B-9B78-923FBC1EA4C6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321175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Иногда при вычислении громоздких выражений этот оператор приходится использовать: без него программа оказывается ещё менее прозрачной, чем с ним.</a:t>
            </a:r>
          </a:p>
        </p:txBody>
      </p:sp>
    </p:spTree>
    <p:extLst>
      <p:ext uri="{BB962C8B-B14F-4D97-AF65-F5344CB8AC3E}">
        <p14:creationId xmlns:p14="http://schemas.microsoft.com/office/powerpoint/2010/main" val="14708650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FEFDE3-BA98-404E-98EE-4DDF37A999A0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976938"/>
          </a:xfrm>
        </p:spPr>
        <p:txBody>
          <a:bodyPr/>
          <a:lstStyle/>
          <a:p>
            <a:pPr eaLnBrk="1" hangingPunct="1"/>
            <a:endParaRPr lang="ru-RU" altLang="en-US" smtClean="0"/>
          </a:p>
          <a:p>
            <a:pPr eaLnBrk="1" hangingPunct="1"/>
            <a:endParaRPr lang="ru-RU" altLang="en-US" smtClean="0"/>
          </a:p>
        </p:txBody>
      </p:sp>
    </p:spTree>
    <p:extLst>
      <p:ext uri="{BB962C8B-B14F-4D97-AF65-F5344CB8AC3E}">
        <p14:creationId xmlns:p14="http://schemas.microsoft.com/office/powerpoint/2010/main" val="204887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1960D2-FED4-419D-A7D3-834EADC715ED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Платформонезависимость в Java достигается с помощью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Виртуальной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Машины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 Java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(Java Virtual Machine, JVM).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endParaRPr lang="ru-RU" altLang="en-US" sz="1100" b="0" smtClean="0">
              <a:latin typeface="Times New Roman" panose="02020603050405020304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Одна из главных задач, решаемых платформой Java, – обеспечение возможности запускать один и тот же код для различных платформ (</a:t>
            </a:r>
            <a:r>
              <a:rPr lang="en-US" altLang="en-US" sz="1100" b="0" smtClean="0">
                <a:latin typeface="Times New Roman" panose="02020603050405020304" pitchFamily="18" charset="0"/>
              </a:rPr>
              <a:t>Windows</a:t>
            </a:r>
            <a:r>
              <a:rPr lang="ru-RU" altLang="en-US" sz="1100" b="0" smtClean="0">
                <a:latin typeface="Times New Roman" panose="02020603050405020304" pitchFamily="18" charset="0"/>
              </a:rPr>
              <a:t>,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Linux</a:t>
            </a:r>
            <a:r>
              <a:rPr lang="ru-RU" altLang="en-US" sz="1100" b="0" smtClean="0">
                <a:latin typeface="Times New Roman" panose="02020603050405020304" pitchFamily="18" charset="0"/>
              </a:rPr>
              <a:t>,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MacOS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и т.д.).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JVM – это утилита, эмулирующая «виртуальный компьютер», функционирующий в составе данной системы.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Используя этот псевдокомпьютер на различных платформах, вы освобождаетесь от необходимости иметь отдельно скомпилированную версию ПО для каждой из них. Вы просто запускаете этот код под управлением JVM, и он будет работать одинаково на любой платформе, для которой JVM существует и доступна.</a:t>
            </a:r>
            <a:r>
              <a:rPr lang="ru-RU" altLang="en-US" sz="1000" i="1" smtClean="0">
                <a:latin typeface="Times New Roman" panose="02020603050405020304" pitchFamily="18" charset="0"/>
              </a:rPr>
              <a:t>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Программы, написанные на языке Java, представляют собой наборы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классов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 сохраняются в текстовых файлах с расширением .java.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При компиляции текст программы переводится (транслируются) в двоичные файлы с расширением .class.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Такие файлы содержат байт-код – инструкции для абстрактного Java-процессора в виде байтовых последовательностей команд этого процессора и данных к ним.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Про то, что такое классы, будет рассказано несколько позже.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Для того чтобы байт-код был выполнен на каком-либо компьютере, он должен быть переведён в инструкции для соответствующего физического процессора. Этим занимается Java-машина.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Первоначально байт-код всегда интерпретировался: каждый раз как встречалась какая-либо инструкция Java-процессора, она переводилась в последовательность инструкций процессора компьютера. Это значительно замедляло работу приложений Java. </a:t>
            </a:r>
          </a:p>
          <a:p>
            <a:pPr marL="542925" indent="-187325" algn="just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 В настоящее время используется более сложная схема, называемая JIT-компиляцией (Just-In-Time) – компиляцией “по ходу дела”, “на лету”. </a:t>
            </a:r>
          </a:p>
          <a:p>
            <a:pPr marL="542925" indent="-187325" algn="just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Когда какая-либо инструкция (или набор инструкций) Java-процессора выполняется в первый раз, происходит компиляция соответствующего ей байт-кода с сохранением скомпилированного кода в специальном буфере. </a:t>
            </a:r>
          </a:p>
          <a:p>
            <a:pPr marL="542925" indent="-187325" algn="just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При последующем вызове той же инструкции вместо её интерпретации происходит вызов из буфера скомпилированного кода. Поэтому интерпретация происходит только при первом вызове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15450473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3BE5E2-B99D-4082-94B0-7BC0998A7AC0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Цикл типа while проверяет условие итерации перед тем, как выполнить свое тело (блок кода). 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Если условие истинно, тело выполняется, иначе происходит выход из цикла и управление передается на строку кода следующую за циклом в программе.</a:t>
            </a:r>
            <a:r>
              <a:rPr lang="ru-RU" altLang="en-US" sz="110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en-US" sz="110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Выражение в скобках после ключевого слова while называется входным условием. Входное условие в циклах Java – это булевское выражение, принимающее значение true или false.</a:t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Следующий пример демонстрирует практическое применение цикла типа while: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int myNumber=10;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while (myNumber&gt;=0){	 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   System.out.println(myNumber);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   myNumber--; 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}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 данном примере цикл производит обратный отсчет от 10 до 0, а затем завершается.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Следует помнить, что характерной особенностью цикла с предусловием является то, что его тело может не выполниться ни разу. В случае если входное условие изначально ложно, выход из цикла произойдет еще до начала первой итерации.</a:t>
            </a:r>
            <a:r>
              <a:rPr lang="ru-RU" altLang="en-US" sz="110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767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4A1125-6A77-497B-B533-FD12397B48F6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Цикл, приведенный на слайде, будет обладать неустойчивостью, в случае когда на интервале от a до b укладывается целое число шагов. Например, при a=0, b=10, dx=0.1 тело цикла будет выполняться при x=0, x=0.1, …, x=9.9. А вот при x=10 тело цикла может либо выполниться либо не выполниться – определить это заранее невозможно. Причина связана с конечной точностью выполнения операций с числами в формате с плавающей точкой. Величина шага dx в двоичном представлении чуть-чуть отличается от значения 0.1, и при каждом цикле систематическая погрешность в значении x накапливается. Поэтому точное значение x=10 достигнуто не будет, величина x будет либо чуть-чуть меньше, либо чуть-чуть больше. В первом случае тело цикла выполнится, во втором – нет. То есть пройдёт либо 100, либо 101 итерация (число выполнений тела цикла).</a:t>
            </a: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49543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E138E1-53F5-44F8-AD71-04BA4E294F70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Принципиальным отличием цикла do while (цикла с постусловием) от предыдущего типа является то, что его тело гарантированно исполняется хотя бы один раз. В случае цикла do while условие итерации проверяется в конце тела цикла.</a:t>
            </a:r>
            <a:r>
              <a:rPr lang="ru-RU" altLang="en-US" sz="110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Если с помощью оператора do…while организуется цикл с вещественным счётчиком или другой проверкой на равенство или неравенство чисел типа float или double, у него возникают точно такие же проблемы, как описанные для циклов for и while.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При необходимости организовать бесконечный цикл (с выходом изнутри тела цикла с помощью оператора прерывания) часто используют следующий вариант:</a:t>
            </a:r>
          </a:p>
          <a:p>
            <a:pPr eaLnBrk="1" hangingPunct="1"/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do{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	…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}while(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41634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E8DED3-2BED-4441-AAE5-45B255DEA57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блоке инициализации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через запятую перечисляются операторы задания локальных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переменных, область существования которых ограничивается оператором for. 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Также могут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быть присвоены значения переменным, заданным вне цикла. Но инициализация может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происходить только для переменных одного типа.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блоке условия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продолжения цикла проверяется выполнение условия, и если оно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выполняется, идёт выполнение тела цикла, в качестве которого выступает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блок кода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. Если же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не выполняется, то цикл прекращается и идёт переход к оператору программы, следующему за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оператором for.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После каждого выполнения тела цикла (очередного шага цикла) выполняются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операторы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блока изменения счётчиков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. Они должны разделяться запятыми.</a:t>
            </a:r>
          </a:p>
        </p:txBody>
      </p:sp>
    </p:spTree>
    <p:extLst>
      <p:ext uri="{BB962C8B-B14F-4D97-AF65-F5344CB8AC3E}">
        <p14:creationId xmlns:p14="http://schemas.microsoft.com/office/powerpoint/2010/main" val="23534530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AB8910-44BC-4B81-BF0A-2644C5342C49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первом примере приведен цикл, в котором производится суммирование всех чисел от 1 до 100. Результат будем хранить в переменной result.</a:t>
            </a:r>
          </a:p>
          <a:p>
            <a:pPr eaLnBrk="1" hangingPunct="1"/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Во втором примере приведен цикл, в котором вычисляется факториал числа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и результат помещается в переменную 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x.</a:t>
            </a:r>
            <a:endParaRPr lang="ru-RU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ru-RU" altLang="en-US" sz="1000" b="0" i="1" smtClean="0">
              <a:sym typeface="Wingdings" panose="05000000000000000000" pitchFamily="2" charset="2"/>
            </a:endParaRPr>
          </a:p>
          <a:p>
            <a:pPr eaLnBrk="1" hangingPunct="1">
              <a:buFontTx/>
              <a:buAutoNum type="arabicPeriod"/>
            </a:pPr>
            <a:endParaRPr lang="ru-RU" altLang="en-US" b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23395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05DE30-20F8-4358-8635-06DF7E35E7B1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3529013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type –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тип переменной цикла, которая будет получать элементы, содержащиеся в коллекции. 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Переменная будет получать элементы последовательно один за другим от начала к концу.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Объект, на который ссылается переменная цикла, должен быть массивом или другим объектом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коллекцией (например, линейным списком). 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Тип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type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должен совпадать или быть совместимым с типом элементов, извлекаемых из объекта-коллекции.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Следующий фрагмент кода демонстрирует использование цикла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for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 стиле 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for-each:</a:t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int nums[ ] = {1, 2, 3, 4, 5, 6, 7, 8 , 9, 10};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int sum = 0;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for (int x : nums)  {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   sum + = x;</a:t>
            </a:r>
            <a:b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}</a:t>
            </a: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endParaRPr lang="ru-RU" altLang="en-US" sz="12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59071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D95731-FB35-47FB-9450-40AE6F6E7A56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Для того, чтобы прервать цикл или подпрограмму при выполнении какого-либо условия и перейти к выполнению другого алгоритма или очередной итерации цикла, в Java имеются гибкие и структурные – операторы continue и break.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При неструктурном программировании для этих целей служил оператор goto. 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Операторы continue и break используются в двух вариантах: </a:t>
            </a:r>
          </a:p>
          <a:p>
            <a:pPr marL="446088" lvl="1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без меток – для выхода из текущего (самого внутреннего по вложенности) цикла</a:t>
            </a:r>
            <a:r>
              <a:rPr lang="en-US" altLang="en-US" smtClean="0">
                <a:sym typeface="Wingdings" panose="05000000000000000000" pitchFamily="2" charset="2"/>
              </a:rPr>
              <a:t>;</a:t>
            </a:r>
            <a:r>
              <a:rPr lang="ru-RU" altLang="en-US" smtClean="0">
                <a:sym typeface="Wingdings" panose="05000000000000000000" pitchFamily="2" charset="2"/>
              </a:rPr>
              <a:t> </a:t>
            </a:r>
            <a:endParaRPr lang="en-US" altLang="en-US" smtClean="0">
              <a:sym typeface="Wingdings" panose="05000000000000000000" pitchFamily="2" charset="2"/>
            </a:endParaRPr>
          </a:p>
          <a:p>
            <a:pPr marL="446088" lvl="1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altLang="en-US" smtClean="0">
                <a:sym typeface="Wingdings" panose="05000000000000000000" pitchFamily="2" charset="2"/>
              </a:rPr>
              <a:t>с меткой – для выхода из помеченного ей цикла. </a:t>
            </a:r>
            <a:endParaRPr lang="en-US" altLang="en-US" smtClean="0"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Меткой является идентификатор, после которого стоит двоеточие. </a:t>
            </a:r>
            <a:endParaRPr lang="en-US" altLang="en-US" sz="1100" b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Метку можно ставить непосредственно перед ключевым словом, начинающим задание цикла (for, while, do).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 </a:t>
            </a: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Пример использования continue без метки:</a:t>
            </a:r>
            <a:b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for(int i=1;i&lt;=10;i++){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 if(i==(i/2)*2){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    continue;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			 }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 System.out.println("i="+i);</a:t>
            </a:r>
          </a:p>
          <a:p>
            <a:pPr eaLnBrk="1" hangingPunct="1"/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		}</a:t>
            </a:r>
            <a:b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ru-RU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В данном цикле не будут печататься все значения i, для которых i==(i/2)*2. То есть выводиться в окно консоли будут только нечётные значения i.</a:t>
            </a:r>
          </a:p>
        </p:txBody>
      </p:sp>
    </p:spTree>
    <p:extLst>
      <p:ext uri="{BB962C8B-B14F-4D97-AF65-F5344CB8AC3E}">
        <p14:creationId xmlns:p14="http://schemas.microsoft.com/office/powerpoint/2010/main" val="2550941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6D3867-E2F5-43F2-8622-A5746A98A8C4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данном цикле не будут печататься все значения i, для которых i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8895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72F588-0375-4E66-B0C3-BB8357FE29BD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отличие от предыдущего случая, после каждого выполнения условия i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&gt;j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будет производиться выход из внутреннего цикла (по j) и все последующие j для таких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значений i будут пропущены.</a:t>
            </a:r>
            <a:endParaRPr lang="en-US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51110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6D1ADE-65DA-424E-936E-A89C27A5F25C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/>
            <a:r>
              <a:rPr lang="en-US" altLang="en-US" sz="12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этом случае будут выводиться все значения i и j до тех пор, пока не найдётся пара i и j, для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которых i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&gt;j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. После чего внутренний цикл прекращается. Но внешний цикл (по i) будет продолжаться, и вывод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продолжится для новых i и j. Результат будет таким же, как для continue с меткой для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внешнего цикла.</a:t>
            </a:r>
            <a:endParaRPr lang="en-US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57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E2C20E-2083-4848-9AA4-753A7EAB691E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3451225"/>
            <a:ext cx="6048375" cy="5688013"/>
          </a:xfrm>
        </p:spPr>
        <p:txBody>
          <a:bodyPr/>
          <a:lstStyle/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Между приложениями и апплетами Java имеется принципиальное различие: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</a:t>
            </a:r>
            <a:endParaRPr lang="ru-RU" altLang="en-US" sz="1100" b="0" smtClean="0">
              <a:latin typeface="Times New Roman" panose="02020603050405020304" pitchFamily="18" charset="0"/>
            </a:endParaRPr>
          </a:p>
          <a:p>
            <a:pPr marL="809625" lvl="1" indent="-2667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Приложение запускается непосредственно с компьютера пользователя и имеет доступ ко</a:t>
            </a:r>
            <a:r>
              <a:rPr lang="en-US" altLang="en-US" smtClean="0"/>
              <a:t> </a:t>
            </a:r>
            <a:r>
              <a:rPr lang="ru-RU" altLang="en-US" smtClean="0"/>
              <a:t>всем ресурсам компьютера наравне с любыми другими программами. </a:t>
            </a:r>
          </a:p>
          <a:p>
            <a:pPr marL="809625" lvl="1" indent="-266700" eaLnBrk="1" hangingPunct="1">
              <a:buClr>
                <a:schemeClr val="tx1"/>
              </a:buClr>
              <a:buSzTx/>
              <a:buFont typeface="Wingdings" panose="05000000000000000000" pitchFamily="2" charset="2"/>
              <a:buChar char="§"/>
            </a:pPr>
            <a:r>
              <a:rPr lang="ru-RU" altLang="en-US" smtClean="0"/>
              <a:t>Апплет же загружается</a:t>
            </a:r>
            <a:r>
              <a:rPr lang="en-US" altLang="en-US" smtClean="0"/>
              <a:t> </a:t>
            </a:r>
            <a:r>
              <a:rPr lang="ru-RU" altLang="en-US" smtClean="0"/>
              <a:t>из WWW с постороннего сервера, причём сайт, с которого</a:t>
            </a:r>
            <a:r>
              <a:rPr lang="en-US" altLang="en-US" smtClean="0"/>
              <a:t> </a:t>
            </a:r>
            <a:r>
              <a:rPr lang="ru-RU" altLang="en-US" smtClean="0"/>
              <a:t>загружен апплет, в общем случае не может быть признан надёжным.                                        </a:t>
            </a:r>
            <a:r>
              <a:rPr lang="ru-RU" altLang="en-US" i="1" smtClean="0">
                <a:sym typeface="Wingdings" panose="05000000000000000000" pitchFamily="2" charset="2"/>
              </a:rPr>
              <a:t></a:t>
            </a:r>
            <a:r>
              <a:rPr lang="ru-RU" altLang="en-US" i="1" smtClean="0"/>
              <a:t> </a:t>
            </a:r>
            <a:r>
              <a:rPr lang="ru-RU" altLang="en-US" sz="1000" i="1" smtClean="0"/>
              <a:t>Сам апплет имеет</a:t>
            </a:r>
            <a:r>
              <a:rPr lang="en-US" altLang="en-US" sz="1000" i="1" smtClean="0"/>
              <a:t> </a:t>
            </a:r>
            <a:r>
              <a:rPr lang="ru-RU" altLang="en-US" sz="1000" i="1" smtClean="0"/>
              <a:t>возможность передавать данные на произвольный сервер в WWW. Поэтому, для того чтобы</a:t>
            </a:r>
            <a:r>
              <a:rPr lang="en-US" altLang="en-US" sz="1000" i="1" smtClean="0"/>
              <a:t> </a:t>
            </a:r>
            <a:r>
              <a:rPr lang="ru-RU" altLang="en-US" sz="1000" i="1" smtClean="0"/>
              <a:t>избежать риска утечки конфиденциальной информации с компьютера пользователя или</a:t>
            </a:r>
            <a:r>
              <a:rPr lang="en-US" altLang="en-US" sz="1000" i="1" smtClean="0"/>
              <a:t> </a:t>
            </a:r>
            <a:r>
              <a:rPr lang="ru-RU" altLang="en-US" sz="1000" i="1" smtClean="0"/>
              <a:t>совершения враждебных действий, у апплетов убраны многие возможности, имеющиеся у приложений.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Сервлеты – это приложения Java, запускаемые на стороне сервера. Они имеют возможности доступа к файловой системе и другим ресурсам сервера.                                                                                                                 </a:t>
            </a: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Сервлет – это программа, запущенная клиентом и работающая в его интересах на стороне сервера. В результате удаётся очень просто и удобно осуществлять обработку входных данных или элементов документа и внедрять в нужные места документа результаты обработки. Сценарии Java перед первым выполнением автоматически компилируются на стороне сервера, поэтому выполняемый код выполняется достаточно быстро. Но, конечно, требует, чтобы была установлена соответствующая Java-машина. Например, входящая в состав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Glassfish -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 программного обеспечения, обеспечивающего поддержку большого количества необходимых серверных возможностей для работы в WWW. Отметим, что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Glassfish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 также распространяется бесплатно и входит в комплект NetBeans Enterprise Pack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.</a:t>
            </a:r>
            <a:endParaRPr lang="ru-RU" altLang="en-US" sz="1000" b="0" i="1" smtClean="0">
              <a:latin typeface="Times New Roman" panose="02020603050405020304" pitchFamily="18" charset="0"/>
            </a:endParaRP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EJB-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компоненты – это программные модули, работающие на стороне сервера. </a:t>
            </a:r>
          </a:p>
          <a:p>
            <a:pPr marL="542925" indent="-1873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отличие от сервлетов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EJB-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компоненты не генерируют визуального результата работы (типа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html-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страницы). Вместо этого они выполняют так называемую бизнес-логику системы, то есть решают задачи, связанные с обращением к базе данных, выполнением распределенных вычислений и т.д.</a:t>
            </a:r>
          </a:p>
        </p:txBody>
      </p:sp>
    </p:spTree>
    <p:extLst>
      <p:ext uri="{BB962C8B-B14F-4D97-AF65-F5344CB8AC3E}">
        <p14:creationId xmlns:p14="http://schemas.microsoft.com/office/powerpoint/2010/main" val="34915978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11B7CF-5CE7-4D7D-AB1B-410366EA80D6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/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	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 этом случае также будут выводиться все значения i и j до тех пор, пока не найдётся пара i и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j, для которых i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j. После чего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прекращается внешний цикл, а значит – и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внутренний тоже. Так что вывод в окно консоли прекратится. </a:t>
            </a:r>
            <a:endParaRPr lang="en-US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8487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 3. Управление течением программы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409C45-332B-4E35-836E-CB9427FC6435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545138"/>
          </a:xfrm>
        </p:spPr>
        <p:txBody>
          <a:bodyPr/>
          <a:lstStyle/>
          <a:p>
            <a:pPr eaLnBrk="1" hangingPunct="1"/>
            <a:r>
              <a:rPr lang="en-US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https://dzone.com/articles/whats-wrong-java-8-part-vii</a:t>
            </a:r>
            <a:endParaRPr lang="ru-RU" altLang="en-US" sz="1000" b="0" i="1" dirty="0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9571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475B30-04AF-4983-A9D4-682A4DD699B0}" type="slidenum">
              <a:rPr lang="ru-RU" altLang="en-US" sz="900">
                <a:latin typeface="Tahoma" panose="020B0604030504040204" pitchFamily="34" charset="0"/>
              </a:rPr>
              <a:pPr/>
              <a:t>72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5832475"/>
          </a:xfrm>
        </p:spPr>
        <p:txBody>
          <a:bodyPr/>
          <a:lstStyle/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Методы представляют собой исполняемые части классов.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 некоторых других языках конструкции, аналогичные методам в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Java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, называют процедурами и функциями.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языке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существует два основных типа методов: методы класса и методы экземпляра класса.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В данном модуле мы сосредоточимся на рассмотрении методов класса.</a:t>
            </a:r>
            <a:br>
              <a:rPr lang="ru-RU" altLang="en-US" sz="1000" b="0" i="1" smtClean="0">
                <a:latin typeface="Times New Roman" panose="02020603050405020304" pitchFamily="18" charset="0"/>
              </a:rPr>
            </a:br>
            <a:r>
              <a:rPr lang="en-US" altLang="en-US" sz="11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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Примером метода класса может служить метод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public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static void main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(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String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[]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args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)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Комбинация элементов декларации метода Модификаторы Тип Имя(список параметров) называется заголовком метода.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качестве Типа следует указать тип результата, возвращаемого методом.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Java</a:t>
            </a:r>
            <a:r>
              <a:rPr lang="ru-RU" altLang="en-US" sz="1100" b="0" smtClean="0">
                <a:latin typeface="Times New Roman" panose="02020603050405020304" pitchFamily="18" charset="0"/>
              </a:rPr>
              <a:t>, все методы являются функциями, возвращающими значение какого-либо типа.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Если требуется метод, не возвращающий никакого значения, он объявляется с типом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void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Возврат значения осуществляется в теле метода с помощью зарезервированного слова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return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Список параметров – это объявление через запятую переменных, с помощью которых можно передавать значения и объекты в подпрограмму снаружи, “из внешнего мира”, и передавать объекты из подпрограмму наружу, “во внешний мир”.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Объявление параметров имеет вид: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	    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тип1 имя1, тип2 имя2,…, тип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N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 имя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N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/>
            </a:r>
            <a:br>
              <a:rPr lang="ru-RU" altLang="en-US" sz="1100" b="0" i="1" smtClean="0">
                <a:latin typeface="Times New Roman" panose="02020603050405020304" pitchFamily="18" charset="0"/>
              </a:rPr>
            </a:br>
            <a:r>
              <a:rPr lang="ru-RU" altLang="en-US" sz="1100" b="0" smtClean="0">
                <a:latin typeface="Times New Roman" panose="02020603050405020304" pitchFamily="18" charset="0"/>
              </a:rPr>
              <a:t>Если список параметров пуст, пишут круглые скобки без параметров.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Тело метода представляет последовательность операторов, реализующую необходимый алгоритм. </a:t>
            </a:r>
          </a:p>
          <a:p>
            <a:pPr marL="542925" indent="-180975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Эта последовательность может быть пустой, в этом случае говорят о заглушке – то есть заготовке метода, имеющей только имя и список параметров, но с отсутствующей реализацией. 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Иногда в такой заглушке вместо “правильной” реализации временно пишут операторы служебного вывода в консольное окно или в файл.</a:t>
            </a:r>
          </a:p>
        </p:txBody>
      </p:sp>
    </p:spTree>
    <p:extLst>
      <p:ext uri="{BB962C8B-B14F-4D97-AF65-F5344CB8AC3E}">
        <p14:creationId xmlns:p14="http://schemas.microsoft.com/office/powerpoint/2010/main" val="18431361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1F7355-F465-4538-8302-81C8BD1ACFC1}" type="slidenum">
              <a:rPr lang="ru-RU" altLang="en-US" sz="900">
                <a:latin typeface="Tahoma" panose="020B0604030504040204" pitchFamily="34" charset="0"/>
              </a:rPr>
              <a:pPr/>
              <a:t>73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AutoNum type="arabicPeriod"/>
            </a:pPr>
            <a:endParaRPr lang="en-US" altLang="en-US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328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C1A8D1-16B9-403E-9358-29FF6A9C533D}" type="slidenum">
              <a:rPr lang="ru-RU" altLang="en-US" sz="900">
                <a:latin typeface="Tahoma" panose="020B0604030504040204" pitchFamily="34" charset="0"/>
              </a:rPr>
              <a:pPr/>
              <a:t>74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Оператор </a:t>
            </a:r>
            <a:r>
              <a:rPr lang="ru-RU" sz="1100" b="0" dirty="0" err="1" smtClean="0">
                <a:latin typeface="Times New Roman" pitchFamily="18" charset="0"/>
              </a:rPr>
              <a:t>return</a:t>
            </a:r>
            <a:r>
              <a:rPr lang="ru-RU" sz="1100" b="0" dirty="0" smtClean="0">
                <a:latin typeface="Times New Roman" pitchFamily="18" charset="0"/>
              </a:rPr>
              <a:t> осуществляет прерывание выполнения подпрограммы, поэтому его обычно используют в ветвях операторов </a:t>
            </a:r>
            <a:r>
              <a:rPr lang="ru-RU" sz="1100" b="0" dirty="0" err="1" smtClean="0">
                <a:latin typeface="Times New Roman" pitchFamily="18" charset="0"/>
              </a:rPr>
              <a:t>if-else</a:t>
            </a:r>
            <a:r>
              <a:rPr lang="ru-RU" sz="1100" b="0" dirty="0" smtClean="0">
                <a:latin typeface="Times New Roman" pitchFamily="18" charset="0"/>
              </a:rPr>
              <a:t> или </a:t>
            </a:r>
            <a:r>
              <a:rPr lang="ru-RU" sz="1100" b="0" dirty="0" err="1" smtClean="0">
                <a:latin typeface="Times New Roman" pitchFamily="18" charset="0"/>
              </a:rPr>
              <a:t>switch-case</a:t>
            </a:r>
            <a:r>
              <a:rPr lang="ru-RU" sz="1100" b="0" dirty="0" smtClean="0">
                <a:latin typeface="Times New Roman" pitchFamily="18" charset="0"/>
              </a:rPr>
              <a:t> в случаях, когда необходимо возвращать тот или иной результат в зависимости от различных условий.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Если в подпрограмме-функции в какой-либо из ветвей не использовать оператор </a:t>
            </a:r>
            <a:r>
              <a:rPr lang="ru-RU" sz="1100" b="0" dirty="0" err="1" smtClean="0">
                <a:latin typeface="Times New Roman" pitchFamily="18" charset="0"/>
              </a:rPr>
              <a:t>return</a:t>
            </a:r>
            <a:r>
              <a:rPr lang="ru-RU" sz="1100" b="0" dirty="0" smtClean="0">
                <a:latin typeface="Times New Roman" pitchFamily="18" charset="0"/>
              </a:rPr>
              <a:t>, будет выдана ошибка компиляции с диагностикой “</a:t>
            </a:r>
            <a:r>
              <a:rPr lang="ru-RU" sz="1100" b="0" dirty="0" err="1" smtClean="0">
                <a:latin typeface="Times New Roman" pitchFamily="18" charset="0"/>
              </a:rPr>
              <a:t>missing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ru-RU" sz="1100" b="0" dirty="0" err="1" smtClean="0">
                <a:latin typeface="Times New Roman" pitchFamily="18" charset="0"/>
              </a:rPr>
              <a:t>return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ru-RU" sz="1100" b="0" dirty="0" err="1" smtClean="0">
                <a:latin typeface="Times New Roman" pitchFamily="18" charset="0"/>
              </a:rPr>
              <a:t>statement</a:t>
            </a:r>
            <a:r>
              <a:rPr lang="ru-RU" sz="1100" b="0" dirty="0" smtClean="0">
                <a:latin typeface="Times New Roman" pitchFamily="18" charset="0"/>
              </a:rPr>
              <a:t>” – “ошибочное высказывание с </a:t>
            </a:r>
            <a:r>
              <a:rPr lang="ru-RU" sz="1100" b="0" dirty="0" err="1" smtClean="0">
                <a:latin typeface="Times New Roman" pitchFamily="18" charset="0"/>
              </a:rPr>
              <a:t>return</a:t>
            </a:r>
            <a:r>
              <a:rPr lang="ru-RU" sz="1100" b="0" dirty="0" smtClean="0">
                <a:latin typeface="Times New Roman" pitchFamily="18" charset="0"/>
              </a:rPr>
              <a:t>”.</a:t>
            </a:r>
          </a:p>
          <a:p>
            <a:pPr eaLnBrk="1" hangingPunct="1"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496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F12BC-8552-4FA9-B047-08F020BC90F6}" type="slidenum">
              <a:rPr lang="ru-RU" altLang="en-US" sz="900">
                <a:latin typeface="Tahoma" panose="020B0604030504040204" pitchFamily="34" charset="0"/>
              </a:rPr>
              <a:pPr/>
              <a:t>75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В данном примере метод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integerLager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сравнивает два числа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i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и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d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разных типов</a:t>
            </a:r>
            <a:r>
              <a:rPr lang="en-US" altLang="en-US" sz="1200" b="0" smtClean="0">
                <a:latin typeface="Times New Roman" panose="02020603050405020304" pitchFamily="18" charset="0"/>
              </a:rPr>
              <a:t>.</a:t>
            </a:r>
            <a:r>
              <a:rPr lang="ru-RU" altLang="en-US" sz="1200" b="0" smtClean="0">
                <a:latin typeface="Times New Roman" panose="02020603050405020304" pitchFamily="18" charset="0"/>
              </a:rPr>
              <a:t> В том случае, когда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i&gt;d,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метод возвращает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true,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в противном случае –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false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В случае отсутствия строки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return false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в исходном коде метода, при компиляции программы возникнет ошибка.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Причина ошибки в том, что метод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integerLager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объявлен как булевский, а значит обязан возвращать булевское значение при любом вызове. В случае отсутствия строки </a:t>
            </a:r>
            <a:r>
              <a:rPr lang="en-US" altLang="en-US" sz="1200" b="0" smtClean="0">
                <a:latin typeface="Times New Roman" panose="02020603050405020304" pitchFamily="18" charset="0"/>
              </a:rPr>
              <a:t>return false,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это условие будет выполняться не всегда, за чем следит компилятор.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4121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A5D21D-F80B-42FF-AEAF-0B7FDADC44A1}" type="slidenum">
              <a:rPr lang="ru-RU" altLang="en-US" sz="900">
                <a:latin typeface="Tahoma" panose="020B0604030504040204" pitchFamily="34" charset="0"/>
              </a:rPr>
              <a:pPr/>
              <a:t>76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Вызов метода осуществляется путем указания его имени с последующим перечислением в круглых скобках параметров метода. </a:t>
            </a:r>
            <a:br>
              <a:rPr lang="ru-RU" altLang="en-US" sz="1200" b="0" smtClean="0">
                <a:latin typeface="Times New Roman" panose="02020603050405020304" pitchFamily="18" charset="0"/>
              </a:rPr>
            </a:br>
            <a:r>
              <a:rPr lang="ru-RU" altLang="en-US" sz="11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В данном примере метод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integerLager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используется для сравнения чисел 42 и 12.5. Так как этот метод возвращает булевское значение, его можно использовать в любой конструкции, принимающей булевское значение, например в операторе </a:t>
            </a:r>
            <a:r>
              <a:rPr lang="en-US" altLang="en-US" sz="1100" b="0" i="1" smtClean="0">
                <a:latin typeface="Times New Roman" panose="02020603050405020304" pitchFamily="18" charset="0"/>
              </a:rPr>
              <a:t>if.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Параметры, указанные в заголовке функции при её декларации, называются формальными. А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те параметры, которые подставляются во время вызова функции, называются фактическими.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endParaRPr lang="ru-RU" altLang="en-US" sz="1200" b="0" smtClean="0">
              <a:latin typeface="Times New Roman" panose="02020603050405020304" pitchFamily="18" charset="0"/>
            </a:endParaRP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200" b="0" smtClean="0">
                <a:latin typeface="Times New Roman" panose="02020603050405020304" pitchFamily="18" charset="0"/>
              </a:rPr>
              <a:t>Формальные параметры нужны для того, чтобы указать последовательность действий с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фактическими параметрами после того, как те будут переданы в подпрограмму во время</a:t>
            </a:r>
            <a:r>
              <a:rPr lang="en-US" altLang="en-US" sz="1200" b="0" smtClean="0">
                <a:latin typeface="Times New Roman" panose="02020603050405020304" pitchFamily="18" charset="0"/>
              </a:rPr>
              <a:t> </a:t>
            </a:r>
            <a:r>
              <a:rPr lang="ru-RU" altLang="en-US" sz="1200" b="0" smtClean="0">
                <a:latin typeface="Times New Roman" panose="02020603050405020304" pitchFamily="18" charset="0"/>
              </a:rPr>
              <a:t>вызова.</a:t>
            </a:r>
          </a:p>
        </p:txBody>
      </p:sp>
    </p:spTree>
    <p:extLst>
      <p:ext uri="{BB962C8B-B14F-4D97-AF65-F5344CB8AC3E}">
        <p14:creationId xmlns:p14="http://schemas.microsoft.com/office/powerpoint/2010/main" val="3792225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51F754-7772-4AF3-B38C-8F007377F8B4}" type="slidenum">
              <a:rPr lang="ru-RU" altLang="en-US" sz="900">
                <a:latin typeface="Tahoma" panose="020B0604030504040204" pitchFamily="34" charset="0"/>
              </a:rPr>
              <a:pPr/>
              <a:t>77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  <a:ln/>
        </p:spPr>
        <p:txBody>
          <a:bodyPr/>
          <a:lstStyle/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Список параметров – это объявление через запятую переменных, с помощью которых можно передавать значения и объекты в подпрограмму снаружи, “из внешнего мира”, и передавать объекты из подпрограмму наружу, “во внешний мир”.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Объявление параметров имеет вид тип1 имя1, тип2 имя2,…, </a:t>
            </a:r>
            <a:r>
              <a:rPr lang="ru-RU" sz="1200" b="0" dirty="0" err="1" smtClean="0">
                <a:latin typeface="Times New Roman" pitchFamily="18" charset="0"/>
              </a:rPr>
              <a:t>типN</a:t>
            </a:r>
            <a:r>
              <a:rPr lang="ru-RU" sz="1200" b="0" dirty="0" smtClean="0">
                <a:latin typeface="Times New Roman" pitchFamily="18" charset="0"/>
              </a:rPr>
              <a:t> </a:t>
            </a:r>
            <a:r>
              <a:rPr lang="ru-RU" sz="1200" b="0" dirty="0" err="1" smtClean="0">
                <a:latin typeface="Times New Roman" pitchFamily="18" charset="0"/>
              </a:rPr>
              <a:t>имяN</a:t>
            </a:r>
            <a:r>
              <a:rPr lang="ru-RU" sz="1200" b="0" dirty="0" smtClean="0">
                <a:latin typeface="Times New Roman" pitchFamily="18" charset="0"/>
              </a:rPr>
              <a:t>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Если список параметров пуст, пишут круглые скобки без параметров.</a:t>
            </a:r>
          </a:p>
          <a:p>
            <a:pPr eaLnBrk="1" hangingPunct="1"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336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681C88-3707-4390-8DB6-841BB03335BC}" type="slidenum">
              <a:rPr lang="ru-RU" altLang="en-US" sz="900">
                <a:latin typeface="Tahoma" panose="020B0604030504040204" pitchFamily="34" charset="0"/>
              </a:rPr>
              <a:pPr/>
              <a:t>78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42925" indent="-180975" eaLnBrk="1" hangingPunct="1">
              <a:defRPr/>
            </a:pPr>
            <a:r>
              <a:rPr lang="ru-RU" sz="1200" b="0" dirty="0" smtClean="0">
                <a:latin typeface="Times New Roman" pitchFamily="18" charset="0"/>
              </a:rPr>
              <a:t>	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В данном примере рассматривается вопрос о способе передачи параметров в методы </a:t>
            </a:r>
            <a:r>
              <a:rPr lang="en-US" sz="1000" b="0" i="1" dirty="0" smtClean="0">
                <a:latin typeface="Times New Roman" pitchFamily="18" charset="0"/>
              </a:rPr>
              <a:t>Java. </a:t>
            </a:r>
            <a:r>
              <a:rPr lang="ru-RU" sz="1000" b="0" i="1" dirty="0" smtClean="0">
                <a:latin typeface="Times New Roman" pitchFamily="18" charset="0"/>
              </a:rPr>
              <a:t>Другими словами этот вопрос формулируется так</a:t>
            </a:r>
            <a:r>
              <a:rPr lang="en-US" sz="1000" b="0" i="1" dirty="0" smtClean="0">
                <a:latin typeface="Times New Roman" pitchFamily="18" charset="0"/>
              </a:rPr>
              <a:t>: </a:t>
            </a:r>
            <a:r>
              <a:rPr lang="ru-RU" sz="1000" b="0" i="1" dirty="0" smtClean="0">
                <a:latin typeface="Times New Roman" pitchFamily="18" charset="0"/>
              </a:rPr>
              <a:t>можно ли в теле метода изменить переданный снаружи параметр?</a:t>
            </a:r>
          </a:p>
          <a:p>
            <a:pPr eaLnBrk="1" hangingPunct="1">
              <a:defRPr/>
            </a:pPr>
            <a:endParaRPr lang="ru-RU" sz="10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7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4B0616-398D-4A14-B025-AC58723B46AC}" type="slidenum">
              <a:rPr lang="ru-RU" altLang="en-US" sz="900">
                <a:latin typeface="Tahoma" panose="020B0604030504040204" pitchFamily="34" charset="0"/>
              </a:rPr>
              <a:pPr/>
              <a:t>79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  <a:ln/>
        </p:spPr>
        <p:txBody>
          <a:bodyPr/>
          <a:lstStyle/>
          <a:p>
            <a:pPr marL="542925" indent="0" eaLnBrk="1" hangingPunct="1">
              <a:defRPr/>
            </a:pPr>
            <a:r>
              <a:rPr lang="ru-RU" sz="1000" b="0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Из примера, приведенного на слайде, видно, что операции внутри метода </a:t>
            </a:r>
            <a:r>
              <a:rPr lang="en-US" sz="1000" b="0" i="1" dirty="0" smtClean="0">
                <a:latin typeface="Times New Roman" pitchFamily="18" charset="0"/>
              </a:rPr>
              <a:t>increment </a:t>
            </a:r>
            <a:r>
              <a:rPr lang="ru-RU" sz="1000" b="0" i="1" dirty="0" smtClean="0">
                <a:latin typeface="Times New Roman" pitchFamily="18" charset="0"/>
              </a:rPr>
              <a:t>никак не затрагивают внешнюю переменную </a:t>
            </a:r>
            <a:r>
              <a:rPr lang="en-US" sz="1000" b="0" i="1" dirty="0" err="1" smtClean="0">
                <a:latin typeface="Times New Roman" pitchFamily="18" charset="0"/>
              </a:rPr>
              <a:t>myInt</a:t>
            </a:r>
            <a:r>
              <a:rPr lang="en-US" sz="1000" b="0" i="1" dirty="0" smtClean="0">
                <a:latin typeface="Times New Roman" pitchFamily="18" charset="0"/>
              </a:rPr>
              <a:t>. </a:t>
            </a:r>
            <a:r>
              <a:rPr lang="ru-RU" sz="1000" b="0" i="1" dirty="0" smtClean="0">
                <a:latin typeface="Times New Roman" pitchFamily="18" charset="0"/>
              </a:rPr>
              <a:t>Значение, которое изменяется внутри метода, – это значение его параметра – переменной </a:t>
            </a:r>
            <a:r>
              <a:rPr lang="en-US" sz="1000" b="0" i="1" dirty="0" err="1" smtClean="0">
                <a:latin typeface="Times New Roman" pitchFamily="18" charset="0"/>
              </a:rPr>
              <a:t>tmpInt</a:t>
            </a:r>
            <a:r>
              <a:rPr lang="en-US" sz="1000" b="0" i="1" dirty="0" smtClean="0">
                <a:latin typeface="Times New Roman" pitchFamily="18" charset="0"/>
              </a:rPr>
              <a:t>, </a:t>
            </a:r>
            <a:r>
              <a:rPr lang="ru-RU" sz="1000" b="0" i="1" dirty="0" smtClean="0">
                <a:latin typeface="Times New Roman" pitchFamily="18" charset="0"/>
              </a:rPr>
              <a:t>в которую перед началом работы метода копируется значение переменной </a:t>
            </a:r>
            <a:r>
              <a:rPr lang="en-US" sz="1000" b="0" i="1" dirty="0" err="1" smtClean="0">
                <a:latin typeface="Times New Roman" pitchFamily="18" charset="0"/>
              </a:rPr>
              <a:t>myInt</a:t>
            </a:r>
            <a:r>
              <a:rPr lang="en-US" sz="1000" b="0" i="1" dirty="0" smtClean="0">
                <a:latin typeface="Times New Roman" pitchFamily="18" charset="0"/>
              </a:rPr>
              <a:t>. </a:t>
            </a:r>
            <a:r>
              <a:rPr lang="ru-RU" sz="1000" b="0" i="1" dirty="0" smtClean="0">
                <a:latin typeface="Times New Roman" pitchFamily="18" charset="0"/>
              </a:rPr>
              <a:t>Далее </a:t>
            </a:r>
            <a:r>
              <a:rPr lang="en-US" sz="1000" b="0" i="1" dirty="0" err="1" smtClean="0">
                <a:latin typeface="Times New Roman" pitchFamily="18" charset="0"/>
              </a:rPr>
              <a:t>tmpInt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ru-RU" sz="1000" b="0" i="1" dirty="0" smtClean="0">
                <a:latin typeface="Times New Roman" pitchFamily="18" charset="0"/>
              </a:rPr>
              <a:t>выступает уже в качестве локальной переменной метода.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Подобный способ передачи параметра называется передачей по значению.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Все параметры примитивных типов в </a:t>
            </a:r>
            <a:r>
              <a:rPr lang="en-US" sz="1200" b="0" dirty="0" smtClean="0">
                <a:latin typeface="Times New Roman" pitchFamily="18" charset="0"/>
              </a:rPr>
              <a:t>Java </a:t>
            </a:r>
            <a:r>
              <a:rPr lang="ru-RU" sz="1200" b="0" dirty="0" smtClean="0">
                <a:latin typeface="Times New Roman" pitchFamily="18" charset="0"/>
              </a:rPr>
              <a:t>передаются по значению.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Изменить этот механизм в текущей реализации </a:t>
            </a:r>
            <a:r>
              <a:rPr lang="en-US" sz="1200" b="0" dirty="0" smtClean="0">
                <a:latin typeface="Times New Roman" pitchFamily="18" charset="0"/>
              </a:rPr>
              <a:t>Java </a:t>
            </a:r>
            <a:r>
              <a:rPr lang="ru-RU" sz="1200" b="0" dirty="0" smtClean="0">
                <a:latin typeface="Times New Roman" pitchFamily="18" charset="0"/>
              </a:rPr>
              <a:t>нельзя. </a:t>
            </a:r>
          </a:p>
          <a:p>
            <a:pPr eaLnBrk="1" hangingPunct="1">
              <a:defRPr/>
            </a:pPr>
            <a:endParaRPr lang="ru-RU" sz="12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E9143C-E532-4724-9809-1673110DE04F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Написание программы начинается с определения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класса</a:t>
            </a:r>
            <a:r>
              <a:rPr lang="ru-RU" altLang="en-US" sz="1100" b="0" smtClean="0">
                <a:latin typeface="Times New Roman" panose="02020603050405020304" pitchFamily="18" charset="0"/>
              </a:rPr>
              <a:t>.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Класс – это контейнер, в который помещается весь Java-код, вне классов в Java никакого кода не существует.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Простейший класс состоит из ключевого слова class, за которым следует имя и пары фигурных скобок.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По соглашению о написании кода имя класса должно начинаться с прописной буквы.</a:t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Так как это сделано в примере на слайде.</a:t>
            </a:r>
            <a:r>
              <a:rPr lang="ru-RU" altLang="en-US" sz="1000" b="0" smtClean="0">
                <a:latin typeface="Times New Roman" panose="02020603050405020304" pitchFamily="18" charset="0"/>
              </a:rPr>
              <a:t> </a:t>
            </a:r>
            <a:br>
              <a:rPr lang="ru-RU" altLang="en-US" sz="1000" b="0" smtClean="0">
                <a:latin typeface="Times New Roman" panose="02020603050405020304" pitchFamily="18" charset="0"/>
              </a:rPr>
            </a:br>
            <a:r>
              <a:rPr lang="ru-RU" altLang="en-US" sz="1000" b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 В данном модуле будут рассмотрены классы в общих чертах, подробнее о них см. Тему 6 «Классы и объекты».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</a:t>
            </a:r>
            <a:endParaRPr lang="ru-RU" altLang="en-US" sz="1100" b="0" i="1" smtClean="0">
              <a:latin typeface="Times New Roman" panose="02020603050405020304" pitchFamily="18" charset="0"/>
            </a:endParaRP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en-US" altLang="en-US" sz="1100" b="0" smtClean="0">
                <a:latin typeface="Times New Roman" panose="02020603050405020304" pitchFamily="18" charset="0"/>
              </a:rPr>
              <a:t>Java – регистрочувствительный язык. </a:t>
            </a:r>
            <a:r>
              <a:rPr lang="ru-RU" altLang="en-US" sz="1100" b="0" smtClean="0">
                <a:latin typeface="Times New Roman" panose="02020603050405020304" pitchFamily="18" charset="0"/>
              </a:rPr>
              <a:t/>
            </a:r>
            <a:br>
              <a:rPr lang="ru-RU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 </a:t>
            </a:r>
            <a:r>
              <a:rPr lang="en-US" altLang="en-US" sz="1000" b="0" i="1" smtClean="0">
                <a:latin typeface="Times New Roman" panose="02020603050405020304" pitchFamily="18" charset="0"/>
              </a:rPr>
              <a:t>Имя HelloWorld отличается от имен helloworld, helloWorld и Helloworld. Также различными являются и слова class, Class и CLASS.</a:t>
            </a:r>
            <a:r>
              <a:rPr lang="en-US" altLang="en-US" sz="1100" b="0" u="sng" smtClean="0">
                <a:latin typeface="Times New Roman" panose="02020603050405020304" pitchFamily="18" charset="0"/>
              </a:rPr>
              <a:t>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Когда создается автономное приложение, виртуальная машина Java должна знать, с какого места начинать исполнять код. </a:t>
            </a:r>
          </a:p>
          <a:p>
            <a:pPr marL="622300" eaLnBrk="1" hangingPunct="1">
              <a:lnSpc>
                <a:spcPct val="90000"/>
              </a:lnSpc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anose="02020603050405020304" pitchFamily="18" charset="0"/>
              </a:rPr>
              <a:t>Для начала исполнения JVM ищет и вызывает специальный </a:t>
            </a:r>
            <a:r>
              <a:rPr lang="ru-RU" altLang="en-US" sz="1100" b="0" i="1" smtClean="0">
                <a:latin typeface="Times New Roman" panose="02020603050405020304" pitchFamily="18" charset="0"/>
              </a:rPr>
              <a:t>метод</a:t>
            </a:r>
            <a:r>
              <a:rPr lang="ru-RU" altLang="en-US" sz="1100" b="0" smtClean="0">
                <a:latin typeface="Times New Roman" panose="02020603050405020304" pitchFamily="18" charset="0"/>
              </a:rPr>
              <a:t> – public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static void main</a:t>
            </a:r>
            <a:r>
              <a:rPr lang="ru-RU" altLang="en-US" sz="1100" b="0" smtClean="0">
                <a:latin typeface="Times New Roman" panose="02020603050405020304" pitchFamily="18" charset="0"/>
              </a:rPr>
              <a:t>(</a:t>
            </a:r>
            <a:r>
              <a:rPr lang="en-US" altLang="en-US" sz="1100" b="0" smtClean="0">
                <a:latin typeface="Times New Roman" panose="02020603050405020304" pitchFamily="18" charset="0"/>
              </a:rPr>
              <a:t>String</a:t>
            </a:r>
            <a:r>
              <a:rPr lang="ru-RU" altLang="en-US" sz="1100" b="0" smtClean="0">
                <a:latin typeface="Times New Roman" panose="02020603050405020304" pitchFamily="18" charset="0"/>
              </a:rPr>
              <a:t>[] </a:t>
            </a:r>
            <a:r>
              <a:rPr lang="en-US" altLang="en-US" sz="1100" b="0" smtClean="0">
                <a:latin typeface="Times New Roman" panose="02020603050405020304" pitchFamily="18" charset="0"/>
              </a:rPr>
              <a:t>args</a:t>
            </a:r>
            <a:r>
              <a:rPr lang="ru-RU" altLang="en-US" sz="1100" b="0" smtClean="0">
                <a:latin typeface="Times New Roman" panose="02020603050405020304" pitchFamily="18" charset="0"/>
              </a:rPr>
              <a:t>).</a:t>
            </a:r>
            <a:r>
              <a:rPr lang="en-US" altLang="en-US" sz="1100" b="0" smtClean="0">
                <a:latin typeface="Times New Roman" panose="02020603050405020304" pitchFamily="18" charset="0"/>
              </a:rPr>
              <a:t> JVM</a:t>
            </a:r>
            <a:r>
              <a:rPr lang="ru-RU" altLang="en-US" sz="110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smtClean="0">
                <a:latin typeface="Times New Roman" panose="02020603050405020304" pitchFamily="18" charset="0"/>
              </a:rPr>
              <a:t>использует этот метод для начала работы программы. </a:t>
            </a:r>
            <a:r>
              <a:rPr lang="en-US" altLang="en-US" sz="1100" b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smtClean="0">
                <a:latin typeface="Times New Roman" panose="02020603050405020304" pitchFamily="18" charset="0"/>
              </a:rPr>
            </a:b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en-US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Подробнее о методах см. Тему 4 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«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Методы</a:t>
            </a:r>
            <a:r>
              <a:rPr lang="ru-RU" altLang="en-US" sz="1000" b="0" i="1" smtClean="0">
                <a:latin typeface="Times New Roman" panose="02020603050405020304" pitchFamily="18" charset="0"/>
              </a:rPr>
              <a:t>»</a:t>
            </a:r>
            <a:r>
              <a:rPr lang="ru-RU" altLang="en-US" sz="1000" b="0" i="1" smtClean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en-US" sz="1000" b="0" i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545838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B4EDF5-D652-4ED0-8224-0A730CA596C2}" type="slidenum">
              <a:rPr lang="ru-RU" altLang="en-US" sz="900">
                <a:latin typeface="Tahoma" panose="020B0604030504040204" pitchFamily="34" charset="0"/>
              </a:rPr>
              <a:pPr/>
              <a:t>80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  <a:ln/>
        </p:spPr>
        <p:txBody>
          <a:bodyPr/>
          <a:lstStyle/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Сигнатура – это уникальный идентификатор метода.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Методы, имеющие разные сигнатуры, считаются различными.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Понятие сигнатуры важно при задании подпрограмм с одинаковыми именами, но разными списками параметров – перегрузке (</a:t>
            </a:r>
            <a:r>
              <a:rPr lang="ru-RU" sz="1200" b="0" dirty="0" err="1" smtClean="0">
                <a:latin typeface="Times New Roman" pitchFamily="18" charset="0"/>
              </a:rPr>
              <a:t>overloading</a:t>
            </a:r>
            <a:r>
              <a:rPr lang="ru-RU" sz="1200" b="0" dirty="0" smtClean="0">
                <a:latin typeface="Times New Roman" pitchFamily="18" charset="0"/>
              </a:rPr>
              <a:t>) подпрограмм.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Методы, имеющие одинаковое имя, но разные сигнатуры, разрешается перегружать. Если же сигнатуры совпадают, перегрузка запрещена.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Для задания перегруженных методов в </a:t>
            </a:r>
            <a:r>
              <a:rPr lang="ru-RU" sz="1200" b="0" dirty="0" err="1" smtClean="0">
                <a:latin typeface="Times New Roman" pitchFamily="18" charset="0"/>
              </a:rPr>
              <a:t>Java</a:t>
            </a:r>
            <a:r>
              <a:rPr lang="ru-RU" sz="1200" b="0" dirty="0" smtClean="0">
                <a:latin typeface="Times New Roman" pitchFamily="18" charset="0"/>
              </a:rPr>
              <a:t> не требуется никаких дополнительных действий по сравнению с заданием обычных методов. </a:t>
            </a:r>
          </a:p>
          <a:p>
            <a:pPr marL="536575" indent="-17462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200" b="0" dirty="0" smtClean="0">
                <a:latin typeface="Times New Roman" pitchFamily="18" charset="0"/>
              </a:rPr>
              <a:t>Если же перегрузка запрещена, компилятор выдаст сообщение об ошибке.</a:t>
            </a:r>
          </a:p>
          <a:p>
            <a:pPr eaLnBrk="1" hangingPunct="1">
              <a:buClr>
                <a:schemeClr val="bg2"/>
              </a:buClr>
              <a:buSzPct val="70000"/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0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716CC6-923E-4FC0-A4A8-4445260F14AD}" type="slidenum">
              <a:rPr lang="ru-RU" altLang="en-US" sz="900">
                <a:latin typeface="Tahoma" panose="020B0604030504040204" pitchFamily="34" charset="0"/>
              </a:rPr>
              <a:pPr/>
              <a:t>81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42925" indent="-180975" eaLnBrk="1" hangingPunct="1">
              <a:defRPr/>
            </a:pPr>
            <a:r>
              <a:rPr lang="ru-RU" sz="1200" b="0" dirty="0" smtClean="0">
                <a:latin typeface="Times New Roman" pitchFamily="18" charset="0"/>
              </a:rPr>
              <a:t>	</a:t>
            </a:r>
            <a:r>
              <a:rPr lang="ru-RU" sz="1100" b="0" dirty="0" smtClean="0">
                <a:latin typeface="Times New Roman" pitchFamily="18" charset="0"/>
              </a:rPr>
              <a:t>При вызове перегруженного метода, виртуальная машина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определяет, какой из его вариантов вызвать, по списку переданных параметров. </a:t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Если вызвать метод </a:t>
            </a:r>
            <a:r>
              <a:rPr lang="en-US" sz="1000" b="0" i="1" dirty="0" err="1" smtClean="0">
                <a:latin typeface="Times New Roman" pitchFamily="18" charset="0"/>
              </a:rPr>
              <a:t>addNumbers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ru-RU" sz="1000" b="0" i="1" dirty="0" smtClean="0">
                <a:latin typeface="Times New Roman" pitchFamily="18" charset="0"/>
              </a:rPr>
              <a:t>с параметрами типа </a:t>
            </a:r>
            <a:r>
              <a:rPr lang="en-US" sz="1000" b="0" i="1" dirty="0" smtClean="0">
                <a:latin typeface="Times New Roman" pitchFamily="18" charset="0"/>
              </a:rPr>
              <a:t>(</a:t>
            </a:r>
            <a:r>
              <a:rPr lang="en-US" sz="1000" b="0" i="1" dirty="0" err="1" smtClean="0">
                <a:latin typeface="Times New Roman" pitchFamily="18" charset="0"/>
              </a:rPr>
              <a:t>int</a:t>
            </a:r>
            <a:r>
              <a:rPr lang="en-US" sz="1000" b="0" i="1" dirty="0" smtClean="0">
                <a:latin typeface="Times New Roman" pitchFamily="18" charset="0"/>
              </a:rPr>
              <a:t>, </a:t>
            </a:r>
            <a:r>
              <a:rPr lang="en-US" sz="1000" b="0" i="1" dirty="0" err="1" smtClean="0">
                <a:latin typeface="Times New Roman" pitchFamily="18" charset="0"/>
              </a:rPr>
              <a:t>int</a:t>
            </a:r>
            <a:r>
              <a:rPr lang="en-US" sz="1000" b="0" i="1" dirty="0" smtClean="0">
                <a:latin typeface="Times New Roman" pitchFamily="18" charset="0"/>
              </a:rPr>
              <a:t>), </a:t>
            </a:r>
            <a:r>
              <a:rPr lang="ru-RU" sz="1000" b="0" i="1" dirty="0" smtClean="0">
                <a:latin typeface="Times New Roman" pitchFamily="18" charset="0"/>
              </a:rPr>
              <a:t>то будет вызвана версия (1), а если с параметрами типа (</a:t>
            </a:r>
            <a:r>
              <a:rPr lang="en-US" sz="1000" b="0" i="1" dirty="0" err="1" smtClean="0">
                <a:latin typeface="Times New Roman" pitchFamily="18" charset="0"/>
              </a:rPr>
              <a:t>int</a:t>
            </a:r>
            <a:r>
              <a:rPr lang="en-US" sz="1000" b="0" i="1" dirty="0" smtClean="0">
                <a:latin typeface="Times New Roman" pitchFamily="18" charset="0"/>
              </a:rPr>
              <a:t>, double</a:t>
            </a:r>
            <a:r>
              <a:rPr lang="ru-RU" sz="1000" b="0" i="1" dirty="0" smtClean="0">
                <a:latin typeface="Times New Roman" pitchFamily="18" charset="0"/>
              </a:rPr>
              <a:t>)</a:t>
            </a:r>
            <a:r>
              <a:rPr lang="en-US" sz="1000" b="0" i="1" dirty="0" smtClean="0">
                <a:latin typeface="Times New Roman" pitchFamily="18" charset="0"/>
              </a:rPr>
              <a:t>, </a:t>
            </a:r>
            <a:r>
              <a:rPr lang="ru-RU" sz="1000" b="0" i="1" dirty="0" smtClean="0">
                <a:latin typeface="Times New Roman" pitchFamily="18" charset="0"/>
              </a:rPr>
              <a:t>то третья.</a:t>
            </a:r>
          </a:p>
          <a:p>
            <a:pPr eaLnBrk="1" hangingPunct="1">
              <a:defRPr/>
            </a:pPr>
            <a:endParaRPr lang="ru-RU" sz="10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052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D2CEBA-7EAE-4E49-B9B4-4E69F51732A8}" type="slidenum">
              <a:rPr lang="ru-RU" altLang="en-US" sz="900">
                <a:latin typeface="Tahoma" panose="020B0604030504040204" pitchFamily="34" charset="0"/>
              </a:rPr>
              <a:pPr/>
              <a:t>82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42925" indent="-180975" eaLnBrk="1" hangingPunct="1">
              <a:defRPr/>
            </a:pPr>
            <a:r>
              <a:rPr lang="ru-RU" sz="1200" b="0" dirty="0" smtClean="0">
                <a:latin typeface="Times New Roman" pitchFamily="18" charset="0"/>
              </a:rPr>
              <a:t>	</a:t>
            </a:r>
            <a:r>
              <a:rPr lang="ru-RU" sz="1100" b="0" dirty="0" smtClean="0">
                <a:latin typeface="Times New Roman" pitchFamily="18" charset="0"/>
              </a:rPr>
              <a:t>Если среди перегруженных методов среди разрешённых вариантов не удаётся найти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предпочтительный, при компиляции класса, где делается вызов, выдаётся диагностика ошибки.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/>
            </a:r>
            <a:br>
              <a:rPr lang="ru-RU" sz="1100" b="0" dirty="0" smtClean="0">
                <a:latin typeface="Times New Roman" pitchFamily="18" charset="0"/>
              </a:rPr>
            </a:b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Так бы случилось, если бы мы имели реализацию класса Math2</a:t>
            </a:r>
            <a:r>
              <a:rPr lang="en-US" sz="1000" b="0" i="1" dirty="0" smtClean="0">
                <a:latin typeface="Times New Roman" pitchFamily="18" charset="0"/>
              </a:rPr>
              <a:t>, </a:t>
            </a:r>
            <a:r>
              <a:rPr lang="ru-RU" sz="1000" b="0" i="1" dirty="0" smtClean="0">
                <a:latin typeface="Times New Roman" pitchFamily="18" charset="0"/>
              </a:rPr>
              <a:t>приведенную на слайде. При вызове метода </a:t>
            </a:r>
            <a:r>
              <a:rPr lang="en-US" sz="1000" b="0" i="1" dirty="0" smtClean="0">
                <a:latin typeface="Times New Roman" pitchFamily="18" charset="0"/>
              </a:rPr>
              <a:t>product(b1,b2), </a:t>
            </a:r>
            <a:r>
              <a:rPr lang="ru-RU" sz="1000" b="0" i="1" dirty="0" smtClean="0">
                <a:latin typeface="Times New Roman" pitchFamily="18" charset="0"/>
              </a:rPr>
              <a:t>где </a:t>
            </a:r>
            <a:r>
              <a:rPr lang="en-US" sz="1000" b="0" i="1" dirty="0" smtClean="0">
                <a:latin typeface="Times New Roman" pitchFamily="18" charset="0"/>
              </a:rPr>
              <a:t>b1 </a:t>
            </a:r>
            <a:r>
              <a:rPr lang="ru-RU" sz="1000" b="0" i="1" dirty="0" smtClean="0">
                <a:latin typeface="Times New Roman" pitchFamily="18" charset="0"/>
              </a:rPr>
              <a:t>и </a:t>
            </a:r>
            <a:r>
              <a:rPr lang="en-US" sz="1000" b="0" i="1" dirty="0" smtClean="0">
                <a:latin typeface="Times New Roman" pitchFamily="18" charset="0"/>
              </a:rPr>
              <a:t>b2 – </a:t>
            </a:r>
            <a:r>
              <a:rPr lang="ru-RU" sz="1000" b="0" i="1" dirty="0" smtClean="0">
                <a:latin typeface="Times New Roman" pitchFamily="18" charset="0"/>
              </a:rPr>
              <a:t>переменные типа </a:t>
            </a:r>
            <a:r>
              <a:rPr lang="en-US" sz="1000" b="0" i="1" dirty="0" smtClean="0">
                <a:latin typeface="Times New Roman" pitchFamily="18" charset="0"/>
              </a:rPr>
              <a:t>byte, </a:t>
            </a:r>
            <a:r>
              <a:rPr lang="ru-RU" sz="1000" b="0" i="1" dirty="0" smtClean="0">
                <a:latin typeface="Times New Roman" pitchFamily="18" charset="0"/>
              </a:rPr>
              <a:t>компилятор не может определить, какую версию метода</a:t>
            </a:r>
            <a:r>
              <a:rPr lang="en-US" sz="1000" b="0" i="1" dirty="0" smtClean="0">
                <a:latin typeface="Times New Roman" pitchFamily="18" charset="0"/>
              </a:rPr>
              <a:t> product() </a:t>
            </a:r>
            <a:r>
              <a:rPr lang="ru-RU" sz="1000" b="0" i="1" dirty="0" smtClean="0">
                <a:latin typeface="Times New Roman" pitchFamily="18" charset="0"/>
              </a:rPr>
              <a:t>надо вызвать.</a:t>
            </a:r>
          </a:p>
          <a:p>
            <a:pPr eaLnBrk="1" hangingPunct="1">
              <a:defRPr/>
            </a:pPr>
            <a:endParaRPr lang="ru-RU" sz="1000" b="0" i="1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ru-RU" sz="1000" b="0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12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6B503B-9879-4D79-BE09-54195BDB5E20}" type="slidenum">
              <a:rPr lang="ru-RU" altLang="en-US" sz="900">
                <a:latin typeface="Tahoma" panose="020B0604030504040204" pitchFamily="34" charset="0"/>
              </a:rPr>
              <a:pPr/>
              <a:t>83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  <a:ln/>
        </p:spPr>
        <p:txBody>
          <a:bodyPr/>
          <a:lstStyle/>
          <a:p>
            <a:pPr marL="536575" lvl="1" indent="-174625" eaLnBrk="1" hangingPunct="1">
              <a:buFontTx/>
              <a:buAutoNum type="arabicPeriod"/>
              <a:defRPr/>
            </a:pPr>
            <a:r>
              <a:rPr lang="en-US" sz="1200" dirty="0" smtClean="0"/>
              <a:t> </a:t>
            </a:r>
            <a:r>
              <a:rPr lang="ru-RU" sz="1200" dirty="0" smtClean="0"/>
              <a:t>До выхода </a:t>
            </a:r>
            <a:r>
              <a:rPr lang="en-US" sz="1200" dirty="0" smtClean="0"/>
              <a:t>JDK 1.5 </a:t>
            </a:r>
            <a:r>
              <a:rPr lang="ru-RU" sz="1200" dirty="0" smtClean="0"/>
              <a:t>переменное количество параметров обрабатывалось двумя способами</a:t>
            </a:r>
            <a:r>
              <a:rPr lang="en-US" sz="1200" dirty="0" smtClean="0"/>
              <a:t>: </a:t>
            </a:r>
          </a:p>
          <a:p>
            <a:pPr marL="1076325" lvl="1" indent="-361950"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Если максимальное число аргументов невелико и известно, то можно было    </a:t>
            </a:r>
            <a:br>
              <a:rPr lang="ru-RU" dirty="0" smtClean="0"/>
            </a:br>
            <a:r>
              <a:rPr lang="ru-RU" dirty="0" smtClean="0"/>
              <a:t>создать перегруженные версии метода, по одной на каждый вариант списка передаваемых параметров.</a:t>
            </a:r>
            <a:endParaRPr lang="en-US" dirty="0" smtClean="0"/>
          </a:p>
          <a:p>
            <a:pPr marL="1076325" lvl="1" indent="-361950"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ru-RU" dirty="0" smtClean="0"/>
              <a:t>Если максимальное количество аргументов велико или неизвестно, то их можно поместить в массив, а этот массив передать методу. При этом необходимо вручную упаковывать аргументы в массив, что трудоемко и потенциально является источником ошибок.</a:t>
            </a:r>
          </a:p>
          <a:p>
            <a:pPr eaLnBrk="1" hangingPunct="1"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89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689F01-C8B4-4816-B932-CF28F8D60E51}" type="slidenum">
              <a:rPr lang="ru-RU" altLang="en-US" sz="900">
                <a:latin typeface="Tahoma" panose="020B0604030504040204" pitchFamily="34" charset="0"/>
              </a:rPr>
              <a:pPr/>
              <a:t>84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36575" lvl="1" indent="-174625" eaLnBrk="1" hangingPunct="1">
              <a:buFontTx/>
              <a:buAutoNum type="arabicPeriod"/>
            </a:pPr>
            <a:r>
              <a:rPr lang="ru-RU" altLang="en-US" sz="1200" smtClean="0"/>
              <a:t>Параметр переменной длины задается тремя точками</a:t>
            </a:r>
            <a:r>
              <a:rPr lang="en-US" altLang="en-US" sz="1200" smtClean="0"/>
              <a:t> (</a:t>
            </a:r>
            <a:r>
              <a:rPr lang="ru-RU" altLang="en-US" sz="1200" smtClean="0"/>
              <a:t>например, </a:t>
            </a:r>
            <a:r>
              <a:rPr lang="en-US" altLang="en-US" sz="1200" smtClean="0"/>
              <a:t/>
            </a:r>
            <a:br>
              <a:rPr lang="en-US" altLang="en-US" sz="1200" smtClean="0"/>
            </a:br>
            <a:r>
              <a:rPr lang="en-US" altLang="en-US" sz="1200" smtClean="0"/>
              <a:t>vaTest(int… v))</a:t>
            </a:r>
            <a:r>
              <a:rPr lang="ru-RU" altLang="en-US" sz="1200" smtClean="0"/>
              <a:t>.</a:t>
            </a:r>
          </a:p>
          <a:p>
            <a:pPr marL="536575" lvl="1" indent="-174625" eaLnBrk="1" hangingPunct="1">
              <a:buFontTx/>
              <a:buAutoNum type="arabicPeriod"/>
            </a:pPr>
            <a:r>
              <a:rPr lang="ru-RU" altLang="en-US" sz="1200" smtClean="0"/>
              <a:t>Эта синтаксическая запись сообщает компилятору, что метод </a:t>
            </a:r>
            <a:r>
              <a:rPr lang="en-US" altLang="en-US" sz="1200" smtClean="0"/>
              <a:t>vaTest() </a:t>
            </a:r>
            <a:r>
              <a:rPr lang="ru-RU" altLang="en-US" sz="1200" smtClean="0"/>
              <a:t>может вызываться без параметров, с одним или несколькими параметрами. </a:t>
            </a:r>
          </a:p>
          <a:p>
            <a:pPr marL="536575" lvl="1" indent="-174625" eaLnBrk="1" hangingPunct="1">
              <a:buFontTx/>
              <a:buAutoNum type="arabicPeriod"/>
            </a:pPr>
            <a:r>
              <a:rPr lang="ru-RU" altLang="en-US" sz="1200" smtClean="0"/>
              <a:t>В результате переменная </a:t>
            </a:r>
            <a:r>
              <a:rPr lang="en-US" altLang="en-US" sz="1200" smtClean="0"/>
              <a:t>v</a:t>
            </a:r>
            <a:r>
              <a:rPr lang="ru-RU" altLang="en-US" sz="1200" smtClean="0"/>
              <a:t>, аргумент переменной длины неявно объявляется массивом типа </a:t>
            </a:r>
            <a:r>
              <a:rPr lang="en-US" altLang="en-US" sz="1200" smtClean="0"/>
              <a:t>int.</a:t>
            </a:r>
            <a:r>
              <a:rPr lang="ru-RU" altLang="en-US" sz="1200" smtClean="0"/>
              <a:t> </a:t>
            </a:r>
            <a:r>
              <a:rPr lang="ru-RU" altLang="en-US" smtClean="0"/>
              <a:t/>
            </a:r>
            <a:br>
              <a:rPr lang="ru-RU" altLang="en-US" smtClean="0"/>
            </a:br>
            <a:r>
              <a:rPr lang="ru-RU" altLang="en-US" sz="1000" i="1" smtClean="0">
                <a:sym typeface="Wingdings" panose="05000000000000000000" pitchFamily="2" charset="2"/>
              </a:rPr>
              <a:t> </a:t>
            </a:r>
            <a:r>
              <a:rPr lang="ru-RU" altLang="en-US" sz="1000" i="1" smtClean="0"/>
              <a:t>Таким образом, в теле метода </a:t>
            </a:r>
            <a:r>
              <a:rPr lang="en-US" altLang="en-US" sz="1000" i="1" smtClean="0"/>
              <a:t>vaTest </a:t>
            </a:r>
            <a:r>
              <a:rPr lang="ru-RU" altLang="en-US" sz="1000" i="1" smtClean="0"/>
              <a:t>для доступа к </a:t>
            </a:r>
            <a:r>
              <a:rPr lang="en-US" altLang="en-US" sz="1000" i="1" smtClean="0"/>
              <a:t>v </a:t>
            </a:r>
            <a:r>
              <a:rPr lang="ru-RU" altLang="en-US" sz="1000" i="1" smtClean="0"/>
              <a:t>используется обычный синтаксис работы с массивом. </a:t>
            </a:r>
            <a:br>
              <a:rPr lang="ru-RU" altLang="en-US" sz="1000" i="1" smtClean="0"/>
            </a:br>
            <a:r>
              <a:rPr lang="ru-RU" altLang="en-US" sz="1000" i="1" smtClean="0">
                <a:sym typeface="Wingdings" panose="05000000000000000000" pitchFamily="2" charset="2"/>
              </a:rPr>
              <a:t></a:t>
            </a:r>
            <a:r>
              <a:rPr lang="ru-RU" altLang="en-US" sz="1000" i="1" smtClean="0"/>
              <a:t>В приведенной программе аргумент переменной длины </a:t>
            </a:r>
            <a:r>
              <a:rPr lang="en-US" altLang="en-US" sz="1000" i="1" smtClean="0"/>
              <a:t>v </a:t>
            </a:r>
            <a:r>
              <a:rPr lang="ru-RU" altLang="en-US" sz="1000" i="1" smtClean="0"/>
              <a:t>обрабатывается как массив. Сам метод </a:t>
            </a:r>
            <a:r>
              <a:rPr lang="en-US" altLang="en-US" sz="1000" i="1" smtClean="0"/>
              <a:t>vaTest() </a:t>
            </a:r>
            <a:r>
              <a:rPr lang="ru-RU" altLang="en-US" sz="1000" i="1" smtClean="0"/>
              <a:t>вызывается с разным числом аргументов, включая полное их отсутствие. Аргументы автоматически помещаются в массив и передаются переменной </a:t>
            </a:r>
            <a:r>
              <a:rPr lang="en-US" altLang="en-US" sz="1000" i="1" smtClean="0"/>
              <a:t>v. </a:t>
            </a:r>
            <a:r>
              <a:rPr lang="ru-RU" altLang="en-US" sz="1000" i="1" smtClean="0"/>
              <a:t>В случае отсутствия аргументов длина массива равна 0.</a:t>
            </a:r>
          </a:p>
          <a:p>
            <a:pPr eaLnBrk="1" hangingPunct="1"/>
            <a:endParaRPr lang="ru-RU" altLang="en-US" sz="10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234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245F07-0FB7-4403-968A-5347EA8D8768}" type="slidenum">
              <a:rPr lang="ru-RU" altLang="en-US" sz="900">
                <a:latin typeface="Tahoma" panose="020B0604030504040204" pitchFamily="34" charset="0"/>
              </a:rPr>
              <a:pPr/>
              <a:t>85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</p:spPr>
        <p:txBody>
          <a:bodyPr/>
          <a:lstStyle/>
          <a:p>
            <a:pPr marL="536575" lvl="1" indent="-174625" eaLnBrk="1" hangingPunct="1">
              <a:buFontTx/>
              <a:buAutoNum type="arabicPeriod"/>
            </a:pPr>
            <a:r>
              <a:rPr lang="ru-RU" altLang="en-US" sz="1200" smtClean="0"/>
              <a:t>Метод со смешанными параметрами можно объявить следующим образом</a:t>
            </a:r>
            <a:r>
              <a:rPr lang="en-US" altLang="en-US" sz="1200" smtClean="0"/>
              <a:t>:</a:t>
            </a:r>
            <a:br>
              <a:rPr lang="en-US" altLang="en-US" sz="1200" smtClean="0"/>
            </a:br>
            <a:r>
              <a:rPr lang="en-US" altLang="en-US" sz="1200" smtClean="0"/>
              <a:t>	     </a:t>
            </a:r>
            <a:r>
              <a:rPr lang="en-US" altLang="en-US" i="1" smtClean="0"/>
              <a:t>int doIt( int a, int b, double c, int… vals) { … }</a:t>
            </a:r>
          </a:p>
          <a:p>
            <a:pPr marL="536575" lvl="1" indent="-174625" eaLnBrk="1" hangingPunct="1">
              <a:buFontTx/>
              <a:buAutoNum type="arabicPeriod"/>
            </a:pPr>
            <a:r>
              <a:rPr lang="ru-RU" altLang="en-US" sz="1200" smtClean="0"/>
              <a:t>Ниже приведен пример некорректного объявления метода с переменным количеством параметров</a:t>
            </a:r>
            <a:r>
              <a:rPr lang="en-US" altLang="en-US" sz="1200" smtClean="0"/>
              <a:t>: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     </a:t>
            </a:r>
            <a:r>
              <a:rPr lang="en-US" altLang="en-US" i="1" smtClean="0"/>
              <a:t>int doIt( int a, int b, double c, int… vals, double… moreVals){ … }</a:t>
            </a:r>
            <a:endParaRPr lang="ru-RU" altLang="en-US" i="1" smtClean="0"/>
          </a:p>
          <a:p>
            <a:pPr eaLnBrk="1" hangingPunct="1"/>
            <a:endParaRPr lang="ru-RU" altLang="en-US" sz="1100" b="0" i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086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latin typeface="Tahoma" panose="020B0604030504040204" pitchFamily="34" charset="0"/>
              </a:rPr>
              <a:t>Тема №4. Методы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2009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A0AA39-F30D-4575-9C58-372AC9DB5A99}" type="slidenum">
              <a:rPr lang="ru-RU" altLang="en-US" sz="900">
                <a:latin typeface="Tahoma" panose="020B0604030504040204" pitchFamily="34" charset="0"/>
              </a:rPr>
              <a:pPr/>
              <a:t>86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3451225"/>
            <a:ext cx="5976937" cy="4164013"/>
          </a:xfrm>
          <a:ln/>
        </p:spPr>
        <p:txBody>
          <a:bodyPr/>
          <a:lstStyle/>
          <a:p>
            <a:pPr marL="542925" indent="-180975" eaLnBrk="1" hangingPunct="1">
              <a:defRPr/>
            </a:pPr>
            <a:r>
              <a:rPr lang="ru-RU" sz="1100" b="0" dirty="0" smtClean="0">
                <a:latin typeface="Times New Roman" pitchFamily="18" charset="0"/>
              </a:rPr>
              <a:t>	</a:t>
            </a:r>
            <a:r>
              <a:rPr lang="ru-RU" sz="1000" b="0" i="1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В приведенном примере перегрузка метода </a:t>
            </a:r>
            <a:r>
              <a:rPr lang="en-US" sz="1000" b="0" i="1" dirty="0" err="1" smtClean="0">
                <a:latin typeface="Times New Roman" pitchFamily="18" charset="0"/>
              </a:rPr>
              <a:t>vaTest</a:t>
            </a:r>
            <a:r>
              <a:rPr lang="en-US" sz="1000" b="0" i="1" dirty="0" smtClean="0">
                <a:latin typeface="Times New Roman" pitchFamily="18" charset="0"/>
              </a:rPr>
              <a:t>() </a:t>
            </a:r>
            <a:r>
              <a:rPr lang="ru-RU" sz="1000" b="0" i="1" dirty="0" smtClean="0">
                <a:latin typeface="Times New Roman" pitchFamily="18" charset="0"/>
              </a:rPr>
              <a:t>корректна. Но программа не будет компилироваться из за некорректного вызова этого метода</a:t>
            </a:r>
            <a:r>
              <a:rPr lang="en-US" sz="1000" b="0" i="1" dirty="0" smtClean="0">
                <a:latin typeface="Times New Roman" pitchFamily="18" charset="0"/>
              </a:rPr>
              <a:t>: </a:t>
            </a:r>
            <a:r>
              <a:rPr lang="en-US" sz="1000" b="0" i="1" dirty="0" err="1" smtClean="0">
                <a:latin typeface="Times New Roman" pitchFamily="18" charset="0"/>
              </a:rPr>
              <a:t>vaTest</a:t>
            </a:r>
            <a:r>
              <a:rPr lang="en-US" sz="1000" b="0" i="1" dirty="0" smtClean="0">
                <a:latin typeface="Times New Roman" pitchFamily="18" charset="0"/>
              </a:rPr>
              <a:t>(). </a:t>
            </a:r>
            <a:r>
              <a:rPr lang="ru-RU" sz="1000" b="0" i="1" dirty="0" smtClean="0">
                <a:latin typeface="Times New Roman" pitchFamily="18" charset="0"/>
              </a:rPr>
              <a:t>Поскольку аргумент переменной длины может быть пустым, приведенный вызов можно интерпретировать как вызов варианта </a:t>
            </a:r>
            <a:r>
              <a:rPr lang="en-US" sz="1000" b="0" i="1" dirty="0" err="1" smtClean="0">
                <a:latin typeface="Times New Roman" pitchFamily="18" charset="0"/>
              </a:rPr>
              <a:t>vaTest</a:t>
            </a:r>
            <a:r>
              <a:rPr lang="en-US" sz="1000" b="0" i="1" dirty="0" smtClean="0">
                <a:latin typeface="Times New Roman" pitchFamily="18" charset="0"/>
              </a:rPr>
              <a:t>(</a:t>
            </a:r>
            <a:r>
              <a:rPr lang="en-US" sz="1000" b="0" i="1" dirty="0" err="1" smtClean="0">
                <a:latin typeface="Times New Roman" pitchFamily="18" charset="0"/>
              </a:rPr>
              <a:t>boolean</a:t>
            </a:r>
            <a:r>
              <a:rPr lang="en-US" sz="1000" b="0" i="1" dirty="0" smtClean="0">
                <a:latin typeface="Times New Roman" pitchFamily="18" charset="0"/>
              </a:rPr>
              <a:t>… ) </a:t>
            </a:r>
            <a:r>
              <a:rPr lang="ru-RU" sz="1000" b="0" i="1" dirty="0" smtClean="0">
                <a:latin typeface="Times New Roman" pitchFamily="18" charset="0"/>
              </a:rPr>
              <a:t>или варианта </a:t>
            </a:r>
            <a:r>
              <a:rPr lang="en-US" sz="1000" b="0" i="1" dirty="0" err="1" smtClean="0">
                <a:latin typeface="Times New Roman" pitchFamily="18" charset="0"/>
              </a:rPr>
              <a:t>vaTest</a:t>
            </a:r>
            <a:r>
              <a:rPr lang="en-US" sz="1000" b="0" i="1" dirty="0" smtClean="0">
                <a:latin typeface="Times New Roman" pitchFamily="18" charset="0"/>
              </a:rPr>
              <a:t>(</a:t>
            </a:r>
            <a:r>
              <a:rPr lang="en-US" sz="1000" b="0" i="1" dirty="0" err="1" smtClean="0">
                <a:latin typeface="Times New Roman" pitchFamily="18" charset="0"/>
              </a:rPr>
              <a:t>int</a:t>
            </a:r>
            <a:r>
              <a:rPr lang="en-US" sz="1000" b="0" i="1" dirty="0" smtClean="0">
                <a:latin typeface="Times New Roman" pitchFamily="18" charset="0"/>
              </a:rPr>
              <a:t>… )</a:t>
            </a:r>
            <a:r>
              <a:rPr lang="ru-RU" sz="1000" b="0" i="1" dirty="0" smtClean="0">
                <a:latin typeface="Times New Roman" pitchFamily="18" charset="0"/>
              </a:rPr>
              <a:t>. Оба варианта правомерны, следовательно вызов неоднозначен.</a:t>
            </a:r>
          </a:p>
          <a:p>
            <a:pPr marL="542925" indent="-180975" eaLnBrk="1" hangingPunct="1">
              <a:defRPr/>
            </a:pPr>
            <a:r>
              <a:rPr lang="ru-RU" sz="1100" b="0" dirty="0" smtClean="0">
                <a:latin typeface="Times New Roman" pitchFamily="18" charset="0"/>
              </a:rPr>
              <a:t>	</a:t>
            </a:r>
            <a:r>
              <a:rPr lang="ru-RU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Далее приведен еще один пример неоднозначности. Следующие варианты метода </a:t>
            </a:r>
            <a:r>
              <a:rPr lang="en-US" sz="1100" b="0" dirty="0" err="1" smtClean="0">
                <a:latin typeface="Times New Roman" pitchFamily="18" charset="0"/>
              </a:rPr>
              <a:t>vaTest</a:t>
            </a:r>
            <a:r>
              <a:rPr lang="en-US" sz="1100" b="0" dirty="0" smtClean="0">
                <a:latin typeface="Times New Roman" pitchFamily="18" charset="0"/>
              </a:rPr>
              <a:t>() </a:t>
            </a:r>
            <a:r>
              <a:rPr lang="ru-RU" sz="1100" b="0" dirty="0" smtClean="0">
                <a:latin typeface="Times New Roman" pitchFamily="18" charset="0"/>
              </a:rPr>
              <a:t>изначально неоднозначны, хотя один из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них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принимает обычный параметр</a:t>
            </a:r>
            <a:r>
              <a:rPr lang="en-US" sz="1100" b="0" dirty="0" smtClean="0">
                <a:latin typeface="Times New Roman" pitchFamily="18" charset="0"/>
              </a:rPr>
              <a:t>: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smtClean="0">
                <a:latin typeface="Times New Roman" pitchFamily="18" charset="0"/>
              </a:rPr>
              <a:t>- static void </a:t>
            </a:r>
            <a:r>
              <a:rPr lang="en-US" sz="1100" b="0" i="1" dirty="0" err="1" smtClean="0">
                <a:latin typeface="Times New Roman" pitchFamily="18" charset="0"/>
              </a:rPr>
              <a:t>vaTest</a:t>
            </a:r>
            <a:r>
              <a:rPr lang="en-US" sz="1100" b="0" i="1" dirty="0" smtClean="0">
                <a:latin typeface="Times New Roman" pitchFamily="18" charset="0"/>
              </a:rPr>
              <a:t>(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… v) { … }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i="1" dirty="0" smtClean="0">
                <a:latin typeface="Times New Roman" pitchFamily="18" charset="0"/>
              </a:rPr>
              <a:t>		- static void </a:t>
            </a:r>
            <a:r>
              <a:rPr lang="en-US" sz="1100" b="0" i="1" dirty="0" err="1" smtClean="0">
                <a:latin typeface="Times New Roman" pitchFamily="18" charset="0"/>
              </a:rPr>
              <a:t>vaTest</a:t>
            </a:r>
            <a:r>
              <a:rPr lang="en-US" sz="1100" b="0" i="1" dirty="0" smtClean="0">
                <a:latin typeface="Times New Roman" pitchFamily="18" charset="0"/>
              </a:rPr>
              <a:t>(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 n, </a:t>
            </a:r>
            <a:r>
              <a:rPr lang="en-US" sz="1100" b="0" i="1" dirty="0" err="1" smtClean="0">
                <a:latin typeface="Times New Roman" pitchFamily="18" charset="0"/>
              </a:rPr>
              <a:t>int</a:t>
            </a:r>
            <a:r>
              <a:rPr lang="en-US" sz="1100" b="0" i="1" dirty="0" smtClean="0">
                <a:latin typeface="Times New Roman" pitchFamily="18" charset="0"/>
              </a:rPr>
              <a:t>… v) { … }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ru-RU" sz="1100" b="0" dirty="0" smtClean="0">
                <a:latin typeface="Times New Roman" pitchFamily="18" charset="0"/>
              </a:rPr>
              <a:t>Несмотря на то, что списки параметров у варианта метода отличаются, компилятор не может выбрать вариант для следующего вызова</a:t>
            </a:r>
            <a:r>
              <a:rPr lang="en-US" sz="1100" b="0" dirty="0" smtClean="0">
                <a:latin typeface="Times New Roman" pitchFamily="18" charset="0"/>
              </a:rPr>
              <a:t>: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vaTest</a:t>
            </a:r>
            <a:r>
              <a:rPr lang="en-US" sz="1100" b="0" i="1" dirty="0" smtClean="0">
                <a:latin typeface="Times New Roman" pitchFamily="18" charset="0"/>
              </a:rPr>
              <a:t>(1)  </a:t>
            </a:r>
            <a:br>
              <a:rPr lang="en-US" sz="1100" b="0" i="1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 </a:t>
            </a:r>
            <a:endParaRPr lang="ru-RU" sz="1100" b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472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2E339F-A86C-41B2-8F99-339FD1C4DD22}" type="slidenum">
              <a:rPr lang="ru-RU" altLang="en-US" sz="900">
                <a:latin typeface="Tahoma" pitchFamily="34" charset="0"/>
              </a:rPr>
              <a:pPr/>
              <a:t>87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  <a:ln/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Массив (</a:t>
            </a:r>
            <a:r>
              <a:rPr lang="ru-RU" sz="1100" b="0" dirty="0" err="1" smtClean="0">
                <a:latin typeface="Times New Roman" pitchFamily="18" charset="0"/>
              </a:rPr>
              <a:t>array</a:t>
            </a:r>
            <a:r>
              <a:rPr lang="ru-RU" sz="1100" b="0" dirty="0" smtClean="0">
                <a:latin typeface="Times New Roman" pitchFamily="18" charset="0"/>
              </a:rPr>
              <a:t>) – это упорядоченный набор одинаково устроенных ячеек, доступ к которым осуществляется по индексу.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Например, если у массива имя a1, то a1[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] – имя ячейки этого массива, имеющей индекс 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Java массивы являются объектами, но особого рода – их объявление отличается от объявления других видов объектов.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Переменная типа массив является ссылочной. В ней содержится адрес объекта, а не сам объект, как и для всех других объектных переменных в Java.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качестве элементов (ячеек) массива могут выступать значения как примитивных типов, так и ссылочных типов, в том числе переменные типа массив.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Тип ячейки массива называется </a:t>
            </a:r>
            <a:r>
              <a:rPr lang="ru-RU" sz="1100" b="0" i="1" dirty="0" smtClean="0">
                <a:latin typeface="Times New Roman" pitchFamily="18" charset="0"/>
              </a:rPr>
              <a:t>базовым типом </a:t>
            </a:r>
            <a:r>
              <a:rPr lang="ru-RU" sz="1100" b="0" dirty="0" smtClean="0">
                <a:latin typeface="Times New Roman" pitchFamily="18" charset="0"/>
              </a:rPr>
              <a:t>для массива.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8D189B-E106-4B9E-8079-FD5BCD95630F}" type="slidenum">
              <a:rPr lang="ru-RU" altLang="en-US" sz="900">
                <a:latin typeface="Tahoma" pitchFamily="34" charset="0"/>
              </a:rPr>
              <a:pPr/>
              <a:t>88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  <a:ln/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данном примере </a:t>
            </a:r>
            <a:r>
              <a:rPr lang="en-US" sz="1100" b="0" dirty="0" err="1" smtClean="0">
                <a:latin typeface="Times New Roman" pitchFamily="18" charset="0"/>
              </a:rPr>
              <a:t>myIntArray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– это </a:t>
            </a:r>
            <a:r>
              <a:rPr lang="ru-RU" sz="1100" b="0" i="1" dirty="0" smtClean="0">
                <a:latin typeface="Times New Roman" pitchFamily="18" charset="0"/>
              </a:rPr>
              <a:t>ссылка </a:t>
            </a:r>
            <a:r>
              <a:rPr lang="ru-RU" sz="1100" b="0" dirty="0" smtClean="0">
                <a:latin typeface="Times New Roman" pitchFamily="18" charset="0"/>
              </a:rPr>
              <a:t>(значение в памяти, указывающее на размещение данных) на структуру данных.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Ссылка является отдаленным аналогом указателя в </a:t>
            </a:r>
            <a:r>
              <a:rPr lang="en-US" sz="1100" b="0" dirty="0" smtClean="0">
                <a:latin typeface="Times New Roman" pitchFamily="18" charset="0"/>
              </a:rPr>
              <a:t>C++</a:t>
            </a:r>
            <a:r>
              <a:rPr lang="ru-RU" sz="1100" b="0" dirty="0" smtClean="0">
                <a:latin typeface="Times New Roman" pitchFamily="18" charset="0"/>
              </a:rPr>
              <a:t>, но для нее запрещены арифметические операции, допустимые для указателей.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Это сделано для обеспечения безопасности работы с памятью. </a:t>
            </a:r>
            <a:endParaRPr lang="en-US" sz="1000" b="0" i="1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Ссылка в </a:t>
            </a:r>
            <a:r>
              <a:rPr lang="en-US" sz="1100" b="0" dirty="0" smtClean="0">
                <a:latin typeface="Times New Roman" pitchFamily="18" charset="0"/>
              </a:rPr>
              <a:t>Java </a:t>
            </a:r>
            <a:r>
              <a:rPr lang="ru-RU" sz="1100" b="0" dirty="0" smtClean="0">
                <a:latin typeface="Times New Roman" pitchFamily="18" charset="0"/>
              </a:rPr>
              <a:t>не может как указатель в </a:t>
            </a:r>
            <a:r>
              <a:rPr lang="en-US" sz="1100" b="0" dirty="0" smtClean="0">
                <a:latin typeface="Times New Roman" pitchFamily="18" charset="0"/>
              </a:rPr>
              <a:t>C++ </a:t>
            </a:r>
            <a:r>
              <a:rPr lang="ru-RU" sz="1100" b="0" dirty="0" smtClean="0">
                <a:latin typeface="Times New Roman" pitchFamily="18" charset="0"/>
              </a:rPr>
              <a:t>указывать на произвольную ячейку в памяти, а может либо указывать на реально существующий объект (например, массив), либо иметь значение </a:t>
            </a:r>
            <a:r>
              <a:rPr lang="en-US" sz="1100" b="0" dirty="0" smtClean="0">
                <a:latin typeface="Times New Roman" pitchFamily="18" charset="0"/>
              </a:rPr>
              <a:t>null. 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sz="1000" b="0" i="1" dirty="0" smtClean="0">
                <a:latin typeface="Times New Roman" pitchFamily="18" charset="0"/>
              </a:rPr>
              <a:t>В этом случае минимизируется вероятность порчи посторонних данных.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Доступ к ячейкам массива производится по</a:t>
            </a:r>
            <a:r>
              <a:rPr lang="ru-RU" sz="1100" b="0" i="1" dirty="0" smtClean="0">
                <a:latin typeface="Times New Roman" pitchFamily="18" charset="0"/>
              </a:rPr>
              <a:t> индексу</a:t>
            </a:r>
            <a:r>
              <a:rPr lang="ru-RU" sz="1100" b="0" dirty="0" smtClean="0">
                <a:latin typeface="Times New Roman" pitchFamily="18" charset="0"/>
              </a:rPr>
              <a:t>, начинающемуся с 0.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sz="1100" b="0" dirty="0" smtClean="0">
                <a:latin typeface="Times New Roman" pitchFamily="18" charset="0"/>
              </a:rPr>
              <a:t>Если необходимо изменить значение четвертого элемента в массиве, это можно сделать следующим образом</a:t>
            </a:r>
            <a:r>
              <a:rPr lang="en-US" sz="1100" b="0" dirty="0" smtClean="0">
                <a:latin typeface="Times New Roman" pitchFamily="18" charset="0"/>
              </a:rPr>
              <a:t>: </a:t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100" b="0" dirty="0" smtClean="0">
                <a:latin typeface="Times New Roman" pitchFamily="18" charset="0"/>
              </a:rPr>
              <a:t>		</a:t>
            </a:r>
            <a:r>
              <a:rPr lang="en-US" sz="1100" b="0" i="1" dirty="0" err="1" smtClean="0">
                <a:latin typeface="Times New Roman" pitchFamily="18" charset="0"/>
              </a:rPr>
              <a:t>myIntArray</a:t>
            </a:r>
            <a:r>
              <a:rPr lang="en-US" sz="1100" b="0" i="1" dirty="0" smtClean="0">
                <a:latin typeface="Times New Roman" pitchFamily="18" charset="0"/>
              </a:rPr>
              <a:t>[3]= 42;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При создании массива с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помощью оператора </a:t>
            </a:r>
            <a:r>
              <a:rPr lang="en-US" sz="1100" b="0" dirty="0" smtClean="0">
                <a:latin typeface="Times New Roman" pitchFamily="18" charset="0"/>
              </a:rPr>
              <a:t>new </a:t>
            </a:r>
            <a:r>
              <a:rPr lang="ru-RU" sz="1100" b="0" dirty="0" smtClean="0">
                <a:latin typeface="Times New Roman" pitchFamily="18" charset="0"/>
              </a:rPr>
              <a:t>значение каждого элемента массива устанавливается в значение по умолчанию для базового типа массива.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i="1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3F7DDB-8FC7-429C-AC64-8708ACA614EC}" type="slidenum">
              <a:rPr lang="ru-RU" altLang="en-US" sz="900">
                <a:latin typeface="Tahoma" pitchFamily="34" charset="0"/>
              </a:rPr>
              <a:pPr/>
              <a:t>89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  <a:ln/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Массив (</a:t>
            </a:r>
            <a:r>
              <a:rPr lang="ru-RU" sz="1100" b="0" dirty="0" err="1" smtClean="0">
                <a:latin typeface="Times New Roman" pitchFamily="18" charset="0"/>
              </a:rPr>
              <a:t>array</a:t>
            </a:r>
            <a:r>
              <a:rPr lang="ru-RU" sz="1100" b="0" dirty="0" smtClean="0">
                <a:latin typeface="Times New Roman" pitchFamily="18" charset="0"/>
              </a:rPr>
              <a:t>) – это упорядоченный набор одинаково устроенных ячеек, доступ к которым осуществляется по индексу.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Например, если у массива имя a1, то a1[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] – имя ячейки этого массива, имеющей индекс 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Java массивы являются объектами, но особого рода – их объявление отличается от объявления других видов объектов.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Переменная типа массив является ссылочной. В ней содержится адрес объекта, а не сам объект, как и для всех других объектных переменных в Java.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качестве элементов (ячеек) массива могут выступать значения как примитивных типов, так и ссылочных типов, в том числе переменные типа массив.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Тип ячейки массива называется </a:t>
            </a:r>
            <a:r>
              <a:rPr lang="ru-RU" sz="1100" b="0" i="1" dirty="0" smtClean="0">
                <a:latin typeface="Times New Roman" pitchFamily="18" charset="0"/>
              </a:rPr>
              <a:t>базовым типом </a:t>
            </a:r>
            <a:r>
              <a:rPr lang="ru-RU" sz="1100" b="0" dirty="0" smtClean="0">
                <a:latin typeface="Times New Roman" pitchFamily="18" charset="0"/>
              </a:rPr>
              <a:t>для массива.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en-US" sz="900" smtClean="0">
                <a:latin typeface="Tahoma" panose="020B0604030504040204" pitchFamily="34" charset="0"/>
              </a:rPr>
              <a:t>Тема №1 Основы технологии Java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anose="020B0604030504040204" pitchFamily="34" charset="0"/>
              </a:rPr>
              <a:t>УЦ Сетевая Академия ЛАНИТ, 2008-2009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0D58A2-802F-42AD-8E36-7DBB707CDBD0}" type="slidenum">
              <a:rPr lang="ru-RU" altLang="en-US" sz="9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r>
              <a:rPr lang="en-US" altLang="en-US" sz="900">
                <a:latin typeface="Tahoma" panose="020B0604030504040204" pitchFamily="34" charset="0"/>
              </a:rPr>
              <a:t> </a:t>
            </a:r>
            <a:endParaRPr lang="ru-RU" altLang="en-US" sz="900">
              <a:latin typeface="Tahoma" panose="020B0604030504040204" pitchFamily="34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0" y="355600"/>
            <a:ext cx="5289550" cy="2976563"/>
          </a:xfrm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3451225"/>
            <a:ext cx="5976937" cy="5976938"/>
          </a:xfrm>
        </p:spPr>
        <p:txBody>
          <a:bodyPr/>
          <a:lstStyle/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Направление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J2SE –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это спецификация на сам язык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Java,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а также на набор дополнительных библиотек и технологий (например, апплеты), с ним связанных.                                                                                                                                                                   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С помощью спецификации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J2SE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можно создавать любые самостоятельные (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stand-alone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)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приложения, апплеты и несложные сетевые программы. </a:t>
            </a: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Направление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J2EE – 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это набор спецификаций, предназначенных для разработки сложных, многоуровневых, масштабируемых серверных приложений.                                                                                                                                                                        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Технологии платформы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J2EE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обеспечивают поддержку распределенных вычислений, ориентированных на сообщения промежуточного ПО и разработку динамических веб-страниц. Все технологии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J2EE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построены на основе набора инструментальных средств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J2SE.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 </a:t>
            </a:r>
            <a:r>
              <a:rPr lang="ru-RU" altLang="en-US" sz="11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/>
            </a:r>
            <a:br>
              <a:rPr lang="en-US" altLang="en-US" sz="1100" b="0" i="1" dirty="0" smtClean="0">
                <a:latin typeface="Times New Roman" panose="02020603050405020304" pitchFamily="18" charset="0"/>
              </a:rPr>
            </a:br>
            <a:r>
              <a:rPr lang="ru-RU" altLang="en-US" sz="1100" b="0" dirty="0" smtClean="0">
                <a:latin typeface="Times New Roman" panose="02020603050405020304" pitchFamily="18" charset="0"/>
              </a:rPr>
              <a:t>По поводу </a:t>
            </a:r>
            <a:r>
              <a:rPr lang="ru-RU" altLang="en-US" sz="1100" b="0" dirty="0" err="1" smtClean="0">
                <a:latin typeface="Times New Roman" panose="02020603050405020304" pitchFamily="18" charset="0"/>
              </a:rPr>
              <a:t>жизненногоЦикла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100" b="0" dirty="0" err="1" smtClean="0">
                <a:latin typeface="Times New Roman" panose="02020603050405020304" pitchFamily="18" charset="0"/>
              </a:rPr>
              <a:t>javaEE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:</a:t>
            </a:r>
            <a:r>
              <a:rPr lang="en-US" altLang="en-US" sz="1100" b="0" i="1" dirty="0" smtClean="0">
                <a:latin typeface="Times New Roman" panose="02020603050405020304" pitchFamily="18" charset="0"/>
              </a:rPr>
              <a:t> https://habrahabr.ru/post/304812/</a:t>
            </a:r>
          </a:p>
          <a:p>
            <a:pPr marL="355600" indent="0" eaLnBrk="1" hangingPunct="1">
              <a:buClr>
                <a:schemeClr val="bg2"/>
              </a:buClr>
              <a:buSzPct val="70000"/>
              <a:defRPr/>
            </a:pPr>
            <a:endParaRPr lang="ru-RU" altLang="en-US" sz="1100" b="0" i="1" dirty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altLang="en-US" sz="1100" b="0" dirty="0" smtClean="0">
                <a:latin typeface="Times New Roman" panose="02020603050405020304" pitchFamily="18" charset="0"/>
              </a:rPr>
              <a:t>Направление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J2ME –</a:t>
            </a:r>
            <a:r>
              <a:rPr lang="ru-RU" altLang="en-US" sz="1100" b="0" dirty="0" smtClean="0">
                <a:latin typeface="Times New Roman" panose="02020603050405020304" pitchFamily="18" charset="0"/>
              </a:rPr>
              <a:t> это набор технологий и спецификаций, предназначенных для различных частей рынка небольших пользовательских электронных устройств. </a:t>
            </a:r>
            <a:r>
              <a:rPr lang="en-US" altLang="en-US" sz="1100" b="0" dirty="0" smtClean="0"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</a:t>
            </a:r>
            <a:br>
              <a:rPr lang="en-US" altLang="en-US" sz="1100" b="0" dirty="0" smtClean="0">
                <a:latin typeface="Times New Roman" panose="02020603050405020304" pitchFamily="18" charset="0"/>
              </a:rPr>
            </a:br>
            <a:r>
              <a:rPr lang="ru-RU" altLang="en-US" sz="1000" b="0" i="1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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J2ME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1000" b="0" dirty="0" smtClean="0">
                <a:latin typeface="Times New Roman" panose="02020603050405020304" pitchFamily="18" charset="0"/>
              </a:rPr>
              <a:t>–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 несколько урезанная версия стандартного языка </a:t>
            </a:r>
            <a:r>
              <a:rPr lang="en-US" altLang="en-US" sz="1000" b="0" i="1" dirty="0" smtClean="0">
                <a:latin typeface="Times New Roman" panose="02020603050405020304" pitchFamily="18" charset="0"/>
              </a:rPr>
              <a:t>Java c </a:t>
            </a:r>
            <a:r>
              <a:rPr lang="ru-RU" altLang="en-US" sz="1000" b="0" i="1" dirty="0" smtClean="0">
                <a:latin typeface="Times New Roman" panose="02020603050405020304" pitchFamily="18" charset="0"/>
              </a:rPr>
              <a:t>некоторыми специфическими возможностями, необходимыми для работы с мобильными устройствами.</a:t>
            </a:r>
            <a:endParaRPr lang="en-US" altLang="en-US" sz="1000" b="0" i="1" dirty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en-US" altLang="en-US" sz="1000" b="0" i="1" dirty="0" smtClean="0">
              <a:latin typeface="Times New Roman" panose="02020603050405020304" pitchFamily="18" charset="0"/>
            </a:endParaRPr>
          </a:p>
          <a:p>
            <a:pPr marL="622300" eaLnBrk="1" hangingPunct="1">
              <a:buClr>
                <a:schemeClr val="bg2"/>
              </a:buClr>
              <a:buSzPct val="70000"/>
              <a:buFontTx/>
              <a:buNone/>
              <a:defRPr/>
            </a:pPr>
            <a:r>
              <a:rPr lang="ru-RU" altLang="en-US" sz="1000" b="0" i="0" dirty="0" smtClean="0">
                <a:latin typeface="Times New Roman" panose="02020603050405020304" pitchFamily="18" charset="0"/>
              </a:rPr>
              <a:t>План</a:t>
            </a:r>
            <a:r>
              <a:rPr lang="ru-RU" altLang="en-US" sz="1000" b="0" i="0" baseline="0" dirty="0" smtClean="0">
                <a:latin typeface="Times New Roman" panose="02020603050405020304" pitchFamily="18" charset="0"/>
              </a:rPr>
              <a:t> выхода </a:t>
            </a:r>
            <a:r>
              <a:rPr lang="en-US" altLang="en-US" sz="1000" b="0" i="0" baseline="0" dirty="0" smtClean="0">
                <a:latin typeface="Times New Roman" panose="02020603050405020304" pitchFamily="18" charset="0"/>
              </a:rPr>
              <a:t>java 9: </a:t>
            </a:r>
            <a:br>
              <a:rPr lang="en-US" altLang="en-US" sz="1000" b="0" i="0" baseline="0" dirty="0" smtClean="0">
                <a:latin typeface="Times New Roman" panose="02020603050405020304" pitchFamily="18" charset="0"/>
              </a:rPr>
            </a:br>
            <a:r>
              <a:rPr lang="en-US" altLang="en-US" sz="1000" b="0" i="1" baseline="0" dirty="0" smtClean="0">
                <a:latin typeface="Times New Roman" panose="02020603050405020304" pitchFamily="18" charset="0"/>
              </a:rPr>
              <a:t>http://openjdk.java.net/projects/jdk9/</a:t>
            </a:r>
            <a:endParaRPr lang="ru-RU" altLang="en-US" sz="1000" b="0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76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A79148-D4B0-4121-85C2-65EF4F951EE8}" type="slidenum">
              <a:rPr lang="ru-RU" altLang="en-US" sz="900">
                <a:latin typeface="Tahoma" pitchFamily="34" charset="0"/>
              </a:rPr>
              <a:pPr/>
              <a:t>90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en-US" smtClean="0"/>
          </a:p>
          <a:p>
            <a:pPr eaLnBrk="1" hangingPunct="1"/>
            <a:endParaRPr lang="ru-RU" alt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88A05D-613C-4C9B-A85E-638BDD1C3C7E}" type="slidenum">
              <a:rPr lang="ru-RU" altLang="en-US" sz="900">
                <a:latin typeface="Tahoma" pitchFamily="34" charset="0"/>
              </a:rPr>
              <a:pPr/>
              <a:t>91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Двумерный массив представляет собой массив ячеек, каждая из которых имеет тип “одномерный массив”. </a:t>
            </a: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altLang="en-US" sz="1100" b="0" smtClean="0">
                <a:latin typeface="Times New Roman" pitchFamily="18" charset="0"/>
              </a:rPr>
              <a:t>Соответствующим образом он и задаётся. Например, задание двумерного массива целых чисел будет выглядеть так:			</a:t>
            </a:r>
            <a:r>
              <a:rPr lang="en-US" altLang="en-US" sz="1100" b="0" smtClean="0">
                <a:latin typeface="Times New Roman" pitchFamily="18" charset="0"/>
              </a:rPr>
              <a:t>	</a:t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>	</a:t>
            </a:r>
            <a:r>
              <a:rPr lang="ru-RU" altLang="en-US" sz="1100" b="0" i="1" smtClean="0">
                <a:latin typeface="Times New Roman" pitchFamily="18" charset="0"/>
              </a:rPr>
              <a:t>int[</a:t>
            </a:r>
            <a:r>
              <a:rPr lang="en-US" altLang="en-US" sz="1100" b="0" i="1" smtClean="0">
                <a:latin typeface="Times New Roman" pitchFamily="18" charset="0"/>
              </a:rPr>
              <a:t> </a:t>
            </a:r>
            <a:r>
              <a:rPr lang="ru-RU" altLang="en-US" sz="1100" b="0" i="1" smtClean="0">
                <a:latin typeface="Times New Roman" pitchFamily="18" charset="0"/>
              </a:rPr>
              <a:t>][</a:t>
            </a:r>
            <a:r>
              <a:rPr lang="en-US" altLang="en-US" sz="1100" b="0" i="1" smtClean="0">
                <a:latin typeface="Times New Roman" pitchFamily="18" charset="0"/>
              </a:rPr>
              <a:t> </a:t>
            </a:r>
            <a:r>
              <a:rPr lang="ru-RU" altLang="en-US" sz="1100" b="0" i="1" smtClean="0">
                <a:latin typeface="Times New Roman" pitchFamily="18" charset="0"/>
              </a:rPr>
              <a:t>] </a:t>
            </a:r>
            <a:r>
              <a:rPr lang="en-US" altLang="en-US" sz="1100" b="0" i="1" smtClean="0">
                <a:latin typeface="Times New Roman" pitchFamily="18" charset="0"/>
              </a:rPr>
              <a:t>myIntArray</a:t>
            </a:r>
            <a:r>
              <a:rPr lang="ru-RU" altLang="en-US" sz="1100" b="0" i="1" smtClean="0">
                <a:latin typeface="Times New Roman" pitchFamily="18" charset="0"/>
              </a:rPr>
              <a:t>=new int[</a:t>
            </a:r>
            <a:r>
              <a:rPr lang="en-US" altLang="en-US" sz="1100" b="0" i="1" smtClean="0">
                <a:latin typeface="Times New Roman" pitchFamily="18" charset="0"/>
              </a:rPr>
              <a:t>10</a:t>
            </a:r>
            <a:r>
              <a:rPr lang="ru-RU" altLang="en-US" sz="1100" b="0" i="1" smtClean="0">
                <a:latin typeface="Times New Roman" pitchFamily="18" charset="0"/>
              </a:rPr>
              <a:t>][</a:t>
            </a:r>
            <a:r>
              <a:rPr lang="en-US" altLang="en-US" sz="1100" b="0" i="1" smtClean="0">
                <a:latin typeface="Times New Roman" pitchFamily="18" charset="0"/>
              </a:rPr>
              <a:t>3</a:t>
            </a:r>
            <a:r>
              <a:rPr lang="ru-RU" altLang="en-US" sz="1100" b="0" i="1" smtClean="0">
                <a:latin typeface="Times New Roman" pitchFamily="18" charset="0"/>
              </a:rPr>
              <a:t>];</a:t>
            </a:r>
            <a:r>
              <a:rPr lang="en-US" altLang="en-US" sz="1100" b="0" i="1" smtClean="0">
                <a:latin typeface="Times New Roman" pitchFamily="18" charset="0"/>
              </a:rPr>
              <a:t/>
            </a:r>
            <a:br>
              <a:rPr lang="en-US" altLang="en-US" sz="1100" b="0" i="1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> </a:t>
            </a:r>
            <a:r>
              <a:rPr lang="ru-RU" altLang="en-US" sz="1000" b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altLang="en-US" sz="1000" b="0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Будет задана ячейка типа “двумерный массив”, а также создан и назначен этой ссылочной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переменной массив, имеющий по первому индексу 10 элементов, а по второму </a:t>
            </a:r>
            <a:r>
              <a:rPr lang="en-US" altLang="en-US" sz="1000" b="0" i="1" smtClean="0">
                <a:latin typeface="Times New Roman" pitchFamily="18" charset="0"/>
              </a:rPr>
              <a:t>3</a:t>
            </a:r>
            <a:r>
              <a:rPr lang="ru-RU" altLang="en-US" sz="1000" b="0" i="1" smtClean="0">
                <a:latin typeface="Times New Roman" pitchFamily="18" charset="0"/>
              </a:rPr>
              <a:t>. То есть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мы имеем 10 ячеек типа “одномерный массив”, каждая из которых ссылается на массив из </a:t>
            </a:r>
            <a:r>
              <a:rPr lang="en-US" altLang="en-US" sz="1000" b="0" i="1" smtClean="0">
                <a:latin typeface="Times New Roman" pitchFamily="18" charset="0"/>
              </a:rPr>
              <a:t>3 </a:t>
            </a:r>
            <a:r>
              <a:rPr lang="ru-RU" altLang="en-US" sz="1000" b="0" i="1" smtClean="0">
                <a:latin typeface="Times New Roman" pitchFamily="18" charset="0"/>
              </a:rPr>
              <a:t>целых чисел. При этом базовым типом для ячеек по первому индексу является int[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], а для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ячеек по второму индексу int.</a:t>
            </a:r>
            <a:endParaRPr lang="en-US" altLang="en-US" sz="1000" b="0" i="1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Многомерные массивы задаются аналогично двумерным – только указывается</a:t>
            </a:r>
            <a:r>
              <a:rPr lang="en-US" altLang="en-US" sz="1100" b="0" smtClean="0">
                <a:latin typeface="Times New Roman" pitchFamily="18" charset="0"/>
              </a:rPr>
              <a:t> </a:t>
            </a:r>
            <a:r>
              <a:rPr lang="ru-RU" altLang="en-US" sz="1100" b="0" smtClean="0">
                <a:latin typeface="Times New Roman" pitchFamily="18" charset="0"/>
              </a:rPr>
              <a:t>необходимое количество прямоугольных скобок. </a:t>
            </a: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Следует отметить, что массивы размерности</a:t>
            </a:r>
            <a:r>
              <a:rPr lang="en-US" altLang="en-US" sz="1000" b="0" i="1" smtClean="0">
                <a:latin typeface="Times New Roman" pitchFamily="18" charset="0"/>
              </a:rPr>
              <a:t> </a:t>
            </a:r>
            <a:r>
              <a:rPr lang="ru-RU" altLang="en-US" sz="1000" b="0" i="1" smtClean="0">
                <a:latin typeface="Times New Roman" pitchFamily="18" charset="0"/>
              </a:rPr>
              <a:t>больше 3 используют крайне редко.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29FE3E-2AA0-425A-8D6C-673496187837}" type="slidenum">
              <a:rPr lang="ru-RU" altLang="en-US" sz="900">
                <a:latin typeface="Tahoma" pitchFamily="34" charset="0"/>
              </a:rPr>
              <a:pPr/>
              <a:t>92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  <a:ln/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Массив (</a:t>
            </a:r>
            <a:r>
              <a:rPr lang="ru-RU" sz="1100" b="0" dirty="0" err="1" smtClean="0">
                <a:latin typeface="Times New Roman" pitchFamily="18" charset="0"/>
              </a:rPr>
              <a:t>array</a:t>
            </a:r>
            <a:r>
              <a:rPr lang="ru-RU" sz="1100" b="0" dirty="0" smtClean="0">
                <a:latin typeface="Times New Roman" pitchFamily="18" charset="0"/>
              </a:rPr>
              <a:t>) – это упорядоченный набор одинаково устроенных ячеек, доступ к которым осуществляется по индексу.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sz="1000" b="0" i="1" dirty="0" smtClean="0">
                <a:latin typeface="Times New Roman" pitchFamily="18" charset="0"/>
              </a:rPr>
              <a:t>Например, если у массива имя a1, то a1[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] – имя ячейки этого массива, имеющей индекс </a:t>
            </a:r>
            <a:r>
              <a:rPr lang="ru-RU" sz="1000" b="0" i="1" dirty="0" err="1" smtClean="0">
                <a:latin typeface="Times New Roman" pitchFamily="18" charset="0"/>
              </a:rPr>
              <a:t>i</a:t>
            </a:r>
            <a:r>
              <a:rPr lang="ru-RU" sz="1000" b="0" i="1" dirty="0" smtClean="0">
                <a:latin typeface="Times New Roman" pitchFamily="18" charset="0"/>
              </a:rPr>
              <a:t>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Java массивы являются объектами, но особого рода – их объявление отличается от объявления других видов объектов.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Переменная типа массив является ссылочной. В ней содержится адрес объекта, а не сам объект, как и для всех других объектных переменных в Java.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В качестве элементов (ячеек) массива могут выступать значения как примитивных типов, так и ссылочных типов, в том числе переменные типа массив.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Тип ячейки массива называется </a:t>
            </a:r>
            <a:r>
              <a:rPr lang="ru-RU" sz="1100" b="0" i="1" dirty="0" smtClean="0">
                <a:latin typeface="Times New Roman" pitchFamily="18" charset="0"/>
              </a:rPr>
              <a:t>базовым типом </a:t>
            </a:r>
            <a:r>
              <a:rPr lang="ru-RU" sz="1100" b="0" dirty="0" smtClean="0">
                <a:latin typeface="Times New Roman" pitchFamily="18" charset="0"/>
              </a:rPr>
              <a:t>для массива.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100" b="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B6A3C5-52C4-4E1D-96FC-AE8ADD0F0A91}" type="slidenum">
              <a:rPr lang="ru-RU" altLang="en-US" sz="900">
                <a:latin typeface="Tahoma" pitchFamily="34" charset="0"/>
              </a:rPr>
              <a:pPr/>
              <a:t>93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Обычно в двумерных и многомерных массивах задают одинаковый размер всех массивов, связанных с ячейками по какому-либо индексу. Такие массивы называют регулярными. </a:t>
            </a:r>
            <a:endParaRPr lang="en-US" altLang="en-US" sz="1100" b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В Java, в отличие от большинства других языков программирования, можно задавать массивы с разным размером массивов, связанных с ячейками по какому-либо индексу. Такие “непрямоугольные” массивы называют иррегулярными.</a:t>
            </a:r>
            <a:endParaRPr lang="en-US" altLang="en-US" sz="1100" b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Обычно их используют для экономии памяти. </a:t>
            </a:r>
            <a:br>
              <a:rPr lang="ru-RU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> </a:t>
            </a:r>
            <a:r>
              <a:rPr lang="ru-RU" altLang="en-US" sz="1000" b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altLang="en-US" sz="1000" b="0" i="1" smtClean="0">
                <a:latin typeface="Times New Roman" pitchFamily="18" charset="0"/>
              </a:rPr>
              <a:t>При работе с иррегулярными массивами следует быть особенно аккуратными, так как разный размер “вложенных” массивов часто приводит к ошибкам при реализации алгоритмов.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FCDAF4-00CE-43D7-BC4B-70B28D9C17C0}" type="slidenum">
              <a:rPr lang="ru-RU" altLang="en-US" sz="900">
                <a:latin typeface="Tahoma" pitchFamily="34" charset="0"/>
              </a:rPr>
              <a:pPr/>
              <a:t>94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eaLnBrk="1" hangingPunct="1"/>
            <a:endParaRPr lang="en-US" altLang="en-US" sz="1200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60E6EA-F468-4B56-B3B9-BC1A9B33AE64}" type="slidenum">
              <a:rPr lang="ru-RU" altLang="en-US" sz="900">
                <a:latin typeface="Tahoma" pitchFamily="34" charset="0"/>
              </a:rPr>
              <a:pPr/>
              <a:t>95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en-US" smtClean="0"/>
          </a:p>
          <a:p>
            <a:pPr eaLnBrk="1" hangingPunct="1"/>
            <a:endParaRPr lang="ru-RU" alt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99131F-8A5E-420F-B725-45B11DD498D9}" type="slidenum">
              <a:rPr lang="ru-RU" altLang="en-US" sz="900">
                <a:latin typeface="Tahoma" pitchFamily="34" charset="0"/>
              </a:rPr>
              <a:pPr/>
              <a:t>96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/>
            <a:r>
              <a:rPr lang="en-US" altLang="en-US" sz="1100" b="0" smtClean="0">
                <a:latin typeface="Times New Roman" pitchFamily="18" charset="0"/>
              </a:rPr>
              <a:t>	</a:t>
            </a:r>
            <a:r>
              <a:rPr lang="ru-RU" altLang="en-US" sz="1100" b="0" smtClean="0">
                <a:latin typeface="Times New Roman" pitchFamily="18" charset="0"/>
              </a:rPr>
              <a:t>При инициализации двумерных и многомерных массивов используют вложенные массивы, задаваемые с помощью фигурных скобок. </a:t>
            </a: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100" b="0" smtClean="0">
                <a:latin typeface="Times New Roman" pitchFamily="18" charset="0"/>
                <a:sym typeface="Wingdings" pitchFamily="2" charset="2"/>
              </a:rPr>
              <a:t> </a:t>
            </a:r>
            <a:r>
              <a:rPr lang="ru-RU" altLang="en-US" sz="1100" b="0" smtClean="0">
                <a:latin typeface="Times New Roman" pitchFamily="18" charset="0"/>
              </a:rPr>
              <a:t>Например, фрагмент кода</a:t>
            </a:r>
          </a:p>
          <a:p>
            <a:pPr marL="542925" indent="-180975" eaLnBrk="1" hangingPunct="1"/>
            <a:r>
              <a:rPr lang="ru-RU" altLang="en-US" sz="1100" b="0" smtClean="0">
                <a:latin typeface="Times New Roman" pitchFamily="18" charset="0"/>
              </a:rPr>
              <a:t>			</a:t>
            </a:r>
            <a:r>
              <a:rPr lang="ru-RU" altLang="en-US" sz="1100" b="0" i="1" smtClean="0">
                <a:latin typeface="Times New Roman" pitchFamily="18" charset="0"/>
              </a:rPr>
              <a:t>int[ ][ ] b= new int[][]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{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{2,0,0,0}, //это b[0]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{2,0,0,1}, //это b[1]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{2,0,0,2}, //это b[2]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{1,0,0,0}, //это b[3]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{2,0,0,0}, //это b[4]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   {3,0,0,0}, //это b[5]</a:t>
            </a:r>
          </a:p>
          <a:p>
            <a:pPr marL="542925" indent="-180975" eaLnBrk="1" hangingPunct="1"/>
            <a:r>
              <a:rPr lang="ru-RU" altLang="en-US" sz="1100" b="0" i="1" smtClean="0">
                <a:latin typeface="Times New Roman" pitchFamily="18" charset="0"/>
              </a:rPr>
              <a:t>			};</a:t>
            </a:r>
            <a:br>
              <a:rPr lang="ru-RU" altLang="en-US" sz="1100" b="0" i="1" smtClean="0">
                <a:latin typeface="Times New Roman" pitchFamily="18" charset="0"/>
              </a:rPr>
            </a:br>
            <a:r>
              <a:rPr lang="ru-RU" altLang="en-US" sz="1100" b="0" smtClean="0">
                <a:latin typeface="Times New Roman" pitchFamily="18" charset="0"/>
              </a:rPr>
              <a:t>приведёт к заданию целочисленного двумерного массива b, состоящего из 6 строк и 4 столбцов, то есть int[6][4]. Таким образом можно задавать как регулярные, так и иррегулярные массивы.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0992B2-317A-4893-A831-C0645D91FFBC}" type="slidenum">
              <a:rPr lang="ru-RU" altLang="en-US" sz="900">
                <a:latin typeface="Tahoma" pitchFamily="34" charset="0"/>
              </a:rPr>
              <a:pPr/>
              <a:t>97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  <a:ln/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При использовании метода </a:t>
            </a:r>
            <a:r>
              <a:rPr lang="en-US" sz="1100" b="0" dirty="0" err="1" smtClean="0">
                <a:latin typeface="Times New Roman" pitchFamily="18" charset="0"/>
              </a:rPr>
              <a:t>System.arraycopy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из </a:t>
            </a:r>
            <a:r>
              <a:rPr lang="ru-RU" sz="1100" b="0" dirty="0" err="1" smtClean="0">
                <a:latin typeface="Times New Roman" pitchFamily="18" charset="0"/>
              </a:rPr>
              <a:t>a</a:t>
            </a:r>
            <a:r>
              <a:rPr lang="ru-RU" sz="1100" b="0" dirty="0" smtClean="0">
                <a:latin typeface="Times New Roman" pitchFamily="18" charset="0"/>
              </a:rPr>
              <a:t> в </a:t>
            </a:r>
            <a:r>
              <a:rPr lang="ru-RU" sz="1100" b="0" dirty="0" err="1" smtClean="0">
                <a:latin typeface="Times New Roman" pitchFamily="18" charset="0"/>
              </a:rPr>
              <a:t>b</a:t>
            </a:r>
            <a:r>
              <a:rPr lang="ru-RU" sz="1100" b="0" dirty="0" smtClean="0">
                <a:latin typeface="Times New Roman" pitchFamily="18" charset="0"/>
              </a:rPr>
              <a:t> копируется </a:t>
            </a:r>
            <a:r>
              <a:rPr lang="ru-RU" sz="1100" b="0" dirty="0" err="1" smtClean="0">
                <a:latin typeface="Times New Roman" pitchFamily="18" charset="0"/>
              </a:rPr>
              <a:t>count</a:t>
            </a:r>
            <a:r>
              <a:rPr lang="ru-RU" sz="1100" b="0" dirty="0" smtClean="0">
                <a:latin typeface="Times New Roman" pitchFamily="18" charset="0"/>
              </a:rPr>
              <a:t> элементов начиная с индекса index1a в массиве </a:t>
            </a:r>
            <a:r>
              <a:rPr lang="ru-RU" sz="1100" b="0" dirty="0" err="1" smtClean="0">
                <a:latin typeface="Times New Roman" pitchFamily="18" charset="0"/>
              </a:rPr>
              <a:t>a</a:t>
            </a:r>
            <a:r>
              <a:rPr lang="ru-RU" sz="1100" b="0" dirty="0" smtClean="0">
                <a:latin typeface="Times New Roman" pitchFamily="18" charset="0"/>
              </a:rPr>
              <a:t>. Они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размещаются в массиве </a:t>
            </a:r>
            <a:r>
              <a:rPr lang="ru-RU" sz="1100" b="0" dirty="0" err="1" smtClean="0">
                <a:latin typeface="Times New Roman" pitchFamily="18" charset="0"/>
              </a:rPr>
              <a:t>b</a:t>
            </a:r>
            <a:r>
              <a:rPr lang="ru-RU" sz="1100" b="0" dirty="0" smtClean="0">
                <a:latin typeface="Times New Roman" pitchFamily="18" charset="0"/>
              </a:rPr>
              <a:t> начиная с индекса index1b. Содержимое остальных элементов </a:t>
            </a:r>
            <a:r>
              <a:rPr lang="ru-RU" sz="1100" b="0" dirty="0" err="1" smtClean="0">
                <a:latin typeface="Times New Roman" pitchFamily="18" charset="0"/>
              </a:rPr>
              <a:t>b</a:t>
            </a:r>
            <a:r>
              <a:rPr lang="ru-RU" sz="1100" b="0" dirty="0" smtClean="0">
                <a:latin typeface="Times New Roman" pitchFamily="18" charset="0"/>
              </a:rPr>
              <a:t> не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меняется. </a:t>
            </a:r>
            <a:endParaRPr lang="en-US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ru-RU" sz="1100" b="0" dirty="0" smtClean="0">
                <a:latin typeface="Times New Roman" pitchFamily="18" charset="0"/>
              </a:rPr>
              <a:t>Для использования метода требуется, чтобы массив </a:t>
            </a:r>
            <a:r>
              <a:rPr lang="ru-RU" sz="1100" b="0" dirty="0" err="1" smtClean="0">
                <a:latin typeface="Times New Roman" pitchFamily="18" charset="0"/>
              </a:rPr>
              <a:t>b</a:t>
            </a:r>
            <a:r>
              <a:rPr lang="ru-RU" sz="1100" b="0" dirty="0" smtClean="0">
                <a:latin typeface="Times New Roman" pitchFamily="18" charset="0"/>
              </a:rPr>
              <a:t> существовал и имел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необходимую длину </a:t>
            </a:r>
            <a:r>
              <a:rPr lang="en-US" sz="1100" b="0" dirty="0" smtClean="0">
                <a:latin typeface="Times New Roman" pitchFamily="18" charset="0"/>
              </a:rPr>
              <a:t>–</a:t>
            </a:r>
            <a:r>
              <a:rPr lang="ru-RU" sz="1100" b="0" dirty="0" smtClean="0">
                <a:latin typeface="Times New Roman" pitchFamily="18" charset="0"/>
              </a:rPr>
              <a:t> при выходе за границы массивов возбуждается исключительная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ru-RU" sz="1100" b="0" dirty="0" smtClean="0">
                <a:latin typeface="Times New Roman" pitchFamily="18" charset="0"/>
              </a:rPr>
              <a:t>ситуация.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Поэлементное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сравнение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массива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следует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выполнять</a:t>
            </a:r>
            <a:r>
              <a:rPr lang="en-US" sz="1100" b="0" dirty="0" smtClean="0">
                <a:latin typeface="Times New Roman" pitchFamily="18" charset="0"/>
              </a:rPr>
              <a:t> с </a:t>
            </a:r>
            <a:r>
              <a:rPr lang="en-US" sz="1100" b="0" dirty="0" err="1" smtClean="0">
                <a:latin typeface="Times New Roman" pitchFamily="18" charset="0"/>
              </a:rPr>
              <a:t>помощью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метода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Arrays.equals</a:t>
            </a:r>
            <a:r>
              <a:rPr lang="en-US" sz="1100" b="0" dirty="0" smtClean="0">
                <a:latin typeface="Times New Roman" pitchFamily="18" charset="0"/>
              </a:rPr>
              <a:t>(a,a1).</a:t>
            </a:r>
            <a:endParaRPr lang="ru-RU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Сортировка</a:t>
            </a:r>
            <a:r>
              <a:rPr lang="en-US" sz="1100" b="0" dirty="0" smtClean="0">
                <a:latin typeface="Times New Roman" pitchFamily="18" charset="0"/>
              </a:rPr>
              <a:t> (</a:t>
            </a:r>
            <a:r>
              <a:rPr lang="en-US" sz="1100" b="0" dirty="0" err="1" smtClean="0">
                <a:latin typeface="Times New Roman" pitchFamily="18" charset="0"/>
              </a:rPr>
              <a:t>упорядочение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по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значениям</a:t>
            </a:r>
            <a:r>
              <a:rPr lang="en-US" sz="1100" b="0" dirty="0" smtClean="0">
                <a:latin typeface="Times New Roman" pitchFamily="18" charset="0"/>
              </a:rPr>
              <a:t>) </a:t>
            </a:r>
            <a:r>
              <a:rPr lang="en-US" sz="1100" b="0" dirty="0" err="1" smtClean="0">
                <a:latin typeface="Times New Roman" pitchFamily="18" charset="0"/>
              </a:rPr>
              <a:t>массива</a:t>
            </a:r>
            <a:r>
              <a:rPr lang="en-US" sz="1100" b="0" dirty="0" smtClean="0">
                <a:latin typeface="Times New Roman" pitchFamily="18" charset="0"/>
              </a:rPr>
              <a:t> a </a:t>
            </a:r>
            <a:r>
              <a:rPr lang="en-US" sz="1100" b="0" dirty="0" err="1" smtClean="0">
                <a:latin typeface="Times New Roman" pitchFamily="18" charset="0"/>
              </a:rPr>
              <a:t>производится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методами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Arrays.sort</a:t>
            </a:r>
            <a:r>
              <a:rPr lang="en-US" sz="1100" b="0" dirty="0" smtClean="0">
                <a:latin typeface="Times New Roman" pitchFamily="18" charset="0"/>
              </a:rPr>
              <a:t>(a) и </a:t>
            </a:r>
            <a:r>
              <a:rPr lang="en-US" sz="1100" b="0" dirty="0" err="1" smtClean="0">
                <a:latin typeface="Times New Roman" pitchFamily="18" charset="0"/>
              </a:rPr>
              <a:t>Arrays.sort</a:t>
            </a:r>
            <a:r>
              <a:rPr lang="en-US" sz="1100" b="0" dirty="0" smtClean="0">
                <a:latin typeface="Times New Roman" pitchFamily="18" charset="0"/>
              </a:rPr>
              <a:t>(a,index1,index2).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Первый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из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них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упорядочивает</a:t>
            </a:r>
            <a:r>
              <a:rPr lang="en-US" sz="1100" b="0" dirty="0" smtClean="0">
                <a:latin typeface="Times New Roman" pitchFamily="18" charset="0"/>
              </a:rPr>
              <a:t> в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порядке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возрастания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весь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массив</a:t>
            </a:r>
            <a:r>
              <a:rPr lang="en-US" sz="1100" b="0" dirty="0" smtClean="0">
                <a:latin typeface="Times New Roman" pitchFamily="18" charset="0"/>
              </a:rPr>
              <a:t>, </a:t>
            </a:r>
            <a:r>
              <a:rPr lang="en-US" sz="1100" b="0" dirty="0" err="1" smtClean="0">
                <a:latin typeface="Times New Roman" pitchFamily="18" charset="0"/>
              </a:rPr>
              <a:t>второй</a:t>
            </a:r>
            <a:r>
              <a:rPr lang="en-US" sz="1100" b="0" dirty="0" smtClean="0">
                <a:latin typeface="Times New Roman" pitchFamily="18" charset="0"/>
              </a:rPr>
              <a:t> – </a:t>
            </a:r>
            <a:r>
              <a:rPr lang="en-US" sz="1100" b="0" dirty="0" err="1" smtClean="0">
                <a:latin typeface="Times New Roman" pitchFamily="18" charset="0"/>
              </a:rPr>
              <a:t>часть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элементов</a:t>
            </a:r>
            <a:r>
              <a:rPr lang="en-US" sz="1100" b="0" dirty="0" smtClean="0">
                <a:latin typeface="Times New Roman" pitchFamily="18" charset="0"/>
              </a:rPr>
              <a:t> (</a:t>
            </a:r>
            <a:r>
              <a:rPr lang="en-US" sz="1100" b="0" dirty="0" err="1" smtClean="0">
                <a:latin typeface="Times New Roman" pitchFamily="18" charset="0"/>
              </a:rPr>
              <a:t>от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индекса</a:t>
            </a:r>
            <a:r>
              <a:rPr lang="en-US" sz="1100" b="0" dirty="0" smtClean="0">
                <a:latin typeface="Times New Roman" pitchFamily="18" charset="0"/>
              </a:rPr>
              <a:t> index1 </a:t>
            </a:r>
            <a:r>
              <a:rPr lang="en-US" sz="1100" b="0" dirty="0" err="1" smtClean="0">
                <a:latin typeface="Times New Roman" pitchFamily="18" charset="0"/>
              </a:rPr>
              <a:t>до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индекса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smtClean="0">
                <a:latin typeface="Times New Roman" pitchFamily="18" charset="0"/>
              </a:rPr>
              <a:t>index2).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Имеются</a:t>
            </a:r>
            <a:r>
              <a:rPr lang="en-US" sz="1100" b="0" dirty="0" smtClean="0">
                <a:latin typeface="Times New Roman" pitchFamily="18" charset="0"/>
              </a:rPr>
              <a:t> и </a:t>
            </a:r>
            <a:r>
              <a:rPr lang="en-US" sz="1100" b="0" dirty="0" err="1" smtClean="0">
                <a:latin typeface="Times New Roman" pitchFamily="18" charset="0"/>
              </a:rPr>
              <a:t>более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сложные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методы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сортировки</a:t>
            </a:r>
            <a:r>
              <a:rPr lang="en-US" sz="1100" b="0" dirty="0" smtClean="0">
                <a:latin typeface="Times New Roman" pitchFamily="18" charset="0"/>
              </a:rPr>
              <a:t>. </a:t>
            </a:r>
            <a:r>
              <a:rPr lang="en-US" sz="1100" b="0" dirty="0" err="1" smtClean="0">
                <a:latin typeface="Times New Roman" pitchFamily="18" charset="0"/>
              </a:rPr>
              <a:t>Элементы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массива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должны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быть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сравниваемы</a:t>
            </a:r>
            <a:r>
              <a:rPr lang="en-US" sz="1100" b="0" dirty="0" smtClean="0">
                <a:latin typeface="Times New Roman" pitchFamily="18" charset="0"/>
              </a:rPr>
              <a:t> (</a:t>
            </a:r>
            <a:r>
              <a:rPr lang="en-US" sz="1100" b="0" dirty="0" err="1" smtClean="0">
                <a:latin typeface="Times New Roman" pitchFamily="18" charset="0"/>
              </a:rPr>
              <a:t>поддерживать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операцию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сравнения</a:t>
            </a:r>
            <a:r>
              <a:rPr lang="en-US" sz="1100" b="0" dirty="0" smtClean="0">
                <a:latin typeface="Times New Roman" pitchFamily="18" charset="0"/>
              </a:rPr>
              <a:t>).</a:t>
            </a:r>
            <a:endParaRPr lang="ru-RU" sz="1100" b="0" dirty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r>
              <a:rPr lang="en-US" sz="1100" b="0" dirty="0" err="1" smtClean="0">
                <a:latin typeface="Times New Roman" pitchFamily="18" charset="0"/>
              </a:rPr>
              <a:t>Arrays.deepEquals</a:t>
            </a:r>
            <a:r>
              <a:rPr lang="en-US" sz="1100" b="0" dirty="0" smtClean="0">
                <a:latin typeface="Times New Roman" pitchFamily="18" charset="0"/>
              </a:rPr>
              <a:t>(a1,a2) – </a:t>
            </a:r>
            <a:r>
              <a:rPr lang="en-US" sz="1100" b="0" dirty="0" err="1" smtClean="0">
                <a:latin typeface="Times New Roman" pitchFamily="18" charset="0"/>
              </a:rPr>
              <a:t>сравнение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на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равенство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содержимого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массивов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объектов</a:t>
            </a:r>
            <a:r>
              <a:rPr lang="en-US" sz="1100" b="0" dirty="0" smtClean="0">
                <a:latin typeface="Times New Roman" pitchFamily="18" charset="0"/>
              </a:rPr>
              <a:t> a1 и a2 </a:t>
            </a:r>
            <a:r>
              <a:rPr lang="en-US" sz="1100" b="0" dirty="0" err="1" smtClean="0">
                <a:latin typeface="Times New Roman" pitchFamily="18" charset="0"/>
              </a:rPr>
              <a:t>путём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глубокого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сравнения</a:t>
            </a:r>
            <a:r>
              <a:rPr lang="en-US" sz="1100" b="0" dirty="0" smtClean="0">
                <a:latin typeface="Times New Roman" pitchFamily="18" charset="0"/>
              </a:rPr>
              <a:t> (</a:t>
            </a:r>
            <a:r>
              <a:rPr lang="en-US" sz="1100" b="0" dirty="0" err="1" smtClean="0">
                <a:latin typeface="Times New Roman" pitchFamily="18" charset="0"/>
              </a:rPr>
              <a:t>на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равенство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содержимого</a:t>
            </a:r>
            <a:r>
              <a:rPr lang="en-US" sz="1100" b="0" dirty="0" smtClean="0">
                <a:latin typeface="Times New Roman" pitchFamily="18" charset="0"/>
              </a:rPr>
              <a:t>, а </a:t>
            </a:r>
            <a:r>
              <a:rPr lang="en-US" sz="1100" b="0" dirty="0" err="1" smtClean="0">
                <a:latin typeface="Times New Roman" pitchFamily="18" charset="0"/>
              </a:rPr>
              <a:t>не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ссылок</a:t>
            </a:r>
            <a:r>
              <a:rPr lang="en-US" sz="1100" b="0" dirty="0" smtClean="0">
                <a:latin typeface="Times New Roman" pitchFamily="18" charset="0"/>
              </a:rPr>
              <a:t> – </a:t>
            </a:r>
            <a:r>
              <a:rPr lang="en-US" sz="1100" b="0" dirty="0" err="1" smtClean="0">
                <a:latin typeface="Times New Roman" pitchFamily="18" charset="0"/>
              </a:rPr>
              <a:t>на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произвольном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уровне</a:t>
            </a:r>
            <a:r>
              <a:rPr lang="en-US" sz="1100" b="0" dirty="0" smtClean="0">
                <a:latin typeface="Times New Roman" pitchFamily="18" charset="0"/>
              </a:rPr>
              <a:t> </a:t>
            </a:r>
            <a:r>
              <a:rPr lang="en-US" sz="1100" b="0" dirty="0" err="1" smtClean="0">
                <a:latin typeface="Times New Roman" pitchFamily="18" charset="0"/>
              </a:rPr>
              <a:t>вложенности</a:t>
            </a:r>
            <a:r>
              <a:rPr lang="en-US" sz="1100" b="0" dirty="0" smtClean="0">
                <a:latin typeface="Times New Roman" pitchFamily="18" charset="0"/>
              </a:rPr>
              <a:t>).</a:t>
            </a:r>
            <a:r>
              <a:rPr lang="ru-RU" sz="1100" b="0" dirty="0" smtClean="0">
                <a:latin typeface="Times New Roman" pitchFamily="18" charset="0"/>
              </a:rPr>
              <a:t> </a:t>
            </a:r>
            <a:r>
              <a:rPr lang="en-US" sz="1100" b="0" dirty="0" smtClean="0">
                <a:latin typeface="Times New Roman" pitchFamily="18" charset="0"/>
              </a:rPr>
              <a:t/>
            </a:r>
            <a:br>
              <a:rPr lang="en-US" sz="1100" b="0" dirty="0" smtClean="0">
                <a:latin typeface="Times New Roman" pitchFamily="18" charset="0"/>
              </a:rPr>
            </a:br>
            <a:r>
              <a:rPr lang="en-US" sz="1000" b="0" i="1" dirty="0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en-US" sz="1000" b="0" i="1" dirty="0" err="1" smtClean="0">
                <a:latin typeface="Times New Roman" pitchFamily="18" charset="0"/>
              </a:rPr>
              <a:t>Также</a:t>
            </a:r>
            <a:r>
              <a:rPr lang="en-US" sz="1000" b="0" i="1" dirty="0" smtClean="0">
                <a:latin typeface="Times New Roman" pitchFamily="18" charset="0"/>
              </a:rPr>
              <a:t> в </a:t>
            </a:r>
            <a:r>
              <a:rPr lang="en-US" sz="1000" b="0" i="1" dirty="0" err="1" smtClean="0">
                <a:latin typeface="Times New Roman" pitchFamily="18" charset="0"/>
              </a:rPr>
              <a:t>классе</a:t>
            </a:r>
            <a:r>
              <a:rPr lang="en-US" sz="1000" b="0" i="1" dirty="0" smtClean="0">
                <a:latin typeface="Times New Roman" pitchFamily="18" charset="0"/>
              </a:rPr>
              <a:t> Arrays </a:t>
            </a:r>
            <a:r>
              <a:rPr lang="en-US" sz="1000" b="0" i="1" dirty="0" err="1" smtClean="0">
                <a:latin typeface="Times New Roman" pitchFamily="18" charset="0"/>
              </a:rPr>
              <a:t>содержится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большое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число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других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полезных</a:t>
            </a:r>
            <a:r>
              <a:rPr lang="en-US" sz="1000" b="0" i="1" dirty="0" smtClean="0">
                <a:latin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</a:rPr>
              <a:t>методов</a:t>
            </a:r>
            <a:r>
              <a:rPr lang="en-US" sz="1000" b="0" i="1" dirty="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bg2"/>
              </a:buClr>
              <a:buSzPct val="70000"/>
              <a:buFontTx/>
              <a:buAutoNum type="arabicPeriod"/>
              <a:defRPr/>
            </a:pPr>
            <a:endParaRPr lang="ru-RU" sz="1200" b="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D3C3EE-FB6D-4EC5-A168-E19A497B4F95}" type="slidenum">
              <a:rPr lang="ru-RU" altLang="en-US" sz="900">
                <a:latin typeface="Tahoma" pitchFamily="34" charset="0"/>
              </a:rPr>
              <a:pPr/>
              <a:t>98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1023637"/>
          </a:xfrm>
        </p:spPr>
        <p:txBody>
          <a:bodyPr/>
          <a:lstStyle/>
          <a:p>
            <a:pPr marL="542925" indent="-180975" eaLnBrk="1" hangingPunct="1"/>
            <a:r>
              <a:rPr lang="en-US" altLang="en-US" sz="1200" b="0" smtClean="0">
                <a:latin typeface="Times New Roman" pitchFamily="18" charset="0"/>
              </a:rPr>
              <a:t>	</a:t>
            </a:r>
            <a:r>
              <a:rPr lang="en-US" altLang="en-US" sz="1200" b="0" smtClean="0">
                <a:latin typeface="Times New Roman" pitchFamily="18" charset="0"/>
                <a:sym typeface="Wingdings" pitchFamily="2" charset="2"/>
              </a:rPr>
              <a:t></a:t>
            </a:r>
            <a:r>
              <a:rPr lang="ru-RU" altLang="en-US" sz="1000" b="0" i="1" smtClean="0">
                <a:latin typeface="Times New Roman" pitchFamily="18" charset="0"/>
              </a:rPr>
              <a:t>Для иллюстрации механизма передачи массивов в качестве параметра используется метод </a:t>
            </a:r>
            <a:r>
              <a:rPr lang="en-US" altLang="en-US" sz="1000" b="0" i="1" smtClean="0">
                <a:latin typeface="Times New Roman" pitchFamily="18" charset="0"/>
              </a:rPr>
              <a:t>incrementArray, </a:t>
            </a:r>
            <a:r>
              <a:rPr lang="ru-RU" altLang="en-US" sz="1000" b="0" i="1" smtClean="0">
                <a:latin typeface="Times New Roman" pitchFamily="18" charset="0"/>
              </a:rPr>
              <a:t>увеличивающий на 1 все элементы переданного массива-параметра. В примере, посвященном передаче параметров примитивных типов, такая операция не приводила к изменению оригинала параметра. </a:t>
            </a:r>
            <a:r>
              <a:rPr lang="en-US" altLang="en-US" sz="1000" b="0" i="1" smtClean="0">
                <a:latin typeface="Times New Roman" pitchFamily="18" charset="0"/>
              </a:rPr>
              <a:t/>
            </a:r>
            <a:br>
              <a:rPr lang="en-US" altLang="en-US" sz="1000" b="0" i="1" smtClean="0">
                <a:latin typeface="Times New Roman" pitchFamily="18" charset="0"/>
              </a:rPr>
            </a:br>
            <a:r>
              <a:rPr lang="ru-RU" altLang="en-US" sz="1200" b="0" smtClean="0">
                <a:latin typeface="Times New Roman" pitchFamily="18" charset="0"/>
              </a:rPr>
              <a:t>Распределение памяти, соответствующее приведенному примеру, показано на рисунке</a:t>
            </a:r>
            <a:r>
              <a:rPr lang="en-US" altLang="en-US" sz="1200" b="0" smtClean="0">
                <a:latin typeface="Times New Roman" pitchFamily="18" charset="0"/>
              </a:rPr>
              <a:t>:</a:t>
            </a:r>
            <a:endParaRPr lang="ru-RU" altLang="en-US" sz="1200" b="0" smtClean="0">
              <a:latin typeface="Times New Roman" pitchFamily="18" charset="0"/>
            </a:endParaRPr>
          </a:p>
        </p:txBody>
      </p:sp>
      <p:graphicFrame>
        <p:nvGraphicFramePr>
          <p:cNvPr id="32775" name="Object 4"/>
          <p:cNvGraphicFramePr>
            <a:graphicFrameLocks noChangeAspect="1"/>
          </p:cNvGraphicFramePr>
          <p:nvPr/>
        </p:nvGraphicFramePr>
        <p:xfrm>
          <a:off x="1874074" y="4240780"/>
          <a:ext cx="2665821" cy="181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Visio" r:id="rId4" imgW="3247299" imgH="2467011" progId="Visio.Drawing.6">
                  <p:embed/>
                </p:oleObj>
              </mc:Choice>
              <mc:Fallback>
                <p:oleObj name="Visio" r:id="rId4" imgW="3247299" imgH="24670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74" y="4240780"/>
                        <a:ext cx="2665821" cy="181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5"/>
          <p:cNvSpPr>
            <a:spLocks noChangeArrowheads="1"/>
          </p:cNvSpPr>
          <p:nvPr/>
        </p:nvSpPr>
        <p:spPr bwMode="auto">
          <a:xfrm>
            <a:off x="466886" y="6229560"/>
            <a:ext cx="6146244" cy="39921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542925" indent="-180975" eaLnBrk="1" hangingPunct="1">
              <a:spcBef>
                <a:spcPct val="30000"/>
              </a:spcBef>
            </a:pPr>
            <a:r>
              <a:rPr lang="en-US" altLang="en-US"/>
              <a:t>	</a:t>
            </a:r>
            <a:r>
              <a:rPr lang="ru-RU" altLang="en-US"/>
              <a:t>В данном случае имеется две ссылки на один и тот же массив, что приведет к изменению содержимого исходного массива в методе </a:t>
            </a:r>
            <a:r>
              <a:rPr lang="en-US" altLang="en-US"/>
              <a:t>incrementArray:</a:t>
            </a:r>
            <a:endParaRPr lang="ru-RU" altLang="en-US"/>
          </a:p>
        </p:txBody>
      </p:sp>
      <p:graphicFrame>
        <p:nvGraphicFramePr>
          <p:cNvPr id="32777" name="Object 6"/>
          <p:cNvGraphicFramePr>
            <a:graphicFrameLocks noChangeAspect="1"/>
          </p:cNvGraphicFramePr>
          <p:nvPr/>
        </p:nvGraphicFramePr>
        <p:xfrm>
          <a:off x="1874074" y="6738454"/>
          <a:ext cx="2665821" cy="181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Visio" r:id="rId6" imgW="3249900" imgH="2469612" progId="Visio.Drawing.6">
                  <p:embed/>
                </p:oleObj>
              </mc:Choice>
              <mc:Fallback>
                <p:oleObj name="Visio" r:id="rId6" imgW="3249900" imgH="24696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074" y="6738454"/>
                        <a:ext cx="2665821" cy="181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latin typeface="Tahoma" pitchFamily="34" charset="0"/>
              </a:rPr>
              <a:t>Тема №5. Массивы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en-US" sz="900" smtClean="0">
                <a:solidFill>
                  <a:schemeClr val="bg2"/>
                </a:solidFill>
                <a:latin typeface="Tahoma" pitchFamily="34" charset="0"/>
              </a:rPr>
              <a:t>УЦ Сетевая Академия ЛАНИТ, 2009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66E62E-5642-4C09-AD21-E20130B604F4}" type="slidenum">
              <a:rPr lang="ru-RU" altLang="en-US" sz="900">
                <a:latin typeface="Tahoma" pitchFamily="34" charset="0"/>
              </a:rPr>
              <a:pPr/>
              <a:t>99</a:t>
            </a:fld>
            <a:r>
              <a:rPr lang="en-US" altLang="en-US" sz="900">
                <a:latin typeface="Tahoma" pitchFamily="34" charset="0"/>
              </a:rPr>
              <a:t> </a:t>
            </a:r>
            <a:endParaRPr lang="ru-RU" altLang="en-US" sz="900">
              <a:latin typeface="Tahoma" pitchFamily="34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5213" y="327025"/>
            <a:ext cx="4875212" cy="2743200"/>
          </a:xfrm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32" y="3179123"/>
            <a:ext cx="6146243" cy="3835713"/>
          </a:xfrm>
        </p:spPr>
        <p:txBody>
          <a:bodyPr/>
          <a:lstStyle/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Программисты на языках </a:t>
            </a:r>
            <a:r>
              <a:rPr lang="en-US" altLang="en-US" sz="1100" b="0" smtClean="0">
                <a:latin typeface="Times New Roman" pitchFamily="18" charset="0"/>
              </a:rPr>
              <a:t>C </a:t>
            </a:r>
            <a:r>
              <a:rPr lang="ru-RU" altLang="en-US" sz="1100" b="0" smtClean="0">
                <a:latin typeface="Times New Roman" pitchFamily="18" charset="0"/>
              </a:rPr>
              <a:t>и </a:t>
            </a:r>
            <a:r>
              <a:rPr lang="en-US" altLang="en-US" sz="1100" b="0" smtClean="0">
                <a:latin typeface="Times New Roman" pitchFamily="18" charset="0"/>
              </a:rPr>
              <a:t>C++</a:t>
            </a:r>
            <a:r>
              <a:rPr lang="ru-RU" altLang="en-US" sz="1100" b="0" smtClean="0">
                <a:latin typeface="Times New Roman" pitchFamily="18" charset="0"/>
              </a:rPr>
              <a:t> вынуждены решать так называемую проблему сборки мусора. Она возникает, когда выделенная память более не требуется и должна быть освобождена. </a:t>
            </a:r>
            <a:endParaRPr lang="en-US" altLang="en-US" sz="1100" b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В </a:t>
            </a:r>
            <a:r>
              <a:rPr lang="en-US" altLang="en-US" sz="1100" b="0" smtClean="0">
                <a:latin typeface="Times New Roman" pitchFamily="18" charset="0"/>
              </a:rPr>
              <a:t>Java </a:t>
            </a:r>
            <a:r>
              <a:rPr lang="ru-RU" altLang="en-US" sz="1100" b="0" smtClean="0">
                <a:latin typeface="Times New Roman" pitchFamily="18" charset="0"/>
              </a:rPr>
              <a:t>подобная ситуация возникает, когда по каким-либо причинам на объект не указывает ни одна ссылка. Такой объект считается мусорным и подлежит удалению. 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Удалением мусорных объектов в </a:t>
            </a:r>
            <a:r>
              <a:rPr lang="en-US" altLang="en-US" sz="1100" b="0" smtClean="0">
                <a:latin typeface="Times New Roman" pitchFamily="18" charset="0"/>
              </a:rPr>
              <a:t>Java </a:t>
            </a:r>
            <a:r>
              <a:rPr lang="ru-RU" altLang="en-US" sz="1100" b="0" smtClean="0">
                <a:latin typeface="Times New Roman" pitchFamily="18" charset="0"/>
              </a:rPr>
              <a:t>занимается специальный процесс-сборщик. </a:t>
            </a:r>
            <a:endParaRPr lang="en-US" altLang="en-US" sz="1100" b="0" smtClean="0">
              <a:latin typeface="Times New Roman" pitchFamily="18" charset="0"/>
            </a:endParaRP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Его работа проходит в прозрачном для программиста режиме и обычно не сказывается на работоспособности программы, однако в результате его работы могут возникать временн</a:t>
            </a:r>
            <a:r>
              <a:rPr lang="ru-RU" altLang="en-US" sz="1100" smtClean="0">
                <a:latin typeface="Times New Roman" pitchFamily="18" charset="0"/>
              </a:rPr>
              <a:t>ы</a:t>
            </a:r>
            <a:r>
              <a:rPr lang="ru-RU" altLang="en-US" sz="1100" b="0" smtClean="0">
                <a:latin typeface="Times New Roman" pitchFamily="18" charset="0"/>
              </a:rPr>
              <a:t>е задержки. </a:t>
            </a:r>
            <a:r>
              <a:rPr lang="en-US" altLang="en-US" sz="1100" b="0" smtClean="0">
                <a:latin typeface="Times New Roman" pitchFamily="18" charset="0"/>
              </a:rPr>
              <a:t/>
            </a:r>
            <a:br>
              <a:rPr lang="en-US" altLang="en-US" sz="1100" b="0" smtClean="0">
                <a:latin typeface="Times New Roman" pitchFamily="18" charset="0"/>
              </a:rPr>
            </a:br>
            <a:r>
              <a:rPr lang="en-US" altLang="en-US" sz="1000" b="0" i="1" smtClean="0">
                <a:latin typeface="Times New Roman" pitchFamily="18" charset="0"/>
                <a:sym typeface="Wingdings" pitchFamily="2" charset="2"/>
              </a:rPr>
              <a:t> </a:t>
            </a:r>
            <a:r>
              <a:rPr lang="ru-RU" altLang="en-US" sz="1000" b="0" i="1" smtClean="0">
                <a:latin typeface="Times New Roman" pitchFamily="18" charset="0"/>
              </a:rPr>
              <a:t>Программист полностью освобожден от решения задачи сборки мусора.</a:t>
            </a:r>
          </a:p>
          <a:p>
            <a:pPr marL="542925" indent="-180975" eaLnBrk="1" hangingPunct="1">
              <a:buClr>
                <a:schemeClr val="bg2"/>
              </a:buClr>
              <a:buSzPct val="70000"/>
              <a:buFontTx/>
              <a:buAutoNum type="arabicPeriod"/>
            </a:pPr>
            <a:r>
              <a:rPr lang="ru-RU" altLang="en-US" sz="1100" b="0" smtClean="0">
                <a:latin typeface="Times New Roman" pitchFamily="18" charset="0"/>
              </a:rPr>
              <a:t>Принудительно запросить сборку мусора можно с помощью вызова статического метода </a:t>
            </a:r>
            <a:r>
              <a:rPr lang="en-US" altLang="en-US" sz="1100" b="0" i="1" smtClean="0">
                <a:latin typeface="Times New Roman" pitchFamily="18" charset="0"/>
              </a:rPr>
              <a:t>System.gc().</a:t>
            </a:r>
            <a:r>
              <a:rPr lang="en-US" altLang="en-US" sz="1100" b="0" smtClean="0">
                <a:latin typeface="Times New Roman" pitchFamily="18" charset="0"/>
              </a:rPr>
              <a:t> </a:t>
            </a:r>
            <a:r>
              <a:rPr lang="ru-RU" altLang="en-US" sz="1100" b="0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BF8173-447A-4037-BD28-B13979987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185" y="407906"/>
            <a:ext cx="7717632" cy="1713309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Convergent Charging</a:t>
            </a:r>
            <a:br>
              <a:rPr lang="en-US" dirty="0"/>
            </a:br>
            <a:r>
              <a:rPr lang="en-US" dirty="0"/>
              <a:t>and Online Billing System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185" y="2361051"/>
            <a:ext cx="7791450" cy="63932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AD2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Nexign</a:t>
            </a:r>
            <a:r>
              <a:rPr lang="en-US" dirty="0"/>
              <a:t> (formerly Peter-Service) response to tender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466DC65A-97D5-481C-9E9F-7FF68A11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228" y="4467425"/>
            <a:ext cx="2128556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C1A1C5B2-D532-4A69-88BC-AC70396AFDC9}" type="datetime4">
              <a:rPr lang="en-US" smtClean="0"/>
              <a:t>February 10, 2024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3185" y="3368040"/>
            <a:ext cx="4290863" cy="44045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1437190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в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3281362" y="1393120"/>
            <a:ext cx="2571749" cy="280702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3281362" y="1131888"/>
            <a:ext cx="2571749" cy="205441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Technology</a:t>
            </a:r>
            <a:endParaRPr lang="en-US" sz="1200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22" hasCustomPrompt="1"/>
          </p:nvPr>
        </p:nvSpPr>
        <p:spPr>
          <a:xfrm>
            <a:off x="6280149" y="1393120"/>
            <a:ext cx="2571749" cy="280702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3" hasCustomPrompt="1"/>
          </p:nvPr>
        </p:nvSpPr>
        <p:spPr>
          <a:xfrm>
            <a:off x="6280149" y="1131888"/>
            <a:ext cx="2571749" cy="205441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Leaning</a:t>
            </a:r>
            <a:endParaRPr lang="en-US" sz="1200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1393120"/>
            <a:ext cx="2571749" cy="280702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282575" y="1131888"/>
            <a:ext cx="2571749" cy="205441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Education</a:t>
            </a:r>
            <a:endParaRPr lang="en-US" sz="120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335646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ки в три колонки с подпун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8"/>
          <p:cNvSpPr>
            <a:spLocks noGrp="1"/>
          </p:cNvSpPr>
          <p:nvPr>
            <p:ph type="body" sz="quarter" idx="22" hasCustomPrompt="1"/>
          </p:nvPr>
        </p:nvSpPr>
        <p:spPr>
          <a:xfrm>
            <a:off x="282575" y="1101320"/>
            <a:ext cx="2654474" cy="53001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400" b="1">
                <a:solidFill>
                  <a:srgbClr val="00AD21"/>
                </a:solidFill>
              </a:defRPr>
            </a:lvl1pPr>
          </a:lstStyle>
          <a:p>
            <a:pPr lvl="0"/>
            <a:r>
              <a:rPr lang="en-US" dirty="0"/>
              <a:t>Our product portfolio enables clients to address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82575" y="1813994"/>
            <a:ext cx="2654300" cy="2501967"/>
          </a:xfrm>
        </p:spPr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  <a:endParaRPr lang="ru-RU" dirty="0"/>
          </a:p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25" hasCustomPrompt="1"/>
          </p:nvPr>
        </p:nvSpPr>
        <p:spPr>
          <a:xfrm>
            <a:off x="3239912" y="1101320"/>
            <a:ext cx="2654474" cy="53001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400" b="1">
                <a:solidFill>
                  <a:srgbClr val="00AD21"/>
                </a:solidFill>
              </a:defRPr>
            </a:lvl1pPr>
          </a:lstStyle>
          <a:p>
            <a:pPr lvl="0"/>
            <a:r>
              <a:rPr lang="en-US" dirty="0"/>
              <a:t>Our product portfolio enables clients to address 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26" hasCustomPrompt="1"/>
          </p:nvPr>
        </p:nvSpPr>
        <p:spPr>
          <a:xfrm>
            <a:off x="3239912" y="1813994"/>
            <a:ext cx="2654300" cy="2480294"/>
          </a:xfrm>
        </p:spPr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  <a:endParaRPr lang="ru-RU" dirty="0"/>
          </a:p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27" hasCustomPrompt="1"/>
          </p:nvPr>
        </p:nvSpPr>
        <p:spPr>
          <a:xfrm>
            <a:off x="6197424" y="1101320"/>
            <a:ext cx="2654474" cy="53001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400" b="1">
                <a:solidFill>
                  <a:srgbClr val="00AD21"/>
                </a:solidFill>
              </a:defRPr>
            </a:lvl1pPr>
          </a:lstStyle>
          <a:p>
            <a:pPr lvl="0"/>
            <a:r>
              <a:rPr lang="en-US" dirty="0"/>
              <a:t>Our product portfolio enables clients to address 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6197424" y="1813994"/>
            <a:ext cx="2654300" cy="2480294"/>
          </a:xfrm>
        </p:spPr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  <a:endParaRPr lang="ru-RU" dirty="0"/>
          </a:p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156930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282575" y="2137556"/>
            <a:ext cx="2574925" cy="144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3279773" y="2137556"/>
            <a:ext cx="2574925" cy="144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6276973" y="2137556"/>
            <a:ext cx="2574925" cy="144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33103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 с иконками и название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282575" y="2137556"/>
            <a:ext cx="2574925" cy="68134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8" hasCustomPrompt="1"/>
          </p:nvPr>
        </p:nvSpPr>
        <p:spPr>
          <a:xfrm>
            <a:off x="3279774" y="2137556"/>
            <a:ext cx="2574925" cy="68134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276973" y="2137556"/>
            <a:ext cx="2574925" cy="68134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1476375" y="1355916"/>
            <a:ext cx="1381125" cy="454227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  <a:lvl5pPr>
              <a:defRPr/>
            </a:lvl5pPr>
          </a:lstStyle>
          <a:p>
            <a:r>
              <a:rPr lang="en-US" sz="1200" b="1" dirty="0">
                <a:solidFill>
                  <a:srgbClr val="00AD21"/>
                </a:solidFill>
              </a:rPr>
              <a:t>Our </a:t>
            </a:r>
            <a:r>
              <a:rPr lang="ru-RU" sz="1200" b="1" dirty="0">
                <a:solidFill>
                  <a:srgbClr val="00AD21"/>
                </a:solidFill>
              </a:rPr>
              <a:t/>
            </a:r>
            <a:br>
              <a:rPr lang="ru-RU" sz="1200" b="1" dirty="0">
                <a:solidFill>
                  <a:srgbClr val="00AD21"/>
                </a:solidFill>
              </a:rPr>
            </a:br>
            <a:r>
              <a:rPr lang="en-US" sz="1200" b="1" dirty="0">
                <a:solidFill>
                  <a:srgbClr val="00AD21"/>
                </a:solidFill>
              </a:rPr>
              <a:t>product</a:t>
            </a:r>
            <a:endParaRPr lang="ru-RU" sz="1200" dirty="0"/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34" hasCustomPrompt="1"/>
          </p:nvPr>
        </p:nvSpPr>
        <p:spPr>
          <a:xfrm>
            <a:off x="4473574" y="1355916"/>
            <a:ext cx="1381125" cy="454227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  <a:lvl5pPr>
              <a:defRPr/>
            </a:lvl5pPr>
          </a:lstStyle>
          <a:p>
            <a:r>
              <a:rPr lang="en-US" sz="1200" b="1" dirty="0">
                <a:solidFill>
                  <a:srgbClr val="00AD21"/>
                </a:solidFill>
              </a:rPr>
              <a:t>Our </a:t>
            </a:r>
            <a:r>
              <a:rPr lang="ru-RU" sz="1200" b="1" dirty="0">
                <a:solidFill>
                  <a:srgbClr val="00AD21"/>
                </a:solidFill>
              </a:rPr>
              <a:t/>
            </a:r>
            <a:br>
              <a:rPr lang="ru-RU" sz="1200" b="1" dirty="0">
                <a:solidFill>
                  <a:srgbClr val="00AD21"/>
                </a:solidFill>
              </a:rPr>
            </a:br>
            <a:r>
              <a:rPr lang="en-US" sz="1200" b="1" dirty="0">
                <a:solidFill>
                  <a:srgbClr val="00AD21"/>
                </a:solidFill>
              </a:rPr>
              <a:t>product</a:t>
            </a:r>
            <a:endParaRPr lang="ru-RU" sz="1200" dirty="0"/>
          </a:p>
        </p:txBody>
      </p:sp>
      <p:sp>
        <p:nvSpPr>
          <p:cNvPr id="38" name="Текст 4"/>
          <p:cNvSpPr>
            <a:spLocks noGrp="1"/>
          </p:cNvSpPr>
          <p:nvPr>
            <p:ph type="body" sz="quarter" idx="35" hasCustomPrompt="1"/>
          </p:nvPr>
        </p:nvSpPr>
        <p:spPr>
          <a:xfrm>
            <a:off x="7470773" y="1355916"/>
            <a:ext cx="1381125" cy="454227"/>
          </a:xfrm>
        </p:spPr>
        <p:txBody>
          <a:bodyPr/>
          <a:lstStyle>
            <a:lvl1pPr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  <a:lvl5pPr>
              <a:defRPr/>
            </a:lvl5pPr>
          </a:lstStyle>
          <a:p>
            <a:r>
              <a:rPr lang="en-US" sz="1200" b="1" dirty="0">
                <a:solidFill>
                  <a:srgbClr val="00AD21"/>
                </a:solidFill>
              </a:rPr>
              <a:t>Our </a:t>
            </a:r>
            <a:r>
              <a:rPr lang="ru-RU" sz="1200" b="1" dirty="0">
                <a:solidFill>
                  <a:srgbClr val="00AD21"/>
                </a:solidFill>
              </a:rPr>
              <a:t/>
            </a:r>
            <a:br>
              <a:rPr lang="ru-RU" sz="1200" b="1" dirty="0">
                <a:solidFill>
                  <a:srgbClr val="00AD21"/>
                </a:solidFill>
              </a:rPr>
            </a:br>
            <a:r>
              <a:rPr lang="en-US" sz="1200" b="1" dirty="0">
                <a:solidFill>
                  <a:srgbClr val="00AD21"/>
                </a:solidFill>
              </a:rPr>
              <a:t>product</a:t>
            </a:r>
            <a:endParaRPr lang="ru-RU" sz="1200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282577" y="3016030"/>
            <a:ext cx="2574923" cy="897095"/>
          </a:xfrm>
        </p:spPr>
        <p:txBody>
          <a:bodyPr/>
          <a:lstStyle>
            <a:lvl1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lvl1pPr>
            <a:lvl5pPr>
              <a:defRPr/>
            </a:lvl5pPr>
          </a:lstStyle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Our product portfolio enables clients</a:t>
            </a:r>
          </a:p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Address the impact of the digital revolution on their businesses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279776" y="3016030"/>
            <a:ext cx="2574923" cy="897095"/>
          </a:xfrm>
        </p:spPr>
        <p:txBody>
          <a:bodyPr/>
          <a:lstStyle>
            <a:lvl1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lvl1pPr>
            <a:lvl5pPr>
              <a:defRPr/>
            </a:lvl5pPr>
          </a:lstStyle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Our product portfolio enables clients</a:t>
            </a:r>
          </a:p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Address the impact of the digital revolution on their businesses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276973" y="3016030"/>
            <a:ext cx="2574923" cy="897095"/>
          </a:xfrm>
        </p:spPr>
        <p:txBody>
          <a:bodyPr/>
          <a:lstStyle>
            <a:lvl1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lvl1pPr>
            <a:lvl5pPr>
              <a:defRPr/>
            </a:lvl5pPr>
          </a:lstStyle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Our product portfolio enables clients</a:t>
            </a:r>
          </a:p>
          <a:p>
            <a:pPr marL="135000" indent="-135000">
              <a:lnSpc>
                <a:spcPct val="123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200" dirty="0"/>
              <a:t>Address the impact of the digital revolution on their businesses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205004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с маркер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9" hasCustomPrompt="1"/>
          </p:nvPr>
        </p:nvSpPr>
        <p:spPr>
          <a:xfrm>
            <a:off x="282575" y="1131888"/>
            <a:ext cx="4000500" cy="2518692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</a:t>
            </a:r>
          </a:p>
          <a:p>
            <a:pPr lvl="0"/>
            <a:r>
              <a:rPr lang="en-US" dirty="0"/>
              <a:t>Clients to address the impact </a:t>
            </a:r>
          </a:p>
          <a:p>
            <a:pPr lvl="0"/>
            <a:r>
              <a:rPr lang="en-US" dirty="0"/>
              <a:t>Of the digital revolution on their businesses</a:t>
            </a:r>
          </a:p>
          <a:p>
            <a:pPr lvl="0"/>
            <a:r>
              <a:rPr lang="en-US" dirty="0"/>
              <a:t>Unlocking value and managing </a:t>
            </a:r>
          </a:p>
          <a:p>
            <a:pPr lvl="0"/>
            <a:r>
              <a:rPr lang="en-US" dirty="0"/>
              <a:t>Their operations in a way that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20" hasCustomPrompt="1"/>
          </p:nvPr>
        </p:nvSpPr>
        <p:spPr>
          <a:xfrm>
            <a:off x="4851398" y="1131888"/>
            <a:ext cx="4000500" cy="2518692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</a:t>
            </a:r>
          </a:p>
          <a:p>
            <a:pPr lvl="0"/>
            <a:r>
              <a:rPr lang="en-US" dirty="0"/>
              <a:t>Clients to address the impact </a:t>
            </a:r>
          </a:p>
          <a:p>
            <a:pPr lvl="0"/>
            <a:r>
              <a:rPr lang="en-US" dirty="0"/>
              <a:t>Of the digital revolution on their businesses</a:t>
            </a:r>
          </a:p>
          <a:p>
            <a:pPr lvl="0"/>
            <a:r>
              <a:rPr lang="en-US" dirty="0"/>
              <a:t>Unlocking value and managing </a:t>
            </a:r>
          </a:p>
          <a:p>
            <a:pPr lvl="0"/>
            <a:r>
              <a:rPr lang="en-US" dirty="0"/>
              <a:t>Their operations in a way that</a:t>
            </a:r>
          </a:p>
        </p:txBody>
      </p:sp>
    </p:spTree>
    <p:extLst>
      <p:ext uri="{BB962C8B-B14F-4D97-AF65-F5344CB8AC3E}">
        <p14:creationId xmlns:p14="http://schemas.microsoft.com/office/powerpoint/2010/main" val="410662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4587118" y="1131701"/>
            <a:ext cx="4286250" cy="34559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24" hasCustomPrompt="1"/>
          </p:nvPr>
        </p:nvSpPr>
        <p:spPr>
          <a:xfrm>
            <a:off x="282181" y="1387135"/>
            <a:ext cx="3717530" cy="101412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dirty="0"/>
              <a:t>Our product portfolio enables clients to address the impact of the digital revolution on their businesses, unlocking value and managing their operations in</a:t>
            </a:r>
            <a:r>
              <a:rPr lang="ru-RU" sz="1200" dirty="0"/>
              <a:t> </a:t>
            </a:r>
            <a:r>
              <a:rPr lang="en-US" sz="1200" dirty="0"/>
              <a:t>a way that promotes rapid and sustainable growth.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282181" y="1131701"/>
            <a:ext cx="3717530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Education</a:t>
            </a:r>
            <a:endParaRPr lang="en-US" sz="1200" dirty="0"/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282181" y="3123755"/>
            <a:ext cx="3717530" cy="101412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dirty="0"/>
              <a:t>Our product portfolio enables clients to address the impact of the digital revolution on their businesses, unlocking value and managing their operations in</a:t>
            </a:r>
            <a:r>
              <a:rPr lang="ru-RU" sz="1200" dirty="0"/>
              <a:t> </a:t>
            </a:r>
            <a:r>
              <a:rPr lang="en-US" sz="1200" dirty="0"/>
              <a:t>a way that promotes rapid and sustainable growth.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27" hasCustomPrompt="1"/>
          </p:nvPr>
        </p:nvSpPr>
        <p:spPr>
          <a:xfrm>
            <a:off x="282181" y="2865081"/>
            <a:ext cx="3717530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Education</a:t>
            </a:r>
            <a:endParaRPr lang="en-US" sz="120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2 колонки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2"/>
          </p:nvPr>
        </p:nvSpPr>
        <p:spPr>
          <a:xfrm>
            <a:off x="5693073" y="1134458"/>
            <a:ext cx="3133725" cy="34464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282378" y="1393120"/>
            <a:ext cx="2412394" cy="132566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that promotes rapid and sustainable growth.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7" hasCustomPrompt="1"/>
          </p:nvPr>
        </p:nvSpPr>
        <p:spPr>
          <a:xfrm>
            <a:off x="282378" y="1134458"/>
            <a:ext cx="2412394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ru-RU" sz="1200" b="1" dirty="0">
                <a:solidFill>
                  <a:srgbClr val="00AD21"/>
                </a:solidFill>
              </a:rPr>
              <a:t>01</a:t>
            </a:r>
            <a:endParaRPr lang="en-US" sz="1200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8" hasCustomPrompt="1"/>
          </p:nvPr>
        </p:nvSpPr>
        <p:spPr>
          <a:xfrm>
            <a:off x="2987627" y="1393120"/>
            <a:ext cx="2412394" cy="132566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that promotes rapid and sustainable growth.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29" hasCustomPrompt="1"/>
          </p:nvPr>
        </p:nvSpPr>
        <p:spPr>
          <a:xfrm>
            <a:off x="2987627" y="1134458"/>
            <a:ext cx="2412394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ru-RU" sz="1200" b="1" dirty="0">
                <a:solidFill>
                  <a:srgbClr val="00AD21"/>
                </a:solidFill>
              </a:rPr>
              <a:t>02</a:t>
            </a:r>
            <a:endParaRPr lang="en-US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0" hasCustomPrompt="1"/>
          </p:nvPr>
        </p:nvSpPr>
        <p:spPr>
          <a:xfrm>
            <a:off x="282181" y="3189170"/>
            <a:ext cx="2412394" cy="132566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that promotes rapid and sustainable growth.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1" hasCustomPrompt="1"/>
          </p:nvPr>
        </p:nvSpPr>
        <p:spPr>
          <a:xfrm>
            <a:off x="282181" y="2930508"/>
            <a:ext cx="2412394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ru-RU" sz="1200" b="1" dirty="0">
                <a:solidFill>
                  <a:srgbClr val="00AD21"/>
                </a:solidFill>
              </a:rPr>
              <a:t>03</a:t>
            </a:r>
            <a:endParaRPr lang="en-US" sz="1200" dirty="0"/>
          </a:p>
        </p:txBody>
      </p:sp>
      <p:sp>
        <p:nvSpPr>
          <p:cNvPr id="33" name="Текст 5"/>
          <p:cNvSpPr>
            <a:spLocks noGrp="1"/>
          </p:cNvSpPr>
          <p:nvPr>
            <p:ph type="body" sz="quarter" idx="32" hasCustomPrompt="1"/>
          </p:nvPr>
        </p:nvSpPr>
        <p:spPr>
          <a:xfrm>
            <a:off x="2987430" y="3189170"/>
            <a:ext cx="2412394" cy="132566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that promotes rapid and sustainable growth.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3" hasCustomPrompt="1"/>
          </p:nvPr>
        </p:nvSpPr>
        <p:spPr>
          <a:xfrm>
            <a:off x="2987430" y="2930508"/>
            <a:ext cx="2412394" cy="252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ru-RU" sz="1200" b="1" dirty="0">
                <a:solidFill>
                  <a:srgbClr val="00AD21"/>
                </a:solidFill>
              </a:rPr>
              <a:t>04</a:t>
            </a:r>
            <a:endParaRPr lang="en-US" sz="12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4187108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1 колонка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22"/>
          </p:nvPr>
        </p:nvSpPr>
        <p:spPr>
          <a:xfrm>
            <a:off x="4563894" y="1395191"/>
            <a:ext cx="4288003" cy="269202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282573" y="1395191"/>
            <a:ext cx="3929385" cy="2692800"/>
          </a:xfrm>
        </p:spPr>
        <p:txBody>
          <a:bodyPr/>
          <a:lstStyle/>
          <a:p>
            <a:r>
              <a:rPr lang="en-US" dirty="0"/>
              <a:t>Our product portfolio enables clients to address the impact of the digital revolution on their businesses, unlocking value and managing their operations in a way that.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Our product portfolio enables clients to address the impact of the digital revolution on their businesses, unlocking value and managing their operations.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98404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аблица 3"/>
          <p:cNvSpPr>
            <a:spLocks noGrp="1"/>
          </p:cNvSpPr>
          <p:nvPr>
            <p:ph type="tbl" sz="quarter" idx="11"/>
          </p:nvPr>
        </p:nvSpPr>
        <p:spPr>
          <a:xfrm>
            <a:off x="282575" y="1131854"/>
            <a:ext cx="8572500" cy="302407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table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282575" y="4300538"/>
            <a:ext cx="8572500" cy="227113"/>
          </a:xfrm>
        </p:spPr>
        <p:txBody>
          <a:bodyPr/>
          <a:lstStyle>
            <a:lvl1pPr>
              <a:spcBef>
                <a:spcPts val="0"/>
              </a:spcBef>
              <a:defRPr sz="6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* </a:t>
            </a:r>
            <a:r>
              <a:rPr lang="en-US" dirty="0"/>
              <a:t>Footnote to the table.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** Second footnote to the table.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948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 с шап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10"/>
          <p:cNvSpPr>
            <a:spLocks noGrp="1"/>
          </p:cNvSpPr>
          <p:nvPr>
            <p:ph type="body" sz="quarter" idx="31"/>
          </p:nvPr>
        </p:nvSpPr>
        <p:spPr>
          <a:xfrm>
            <a:off x="282571" y="1126840"/>
            <a:ext cx="2581495" cy="553998"/>
          </a:xfrm>
          <a:solidFill>
            <a:srgbClr val="00AD21"/>
          </a:solidFill>
        </p:spPr>
        <p:txBody>
          <a:bodyPr anchor="ctr"/>
          <a:lstStyle>
            <a:lvl1pPr marL="180000" indent="-180000">
              <a:lnSpc>
                <a:spcPct val="100000"/>
              </a:lnSpc>
              <a:spcBef>
                <a:spcPts val="0"/>
              </a:spcBef>
              <a:buAutoNum type="arabicPeriod"/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2571" y="1919170"/>
            <a:ext cx="2581496" cy="2234966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businesses, unlocking value and managing their operations in a way that promotes</a:t>
            </a: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71615" y="1919170"/>
            <a:ext cx="2581495" cy="2234966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businesses, unlocking value and managing their operations in a way that promotes</a:t>
            </a:r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265531" y="1919170"/>
            <a:ext cx="2581495" cy="2234966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businesses, unlocking value and managing their operations in a way that promotes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pic>
        <p:nvPicPr>
          <p:cNvPr id="2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30" name="Текст 10"/>
          <p:cNvSpPr>
            <a:spLocks noGrp="1"/>
          </p:cNvSpPr>
          <p:nvPr>
            <p:ph type="body" sz="quarter" idx="34"/>
          </p:nvPr>
        </p:nvSpPr>
        <p:spPr>
          <a:xfrm>
            <a:off x="3271615" y="1126840"/>
            <a:ext cx="2581495" cy="553998"/>
          </a:xfrm>
          <a:solidFill>
            <a:srgbClr val="00AD21"/>
          </a:solidFill>
        </p:spPr>
        <p:txBody>
          <a:bodyPr anchor="ctr"/>
          <a:lstStyle>
            <a:lvl1pPr marL="180000" indent="-180000">
              <a:lnSpc>
                <a:spcPct val="100000"/>
              </a:lnSpc>
              <a:spcBef>
                <a:spcPts val="0"/>
              </a:spcBef>
              <a:buAutoNum type="arabicPeriod"/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Текст 10"/>
          <p:cNvSpPr>
            <a:spLocks noGrp="1"/>
          </p:cNvSpPr>
          <p:nvPr>
            <p:ph type="body" sz="quarter" idx="35"/>
          </p:nvPr>
        </p:nvSpPr>
        <p:spPr>
          <a:xfrm>
            <a:off x="6270403" y="1126840"/>
            <a:ext cx="2581495" cy="553998"/>
          </a:xfrm>
          <a:solidFill>
            <a:srgbClr val="00AD21"/>
          </a:solidFill>
        </p:spPr>
        <p:txBody>
          <a:bodyPr anchor="ctr"/>
          <a:lstStyle>
            <a:lvl1pPr marL="180000" indent="-180000">
              <a:lnSpc>
                <a:spcPct val="100000"/>
              </a:lnSpc>
              <a:spcBef>
                <a:spcPts val="0"/>
              </a:spcBef>
              <a:buAutoNum type="arabicPeriod"/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5608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DBF8173-447A-4037-BD28-B13979987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185" y="407906"/>
            <a:ext cx="7717632" cy="1713309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Convergent Charging</a:t>
            </a:r>
            <a:br>
              <a:rPr lang="en-US" dirty="0"/>
            </a:br>
            <a:r>
              <a:rPr lang="en-US" dirty="0"/>
              <a:t>and Online Billing System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185" y="2361051"/>
            <a:ext cx="7791450" cy="63932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AD2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Nexign</a:t>
            </a:r>
            <a:r>
              <a:rPr lang="en-US" dirty="0"/>
              <a:t> (formerly Peter-Service) response to tender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466DC65A-97D5-481C-9E9F-7FF68A11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228" y="4467425"/>
            <a:ext cx="2128556" cy="273844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>
                <a:solidFill>
                  <a:srgbClr val="19383A"/>
                </a:solidFill>
              </a:defRPr>
            </a:lvl1pPr>
          </a:lstStyle>
          <a:p>
            <a:fld id="{ECE99265-C8C9-4522-B6B6-62438C8E19EE}" type="datetime4">
              <a:rPr lang="en-US" smtClean="0"/>
              <a:t>February 10, 2024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3185" y="3368040"/>
            <a:ext cx="4290863" cy="44045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19383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2735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 с подлож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3343703" y="1419225"/>
            <a:ext cx="2447065" cy="2665345"/>
          </a:xfrm>
          <a:solidFill>
            <a:srgbClr val="00AD21"/>
          </a:solidFill>
        </p:spPr>
        <p:txBody>
          <a:bodyPr/>
          <a:lstStyle>
            <a:lvl1pPr marL="180000">
              <a:lnSpc>
                <a:spcPct val="170000"/>
              </a:lnSpc>
              <a:spcBef>
                <a:spcPts val="600"/>
              </a:spcBef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3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6404833" y="1419225"/>
            <a:ext cx="2447065" cy="2665345"/>
          </a:xfrm>
          <a:solidFill>
            <a:srgbClr val="00AD21"/>
          </a:solidFill>
        </p:spPr>
        <p:txBody>
          <a:bodyPr/>
          <a:lstStyle>
            <a:lvl1pPr marL="180000">
              <a:lnSpc>
                <a:spcPct val="170000"/>
              </a:lnSpc>
              <a:spcBef>
                <a:spcPts val="600"/>
              </a:spcBef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3" hasCustomPrompt="1"/>
          </p:nvPr>
        </p:nvSpPr>
        <p:spPr>
          <a:xfrm>
            <a:off x="282571" y="1419225"/>
            <a:ext cx="2447065" cy="2665345"/>
          </a:xfrm>
          <a:solidFill>
            <a:srgbClr val="00AD21"/>
          </a:solidFill>
        </p:spPr>
        <p:txBody>
          <a:bodyPr/>
          <a:lstStyle>
            <a:lvl1pPr marL="180000">
              <a:lnSpc>
                <a:spcPct val="170000"/>
              </a:lnSpc>
              <a:spcBef>
                <a:spcPts val="600"/>
              </a:spcBef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24" hasCustomPrompt="1"/>
          </p:nvPr>
        </p:nvSpPr>
        <p:spPr>
          <a:xfrm>
            <a:off x="449564" y="2582390"/>
            <a:ext cx="2103922" cy="9084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</p:txBody>
      </p:sp>
      <p:sp>
        <p:nvSpPr>
          <p:cNvPr id="29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523419" y="2582390"/>
            <a:ext cx="2103922" cy="9084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28" hasCustomPrompt="1"/>
          </p:nvPr>
        </p:nvSpPr>
        <p:spPr>
          <a:xfrm>
            <a:off x="3523419" y="2090311"/>
            <a:ext cx="2103922" cy="30284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Linterdum</a:t>
            </a:r>
            <a:r>
              <a:rPr lang="en-US" dirty="0"/>
              <a:t> </a:t>
            </a:r>
            <a:r>
              <a:rPr lang="en-US" dirty="0" err="1"/>
              <a:t>efficitur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31" hasCustomPrompt="1"/>
          </p:nvPr>
        </p:nvSpPr>
        <p:spPr>
          <a:xfrm>
            <a:off x="6607366" y="2090311"/>
            <a:ext cx="2103922" cy="30284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Linterdum</a:t>
            </a:r>
            <a:r>
              <a:rPr lang="en-US" dirty="0"/>
              <a:t> </a:t>
            </a:r>
            <a:r>
              <a:rPr lang="en-US" dirty="0" err="1"/>
              <a:t>efficitur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pic>
        <p:nvPicPr>
          <p:cNvPr id="2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33" name="Текст 5"/>
          <p:cNvSpPr>
            <a:spLocks noGrp="1"/>
          </p:cNvSpPr>
          <p:nvPr>
            <p:ph type="body" sz="quarter" idx="35" hasCustomPrompt="1"/>
          </p:nvPr>
        </p:nvSpPr>
        <p:spPr>
          <a:xfrm>
            <a:off x="3523420" y="2582390"/>
            <a:ext cx="2103922" cy="9084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</p:txBody>
      </p:sp>
      <p:sp>
        <p:nvSpPr>
          <p:cNvPr id="36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597274" y="2582390"/>
            <a:ext cx="2103922" cy="9084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69349" y="2090311"/>
            <a:ext cx="2103922" cy="30284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Linterdum</a:t>
            </a:r>
            <a:r>
              <a:rPr lang="en-US" dirty="0"/>
              <a:t> </a:t>
            </a:r>
            <a:r>
              <a:rPr lang="en-US" dirty="0" err="1"/>
              <a:t>efficitur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1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колонки и шапка в виде стре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D08D76-EC14-684F-9672-08392185E76C}"/>
              </a:ext>
            </a:extLst>
          </p:cNvPr>
          <p:cNvSpPr txBox="1"/>
          <p:nvPr userDrawn="1"/>
        </p:nvSpPr>
        <p:spPr>
          <a:xfrm>
            <a:off x="4043680" y="2425089"/>
            <a:ext cx="0" cy="0"/>
          </a:xfrm>
          <a:prstGeom prst="rect">
            <a:avLst/>
          </a:prstGeom>
          <a:ln cap="rnd">
            <a:noFill/>
          </a:ln>
        </p:spPr>
        <p:txBody>
          <a:bodyPr vert="horz" wrap="none" lIns="0" tIns="0" rIns="0" bIns="0" rtlCol="0">
            <a:noAutofit/>
          </a:bodyPr>
          <a:lstStyle/>
          <a:p>
            <a:pPr marL="143996" indent="-143996">
              <a:lnSpc>
                <a:spcPct val="120000"/>
              </a:lnSpc>
              <a:spcBef>
                <a:spcPts val="600"/>
              </a:spcBef>
              <a:buClr>
                <a:srgbClr val="00AD20"/>
              </a:buClr>
              <a:buSzPct val="100000"/>
              <a:buFont typeface="Wingdings" panose="05000000000000000000" pitchFamily="2" charset="2"/>
              <a:buChar char="§"/>
            </a:pPr>
            <a:endParaRPr lang="ru-RU" sz="1125" dirty="0">
              <a:sym typeface="Century Gothic" panose="020B0502020202020204" pitchFamily="34" charset="0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446518" y="1132284"/>
            <a:ext cx="1871415" cy="1008509"/>
          </a:xfrm>
        </p:spPr>
        <p:txBody>
          <a:bodyPr anchor="ctr">
            <a:normAutofit/>
          </a:bodyPr>
          <a:lstStyle>
            <a:lvl1pPr marL="0" indent="0" algn="l">
              <a:lnSpc>
                <a:spcPct val="123000"/>
              </a:lnSpc>
              <a:spcBef>
                <a:spcPts val="0"/>
              </a:spcBef>
              <a:buClr>
                <a:srgbClr val="00AD20"/>
              </a:buClr>
              <a:buSzPct val="100000"/>
              <a:buNone/>
              <a:defRPr sz="12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23000"/>
              </a:lnSpc>
              <a:buClr>
                <a:srgbClr val="00AD20"/>
              </a:buClr>
              <a:buSzPct val="100000"/>
            </a:pPr>
            <a:r>
              <a:rPr lang="en-US" sz="1200" b="1" dirty="0">
                <a:solidFill>
                  <a:schemeClr val="bg1"/>
                </a:solidFill>
                <a:sym typeface="Century Gothic" panose="020B0502020202020204" pitchFamily="34" charset="0"/>
              </a:rPr>
              <a:t>Our product portfolio enables clients to address the digital</a:t>
            </a:r>
          </a:p>
        </p:txBody>
      </p:sp>
      <p:sp>
        <p:nvSpPr>
          <p:cNvPr id="18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446519" y="2278332"/>
            <a:ext cx="1872000" cy="126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</a:t>
            </a:r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750059" y="2278332"/>
            <a:ext cx="1872000" cy="126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</a:t>
            </a:r>
          </a:p>
        </p:txBody>
      </p:sp>
      <p:sp>
        <p:nvSpPr>
          <p:cNvPr id="27" name="Текст 5"/>
          <p:cNvSpPr>
            <a:spLocks noGrp="1"/>
          </p:cNvSpPr>
          <p:nvPr>
            <p:ph type="body" sz="quarter" idx="28" hasCustomPrompt="1"/>
          </p:nvPr>
        </p:nvSpPr>
        <p:spPr>
          <a:xfrm>
            <a:off x="4861915" y="2278332"/>
            <a:ext cx="1872000" cy="126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</a:t>
            </a:r>
          </a:p>
        </p:txBody>
      </p:sp>
      <p:sp>
        <p:nvSpPr>
          <p:cNvPr id="29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981872" y="2278332"/>
            <a:ext cx="1872000" cy="1260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1200"/>
              </a:spcBef>
              <a:spcAft>
                <a:spcPts val="0"/>
              </a:spcAft>
              <a:buClr>
                <a:srgbClr val="149E42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>
              <a:lnSpc>
                <a:spcPct val="123000"/>
              </a:lnSpc>
              <a:spcBef>
                <a:spcPts val="1200"/>
              </a:spcBef>
              <a:buClr>
                <a:srgbClr val="149E42"/>
              </a:buClr>
            </a:pPr>
            <a:r>
              <a:rPr lang="en-US" sz="1200" dirty="0"/>
              <a:t>Our product portfolio enables clients to address the impact of the digital revolution on their businesses</a:t>
            </a:r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30" hasCustomPrompt="1"/>
          </p:nvPr>
        </p:nvSpPr>
        <p:spPr>
          <a:xfrm>
            <a:off x="2750059" y="1132284"/>
            <a:ext cx="1656000" cy="1008509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Our product portfolio enables clients to address the digital</a:t>
            </a:r>
          </a:p>
        </p:txBody>
      </p:sp>
      <p:sp>
        <p:nvSpPr>
          <p:cNvPr id="34" name="Текст 2"/>
          <p:cNvSpPr>
            <a:spLocks noGrp="1"/>
          </p:cNvSpPr>
          <p:nvPr>
            <p:ph type="body" sz="quarter" idx="31" hasCustomPrompt="1"/>
          </p:nvPr>
        </p:nvSpPr>
        <p:spPr>
          <a:xfrm>
            <a:off x="4858185" y="1132283"/>
            <a:ext cx="1656000" cy="1008509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Our product portfolio enables clients to address the digital</a:t>
            </a:r>
          </a:p>
        </p:txBody>
      </p:sp>
      <p:sp>
        <p:nvSpPr>
          <p:cNvPr id="35" name="Текст 2"/>
          <p:cNvSpPr>
            <a:spLocks noGrp="1"/>
          </p:cNvSpPr>
          <p:nvPr>
            <p:ph type="body" sz="quarter" idx="32" hasCustomPrompt="1"/>
          </p:nvPr>
        </p:nvSpPr>
        <p:spPr>
          <a:xfrm>
            <a:off x="6974366" y="1132282"/>
            <a:ext cx="1656000" cy="1008509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Our product portfolio enables clients to address the digital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pic>
        <p:nvPicPr>
          <p:cNvPr id="2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11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82575" y="1131888"/>
            <a:ext cx="8572500" cy="1821974"/>
          </a:xfrm>
        </p:spPr>
        <p:txBody>
          <a:bodyPr/>
          <a:lstStyle>
            <a:lvl1pPr marL="216000" indent="-2160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Our product portfolio enables clients to address </a:t>
            </a:r>
          </a:p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</a:p>
          <a:p>
            <a:pPr lvl="0"/>
            <a:r>
              <a:rPr lang="en-US" dirty="0"/>
              <a:t>The impact of the digital revolution on their businesses, unlocking value </a:t>
            </a:r>
          </a:p>
          <a:p>
            <a:pPr lvl="0"/>
            <a:r>
              <a:rPr lang="en-US" dirty="0"/>
              <a:t>And managing their operations in a way that promotes rapid and sustainable growth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8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2"/>
          <p:cNvSpPr/>
          <p:nvPr userDrawn="1"/>
        </p:nvSpPr>
        <p:spPr>
          <a:xfrm rot="5400000">
            <a:off x="395535" y="411510"/>
            <a:ext cx="2088232" cy="2088232"/>
          </a:xfrm>
          <a:prstGeom prst="rtTriangle">
            <a:avLst/>
          </a:prstGeom>
          <a:solidFill>
            <a:srgbClr val="00AD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32"/>
          <p:cNvSpPr/>
          <p:nvPr userDrawn="1"/>
        </p:nvSpPr>
        <p:spPr>
          <a:xfrm rot="16200000">
            <a:off x="6876256" y="2931790"/>
            <a:ext cx="1808537" cy="1808537"/>
          </a:xfrm>
          <a:prstGeom prst="rtTriangle">
            <a:avLst/>
          </a:prstGeom>
          <a:solidFill>
            <a:srgbClr val="E4E9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 marL="1074678" indent="-353993">
              <a:lnSpc>
                <a:spcPct val="100000"/>
              </a:lnSpc>
              <a:buFont typeface="Circe Light" panose="020B0402020203020203" pitchFamily="34" charset="-52"/>
              <a:buChar char="‒"/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Photo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0075" y="0"/>
            <a:ext cx="6003925" cy="5143500"/>
          </a:xfr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 marL="1074678" indent="-353993">
              <a:lnSpc>
                <a:spcPct val="100000"/>
              </a:lnSpc>
              <a:buFont typeface="Circe Light" panose="020B0402020203020203" pitchFamily="34" charset="-52"/>
              <a:buChar char="‒"/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2576" y="268285"/>
            <a:ext cx="2574925" cy="792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82576" y="1143264"/>
            <a:ext cx="2574925" cy="3733536"/>
          </a:xfrm>
        </p:spPr>
        <p:txBody>
          <a:bodyPr>
            <a:normAutofit/>
          </a:bodyPr>
          <a:lstStyle>
            <a:lvl1pPr>
              <a:lnSpc>
                <a:spcPct val="123000"/>
              </a:lnSpc>
              <a:defRPr sz="1200" baseline="0"/>
            </a:lvl1pPr>
            <a:lvl2pPr>
              <a:lnSpc>
                <a:spcPct val="123000"/>
              </a:lnSpc>
              <a:defRPr sz="1200"/>
            </a:lvl2pPr>
            <a:lvl3pPr marL="1074678" indent="-353993">
              <a:lnSpc>
                <a:spcPct val="123000"/>
              </a:lnSpc>
              <a:buFont typeface="Circe Light" panose="020B0402020203020203" pitchFamily="34" charset="-52"/>
              <a:buChar char="‒"/>
              <a:defRPr sz="1200"/>
            </a:lvl3pPr>
            <a:lvl4pPr>
              <a:lnSpc>
                <a:spcPct val="123000"/>
              </a:lnSpc>
              <a:defRPr sz="1200"/>
            </a:lvl4pPr>
            <a:lvl5pPr>
              <a:lnSpc>
                <a:spcPct val="123000"/>
              </a:lnSpc>
              <a:defRPr sz="1200"/>
            </a:lvl5pPr>
          </a:lstStyle>
          <a:p>
            <a:pPr lvl="0"/>
            <a:r>
              <a:rPr lang="en-US" dirty="0"/>
              <a:t>Sample text</a:t>
            </a:r>
            <a:endParaRPr lang="ru-RU" dirty="0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8" t="1862" r="6957"/>
          <a:stretch/>
        </p:blipFill>
        <p:spPr>
          <a:xfrm>
            <a:off x="282575" y="1099997"/>
            <a:ext cx="2487421" cy="34674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5013C9D9-B41B-4417-B38E-5A00A125CA89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254503" y="1985263"/>
            <a:ext cx="5597395" cy="15115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3000"/>
              </a:lnSpc>
              <a:buFontTx/>
              <a:buNone/>
              <a:defRPr sz="2400">
                <a:solidFill>
                  <a:srgbClr val="19383A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Addressing the digital transformation challenges faced by CSPs drives our vision and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504" y="3784129"/>
            <a:ext cx="5597394" cy="227113"/>
          </a:xfrm>
        </p:spPr>
        <p:txBody>
          <a:bodyPr/>
          <a:lstStyle>
            <a:lvl1pPr marL="0" marR="0" indent="0" algn="r" defTabSz="685783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 b="1" baseline="0">
                <a:solidFill>
                  <a:srgbClr val="00AD21"/>
                </a:solidFill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Igor </a:t>
            </a:r>
            <a:r>
              <a:rPr lang="en-US" dirty="0" err="1" smtClean="0"/>
              <a:t>Gorkov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26" hasCustomPrompt="1"/>
          </p:nvPr>
        </p:nvSpPr>
        <p:spPr>
          <a:xfrm>
            <a:off x="3254504" y="3989570"/>
            <a:ext cx="5597394" cy="227113"/>
          </a:xfrm>
        </p:spPr>
        <p:txBody>
          <a:bodyPr/>
          <a:lstStyle>
            <a:lvl1pPr marL="0" marR="0" indent="0" algn="r" defTabSz="685783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 b="0">
                <a:solidFill>
                  <a:srgbClr val="00AD21"/>
                </a:solidFill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CEO, </a:t>
            </a:r>
            <a:r>
              <a:rPr lang="en-US" dirty="0" err="1"/>
              <a:t>Nexign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3" y="1099997"/>
            <a:ext cx="618395" cy="4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15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28626" y="3435846"/>
            <a:ext cx="4359399" cy="115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92101" y="3579862"/>
            <a:ext cx="4032448" cy="93950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3000"/>
              </a:lnSpc>
              <a:buNone/>
              <a:defRPr sz="12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5" name="Рисунок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0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912" y="3456432"/>
            <a:ext cx="4340351" cy="1127760"/>
          </a:xfrm>
          <a:solidFill>
            <a:schemeClr val="bg1"/>
          </a:solidFill>
        </p:spPr>
        <p:txBody>
          <a:bodyPr lIns="108000" tIns="108000" rIns="108000" bIns="108000">
            <a:normAutofit/>
          </a:bodyPr>
          <a:lstStyle>
            <a:lvl1pPr marL="0" indent="0">
              <a:lnSpc>
                <a:spcPct val="123000"/>
              </a:lnSpc>
              <a:buNone/>
              <a:defRPr sz="12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</p:spTree>
    <p:extLst>
      <p:ext uri="{BB962C8B-B14F-4D97-AF65-F5344CB8AC3E}">
        <p14:creationId xmlns:p14="http://schemas.microsoft.com/office/powerpoint/2010/main" val="3943728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Темны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987574"/>
            <a:ext cx="5997576" cy="863600"/>
          </a:xfrm>
          <a:noFill/>
        </p:spPr>
        <p:txBody>
          <a:bodyPr anchor="t">
            <a:noAutofit/>
          </a:bodyPr>
          <a:lstStyle>
            <a:lvl1pPr marL="0" fontAlgn="t">
              <a:lnSpc>
                <a:spcPct val="100000"/>
              </a:lnSpc>
              <a:spcBef>
                <a:spcPts val="0"/>
              </a:spcBef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Thank you</a:t>
            </a:r>
            <a:r>
              <a:rPr lang="ru-RU" dirty="0"/>
              <a:t>!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1E759FB8-DC54-4E84-9A94-B7AE64181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2590" y="2924737"/>
            <a:ext cx="5980998" cy="173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This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document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contains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unpublished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confidential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proprietary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JSC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copyright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other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intellectual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property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laws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related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documentation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subject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made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available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only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pursuant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a separate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license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agreement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entered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used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copied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only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accordance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such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agreement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copying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reproduction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alterations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transmission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translation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whole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part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form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means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prior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written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permission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strictly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prohibited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licensed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JSC,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herein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subject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warranty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license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licensed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herein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“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warranty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kind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either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case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other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either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express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including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but not limited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merchantability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fitness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particular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purpose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non-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infringement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quality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event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shall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affiliates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liable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direct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indirect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special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incidental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consequential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punitive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exemplary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damages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arising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out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inability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contained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herein.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Some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jurisdictions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do not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allow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exclusion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so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above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exclusion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apply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you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takes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reasonable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measures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ensure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quality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produced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made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available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herein.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However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contain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technical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inaccuracies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typographical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errors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guaranteed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error-free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Information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changed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updated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notice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has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obligation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update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changes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products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services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those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third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parties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de-DE" sz="600" dirty="0" err="1" smtClean="0">
                <a:solidFill>
                  <a:schemeClr val="bg1">
                    <a:lumMod val="9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also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make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improvements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changes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products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services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described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material at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time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bg1">
                    <a:lumMod val="95000"/>
                  </a:schemeClr>
                </a:solidFill>
              </a:rPr>
              <a:t>notice</a:t>
            </a:r>
            <a:r>
              <a:rPr lang="de-DE" sz="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7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Светлы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6286" cy="51457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987574"/>
            <a:ext cx="5997576" cy="863600"/>
          </a:xfrm>
          <a:noFill/>
        </p:spPr>
        <p:txBody>
          <a:bodyPr anchor="t">
            <a:noAutofit/>
          </a:bodyPr>
          <a:lstStyle>
            <a:lvl1pPr marL="0" fontAlgn="t">
              <a:lnSpc>
                <a:spcPct val="100000"/>
              </a:lnSpc>
              <a:spcBef>
                <a:spcPts val="0"/>
              </a:spcBef>
              <a:defRPr sz="4000" b="1" i="0" baseline="0">
                <a:solidFill>
                  <a:srgbClr val="19383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Thank you</a:t>
            </a:r>
            <a:r>
              <a:rPr lang="ru-RU" dirty="0"/>
              <a:t>!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E759FB8-DC54-4E84-9A94-B7AE64181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2590" y="2924737"/>
            <a:ext cx="5980998" cy="173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contains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unpublished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proprietary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JSC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protected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copyright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intellectual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laws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subject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made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pursuant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separate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agreement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entered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copied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accordance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agreement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copying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reproduction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alterations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whole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means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written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permission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strictly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prohibited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JSC,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herein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subject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warranty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licensed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herein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warranty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kind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either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either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express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including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but not limited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merchantability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fitness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particular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non-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infringement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shall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affiliates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liable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indirect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special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incidental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consequential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punitive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exemplary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damages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arising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inability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contained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herein.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jurisdictions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not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allow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exclusion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implied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warranties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so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above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exclusion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23000"/>
              </a:lnSpc>
              <a:spcBef>
                <a:spcPts val="300"/>
              </a:spcBef>
            </a:pP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takes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reasonable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ensure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made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herein.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However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materials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contain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technical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inaccuracies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typographical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errors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guaranteed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error-free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Information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changed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notice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obligation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update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material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those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third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Nexign</a:t>
            </a:r>
            <a:r>
              <a:rPr lang="de-DE" sz="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JSC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improvements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changes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described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material at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without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notice</a:t>
            </a:r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9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 userDrawn="1"/>
        </p:nvSpPr>
        <p:spPr>
          <a:xfrm>
            <a:off x="6138174" y="2150160"/>
            <a:ext cx="2565066" cy="2565066"/>
          </a:xfrm>
          <a:prstGeom prst="triangle">
            <a:avLst>
              <a:gd name="adj" fmla="val 100000"/>
            </a:avLst>
          </a:prstGeom>
          <a:solidFill>
            <a:srgbClr val="E4E9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7D333B4-7B21-40A5-B78B-9A00EC487C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306" y="754768"/>
            <a:ext cx="5999069" cy="1790700"/>
          </a:xfr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rgbClr val="19393B"/>
                </a:solidFill>
              </a:defRPr>
            </a:lvl1pPr>
          </a:lstStyle>
          <a:p>
            <a:r>
              <a:rPr lang="en-US" dirty="0"/>
              <a:t>Solution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architecture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C991D857-5E86-453D-B734-5B32EBEC71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8625" y="2823882"/>
            <a:ext cx="6000751" cy="120519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rgbClr val="00AD2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The subtitle of the separator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87A83710-E456-4135-8B5F-296EB42DBE0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99809" y="933281"/>
            <a:ext cx="3103431" cy="3974934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1000" b="1">
                <a:solidFill>
                  <a:srgbClr val="00AD2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"/>
            <a:ext cx="9144000" cy="5141545"/>
          </a:xfrm>
          <a:prstGeom prst="rect">
            <a:avLst/>
          </a:prstGeom>
        </p:spPr>
      </p:pic>
      <p:sp>
        <p:nvSpPr>
          <p:cNvPr id="9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20255" y="1815666"/>
            <a:ext cx="7772400" cy="1349970"/>
          </a:xfrm>
          <a:prstGeom prst="rect">
            <a:avLst/>
          </a:prstGeom>
        </p:spPr>
        <p:txBody>
          <a:bodyPr anchor="b"/>
          <a:lstStyle>
            <a:lvl1pPr algn="l">
              <a:defRPr sz="4050" b="1" spc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</a:t>
            </a:r>
            <a:br>
              <a:rPr lang="ru-RU" dirty="0" smtClean="0"/>
            </a:br>
            <a:r>
              <a:rPr lang="ru-RU" dirty="0" smtClean="0"/>
              <a:t>ЗАГОЛОВКА</a:t>
            </a:r>
            <a:endParaRPr lang="en-US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20256" y="1383798"/>
            <a:ext cx="7790977" cy="227113"/>
          </a:xfrm>
        </p:spPr>
        <p:txBody>
          <a:bodyPr/>
          <a:lstStyle>
            <a:lvl1pPr marL="0" indent="0" algn="l">
              <a:buClr>
                <a:srgbClr val="009660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899592" y="574834"/>
            <a:ext cx="4104456" cy="484748"/>
          </a:xfrm>
        </p:spPr>
        <p:txBody>
          <a:bodyPr anchor="b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ru-RU" sz="105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Автор</a:t>
            </a:r>
            <a:br>
              <a:rPr lang="ru-RU" dirty="0" smtClean="0"/>
            </a:br>
            <a:r>
              <a:rPr lang="ru-RU" dirty="0" smtClean="0"/>
              <a:t>ФИО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61125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971550" y="2193708"/>
            <a:ext cx="7715250" cy="920445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333375" indent="-201216">
              <a:buFont typeface="Arial" panose="020B0604020202020204" pitchFamily="34" charset="0"/>
              <a:buChar char="•"/>
              <a:tabLst/>
              <a:defRPr sz="1350" b="1">
                <a:solidFill>
                  <a:schemeClr val="tx1"/>
                </a:solidFill>
              </a:defRPr>
            </a:lvl2pPr>
            <a:lvl3pPr marL="133350" indent="0">
              <a:buNone/>
              <a:defRPr sz="1350" i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475060" indent="-214313">
              <a:buFont typeface="Arial" panose="020B0604020202020204" pitchFamily="34" charset="0"/>
              <a:buChar char="•"/>
              <a:defRPr sz="1350"/>
            </a:lvl4pPr>
            <a:lvl5pPr marL="1371600" indent="0">
              <a:buNone/>
              <a:defRPr/>
            </a:lvl5pPr>
          </a:lstStyle>
          <a:p>
            <a:pPr lvl="0"/>
            <a:r>
              <a:rPr lang="ru-RU" dirty="0" smtClean="0"/>
              <a:t>Основной текст</a:t>
            </a:r>
          </a:p>
          <a:p>
            <a:pPr lvl="1"/>
            <a:r>
              <a:rPr lang="ru-RU" dirty="0" err="1" smtClean="0"/>
              <a:t>Буллеты</a:t>
            </a:r>
            <a:endParaRPr lang="ru-RU" dirty="0" smtClean="0"/>
          </a:p>
          <a:p>
            <a:pPr lvl="2"/>
            <a:r>
              <a:rPr lang="ru-RU" dirty="0" err="1" smtClean="0"/>
              <a:t>Цитатки</a:t>
            </a:r>
            <a:endParaRPr lang="ru-RU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3D8EF-55FA-49B9-A883-82B8DAFFBB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1188848"/>
            <a:ext cx="7704138" cy="227113"/>
          </a:xfrm>
        </p:spPr>
        <p:txBody>
          <a:bodyPr anchor="ctr"/>
          <a:lstStyle>
            <a:lvl1pPr marL="0" indent="0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1815666"/>
            <a:ext cx="7736172" cy="377633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dirty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dirty="0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8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2575" y="1131889"/>
            <a:ext cx="8572500" cy="14433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E1F7A-5A8D-477F-BA9E-306B1FC0832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79511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774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39750" y="1059656"/>
            <a:ext cx="8280400" cy="22711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ECDB8-CC40-426A-8460-06A3C9A0CE9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34681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774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261" y="1059656"/>
            <a:ext cx="4069374" cy="14433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749313" y="1059656"/>
            <a:ext cx="4070838" cy="14433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749313" y="3017044"/>
            <a:ext cx="4070838" cy="14433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9FF67-B7F9-4F21-B504-7646E86060C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3628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059656"/>
            <a:ext cx="4064000" cy="2352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6150" y="1059656"/>
            <a:ext cx="4064000" cy="2352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0763" y="4945857"/>
            <a:ext cx="468312" cy="21788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7831013-1981-470A-8AA4-CE2E1224502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3957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sp>
        <p:nvSpPr>
          <p:cNvPr id="10" name="Таблица 9"/>
          <p:cNvSpPr>
            <a:spLocks noGrp="1"/>
          </p:cNvSpPr>
          <p:nvPr>
            <p:ph type="tbl" sz="quarter" idx="10"/>
          </p:nvPr>
        </p:nvSpPr>
        <p:spPr>
          <a:xfrm>
            <a:off x="282574" y="1122113"/>
            <a:ext cx="4748878" cy="3089532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5750" y="1129981"/>
            <a:ext cx="8569325" cy="28733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rgbClr val="00AD2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 sample of the header of the second level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</a:t>
            </a:r>
            <a:r>
              <a:rPr lang="en-US" dirty="0" smtClean="0"/>
              <a:t>title</a:t>
            </a:r>
            <a:r>
              <a:rPr lang="ru-RU" dirty="0" smtClean="0"/>
              <a:t>. </a:t>
            </a:r>
            <a:r>
              <a:rPr lang="en-US" dirty="0" smtClean="0"/>
              <a:t>This is your slide title</a:t>
            </a:r>
            <a:r>
              <a:rPr lang="ru-RU" dirty="0" smtClean="0"/>
              <a:t>. </a:t>
            </a:r>
            <a:r>
              <a:rPr lang="en-US" dirty="0" smtClean="0"/>
              <a:t>This is your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1 строку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5750" y="756416"/>
            <a:ext cx="8569325" cy="28733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rgbClr val="00AD2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 sample of the header of the second level</a:t>
            </a: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6"/>
            <a:ext cx="8569323" cy="478626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339241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17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282574" y="1393120"/>
            <a:ext cx="3910528" cy="972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282575" y="1131889"/>
            <a:ext cx="3910528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Education</a:t>
            </a:r>
            <a:endParaRPr lang="en-US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22" hasCustomPrompt="1"/>
          </p:nvPr>
        </p:nvSpPr>
        <p:spPr>
          <a:xfrm>
            <a:off x="282573" y="2865194"/>
            <a:ext cx="3910528" cy="972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23" hasCustomPrompt="1"/>
          </p:nvPr>
        </p:nvSpPr>
        <p:spPr>
          <a:xfrm>
            <a:off x="282574" y="2603962"/>
            <a:ext cx="3910528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Leaning</a:t>
            </a:r>
            <a:endParaRPr lang="en-US" sz="1200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24" hasCustomPrompt="1"/>
          </p:nvPr>
        </p:nvSpPr>
        <p:spPr>
          <a:xfrm>
            <a:off x="4941369" y="1393120"/>
            <a:ext cx="3910528" cy="972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4941370" y="1131888"/>
            <a:ext cx="3910528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Technology</a:t>
            </a:r>
            <a:endParaRPr lang="en-US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4941368" y="2865194"/>
            <a:ext cx="3910528" cy="9720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AD2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Our product portfolio enables clients to address the impact of the digital revolution on their businesses, unlocking value and managing their operations in a way that promotes rapid and sustainable growth.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7" hasCustomPrompt="1"/>
          </p:nvPr>
        </p:nvSpPr>
        <p:spPr>
          <a:xfrm>
            <a:off x="4941369" y="2603961"/>
            <a:ext cx="3910528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Support</a:t>
            </a:r>
            <a:endParaRPr lang="en-US" sz="1200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</p:spTree>
    <p:extLst>
      <p:ext uri="{BB962C8B-B14F-4D97-AF65-F5344CB8AC3E}">
        <p14:creationId xmlns:p14="http://schemas.microsoft.com/office/powerpoint/2010/main" val="41804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 четыре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736" y="4587974"/>
            <a:ext cx="282574" cy="321894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fontAlgn="b">
              <a:defRPr sz="900" b="0" i="0" baseline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B0027C-E534-3949-AEE1-AC7D2CAF66A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05" y="4706445"/>
            <a:ext cx="682674" cy="229378"/>
          </a:xfrm>
          <a:prstGeom prst="rect">
            <a:avLst/>
          </a:prstGeom>
        </p:spPr>
      </p:pic>
      <p:sp>
        <p:nvSpPr>
          <p:cNvPr id="20" name="Текст 7"/>
          <p:cNvSpPr>
            <a:spLocks noGrp="1"/>
          </p:cNvSpPr>
          <p:nvPr>
            <p:ph type="body" sz="quarter" idx="21" hasCustomPrompt="1"/>
          </p:nvPr>
        </p:nvSpPr>
        <p:spPr>
          <a:xfrm>
            <a:off x="1127671" y="1131889"/>
            <a:ext cx="2952000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Education</a:t>
            </a:r>
            <a:endParaRPr lang="en-US" sz="1200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23" hasCustomPrompt="1"/>
          </p:nvPr>
        </p:nvSpPr>
        <p:spPr>
          <a:xfrm>
            <a:off x="1127670" y="2919167"/>
            <a:ext cx="2952000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Leaning</a:t>
            </a:r>
            <a:endParaRPr lang="en-US" sz="1200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25" hasCustomPrompt="1"/>
          </p:nvPr>
        </p:nvSpPr>
        <p:spPr>
          <a:xfrm>
            <a:off x="5899898" y="1131888"/>
            <a:ext cx="2952000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Technology</a:t>
            </a:r>
            <a:endParaRPr lang="en-US" sz="1200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7" hasCustomPrompt="1"/>
          </p:nvPr>
        </p:nvSpPr>
        <p:spPr>
          <a:xfrm>
            <a:off x="5899897" y="2919166"/>
            <a:ext cx="2952000" cy="216000"/>
          </a:xfrm>
        </p:spPr>
        <p:txBody>
          <a:bodyPr/>
          <a:lstStyle>
            <a:lvl1pPr>
              <a:lnSpc>
                <a:spcPct val="123000"/>
              </a:lnSpc>
              <a:spcBef>
                <a:spcPts val="0"/>
              </a:spcBef>
              <a:defRPr b="1">
                <a:solidFill>
                  <a:srgbClr val="00AD21"/>
                </a:solidFill>
              </a:defRPr>
            </a:lvl1pPr>
          </a:lstStyle>
          <a:p>
            <a:pPr>
              <a:lnSpc>
                <a:spcPct val="123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rgbClr val="00AD21"/>
                </a:solidFill>
              </a:rPr>
              <a:t>Support</a:t>
            </a:r>
            <a:endParaRPr lang="en-US" sz="1200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82575" y="268285"/>
            <a:ext cx="8569323" cy="648000"/>
          </a:xfrm>
        </p:spPr>
        <p:txBody>
          <a:bodyPr anchor="t" anchorCtr="0"/>
          <a:lstStyle>
            <a:lvl1pPr>
              <a:defRPr sz="2400" b="1" baseline="0">
                <a:solidFill>
                  <a:srgbClr val="19383A"/>
                </a:solidFill>
              </a:defRPr>
            </a:lvl1pPr>
          </a:lstStyle>
          <a:p>
            <a:r>
              <a:rPr lang="en-US" dirty="0"/>
              <a:t>This is your slide title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4571475" y="1131888"/>
            <a:ext cx="0" cy="3368266"/>
          </a:xfrm>
          <a:prstGeom prst="line">
            <a:avLst/>
          </a:prstGeom>
          <a:ln w="6350">
            <a:solidFill>
              <a:srgbClr val="A0AD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967" y="2945030"/>
            <a:ext cx="429840" cy="37632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338" y="1100679"/>
            <a:ext cx="443272" cy="43008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02712" y="1135766"/>
            <a:ext cx="416408" cy="36288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5996" y="2945030"/>
            <a:ext cx="429840" cy="41664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7670" y="1393119"/>
            <a:ext cx="2952000" cy="1224000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clients to address the impact </a:t>
            </a:r>
          </a:p>
          <a:p>
            <a:pPr lvl="0"/>
            <a:r>
              <a:rPr lang="en-US" dirty="0"/>
              <a:t>Of the digital revolution on their businesses, unlocking value and</a:t>
            </a:r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5899896" y="1393119"/>
            <a:ext cx="2952000" cy="1224000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clients to address the impact </a:t>
            </a:r>
          </a:p>
          <a:p>
            <a:pPr lvl="0"/>
            <a:r>
              <a:rPr lang="en-US" dirty="0"/>
              <a:t>Of the digital revolution on their businesses, unlocking value and</a:t>
            </a:r>
          </a:p>
        </p:txBody>
      </p:sp>
      <p:sp>
        <p:nvSpPr>
          <p:cNvPr id="31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7670" y="3174471"/>
            <a:ext cx="2952000" cy="1224000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clients to address the impact </a:t>
            </a:r>
          </a:p>
          <a:p>
            <a:pPr lvl="0"/>
            <a:r>
              <a:rPr lang="en-US" dirty="0"/>
              <a:t>Of the digital revolution on their businesses, unlocking value and</a:t>
            </a:r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31" hasCustomPrompt="1"/>
          </p:nvPr>
        </p:nvSpPr>
        <p:spPr>
          <a:xfrm>
            <a:off x="5899896" y="3174471"/>
            <a:ext cx="2952000" cy="1224000"/>
          </a:xfrm>
        </p:spPr>
        <p:txBody>
          <a:bodyPr/>
          <a:lstStyle>
            <a:lvl1pPr marL="144000" indent="-1440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Our product portfolio enables clients to address the impact </a:t>
            </a:r>
          </a:p>
          <a:p>
            <a:pPr lvl="0"/>
            <a:r>
              <a:rPr lang="en-US" dirty="0"/>
              <a:t>Of the digital revolution on their businesses, unlocking value and</a:t>
            </a:r>
          </a:p>
        </p:txBody>
      </p:sp>
    </p:spTree>
    <p:extLst>
      <p:ext uri="{BB962C8B-B14F-4D97-AF65-F5344CB8AC3E}">
        <p14:creationId xmlns:p14="http://schemas.microsoft.com/office/powerpoint/2010/main" val="354553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575" y="267496"/>
            <a:ext cx="8572500" cy="64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This is your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75" y="1131889"/>
            <a:ext cx="8572500" cy="205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Sample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89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725" r:id="rId4"/>
    <p:sldLayoutId id="2147483711" r:id="rId5"/>
    <p:sldLayoutId id="2147483650" r:id="rId6"/>
    <p:sldLayoutId id="2147483727" r:id="rId7"/>
    <p:sldLayoutId id="2147483722" r:id="rId8"/>
    <p:sldLayoutId id="2147483726" r:id="rId9"/>
    <p:sldLayoutId id="2147483700" r:id="rId10"/>
    <p:sldLayoutId id="2147483718" r:id="rId11"/>
    <p:sldLayoutId id="2147483715" r:id="rId12"/>
    <p:sldLayoutId id="2147483716" r:id="rId13"/>
    <p:sldLayoutId id="2147483708" r:id="rId14"/>
    <p:sldLayoutId id="2147483672" r:id="rId15"/>
    <p:sldLayoutId id="2147483710" r:id="rId16"/>
    <p:sldLayoutId id="2147483719" r:id="rId17"/>
    <p:sldLayoutId id="2147483709" r:id="rId18"/>
    <p:sldLayoutId id="2147483712" r:id="rId19"/>
    <p:sldLayoutId id="2147483655" r:id="rId20"/>
    <p:sldLayoutId id="2147483713" r:id="rId21"/>
    <p:sldLayoutId id="2147483721" r:id="rId22"/>
    <p:sldLayoutId id="2147483724" r:id="rId23"/>
    <p:sldLayoutId id="2147483673" r:id="rId24"/>
    <p:sldLayoutId id="2147483674" r:id="rId25"/>
    <p:sldLayoutId id="2147483683" r:id="rId26"/>
    <p:sldLayoutId id="2147483682" r:id="rId27"/>
    <p:sldLayoutId id="2147483693" r:id="rId28"/>
    <p:sldLayoutId id="2147483705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</p:sldLayoutIdLst>
  <p:hf hdr="0" ftr="0"/>
  <p:txStyles>
    <p:titleStyle>
      <a:lvl1pPr algn="l" defTabSz="457175" rtl="0" eaLnBrk="1" fontAlgn="t" latinLnBrk="0" hangingPunct="1">
        <a:lnSpc>
          <a:spcPct val="100000"/>
        </a:lnSpc>
        <a:spcBef>
          <a:spcPct val="0"/>
        </a:spcBef>
        <a:buNone/>
        <a:defRPr sz="2400" b="1" i="0" kern="1200" baseline="0">
          <a:solidFill>
            <a:srgbClr val="19383A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175" rtl="0" eaLnBrk="1" latinLnBrk="0" hangingPunct="1">
        <a:lnSpc>
          <a:spcPct val="123000"/>
        </a:lnSpc>
        <a:spcBef>
          <a:spcPts val="600"/>
        </a:spcBef>
        <a:buClr>
          <a:srgbClr val="00AD20"/>
        </a:buClr>
        <a:buFont typeface="Arial"/>
        <a:buNone/>
        <a:defRPr sz="12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15909" indent="-355573" algn="l" defTabSz="457175" rtl="0" eaLnBrk="1" latinLnBrk="0" hangingPunct="1">
        <a:lnSpc>
          <a:spcPct val="123000"/>
        </a:lnSpc>
        <a:spcBef>
          <a:spcPts val="600"/>
        </a:spcBef>
        <a:buClr>
          <a:srgbClr val="00AD20"/>
        </a:buClr>
        <a:buFont typeface="Arial" panose="020B0604020202020204" pitchFamily="34" charset="0"/>
        <a:buChar char="•"/>
        <a:defRPr sz="12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074678" indent="-353993" algn="l" defTabSz="457175" rtl="0" eaLnBrk="1" latinLnBrk="0" hangingPunct="1">
        <a:lnSpc>
          <a:spcPct val="123000"/>
        </a:lnSpc>
        <a:spcBef>
          <a:spcPts val="600"/>
        </a:spcBef>
        <a:buClr>
          <a:srgbClr val="00AD20"/>
        </a:buClr>
        <a:buFont typeface="Circe Light" panose="020B0402020203020203" pitchFamily="34" charset="-52"/>
        <a:buChar char="‒"/>
        <a:defRPr sz="12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435021" indent="-360344" algn="l" defTabSz="457175" rtl="0" eaLnBrk="1" latinLnBrk="0" hangingPunct="1">
        <a:lnSpc>
          <a:spcPct val="123000"/>
        </a:lnSpc>
        <a:spcBef>
          <a:spcPts val="600"/>
        </a:spcBef>
        <a:buClr>
          <a:srgbClr val="00AD20"/>
        </a:buClr>
        <a:buFont typeface="Arial" panose="020B0604020202020204" pitchFamily="34" charset="0"/>
        <a:buChar char="•"/>
        <a:defRPr sz="12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793777" indent="-358755" algn="l" defTabSz="457175" rtl="0" eaLnBrk="1" latinLnBrk="0" hangingPunct="1">
        <a:lnSpc>
          <a:spcPct val="123000"/>
        </a:lnSpc>
        <a:spcBef>
          <a:spcPts val="600"/>
        </a:spcBef>
        <a:buClr>
          <a:srgbClr val="00AD20"/>
        </a:buClr>
        <a:buFont typeface="Arial" panose="020B0604020202020204" pitchFamily="34" charset="0"/>
        <a:buChar char="•"/>
        <a:defRPr sz="1200" b="0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461" indent="-228587" algn="l" defTabSz="45717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8" indent="-228587" algn="l" defTabSz="45717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1" indent="-228587" algn="l" defTabSz="45717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7" algn="l" defTabSz="45717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5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0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5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9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8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257" userDrawn="1">
          <p15:clr>
            <a:srgbClr val="F26B43"/>
          </p15:clr>
        </p15:guide>
        <p15:guide id="2" pos="178" userDrawn="1">
          <p15:clr>
            <a:srgbClr val="F26B43"/>
          </p15:clr>
        </p15:guide>
        <p15:guide id="3" orient="horz" pos="1439" userDrawn="1">
          <p15:clr>
            <a:srgbClr val="F26B43"/>
          </p15:clr>
        </p15:guide>
        <p15:guide id="4" orient="horz" pos="1076" userDrawn="1">
          <p15:clr>
            <a:srgbClr val="F26B43"/>
          </p15:clr>
        </p15:guide>
        <p15:guide id="5" orient="horz" pos="894" userDrawn="1">
          <p15:clr>
            <a:srgbClr val="F26B43"/>
          </p15:clr>
        </p15:guide>
        <p15:guide id="6" orient="horz" pos="713" userDrawn="1">
          <p15:clr>
            <a:srgbClr val="F26B43"/>
          </p15:clr>
        </p15:guide>
        <p15:guide id="7" orient="horz" pos="1620" userDrawn="1">
          <p15:clr>
            <a:srgbClr val="F26B43"/>
          </p15:clr>
        </p15:guide>
        <p15:guide id="8" orient="horz" pos="1801" userDrawn="1">
          <p15:clr>
            <a:srgbClr val="F26B43"/>
          </p15:clr>
        </p15:guide>
        <p15:guide id="9" orient="horz" pos="1983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pos="718" userDrawn="1">
          <p15:clr>
            <a:srgbClr val="F26B43"/>
          </p15:clr>
        </p15:guide>
        <p15:guide id="13" pos="359" userDrawn="1">
          <p15:clr>
            <a:srgbClr val="F26B43"/>
          </p15:clr>
        </p15:guide>
        <p15:guide id="14" orient="horz" pos="2164" userDrawn="1">
          <p15:clr>
            <a:srgbClr val="F26B43"/>
          </p15:clr>
        </p15:guide>
        <p15:guide id="15" orient="horz" pos="2346" userDrawn="1">
          <p15:clr>
            <a:srgbClr val="F26B43"/>
          </p15:clr>
        </p15:guide>
        <p15:guide id="16" orient="horz" pos="2527" userDrawn="1">
          <p15:clr>
            <a:srgbClr val="F26B43"/>
          </p15:clr>
        </p15:guide>
        <p15:guide id="17" orient="horz" pos="2709" userDrawn="1">
          <p15:clr>
            <a:srgbClr val="F26B43"/>
          </p15:clr>
        </p15:guide>
        <p15:guide id="18" orient="horz" pos="2890" userDrawn="1">
          <p15:clr>
            <a:srgbClr val="F26B43"/>
          </p15:clr>
        </p15:guide>
        <p15:guide id="19" orient="horz" pos="531" userDrawn="1">
          <p15:clr>
            <a:srgbClr val="F26B43"/>
          </p15:clr>
        </p15:guide>
        <p15:guide id="20" orient="horz" pos="350" userDrawn="1">
          <p15:clr>
            <a:srgbClr val="F26B43"/>
          </p15:clr>
        </p15:guide>
        <p15:guide id="22" pos="538" userDrawn="1">
          <p15:clr>
            <a:srgbClr val="F26B43"/>
          </p15:clr>
        </p15:guide>
        <p15:guide id="23" pos="900" userDrawn="1">
          <p15:clr>
            <a:srgbClr val="F26B43"/>
          </p15:clr>
        </p15:guide>
        <p15:guide id="24" pos="1078" userDrawn="1">
          <p15:clr>
            <a:srgbClr val="F26B43"/>
          </p15:clr>
        </p15:guide>
        <p15:guide id="25" pos="1258" userDrawn="1">
          <p15:clr>
            <a:srgbClr val="F26B43"/>
          </p15:clr>
        </p15:guide>
        <p15:guide id="26" pos="1440" userDrawn="1">
          <p15:clr>
            <a:srgbClr val="F26B43"/>
          </p15:clr>
        </p15:guide>
        <p15:guide id="27" pos="1618" userDrawn="1">
          <p15:clr>
            <a:srgbClr val="F26B43"/>
          </p15:clr>
        </p15:guide>
        <p15:guide id="28" pos="1800" userDrawn="1">
          <p15:clr>
            <a:srgbClr val="F26B43"/>
          </p15:clr>
        </p15:guide>
        <p15:guide id="29" pos="1978" userDrawn="1">
          <p15:clr>
            <a:srgbClr val="F26B43"/>
          </p15:clr>
        </p15:guide>
        <p15:guide id="30" pos="2160" userDrawn="1">
          <p15:clr>
            <a:srgbClr val="F26B43"/>
          </p15:clr>
        </p15:guide>
        <p15:guide id="31" pos="2338" userDrawn="1">
          <p15:clr>
            <a:srgbClr val="F26B43"/>
          </p15:clr>
        </p15:guide>
        <p15:guide id="32" pos="2520" userDrawn="1">
          <p15:clr>
            <a:srgbClr val="F26B43"/>
          </p15:clr>
        </p15:guide>
        <p15:guide id="33" pos="2698" userDrawn="1">
          <p15:clr>
            <a:srgbClr val="F26B43"/>
          </p15:clr>
        </p15:guide>
        <p15:guide id="34" pos="2880" userDrawn="1">
          <p15:clr>
            <a:srgbClr val="F26B43"/>
          </p15:clr>
        </p15:guide>
        <p15:guide id="35" pos="3058" userDrawn="1">
          <p15:clr>
            <a:srgbClr val="F26B43"/>
          </p15:clr>
        </p15:guide>
        <p15:guide id="36" pos="3240" userDrawn="1">
          <p15:clr>
            <a:srgbClr val="F26B43"/>
          </p15:clr>
        </p15:guide>
        <p15:guide id="37" pos="3418" userDrawn="1">
          <p15:clr>
            <a:srgbClr val="F26B43"/>
          </p15:clr>
        </p15:guide>
        <p15:guide id="38" pos="3600" userDrawn="1">
          <p15:clr>
            <a:srgbClr val="F26B43"/>
          </p15:clr>
        </p15:guide>
        <p15:guide id="39" pos="3778" userDrawn="1">
          <p15:clr>
            <a:srgbClr val="F26B43"/>
          </p15:clr>
        </p15:guide>
        <p15:guide id="40" pos="3960" userDrawn="1">
          <p15:clr>
            <a:srgbClr val="F26B43"/>
          </p15:clr>
        </p15:guide>
        <p15:guide id="41" pos="4138" userDrawn="1">
          <p15:clr>
            <a:srgbClr val="F26B43"/>
          </p15:clr>
        </p15:guide>
        <p15:guide id="42" pos="4320" userDrawn="1">
          <p15:clr>
            <a:srgbClr val="F26B43"/>
          </p15:clr>
        </p15:guide>
        <p15:guide id="43" pos="4498" userDrawn="1">
          <p15:clr>
            <a:srgbClr val="F26B43"/>
          </p15:clr>
        </p15:guide>
        <p15:guide id="44" pos="4680" userDrawn="1">
          <p15:clr>
            <a:srgbClr val="F26B43"/>
          </p15:clr>
        </p15:guide>
        <p15:guide id="45" pos="4858" userDrawn="1">
          <p15:clr>
            <a:srgbClr val="F26B43"/>
          </p15:clr>
        </p15:guide>
        <p15:guide id="46" pos="5040" userDrawn="1">
          <p15:clr>
            <a:srgbClr val="F26B43"/>
          </p15:clr>
        </p15:guide>
        <p15:guide id="47" pos="5218" userDrawn="1">
          <p15:clr>
            <a:srgbClr val="F26B43"/>
          </p15:clr>
        </p15:guide>
        <p15:guide id="48" pos="5400" userDrawn="1">
          <p15:clr>
            <a:srgbClr val="F26B43"/>
          </p15:clr>
        </p15:guide>
        <p15:guide id="49" pos="5578" userDrawn="1">
          <p15:clr>
            <a:srgbClr val="F26B43"/>
          </p15:clr>
        </p15:guide>
        <p15:guide id="51" orient="horz" pos="1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files/WorkUnsigned.tx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files/WorkDate.tx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iles/WorkDateLambda.txt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52" y="565608"/>
            <a:ext cx="8459329" cy="2337848"/>
          </a:xfrm>
        </p:spPr>
        <p:txBody>
          <a:bodyPr>
            <a:noAutofit/>
          </a:bodyPr>
          <a:lstStyle/>
          <a:p>
            <a:r>
              <a:rPr lang="ru-RU" sz="4800" dirty="0" smtClean="0"/>
              <a:t>Курс</a:t>
            </a:r>
            <a:r>
              <a:rPr lang="en-US" sz="4800" dirty="0" smtClean="0"/>
              <a:t> </a:t>
            </a:r>
            <a:r>
              <a:rPr lang="ru-RU" sz="4800" dirty="0" smtClean="0"/>
              <a:t>Технологии программирования</a:t>
            </a:r>
            <a:br>
              <a:rPr lang="ru-RU" sz="4800" dirty="0" smtClean="0"/>
            </a:br>
            <a:r>
              <a:rPr lang="ru-RU" sz="4800" dirty="0" smtClean="0"/>
              <a:t>Лекция 1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235670" y="3312114"/>
            <a:ext cx="4291013" cy="439738"/>
          </a:xfrm>
        </p:spPr>
        <p:txBody>
          <a:bodyPr>
            <a:normAutofit/>
          </a:bodyPr>
          <a:lstStyle/>
          <a:p>
            <a:r>
              <a:rPr lang="ru-RU" dirty="0" err="1" smtClean="0"/>
              <a:t>Собенников</a:t>
            </a:r>
            <a:r>
              <a:rPr lang="ru-RU" dirty="0" smtClean="0"/>
              <a:t> Виктор</a:t>
            </a:r>
          </a:p>
        </p:txBody>
      </p:sp>
    </p:spTree>
    <p:extLst>
      <p:ext uri="{BB962C8B-B14F-4D97-AF65-F5344CB8AC3E}">
        <p14:creationId xmlns:p14="http://schemas.microsoft.com/office/powerpoint/2010/main" val="9842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Направление </a:t>
            </a:r>
            <a:r>
              <a:rPr lang="en-US" smtClean="0"/>
              <a:t>J2SE</a:t>
            </a:r>
            <a:endParaRPr lang="ru-RU" smtClean="0"/>
          </a:p>
        </p:txBody>
      </p:sp>
      <p:sp>
        <p:nvSpPr>
          <p:cNvPr id="2969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3435F6-F626-4DBB-A029-5F61C60FABDA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821954"/>
            <a:ext cx="7828642" cy="178510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Платформы для разработки и запуска приложений на 	клиентских рабочих местах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Стандарта </a:t>
            </a:r>
            <a:r>
              <a:rPr lang="en-US" altLang="en-US" sz="2000" dirty="0" smtClean="0"/>
              <a:t>J2SE</a:t>
            </a:r>
            <a:r>
              <a:rPr lang="ru-RU" altLang="en-US" sz="2000" dirty="0" smtClean="0"/>
              <a:t>, который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описывает язык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и минимальный необходимый набор системных библиотек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82575" y="916285"/>
            <a:ext cx="6155531" cy="70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dirty="0"/>
              <a:t>Представляет из себя ядро платформы (</a:t>
            </a:r>
            <a:r>
              <a:rPr lang="en-US" altLang="en-US" dirty="0"/>
              <a:t>core</a:t>
            </a:r>
            <a:r>
              <a:rPr lang="ru-RU" altLang="en-US" dirty="0"/>
              <a:t> </a:t>
            </a:r>
            <a:r>
              <a:rPr lang="en-US" altLang="en-US" dirty="0"/>
              <a:t>java</a:t>
            </a:r>
            <a:r>
              <a:rPr lang="ru-RU" altLang="en-US" dirty="0"/>
              <a:t>) и состоит из</a:t>
            </a:r>
            <a:r>
              <a:rPr lang="en-US" altLang="en-US" dirty="0"/>
              <a:t>: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0467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57608-7BD8-4381-9180-FA935D52A413}" type="slidenum">
              <a:rPr lang="ru-RU" altLang="en-US" sz="900">
                <a:latin typeface="Arial" charset="0"/>
              </a:rPr>
              <a:pPr/>
              <a:t>100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Аргумент метода </a:t>
            </a:r>
            <a:r>
              <a:rPr lang="en-US" smtClean="0"/>
              <a:t>main</a:t>
            </a:r>
            <a:endParaRPr lang="ru-RU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931" y="822399"/>
            <a:ext cx="8280400" cy="3341812"/>
          </a:xfrm>
        </p:spPr>
        <p:txBody>
          <a:bodyPr/>
          <a:lstStyle/>
          <a:p>
            <a:r>
              <a:rPr lang="ru-RU" altLang="en-US" sz="1800" dirty="0" smtClean="0"/>
              <a:t>Метод 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main(String[ ] </a:t>
            </a:r>
            <a:r>
              <a:rPr lang="en-US" altLang="en-US" sz="1800" b="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smtClean="0"/>
              <a:t>является точкой входа в программу – с него начинается выполнение</a:t>
            </a:r>
            <a:endParaRPr lang="en-US" altLang="en-US" sz="1800" dirty="0" smtClean="0"/>
          </a:p>
          <a:p>
            <a:r>
              <a:rPr lang="ru-RU" altLang="en-US" sz="1800" dirty="0" smtClean="0"/>
              <a:t>Аргументом метода является массив строк, в который попадают параметры, переданные при запуске виртуальной машины</a:t>
            </a:r>
          </a:p>
          <a:p>
            <a:r>
              <a:rPr lang="ru-RU" altLang="en-US" sz="1800" dirty="0" smtClean="0"/>
              <a:t>Пример вызова класса с параметрами</a:t>
            </a:r>
            <a:r>
              <a:rPr lang="en-US" altLang="en-US" sz="1800" dirty="0" smtClean="0"/>
              <a:t>:</a:t>
            </a:r>
            <a:br>
              <a:rPr lang="en-US" altLang="en-US" sz="1800" dirty="0" smtClean="0"/>
            </a:br>
            <a:r>
              <a:rPr lang="en-US" altLang="en-US" sz="1800" dirty="0" smtClean="0"/>
              <a:t>	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altLang="en-US" sz="1800" b="0" dirty="0" err="1" smtClean="0">
                <a:latin typeface="Courier New" pitchFamily="49" charset="0"/>
                <a:cs typeface="Courier New" pitchFamily="49" charset="0"/>
              </a:rPr>
              <a:t>PrintHello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param1 param2</a:t>
            </a:r>
          </a:p>
          <a:p>
            <a:r>
              <a:rPr lang="ru-RU" altLang="en-US" sz="1800" dirty="0" smtClean="0"/>
              <a:t>Строки </a:t>
            </a:r>
            <a:r>
              <a:rPr lang="en-US" altLang="en-US" sz="1800" dirty="0" smtClean="0"/>
              <a:t>“param1” </a:t>
            </a:r>
            <a:r>
              <a:rPr lang="ru-RU" altLang="en-US" sz="1800" dirty="0" smtClean="0"/>
              <a:t>и </a:t>
            </a:r>
            <a:r>
              <a:rPr lang="en-US" altLang="en-US" sz="1800" dirty="0" smtClean="0"/>
              <a:t>“param2” </a:t>
            </a:r>
            <a:r>
              <a:rPr lang="ru-RU" altLang="en-US" sz="1800" dirty="0" smtClean="0"/>
              <a:t>будут доступны в методе </a:t>
            </a:r>
            <a:r>
              <a:rPr lang="en-US" altLang="en-US" sz="1800" dirty="0" smtClean="0"/>
              <a:t>main </a:t>
            </a:r>
            <a:r>
              <a:rPr lang="ru-RU" altLang="en-US" sz="1800" dirty="0" smtClean="0"/>
              <a:t>класса </a:t>
            </a:r>
            <a:r>
              <a:rPr lang="en-US" altLang="en-US" sz="1800" dirty="0" err="1" smtClean="0"/>
              <a:t>PrintHello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как элементы массива </a:t>
            </a:r>
            <a:r>
              <a:rPr lang="en-US" altLang="en-US" sz="1800" dirty="0" err="1" smtClean="0"/>
              <a:t>args</a:t>
            </a:r>
            <a:endParaRPr lang="ru-RU" altLang="en-US" sz="1800" dirty="0" smtClean="0"/>
          </a:p>
          <a:p>
            <a:pPr>
              <a:buFont typeface="Wingdings" pitchFamily="2" charset="2"/>
              <a:buNone/>
            </a:pPr>
            <a:endParaRPr lang="ru-RU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1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EBA9BE-F532-4026-BC52-244AE5489D20}" type="slidenum">
              <a:rPr lang="ru-RU" altLang="en-US" sz="900">
                <a:latin typeface="Arial" charset="0"/>
              </a:rPr>
              <a:pPr/>
              <a:t>101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Использование класса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87907" y="938197"/>
            <a:ext cx="8822928" cy="3739485"/>
          </a:xfrm>
          <a:solidFill>
            <a:srgbClr val="FFFFFF">
              <a:alpha val="59999"/>
            </a:srgbClr>
          </a:solidFill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intWork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</a:t>
            </a:r>
            <a:r>
              <a:rPr lang="ru-RU" alt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alt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8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en-US" sz="18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Arrays.</a:t>
            </a:r>
            <a:r>
              <a:rPr lang="ru-RU" altLang="en-US" sz="1800" b="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stream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intWork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8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en-US" sz="18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Arrays.</a:t>
            </a:r>
            <a:r>
              <a:rPr lang="ru-RU" altLang="en-US" sz="1800" b="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stream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intWork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en-US" sz="18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ru-RU" altLang="en-US" sz="18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Arrays.</a:t>
            </a:r>
            <a:r>
              <a:rPr lang="ru-RU" altLang="en-US" sz="1800" b="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stream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intWork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(u-&gt;u&gt;</a:t>
            </a:r>
            <a:r>
              <a:rPr lang="ru-RU" alt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en-US" sz="18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altLang="en-US" sz="18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9144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[][] numbers = {{1, 2, 3}, {4, 5, 6}, {7, 8, 9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}};</a:t>
            </a:r>
            <a:br>
              <a:rPr lang="en-US" alt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[][]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numbersCopy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Arrays.copyOf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(numbers, </a:t>
            </a:r>
            <a:r>
              <a:rPr lang="en-US" altLang="en-US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numbers.length</a:t>
            </a:r>
            <a:r>
              <a:rPr lang="en-US" alt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en-US" sz="18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ru-RU" altLang="en-US" sz="1800" b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EBA9BE-F532-4026-BC52-244AE5489D20}" type="slidenum">
              <a:rPr lang="ru-RU" altLang="en-US" sz="900">
                <a:latin typeface="Arial" charset="0"/>
              </a:rPr>
              <a:pPr/>
              <a:t>102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 API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97689" y="731366"/>
            <a:ext cx="3337240" cy="205441"/>
          </a:xfrm>
        </p:spPr>
        <p:txBody>
          <a:bodyPr/>
          <a:lstStyle/>
          <a:p>
            <a:r>
              <a:rPr lang="ru-RU" dirty="0" smtClean="0"/>
              <a:t>Декларативный подход к обработке данных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9837" y="1088211"/>
            <a:ext cx="7466341" cy="2826327"/>
          </a:xfrm>
          <a:prstGeom prst="rect">
            <a:avLst/>
          </a:prstGeom>
          <a:ln cap="rnd">
            <a:noFill/>
          </a:ln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endParaRPr lang="ru-RU" sz="12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309837" y="1156224"/>
            <a:ext cx="8237158" cy="3340205"/>
          </a:xfrm>
          <a:prstGeom prst="rect">
            <a:avLst/>
          </a:prstGeom>
          <a:ln cap="rnd">
            <a:noFill/>
          </a:ln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23000"/>
              </a:lnSpc>
              <a:spcBef>
                <a:spcPts val="600"/>
              </a:spcBef>
            </a:pPr>
            <a:endParaRPr lang="ru-RU" sz="1200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09837" y="1088210"/>
            <a:ext cx="8486540" cy="3718057"/>
          </a:xfrm>
          <a:prstGeom prst="rect">
            <a:avLst/>
          </a:prstGeom>
          <a:ln cap="rnd">
            <a:noFill/>
            <a:prstDash val="sysDot"/>
          </a:ln>
        </p:spPr>
        <p:txBody>
          <a:bodyPr vert="horz" wrap="none" lIns="0" tIns="0" rIns="0" bIns="0" rtlCol="0">
            <a:noAutofit/>
          </a:bodyPr>
          <a:lstStyle/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/>
              <a:t>Создание пустого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200" dirty="0" smtClean="0"/>
              <a:t>: 	</a:t>
            </a:r>
            <a:r>
              <a:rPr lang="ru-RU" sz="1200" dirty="0" smtClean="0"/>
              <a:t>		</a:t>
            </a:r>
            <a:r>
              <a:rPr lang="en-US" sz="1200" dirty="0" smtClean="0"/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Stream.empty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200" dirty="0" smtClean="0"/>
              <a:t> </a:t>
            </a:r>
            <a:r>
              <a:rPr lang="ru-RU" sz="1200" dirty="0" smtClean="0"/>
              <a:t>из заданных объектов: </a:t>
            </a:r>
            <a:r>
              <a:rPr lang="en-US" sz="1200" dirty="0" smtClean="0"/>
              <a:t>	</a:t>
            </a:r>
            <a:r>
              <a:rPr lang="ru-RU" sz="1200" dirty="0" smtClean="0"/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Stream.of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(1,20,-43)</a:t>
            </a: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 smtClean="0"/>
              <a:t>“</a:t>
            </a:r>
            <a:r>
              <a:rPr lang="ru-RU" sz="1200" dirty="0" smtClean="0"/>
              <a:t>Вечный</a:t>
            </a:r>
            <a:r>
              <a:rPr lang="en-US" sz="1200" dirty="0" smtClean="0"/>
              <a:t>”</a:t>
            </a:r>
            <a:r>
              <a:rPr lang="ru-RU" sz="1200" dirty="0" smtClean="0"/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200" dirty="0" smtClean="0"/>
              <a:t> </a:t>
            </a:r>
            <a:r>
              <a:rPr lang="ru-RU" sz="1200" dirty="0"/>
              <a:t>из </a:t>
            </a:r>
            <a:r>
              <a:rPr lang="ru-RU" sz="1200" dirty="0" smtClean="0"/>
              <a:t>последовательности: </a:t>
            </a: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stWork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Stream.iterate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(0,x-&gt;x+15)</a:t>
            </a:r>
            <a:endParaRPr lang="ru-RU" sz="1200" dirty="0" smtClean="0">
              <a:latin typeface="Courier New" pitchFamily="49" charset="0"/>
              <a:cs typeface="Courier New" pitchFamily="49" charset="0"/>
            </a:endParaRP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/>
              <a:t>Показ первых 10-ти значений: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stWork.limit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200" b="1" i="1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/>
              <a:t>ГСЧ</a:t>
            </a:r>
            <a:r>
              <a:rPr lang="en-US" sz="1200" dirty="0" smtClean="0"/>
              <a:t>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DoubleStream</a:t>
            </a:r>
            <a:r>
              <a:rPr lang="en-US" sz="1200" dirty="0" smtClean="0"/>
              <a:t>)</a:t>
            </a:r>
            <a:r>
              <a:rPr lang="ru-RU" sz="1200" dirty="0" smtClean="0"/>
              <a:t>:</a:t>
            </a:r>
            <a:r>
              <a:rPr lang="en-US" sz="1200" dirty="0" smtClean="0"/>
              <a:t>	</a:t>
            </a:r>
            <a:r>
              <a:rPr lang="ru-RU" sz="1200" dirty="0" smtClean="0"/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ThreadLocalRandom.current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().doubles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/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/>
              <a:t>Метод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terate </a:t>
            </a:r>
            <a:r>
              <a:rPr lang="pt-BR" sz="1200" i="1" dirty="0" smtClean="0">
                <a:latin typeface="Courier New" pitchFamily="49" charset="0"/>
                <a:cs typeface="Courier New" pitchFamily="49" charset="0"/>
              </a:rPr>
              <a:t>JDK 9</a:t>
            </a:r>
            <a:r>
              <a:rPr lang="pt-BR" sz="1200" dirty="0" smtClean="0"/>
              <a:t>				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Stream.iterate(1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20, x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3)</a:t>
            </a: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/>
              <a:t>Округление		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stRandom.limit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).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mapToObj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(e-&gt;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BigDecimal.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(e)).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map(e-&gt;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e.setScale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(4,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RoundingMode.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HALF_UP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>
                <a:latin typeface="+mj-lt"/>
                <a:cs typeface="Courier New" pitchFamily="49" charset="0"/>
              </a:rPr>
              <a:t>Фильтр</a:t>
            </a:r>
            <a:r>
              <a:rPr lang="en-US" sz="1200" dirty="0" smtClean="0"/>
              <a:t> 					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.filter(e-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BigDecimal.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(0.5).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(e)&lt;0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71450" indent="-171450">
              <a:lnSpc>
                <a:spcPct val="12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ru-RU" sz="1200" dirty="0" smtClean="0">
                <a:cs typeface="Courier New" pitchFamily="49" charset="0"/>
              </a:rPr>
              <a:t>Кол-во элементов:					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count()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3000"/>
              </a:lnSpc>
              <a:spcBef>
                <a:spcPts val="600"/>
              </a:spcBef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3000"/>
              </a:lnSpc>
              <a:spcBef>
                <a:spcPts val="600"/>
              </a:spcBef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471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Основные термины </a:t>
            </a:r>
            <a:r>
              <a:rPr lang="en-US" smtClean="0"/>
              <a:t>J2SE</a:t>
            </a:r>
            <a:endParaRPr lang="ru-RU" smtClean="0"/>
          </a:p>
        </p:txBody>
      </p:sp>
      <p:sp>
        <p:nvSpPr>
          <p:cNvPr id="3174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37F316-2DD2-45E3-996F-401BFD2E50B6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561027"/>
            <a:ext cx="8157482" cy="24844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Средство достижения переносимости</a:t>
            </a:r>
            <a:r>
              <a:rPr lang="en-US" altLang="en-US" sz="2000" dirty="0" smtClean="0"/>
              <a:t> java-</a:t>
            </a:r>
            <a:r>
              <a:rPr lang="ru-RU" altLang="en-US" sz="2000" dirty="0" smtClean="0"/>
              <a:t>программ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Представляет из себя среду, в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которой работает </a:t>
            </a:r>
            <a:r>
              <a:rPr lang="en-US" altLang="en-US" sz="2000" dirty="0" smtClean="0"/>
              <a:t>java-</a:t>
            </a:r>
            <a:r>
              <a:rPr lang="ru-RU" altLang="en-US" sz="2000" dirty="0" smtClean="0"/>
              <a:t>программа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Java-</a:t>
            </a:r>
            <a:r>
              <a:rPr lang="ru-RU" altLang="en-US" sz="2000" dirty="0" smtClean="0"/>
              <a:t>программу можно запустить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на любой ОС,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если для этой ОС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существует </a:t>
            </a:r>
            <a:r>
              <a:rPr lang="en-US" altLang="en-US" sz="2000" dirty="0" smtClean="0"/>
              <a:t>JVM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Не включает в себя библиотеки программных классов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82575" y="916285"/>
            <a:ext cx="594002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/>
              <a:t>JVM (</a:t>
            </a:r>
            <a:r>
              <a:rPr lang="ru-RU" altLang="en-US" sz="1800" dirty="0" err="1"/>
              <a:t>Java</a:t>
            </a:r>
            <a:r>
              <a:rPr lang="ru-RU" altLang="en-US" sz="1800" dirty="0"/>
              <a:t> </a:t>
            </a:r>
            <a:r>
              <a:rPr lang="ru-RU" altLang="en-US" sz="1800" dirty="0" err="1"/>
              <a:t>Virtual</a:t>
            </a:r>
            <a:r>
              <a:rPr lang="ru-RU" altLang="en-US" sz="1800" dirty="0"/>
              <a:t> </a:t>
            </a:r>
            <a:r>
              <a:rPr lang="ru-RU" altLang="en-US" sz="1800" dirty="0" err="1"/>
              <a:t>Machine</a:t>
            </a:r>
            <a:r>
              <a:rPr lang="ru-RU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Основные термины </a:t>
            </a:r>
            <a:r>
              <a:rPr lang="en-US" smtClean="0"/>
              <a:t>J2SE</a:t>
            </a:r>
            <a:endParaRPr lang="ru-RU" smtClean="0"/>
          </a:p>
        </p:txBody>
      </p:sp>
      <p:sp>
        <p:nvSpPr>
          <p:cNvPr id="3379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29A54D-BD1B-4B47-9F28-1E4F0BAFBE30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1564285"/>
            <a:ext cx="7743825" cy="24844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Минимальный пакет для запуска </a:t>
            </a:r>
            <a:r>
              <a:rPr lang="en-US" altLang="en-US" sz="2000" dirty="0" smtClean="0"/>
              <a:t>java-</a:t>
            </a:r>
            <a:r>
              <a:rPr lang="ru-RU" altLang="en-US" sz="2000" dirty="0" smtClean="0"/>
              <a:t>приложения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Включает в себя </a:t>
            </a:r>
            <a:r>
              <a:rPr lang="en-US" altLang="en-US" sz="2000" dirty="0" smtClean="0"/>
              <a:t>JVM </a:t>
            </a:r>
            <a:r>
              <a:rPr lang="ru-RU" altLang="en-US" sz="2000" dirty="0" smtClean="0"/>
              <a:t>и системные 	библиотеки направления </a:t>
            </a:r>
            <a:r>
              <a:rPr lang="en-US" altLang="en-US" sz="2000" dirty="0" smtClean="0"/>
              <a:t>Standard Edition</a:t>
            </a:r>
            <a:endParaRPr lang="ru-RU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Производителей </a:t>
            </a:r>
            <a:r>
              <a:rPr lang="en-US" altLang="en-US" sz="2000" dirty="0" smtClean="0"/>
              <a:t>JRE </a:t>
            </a:r>
            <a:r>
              <a:rPr lang="ru-RU" altLang="en-US" sz="2000" dirty="0" smtClean="0"/>
              <a:t>много, </a:t>
            </a:r>
            <a:r>
              <a:rPr lang="en-US" altLang="en-US" sz="2000" dirty="0" smtClean="0"/>
              <a:t>	</a:t>
            </a:r>
            <a:r>
              <a:rPr lang="ru-RU" altLang="en-US" sz="2000" dirty="0" smtClean="0"/>
              <a:t>самый популярный – корпорация </a:t>
            </a:r>
            <a:r>
              <a:rPr lang="en-US" altLang="en-US" sz="2000" dirty="0" smtClean="0"/>
              <a:t>Sun Microsystems (www.sun.com)</a:t>
            </a:r>
            <a:endParaRPr lang="ru-RU" altLang="en-US" sz="2000" dirty="0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70271" y="916285"/>
            <a:ext cx="594002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/>
              <a:t>J</a:t>
            </a:r>
            <a:r>
              <a:rPr lang="en-US" altLang="en-US" sz="1800" dirty="0"/>
              <a:t>RE</a:t>
            </a:r>
            <a:r>
              <a:rPr lang="ru-RU" altLang="en-US" sz="1800" dirty="0"/>
              <a:t> (</a:t>
            </a:r>
            <a:r>
              <a:rPr lang="ru-RU" altLang="en-US" sz="1800" dirty="0" err="1"/>
              <a:t>Java</a:t>
            </a:r>
            <a:r>
              <a:rPr lang="ru-RU" altLang="en-US" sz="1800" dirty="0"/>
              <a:t> </a:t>
            </a:r>
            <a:r>
              <a:rPr lang="en-US" altLang="en-US" sz="1800" dirty="0"/>
              <a:t>Runtime Environment</a:t>
            </a:r>
            <a:r>
              <a:rPr lang="ru-RU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3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Основные термины </a:t>
            </a:r>
            <a:r>
              <a:rPr lang="en-US" smtClean="0"/>
              <a:t>J2SE</a:t>
            </a:r>
            <a:endParaRPr lang="ru-RU" smtClean="0"/>
          </a:p>
        </p:txBody>
      </p:sp>
      <p:sp>
        <p:nvSpPr>
          <p:cNvPr id="3584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B4DFC0-2FFB-4220-997E-21E18B970816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1686378"/>
            <a:ext cx="8418739" cy="2484438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JDK – </a:t>
            </a:r>
            <a:r>
              <a:rPr lang="ru-RU" altLang="en-US" sz="2000" dirty="0" smtClean="0"/>
              <a:t>это пакет разработчика на </a:t>
            </a:r>
            <a:r>
              <a:rPr lang="en-US" altLang="en-US" sz="2000" dirty="0" smtClean="0"/>
              <a:t>java</a:t>
            </a:r>
            <a:endParaRPr lang="ru-RU" altLang="en-US" sz="2000" dirty="0" smtClean="0"/>
          </a:p>
          <a:p>
            <a:r>
              <a:rPr lang="en-US" altLang="en-US" sz="2000" dirty="0" smtClean="0"/>
              <a:t>JDK </a:t>
            </a:r>
            <a:r>
              <a:rPr lang="ru-RU" altLang="en-US" sz="2000" dirty="0" smtClean="0"/>
              <a:t>включает в себя </a:t>
            </a:r>
            <a:r>
              <a:rPr lang="en-US" altLang="en-US" sz="2000" dirty="0" smtClean="0"/>
              <a:t>JRE </a:t>
            </a:r>
            <a:r>
              <a:rPr lang="ru-RU" altLang="en-US" sz="2000" dirty="0" smtClean="0"/>
              <a:t>и набор инструментов для разработки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программ</a:t>
            </a:r>
          </a:p>
          <a:p>
            <a:r>
              <a:rPr lang="ru-RU" altLang="en-US" sz="2000" dirty="0" smtClean="0"/>
              <a:t>Существуют версии </a:t>
            </a:r>
            <a:r>
              <a:rPr lang="en-US" altLang="en-US" sz="2000" dirty="0" smtClean="0"/>
              <a:t>JDK </a:t>
            </a:r>
            <a:r>
              <a:rPr lang="ru-RU" altLang="en-US" sz="2000" dirty="0" smtClean="0"/>
              <a:t>1.0, 1.1, … , 1.</a:t>
            </a:r>
            <a:r>
              <a:rPr lang="en-US" altLang="en-US" sz="2000" dirty="0" smtClean="0"/>
              <a:t>8</a:t>
            </a:r>
            <a:endParaRPr lang="ru-RU" altLang="en-US" sz="2000" dirty="0" smtClean="0"/>
          </a:p>
          <a:p>
            <a:r>
              <a:rPr lang="ru-RU" altLang="en-US" sz="2000" dirty="0" smtClean="0"/>
              <a:t>Самой распространенной на данный момент является версия </a:t>
            </a:r>
            <a:r>
              <a:rPr lang="en-US" altLang="en-US" sz="2000" dirty="0" smtClean="0">
                <a:solidFill>
                  <a:srgbClr val="FF0000"/>
                </a:solidFill>
              </a:rPr>
              <a:t>JDK 1.8</a:t>
            </a:r>
            <a:r>
              <a:rPr lang="ru-RU" altLang="en-US" sz="20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82575" y="1079935"/>
            <a:ext cx="4428530" cy="2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/>
              <a:t>J</a:t>
            </a:r>
            <a:r>
              <a:rPr lang="en-US" altLang="en-US" sz="1800" dirty="0"/>
              <a:t>DK</a:t>
            </a:r>
            <a:r>
              <a:rPr lang="ru-RU" altLang="en-US" sz="1800" dirty="0"/>
              <a:t> (</a:t>
            </a:r>
            <a:r>
              <a:rPr lang="ru-RU" altLang="en-US" sz="1800" dirty="0" err="1"/>
              <a:t>Java</a:t>
            </a:r>
            <a:r>
              <a:rPr lang="ru-RU" altLang="en-US" sz="1800" dirty="0"/>
              <a:t> </a:t>
            </a:r>
            <a:r>
              <a:rPr lang="en-US" altLang="en-US" sz="1800" dirty="0"/>
              <a:t>Development Kit</a:t>
            </a:r>
            <a:r>
              <a:rPr lang="ru-RU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45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Утилиты </a:t>
            </a:r>
            <a:r>
              <a:rPr lang="en-US" smtClean="0"/>
              <a:t>JDK</a:t>
            </a:r>
            <a:endParaRPr lang="ru-RU" smtClean="0"/>
          </a:p>
        </p:txBody>
      </p:sp>
      <p:sp>
        <p:nvSpPr>
          <p:cNvPr id="3789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63727B-F9D9-4159-BC4F-F20F8B133EAF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713984"/>
            <a:ext cx="8310280" cy="40199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en-US" sz="1800" dirty="0"/>
              <a:t> –</a:t>
            </a:r>
            <a:r>
              <a:rPr lang="ru-RU" altLang="en-US" sz="1800" dirty="0"/>
              <a:t> </a:t>
            </a:r>
            <a:r>
              <a:rPr lang="en-US" altLang="en-US" sz="1800" dirty="0" err="1"/>
              <a:t>компилятор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режиме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командной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строки</a:t>
            </a:r>
            <a:endParaRPr lang="ru-RU" altLang="en-US" sz="1800" dirty="0" smtClean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jdeps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/>
              <a:t>- </a:t>
            </a:r>
            <a:r>
              <a:rPr lang="en-US" sz="1900" dirty="0"/>
              <a:t>launch the Java class dependency analyzer</a:t>
            </a:r>
            <a:endParaRPr lang="en-US" altLang="en-US" sz="1900" dirty="0" smtClean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jlink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900" dirty="0"/>
              <a:t>assemble and optimize a set of modules and their dependencies into a custom runtime image</a:t>
            </a:r>
            <a:endParaRPr lang="en-US" altLang="en-US" sz="19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запуск</a:t>
            </a:r>
            <a:r>
              <a:rPr lang="en-US" altLang="en-US" sz="1800" dirty="0"/>
              <a:t> в </a:t>
            </a:r>
            <a:r>
              <a:rPr lang="en-US" altLang="en-US" sz="1800" dirty="0" err="1"/>
              <a:t>режиме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командной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строки</a:t>
            </a:r>
            <a:endParaRPr lang="en-US" altLang="en-US" sz="18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appletviewer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запуск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апплетов</a:t>
            </a:r>
            <a:endParaRPr lang="en-US" altLang="en-US" sz="18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отладчик</a:t>
            </a:r>
            <a:endParaRPr lang="en-US" altLang="en-US" sz="18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генератор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документации</a:t>
            </a:r>
            <a:endParaRPr lang="en-US" altLang="en-US" sz="18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создание</a:t>
            </a:r>
            <a:r>
              <a:rPr lang="en-US" altLang="en-US" sz="1800" dirty="0"/>
              <a:t> и </a:t>
            </a:r>
            <a:r>
              <a:rPr lang="en-US" altLang="en-US" sz="1800" dirty="0" err="1"/>
              <a:t>управление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архивами</a:t>
            </a:r>
            <a:r>
              <a:rPr lang="en-US" altLang="en-US" sz="1800" dirty="0"/>
              <a:t> jar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javah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генератор</a:t>
            </a:r>
            <a:r>
              <a:rPr lang="en-US" altLang="en-US" sz="1800" dirty="0"/>
              <a:t> h-</a:t>
            </a:r>
            <a:r>
              <a:rPr lang="en-US" altLang="en-US" sz="1800" dirty="0" err="1"/>
              <a:t>файлов</a:t>
            </a:r>
            <a:r>
              <a:rPr lang="en-US" altLang="en-US" sz="1800" dirty="0"/>
              <a:t> C/C++ </a:t>
            </a:r>
            <a:r>
              <a:rPr lang="en-US" altLang="en-US" sz="1800" dirty="0" err="1"/>
              <a:t>интерфейса</a:t>
            </a:r>
            <a:r>
              <a:rPr lang="en-US" altLang="en-US" sz="1800" dirty="0"/>
              <a:t> JNI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javap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дизассемблер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классов</a:t>
            </a:r>
            <a:endParaRPr lang="en-US" altLang="en-US" sz="18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en-US" sz="1800" dirty="0"/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extcheck</a:t>
            </a:r>
            <a:r>
              <a:rPr lang="en-US" altLang="en-US" sz="1800" dirty="0"/>
              <a:t> – </a:t>
            </a:r>
            <a:r>
              <a:rPr lang="en-US" altLang="en-US" sz="1800" dirty="0" err="1"/>
              <a:t>обнаружение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конфликтов</a:t>
            </a:r>
            <a:r>
              <a:rPr lang="en-US" altLang="en-US" sz="1800" dirty="0"/>
              <a:t> </a:t>
            </a:r>
            <a:r>
              <a:rPr lang="en-US" altLang="en-US" sz="1800" dirty="0" err="1"/>
              <a:t>между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файлами</a:t>
            </a:r>
            <a:r>
              <a:rPr lang="en-US" altLang="en-US" sz="1800" dirty="0"/>
              <a:t> </a:t>
            </a:r>
            <a:r>
              <a:rPr lang="ru-RU" altLang="en-US" sz="1800" dirty="0"/>
              <a:t>а</a:t>
            </a:r>
            <a:r>
              <a:rPr lang="en-US" altLang="en-US" sz="1800" dirty="0" err="1"/>
              <a:t>рхивов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1810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Структура </a:t>
            </a:r>
            <a:r>
              <a:rPr lang="en-US" smtClean="0"/>
              <a:t>JVM, JRE </a:t>
            </a:r>
            <a:r>
              <a:rPr lang="ru-RU" smtClean="0"/>
              <a:t>и </a:t>
            </a:r>
            <a:r>
              <a:rPr lang="en-US" smtClean="0"/>
              <a:t>JDK</a:t>
            </a:r>
            <a:endParaRPr lang="ru-RU" smtClean="0"/>
          </a:p>
        </p:txBody>
      </p:sp>
      <p:sp>
        <p:nvSpPr>
          <p:cNvPr id="3993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57CBB9-CC03-4022-8AD2-DBE51EB03E5A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2357438" y="1275160"/>
            <a:ext cx="4914900" cy="226933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2357438" y="3650809"/>
            <a:ext cx="4913710" cy="919163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1800"/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4301729" y="1706166"/>
            <a:ext cx="2970609" cy="1837134"/>
            <a:chOff x="2653" y="1433"/>
            <a:chExt cx="2495" cy="1543"/>
          </a:xfrm>
        </p:grpSpPr>
        <p:sp>
          <p:nvSpPr>
            <p:cNvPr id="39972" name="AutoShape 7"/>
            <p:cNvSpPr>
              <a:spLocks noChangeArrowheads="1"/>
            </p:cNvSpPr>
            <p:nvPr/>
          </p:nvSpPr>
          <p:spPr bwMode="auto">
            <a:xfrm>
              <a:off x="2653" y="1479"/>
              <a:ext cx="2495" cy="1497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222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39973" name="AutoShape 8"/>
            <p:cNvSpPr>
              <a:spLocks noChangeArrowheads="1"/>
            </p:cNvSpPr>
            <p:nvPr/>
          </p:nvSpPr>
          <p:spPr bwMode="auto">
            <a:xfrm>
              <a:off x="3969" y="1842"/>
              <a:ext cx="1043" cy="1088"/>
            </a:xfrm>
            <a:prstGeom prst="can">
              <a:avLst>
                <a:gd name="adj" fmla="val 26079"/>
              </a:avLst>
            </a:prstGeom>
            <a:solidFill>
              <a:srgbClr val="FF9900"/>
            </a:solidFill>
            <a:ln w="222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ru-RU" altLang="en-US" sz="1800"/>
                <a:t>Системная</a:t>
              </a:r>
              <a:br>
                <a:rPr lang="ru-RU" altLang="en-US" sz="1800"/>
              </a:br>
              <a:r>
                <a:rPr lang="ru-RU" altLang="en-US" sz="1800"/>
                <a:t>библиотека</a:t>
              </a:r>
              <a:br>
                <a:rPr lang="ru-RU" altLang="en-US" sz="1800"/>
              </a:br>
              <a:r>
                <a:rPr lang="en-US" altLang="en-US" sz="1800"/>
                <a:t>SE</a:t>
              </a:r>
              <a:endParaRPr lang="ru-RU" altLang="en-US" sz="1800"/>
            </a:p>
          </p:txBody>
        </p:sp>
        <p:grpSp>
          <p:nvGrpSpPr>
            <p:cNvPr id="39974" name="Group 9"/>
            <p:cNvGrpSpPr>
              <a:grpSpLocks/>
            </p:cNvGrpSpPr>
            <p:nvPr/>
          </p:nvGrpSpPr>
          <p:grpSpPr bwMode="auto">
            <a:xfrm>
              <a:off x="2789" y="1842"/>
              <a:ext cx="680" cy="1134"/>
              <a:chOff x="2971" y="1616"/>
              <a:chExt cx="680" cy="1134"/>
            </a:xfrm>
          </p:grpSpPr>
          <p:sp>
            <p:nvSpPr>
              <p:cNvPr id="39980" name="AutoShape 10"/>
              <p:cNvSpPr>
                <a:spLocks noChangeArrowheads="1"/>
              </p:cNvSpPr>
              <p:nvPr/>
            </p:nvSpPr>
            <p:spPr bwMode="auto">
              <a:xfrm>
                <a:off x="2971" y="1616"/>
                <a:ext cx="680" cy="1134"/>
              </a:xfrm>
              <a:prstGeom prst="roundRect">
                <a:avLst>
                  <a:gd name="adj" fmla="val 16667"/>
                </a:avLst>
              </a:prstGeom>
              <a:solidFill>
                <a:srgbClr val="CC99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39981" name="Oval 11"/>
              <p:cNvSpPr>
                <a:spLocks noChangeArrowheads="1"/>
              </p:cNvSpPr>
              <p:nvPr/>
            </p:nvSpPr>
            <p:spPr bwMode="auto">
              <a:xfrm>
                <a:off x="3243" y="2341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2" name="Oval 12"/>
              <p:cNvSpPr>
                <a:spLocks noChangeArrowheads="1"/>
              </p:cNvSpPr>
              <p:nvPr/>
            </p:nvSpPr>
            <p:spPr bwMode="auto">
              <a:xfrm>
                <a:off x="3424" y="2160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3" name="Oval 13"/>
              <p:cNvSpPr>
                <a:spLocks noChangeArrowheads="1"/>
              </p:cNvSpPr>
              <p:nvPr/>
            </p:nvSpPr>
            <p:spPr bwMode="auto">
              <a:xfrm>
                <a:off x="3243" y="2160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4" name="Oval 14"/>
              <p:cNvSpPr>
                <a:spLocks noChangeArrowheads="1"/>
              </p:cNvSpPr>
              <p:nvPr/>
            </p:nvSpPr>
            <p:spPr bwMode="auto">
              <a:xfrm>
                <a:off x="3061" y="2160"/>
                <a:ext cx="131" cy="127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5" name="Text Box 15"/>
              <p:cNvSpPr txBox="1">
                <a:spLocks noChangeArrowheads="1"/>
              </p:cNvSpPr>
              <p:nvPr/>
            </p:nvSpPr>
            <p:spPr bwMode="auto">
              <a:xfrm>
                <a:off x="3016" y="1616"/>
                <a:ext cx="606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100"/>
                  <a:t>JVM</a:t>
                </a:r>
                <a:endParaRPr lang="ru-RU" altLang="en-US" sz="2100"/>
              </a:p>
            </p:txBody>
          </p:sp>
          <p:sp>
            <p:nvSpPr>
              <p:cNvPr id="39986" name="Oval 16"/>
              <p:cNvSpPr>
                <a:spLocks noChangeArrowheads="1"/>
              </p:cNvSpPr>
              <p:nvPr/>
            </p:nvSpPr>
            <p:spPr bwMode="auto">
              <a:xfrm>
                <a:off x="3061" y="2341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7" name="Oval 17"/>
              <p:cNvSpPr>
                <a:spLocks noChangeArrowheads="1"/>
              </p:cNvSpPr>
              <p:nvPr/>
            </p:nvSpPr>
            <p:spPr bwMode="auto">
              <a:xfrm>
                <a:off x="3424" y="2341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8" name="Oval 18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89" name="Oval 19"/>
              <p:cNvSpPr>
                <a:spLocks noChangeArrowheads="1"/>
              </p:cNvSpPr>
              <p:nvPr/>
            </p:nvSpPr>
            <p:spPr bwMode="auto">
              <a:xfrm>
                <a:off x="3243" y="1979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90" name="Oval 20"/>
              <p:cNvSpPr>
                <a:spLocks noChangeArrowheads="1"/>
              </p:cNvSpPr>
              <p:nvPr/>
            </p:nvSpPr>
            <p:spPr bwMode="auto">
              <a:xfrm>
                <a:off x="3061" y="1979"/>
                <a:ext cx="131" cy="127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91" name="Oval 21"/>
              <p:cNvSpPr>
                <a:spLocks noChangeArrowheads="1"/>
              </p:cNvSpPr>
              <p:nvPr/>
            </p:nvSpPr>
            <p:spPr bwMode="auto">
              <a:xfrm>
                <a:off x="3243" y="2523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92" name="Oval 22"/>
              <p:cNvSpPr>
                <a:spLocks noChangeArrowheads="1"/>
              </p:cNvSpPr>
              <p:nvPr/>
            </p:nvSpPr>
            <p:spPr bwMode="auto">
              <a:xfrm>
                <a:off x="3061" y="2523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  <p:sp>
            <p:nvSpPr>
              <p:cNvPr id="39993" name="Oval 23"/>
              <p:cNvSpPr>
                <a:spLocks noChangeArrowheads="1"/>
              </p:cNvSpPr>
              <p:nvPr/>
            </p:nvSpPr>
            <p:spPr bwMode="auto">
              <a:xfrm>
                <a:off x="3424" y="2523"/>
                <a:ext cx="131" cy="126"/>
              </a:xfrm>
              <a:prstGeom prst="ellipse">
                <a:avLst/>
              </a:prstGeom>
              <a:solidFill>
                <a:srgbClr val="9999FF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900"/>
              </a:p>
            </p:txBody>
          </p:sp>
        </p:grpSp>
        <p:sp>
          <p:nvSpPr>
            <p:cNvPr id="39975" name="Text Box 24"/>
            <p:cNvSpPr txBox="1">
              <a:spLocks noChangeArrowheads="1"/>
            </p:cNvSpPr>
            <p:nvPr/>
          </p:nvSpPr>
          <p:spPr bwMode="auto">
            <a:xfrm>
              <a:off x="3606" y="1433"/>
              <a:ext cx="5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JRE</a:t>
              </a:r>
              <a:endParaRPr lang="ru-RU" altLang="en-US" sz="2100"/>
            </a:p>
          </p:txBody>
        </p:sp>
        <p:sp>
          <p:nvSpPr>
            <p:cNvPr id="39976" name="Line 25"/>
            <p:cNvSpPr>
              <a:spLocks noChangeShapeType="1"/>
            </p:cNvSpPr>
            <p:nvPr/>
          </p:nvSpPr>
          <p:spPr bwMode="auto">
            <a:xfrm flipH="1">
              <a:off x="3334" y="2613"/>
              <a:ext cx="635" cy="18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77" name="Line 26"/>
            <p:cNvSpPr>
              <a:spLocks noChangeShapeType="1"/>
            </p:cNvSpPr>
            <p:nvPr/>
          </p:nvSpPr>
          <p:spPr bwMode="auto">
            <a:xfrm flipH="1">
              <a:off x="3152" y="2522"/>
              <a:ext cx="817" cy="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78" name="Line 27"/>
            <p:cNvSpPr>
              <a:spLocks noChangeShapeType="1"/>
            </p:cNvSpPr>
            <p:nvPr/>
          </p:nvSpPr>
          <p:spPr bwMode="auto">
            <a:xfrm flipH="1">
              <a:off x="3152" y="2431"/>
              <a:ext cx="817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79" name="Line 28"/>
            <p:cNvSpPr>
              <a:spLocks noChangeShapeType="1"/>
            </p:cNvSpPr>
            <p:nvPr/>
          </p:nvSpPr>
          <p:spPr bwMode="auto">
            <a:xfrm flipH="1" flipV="1">
              <a:off x="3334" y="2251"/>
              <a:ext cx="635" cy="9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9943" name="Text Box 29"/>
          <p:cNvSpPr txBox="1">
            <a:spLocks noChangeArrowheads="1"/>
          </p:cNvSpPr>
          <p:nvPr/>
        </p:nvSpPr>
        <p:spPr bwMode="auto">
          <a:xfrm>
            <a:off x="4333875" y="3813572"/>
            <a:ext cx="5581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100"/>
              <a:t>OC</a:t>
            </a:r>
            <a:endParaRPr lang="ru-RU" altLang="en-US" sz="2100"/>
          </a:p>
        </p:txBody>
      </p:sp>
      <p:sp>
        <p:nvSpPr>
          <p:cNvPr id="39944" name="Text Box 30"/>
          <p:cNvSpPr txBox="1">
            <a:spLocks noChangeArrowheads="1"/>
          </p:cNvSpPr>
          <p:nvPr/>
        </p:nvSpPr>
        <p:spPr bwMode="auto">
          <a:xfrm>
            <a:off x="4430316" y="1221581"/>
            <a:ext cx="6767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100"/>
              <a:t>JDK</a:t>
            </a:r>
            <a:endParaRPr lang="ru-RU" altLang="en-US" sz="2100"/>
          </a:p>
        </p:txBody>
      </p:sp>
      <p:sp>
        <p:nvSpPr>
          <p:cNvPr id="39945" name="AutoShape 31"/>
          <p:cNvSpPr>
            <a:spLocks noChangeArrowheads="1"/>
          </p:cNvSpPr>
          <p:nvPr/>
        </p:nvSpPr>
        <p:spPr bwMode="auto">
          <a:xfrm>
            <a:off x="2395537" y="1760935"/>
            <a:ext cx="1782366" cy="1782366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22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9946" name="Text Box 32"/>
          <p:cNvSpPr txBox="1">
            <a:spLocks noChangeArrowheads="1"/>
          </p:cNvSpPr>
          <p:nvPr/>
        </p:nvSpPr>
        <p:spPr bwMode="auto">
          <a:xfrm>
            <a:off x="2383790" y="1762125"/>
            <a:ext cx="17582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2100"/>
              <a:t>Инструменты</a:t>
            </a:r>
            <a:br>
              <a:rPr lang="ru-RU" altLang="en-US" sz="2100"/>
            </a:br>
            <a:r>
              <a:rPr lang="ru-RU" altLang="en-US" sz="2100"/>
              <a:t>разработчика</a:t>
            </a:r>
          </a:p>
        </p:txBody>
      </p:sp>
      <p:grpSp>
        <p:nvGrpSpPr>
          <p:cNvPr id="39947" name="Group 33"/>
          <p:cNvGrpSpPr>
            <a:grpSpLocks/>
          </p:cNvGrpSpPr>
          <p:nvPr/>
        </p:nvGrpSpPr>
        <p:grpSpPr bwMode="auto">
          <a:xfrm>
            <a:off x="2681287" y="2895600"/>
            <a:ext cx="1243013" cy="647700"/>
            <a:chOff x="1338" y="2115"/>
            <a:chExt cx="1044" cy="544"/>
          </a:xfrm>
        </p:grpSpPr>
        <p:grpSp>
          <p:nvGrpSpPr>
            <p:cNvPr id="39963" name="Group 34"/>
            <p:cNvGrpSpPr>
              <a:grpSpLocks/>
            </p:cNvGrpSpPr>
            <p:nvPr/>
          </p:nvGrpSpPr>
          <p:grpSpPr bwMode="auto">
            <a:xfrm>
              <a:off x="1520" y="2297"/>
              <a:ext cx="862" cy="362"/>
              <a:chOff x="1247" y="2614"/>
              <a:chExt cx="862" cy="362"/>
            </a:xfrm>
          </p:grpSpPr>
          <p:sp>
            <p:nvSpPr>
              <p:cNvPr id="39970" name="AutoShape 35"/>
              <p:cNvSpPr>
                <a:spLocks noChangeArrowheads="1"/>
              </p:cNvSpPr>
              <p:nvPr/>
            </p:nvSpPr>
            <p:spPr bwMode="auto">
              <a:xfrm>
                <a:off x="1247" y="2614"/>
                <a:ext cx="862" cy="362"/>
              </a:xfrm>
              <a:prstGeom prst="roundRect">
                <a:avLst>
                  <a:gd name="adj" fmla="val 16667"/>
                </a:avLst>
              </a:prstGeom>
              <a:solidFill>
                <a:srgbClr val="CC99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39971" name="Text Box 36"/>
              <p:cNvSpPr txBox="1">
                <a:spLocks noChangeArrowheads="1"/>
              </p:cNvSpPr>
              <p:nvPr/>
            </p:nvSpPr>
            <p:spPr bwMode="auto">
              <a:xfrm>
                <a:off x="1383" y="2614"/>
                <a:ext cx="63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100"/>
                  <a:t>javac</a:t>
                </a:r>
                <a:endParaRPr lang="ru-RU" altLang="en-US" sz="2100"/>
              </a:p>
            </p:txBody>
          </p:sp>
        </p:grpSp>
        <p:grpSp>
          <p:nvGrpSpPr>
            <p:cNvPr id="39964" name="Group 37"/>
            <p:cNvGrpSpPr>
              <a:grpSpLocks/>
            </p:cNvGrpSpPr>
            <p:nvPr/>
          </p:nvGrpSpPr>
          <p:grpSpPr bwMode="auto">
            <a:xfrm>
              <a:off x="1429" y="2206"/>
              <a:ext cx="862" cy="362"/>
              <a:chOff x="1247" y="2614"/>
              <a:chExt cx="862" cy="362"/>
            </a:xfrm>
          </p:grpSpPr>
          <p:sp>
            <p:nvSpPr>
              <p:cNvPr id="39968" name="AutoShape 38"/>
              <p:cNvSpPr>
                <a:spLocks noChangeArrowheads="1"/>
              </p:cNvSpPr>
              <p:nvPr/>
            </p:nvSpPr>
            <p:spPr bwMode="auto">
              <a:xfrm>
                <a:off x="1247" y="2614"/>
                <a:ext cx="862" cy="362"/>
              </a:xfrm>
              <a:prstGeom prst="roundRect">
                <a:avLst>
                  <a:gd name="adj" fmla="val 16667"/>
                </a:avLst>
              </a:prstGeom>
              <a:solidFill>
                <a:srgbClr val="CC99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39969" name="Text Box 39"/>
              <p:cNvSpPr txBox="1">
                <a:spLocks noChangeArrowheads="1"/>
              </p:cNvSpPr>
              <p:nvPr/>
            </p:nvSpPr>
            <p:spPr bwMode="auto">
              <a:xfrm>
                <a:off x="1383" y="2614"/>
                <a:ext cx="63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100"/>
                  <a:t>javac</a:t>
                </a:r>
                <a:endParaRPr lang="ru-RU" altLang="en-US" sz="2100"/>
              </a:p>
            </p:txBody>
          </p:sp>
        </p:grpSp>
        <p:grpSp>
          <p:nvGrpSpPr>
            <p:cNvPr id="39965" name="Group 40"/>
            <p:cNvGrpSpPr>
              <a:grpSpLocks/>
            </p:cNvGrpSpPr>
            <p:nvPr/>
          </p:nvGrpSpPr>
          <p:grpSpPr bwMode="auto">
            <a:xfrm>
              <a:off x="1338" y="2115"/>
              <a:ext cx="862" cy="362"/>
              <a:chOff x="1247" y="2614"/>
              <a:chExt cx="862" cy="362"/>
            </a:xfrm>
          </p:grpSpPr>
          <p:sp>
            <p:nvSpPr>
              <p:cNvPr id="39966" name="AutoShape 41"/>
              <p:cNvSpPr>
                <a:spLocks noChangeArrowheads="1"/>
              </p:cNvSpPr>
              <p:nvPr/>
            </p:nvSpPr>
            <p:spPr bwMode="auto">
              <a:xfrm>
                <a:off x="1247" y="2614"/>
                <a:ext cx="862" cy="362"/>
              </a:xfrm>
              <a:prstGeom prst="roundRect">
                <a:avLst>
                  <a:gd name="adj" fmla="val 16667"/>
                </a:avLst>
              </a:prstGeom>
              <a:solidFill>
                <a:srgbClr val="CC99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39967" name="Text Box 42"/>
              <p:cNvSpPr txBox="1">
                <a:spLocks noChangeArrowheads="1"/>
              </p:cNvSpPr>
              <p:nvPr/>
            </p:nvSpPr>
            <p:spPr bwMode="auto">
              <a:xfrm>
                <a:off x="1383" y="2614"/>
                <a:ext cx="63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50000"/>
                  </a:spcBef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100" dirty="0" err="1"/>
                  <a:t>javac</a:t>
                </a:r>
                <a:endParaRPr lang="ru-RU" altLang="en-US" sz="2100" dirty="0"/>
              </a:p>
            </p:txBody>
          </p:sp>
        </p:grpSp>
      </p:grpSp>
      <p:sp>
        <p:nvSpPr>
          <p:cNvPr id="39948" name="Line 43"/>
          <p:cNvSpPr>
            <a:spLocks noChangeShapeType="1"/>
          </p:cNvSpPr>
          <p:nvPr/>
        </p:nvSpPr>
        <p:spPr bwMode="auto">
          <a:xfrm flipV="1">
            <a:off x="3707607" y="2950369"/>
            <a:ext cx="864394" cy="215504"/>
          </a:xfrm>
          <a:prstGeom prst="line">
            <a:avLst/>
          </a:prstGeom>
          <a:noFill/>
          <a:ln w="63500" cap="rnd">
            <a:solidFill>
              <a:srgbClr val="8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39949" name="Group 44"/>
          <p:cNvGrpSpPr>
            <a:grpSpLocks/>
          </p:cNvGrpSpPr>
          <p:nvPr/>
        </p:nvGrpSpPr>
        <p:grpSpPr bwMode="auto">
          <a:xfrm>
            <a:off x="1439466" y="2842022"/>
            <a:ext cx="594122" cy="647700"/>
            <a:chOff x="3787" y="2614"/>
            <a:chExt cx="794" cy="1022"/>
          </a:xfrm>
        </p:grpSpPr>
        <p:sp>
          <p:nvSpPr>
            <p:cNvPr id="39954" name="AutoShape 45"/>
            <p:cNvSpPr>
              <a:spLocks noChangeArrowheads="1"/>
            </p:cNvSpPr>
            <p:nvPr/>
          </p:nvSpPr>
          <p:spPr bwMode="auto">
            <a:xfrm>
              <a:off x="4015" y="2841"/>
              <a:ext cx="566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9955" name="AutoShape 46"/>
            <p:cNvSpPr>
              <a:spLocks noChangeArrowheads="1"/>
            </p:cNvSpPr>
            <p:nvPr/>
          </p:nvSpPr>
          <p:spPr bwMode="auto">
            <a:xfrm>
              <a:off x="3900" y="2727"/>
              <a:ext cx="566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9956" name="AutoShape 47"/>
            <p:cNvSpPr>
              <a:spLocks noChangeArrowheads="1"/>
            </p:cNvSpPr>
            <p:nvPr/>
          </p:nvSpPr>
          <p:spPr bwMode="auto">
            <a:xfrm>
              <a:off x="3787" y="2614"/>
              <a:ext cx="566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39957" name="Line 48"/>
            <p:cNvSpPr>
              <a:spLocks noChangeShapeType="1"/>
            </p:cNvSpPr>
            <p:nvPr/>
          </p:nvSpPr>
          <p:spPr bwMode="auto">
            <a:xfrm>
              <a:off x="3901" y="2727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58" name="Line 49"/>
            <p:cNvSpPr>
              <a:spLocks noChangeShapeType="1"/>
            </p:cNvSpPr>
            <p:nvPr/>
          </p:nvSpPr>
          <p:spPr bwMode="auto">
            <a:xfrm>
              <a:off x="3901" y="2840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59" name="Line 50"/>
            <p:cNvSpPr>
              <a:spLocks noChangeShapeType="1"/>
            </p:cNvSpPr>
            <p:nvPr/>
          </p:nvSpPr>
          <p:spPr bwMode="auto">
            <a:xfrm>
              <a:off x="3901" y="2954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60" name="Line 51"/>
            <p:cNvSpPr>
              <a:spLocks noChangeShapeType="1"/>
            </p:cNvSpPr>
            <p:nvPr/>
          </p:nvSpPr>
          <p:spPr bwMode="auto">
            <a:xfrm>
              <a:off x="3901" y="3067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61" name="Line 52"/>
            <p:cNvSpPr>
              <a:spLocks noChangeShapeType="1"/>
            </p:cNvSpPr>
            <p:nvPr/>
          </p:nvSpPr>
          <p:spPr bwMode="auto">
            <a:xfrm>
              <a:off x="3901" y="3181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962" name="Line 53"/>
            <p:cNvSpPr>
              <a:spLocks noChangeShapeType="1"/>
            </p:cNvSpPr>
            <p:nvPr/>
          </p:nvSpPr>
          <p:spPr bwMode="auto">
            <a:xfrm>
              <a:off x="3901" y="3294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9950" name="Line 54"/>
          <p:cNvSpPr>
            <a:spLocks noChangeShapeType="1"/>
          </p:cNvSpPr>
          <p:nvPr/>
        </p:nvSpPr>
        <p:spPr bwMode="auto">
          <a:xfrm flipV="1">
            <a:off x="1871663" y="3165872"/>
            <a:ext cx="809625" cy="0"/>
          </a:xfrm>
          <a:prstGeom prst="line">
            <a:avLst/>
          </a:prstGeom>
          <a:noFill/>
          <a:ln w="63500" cap="rnd">
            <a:solidFill>
              <a:srgbClr val="8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39951" name="Text Box 55"/>
          <p:cNvSpPr txBox="1">
            <a:spLocks noChangeArrowheads="1"/>
          </p:cNvSpPr>
          <p:nvPr/>
        </p:nvSpPr>
        <p:spPr bwMode="auto">
          <a:xfrm rot="-793140">
            <a:off x="3789547" y="2794010"/>
            <a:ext cx="708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generate</a:t>
            </a:r>
            <a:endParaRPr lang="ru-RU" altLang="en-US"/>
          </a:p>
        </p:txBody>
      </p:sp>
      <p:sp>
        <p:nvSpPr>
          <p:cNvPr id="39952" name="Text Box 56"/>
          <p:cNvSpPr txBox="1">
            <a:spLocks noChangeArrowheads="1"/>
          </p:cNvSpPr>
          <p:nvPr/>
        </p:nvSpPr>
        <p:spPr bwMode="auto">
          <a:xfrm rot="520237">
            <a:off x="5357555" y="2505879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use</a:t>
            </a:r>
            <a:endParaRPr lang="ru-RU" altLang="en-US"/>
          </a:p>
        </p:txBody>
      </p:sp>
      <p:sp>
        <p:nvSpPr>
          <p:cNvPr id="39953" name="Text Box 57"/>
          <p:cNvSpPr txBox="1">
            <a:spLocks noChangeArrowheads="1"/>
          </p:cNvSpPr>
          <p:nvPr/>
        </p:nvSpPr>
        <p:spPr bwMode="auto">
          <a:xfrm>
            <a:off x="1413771" y="3543300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900"/>
              <a:t>Исходные</a:t>
            </a:r>
            <a:br>
              <a:rPr lang="ru-RU" altLang="en-US" sz="900"/>
            </a:br>
            <a:r>
              <a:rPr lang="ru-RU" altLang="en-US" sz="900"/>
              <a:t>тексты</a:t>
            </a:r>
          </a:p>
        </p:txBody>
      </p:sp>
    </p:spTree>
    <p:extLst>
      <p:ext uri="{BB962C8B-B14F-4D97-AF65-F5344CB8AC3E}">
        <p14:creationId xmlns:p14="http://schemas.microsoft.com/office/powerpoint/2010/main" val="14382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Архиватор </a:t>
            </a:r>
            <a:r>
              <a:rPr lang="en-US" smtClean="0"/>
              <a:t>JAR</a:t>
            </a:r>
            <a:endParaRPr lang="ru-RU" smtClean="0"/>
          </a:p>
        </p:txBody>
      </p:sp>
      <p:sp>
        <p:nvSpPr>
          <p:cNvPr id="4198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38E793-461C-4B83-8A4D-01C5584AFC66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1816100"/>
            <a:ext cx="7932511" cy="2214563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Это обычный архиватор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Использует алгоритм </a:t>
            </a:r>
            <a:r>
              <a:rPr lang="en-US" altLang="en-US" sz="2000" dirty="0" smtClean="0"/>
              <a:t>ZIP</a:t>
            </a:r>
            <a:endParaRPr lang="ru-RU" altLang="en-US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Часто приложение состоит из множества классов, поэтому для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удобства их пакуют в один </a:t>
            </a:r>
            <a:r>
              <a:rPr lang="en-US" altLang="en-US" sz="2000" dirty="0" smtClean="0"/>
              <a:t>JAR-</a:t>
            </a:r>
            <a:r>
              <a:rPr lang="ru-RU" altLang="en-US" sz="2000" dirty="0" smtClean="0"/>
              <a:t>архив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JVM </a:t>
            </a:r>
            <a:r>
              <a:rPr lang="ru-RU" altLang="en-US" sz="2000" dirty="0" smtClean="0"/>
              <a:t>умеет работать с </a:t>
            </a:r>
            <a:r>
              <a:rPr lang="en-US" altLang="en-US" sz="2000" dirty="0" smtClean="0"/>
              <a:t>JAR-</a:t>
            </a:r>
            <a:r>
              <a:rPr lang="ru-RU" altLang="en-US" sz="2000" dirty="0" smtClean="0"/>
              <a:t>архивами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82575" y="1040153"/>
            <a:ext cx="5399484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JAR – </a:t>
            </a:r>
            <a:r>
              <a:rPr lang="ru-RU" altLang="en-US" sz="1800" dirty="0"/>
              <a:t>инструмент из состава </a:t>
            </a:r>
            <a:r>
              <a:rPr lang="en-US" altLang="en-US" sz="1800" dirty="0"/>
              <a:t>JDK</a:t>
            </a: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8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Комментарии в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4608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B472F5-8EC2-44EF-9429-6B5459CEB3DA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21782"/>
            <a:ext cx="6102350" cy="128958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Однострочный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2000" dirty="0" smtClean="0"/>
              <a:t> …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Многострочный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  … 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Многострочный комментарий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n-US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 … */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282575" y="1149895"/>
            <a:ext cx="594121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/>
              <a:t>В </a:t>
            </a:r>
            <a:r>
              <a:rPr lang="en-US" altLang="en-US" sz="1800" dirty="0"/>
              <a:t>Java </a:t>
            </a:r>
            <a:r>
              <a:rPr lang="ru-RU" altLang="en-US" sz="1800" dirty="0"/>
              <a:t>поддерживаются три типа комментариев:</a:t>
            </a:r>
          </a:p>
        </p:txBody>
      </p:sp>
    </p:spTree>
    <p:extLst>
      <p:ext uri="{BB962C8B-B14F-4D97-AF65-F5344CB8AC3E}">
        <p14:creationId xmlns:p14="http://schemas.microsoft.com/office/powerpoint/2010/main" val="34718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Комментарии в </a:t>
            </a:r>
            <a:r>
              <a:rPr lang="en-US" dirty="0" smtClean="0"/>
              <a:t>Java</a:t>
            </a:r>
            <a:endParaRPr lang="ru-RU" dirty="0" smtClean="0"/>
          </a:p>
        </p:txBody>
      </p:sp>
      <p:sp>
        <p:nvSpPr>
          <p:cNvPr id="4813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A3A44B-35F1-4837-ABE9-4B8EB580AD2B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601391" y="1571625"/>
            <a:ext cx="5941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478971" y="891004"/>
            <a:ext cx="7961086" cy="373297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871663" y="1571625"/>
            <a:ext cx="2969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651897" y="4624388"/>
            <a:ext cx="1890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en-US">
                <a:latin typeface="Lucida Sans Unicode" panose="020B0602030504020204" pitchFamily="34" charset="0"/>
              </a:rPr>
              <a:t>HelloWorld.java</a:t>
            </a:r>
            <a:endParaRPr lang="ru-RU" altLang="en-US">
              <a:latin typeface="Lucida Sans Unicode" panose="020B0602030504020204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524454" y="1277031"/>
            <a:ext cx="564560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класс </a:t>
            </a:r>
            <a:r>
              <a:rPr lang="en-US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 */</a:t>
            </a:r>
            <a:r>
              <a:rPr lang="en-US" altLang="en-US" sz="1500" b="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5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метод класса</a:t>
            </a:r>
            <a:b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На входе – массив строк */</a:t>
            </a:r>
            <a:r>
              <a:rPr lang="en-US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5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en-US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Это реализация метода</a:t>
            </a:r>
            <a:b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ru-RU" altLang="en-US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en-US" sz="15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ru-RU" altLang="en-US" sz="150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Алфавит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5222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7E14F2-5700-4033-89AD-AFB28EFAF2FD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128713"/>
            <a:ext cx="8055882" cy="28305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Алфавит языка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en-US" sz="2000" dirty="0" smtClean="0"/>
              <a:t> состоит из букв, десятичных цифр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 специальных символов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Буквами считаются латинские буквы (кодируются в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стандарте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ru-RU" altLang="en-US" sz="2000" dirty="0" smtClean="0"/>
              <a:t>) и буквы национальных алфавитов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(кодируются в стандарте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altLang="en-US" sz="2000" dirty="0" smtClean="0"/>
              <a:t>)</a:t>
            </a:r>
            <a:endParaRPr lang="ru-RU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программах разрешается пользоваться десятичными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 шестнадцатеричными целыми числовыми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константами </a:t>
            </a:r>
          </a:p>
        </p:txBody>
      </p:sp>
    </p:spTree>
    <p:extLst>
      <p:ext uri="{BB962C8B-B14F-4D97-AF65-F5344CB8AC3E}">
        <p14:creationId xmlns:p14="http://schemas.microsoft.com/office/powerpoint/2010/main" val="22257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лекции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82574" y="916285"/>
            <a:ext cx="8164739" cy="4011315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История языка </a:t>
            </a:r>
            <a:r>
              <a:rPr lang="en-US" altLang="en-US" sz="1100" dirty="0"/>
              <a:t>Java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Преимущества технологии </a:t>
            </a:r>
            <a:r>
              <a:rPr lang="en-US" altLang="en-US" sz="1100" dirty="0"/>
              <a:t>Java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Жизненный цикл </a:t>
            </a:r>
            <a:r>
              <a:rPr lang="en-US" altLang="en-US" sz="1100" dirty="0"/>
              <a:t>java-</a:t>
            </a:r>
            <a:r>
              <a:rPr lang="ru-RU" altLang="en-US" sz="1100" dirty="0"/>
              <a:t>программы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Основные термины (</a:t>
            </a:r>
            <a:r>
              <a:rPr lang="en-US" altLang="en-US" sz="1100" dirty="0"/>
              <a:t>JVM, JDK, JRE, J2SE, J2EE, J2ME</a:t>
            </a:r>
            <a:r>
              <a:rPr lang="ru-RU" altLang="en-US" sz="1100" dirty="0"/>
              <a:t>)</a:t>
            </a:r>
            <a:endParaRPr lang="en-US" altLang="en-US" sz="1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Комментарии в языке </a:t>
            </a:r>
            <a:r>
              <a:rPr lang="en-US" altLang="en-US" sz="1100" dirty="0"/>
              <a:t>Java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Алфавит языка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Зарезервированные слова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Примитивные типы данных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Объявление переменных. Область действия и значения по умолчанию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Приведение типов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Операторы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Составные операторы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Условные выражения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ru-RU" altLang="en-US" sz="1100" dirty="0"/>
              <a:t>Циклы</a:t>
            </a:r>
            <a:endParaRPr lang="en-US" altLang="en-US" sz="11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93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Зарезервированные слова языка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5632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7BF7FF-F344-4157-B97E-5B27A0DE8397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215799"/>
            <a:ext cx="8164739" cy="2830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native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64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Управляющие последовательности</a:t>
            </a:r>
          </a:p>
        </p:txBody>
      </p:sp>
      <p:sp>
        <p:nvSpPr>
          <p:cNvPr id="5837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425D64-428B-4079-9632-9450107E47D7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graphicFrame>
        <p:nvGraphicFramePr>
          <p:cNvPr id="278583" name="Group 5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49095756"/>
              </p:ext>
            </p:extLst>
          </p:nvPr>
        </p:nvGraphicFramePr>
        <p:xfrm>
          <a:off x="282575" y="916285"/>
          <a:ext cx="4320778" cy="3808810"/>
        </p:xfrm>
        <a:graphic>
          <a:graphicData uri="http://schemas.openxmlformats.org/drawingml/2006/table">
            <a:tbl>
              <a:tblPr/>
              <a:tblGrid>
                <a:gridCol w="917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2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Символ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Что означает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</a:t>
                      </a: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 на один символ назад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\f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перевод на новую страницу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\n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перевод на новую строку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\r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 к началу строки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\t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горизонтальная табуляция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\v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вертикальная табуляция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\’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кавычка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\”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двойные кавычки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\\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обратная косая черта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\?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вопросительный знак</a:t>
                      </a: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\u</a:t>
                      </a:r>
                      <a:endParaRPr kumimoji="0" lang="ru-RU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начало кодировки символа </a:t>
                      </a:r>
                      <a:r>
                        <a:rPr kumimoji="0" lang="ru-RU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Unicode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050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5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Создание нескольких классов и запуск одного из них</a:t>
            </a:r>
          </a:p>
        </p:txBody>
      </p:sp>
      <p:sp>
        <p:nvSpPr>
          <p:cNvPr id="6041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0F9538-F065-42C5-9741-D56EDD7C72DE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470" y="758395"/>
            <a:ext cx="3563938" cy="917575"/>
          </a:xfrm>
          <a:ln w="12700">
            <a:solidFill>
              <a:srgbClr val="3E4EE6"/>
            </a:solidFill>
            <a:prstDash val="sysDash"/>
            <a:miter lim="800000"/>
            <a:headEnd/>
            <a:tailEnd/>
          </a:ln>
        </p:spPr>
        <p:txBody>
          <a:bodyPr vert="horz" wrap="square" lIns="54000" tIns="54000" rIns="54000" bIns="54000" rtlCol="0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class U0127Work {</a:t>
            </a:r>
            <a:b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void print() {</a:t>
            </a:r>
            <a:b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System.out.println("Work!");</a:t>
            </a:r>
            <a:b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13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51280" y="1895325"/>
            <a:ext cx="4591050" cy="1782366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class U0127Main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arrgs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U0127Work 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clsWork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= new U0127Work();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clsWork.print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1390" y="3977001"/>
            <a:ext cx="5023247" cy="81795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/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D:\samples&gt;javac U0127Work.java U0127Main.java</a:t>
            </a:r>
          </a:p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D:\samples&gt;java U0127Main</a:t>
            </a:r>
          </a:p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Work!</a:t>
            </a:r>
          </a:p>
        </p:txBody>
      </p:sp>
    </p:spTree>
    <p:extLst>
      <p:ext uri="{BB962C8B-B14F-4D97-AF65-F5344CB8AC3E}">
        <p14:creationId xmlns:p14="http://schemas.microsoft.com/office/powerpoint/2010/main" val="4044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Декомпиляция класса</a:t>
            </a:r>
          </a:p>
        </p:txBody>
      </p:sp>
      <p:sp>
        <p:nvSpPr>
          <p:cNvPr id="6246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7F1274-828E-43AB-837D-B01BFC93F9EE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2575" y="1516608"/>
            <a:ext cx="3240881" cy="1565672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Compiled from "U0128Main.java"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class U0128Main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U0128Main();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public static void main(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java.lang.String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[]);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135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2575" y="916285"/>
            <a:ext cx="3996928" cy="40838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/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 err="1">
                <a:latin typeface="Courier New" pitchFamily="49" charset="0"/>
                <a:cs typeface="Courier New" pitchFamily="49" charset="0"/>
              </a:rPr>
              <a:t>javap</a:t>
            </a: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 U0128Work.class &gt;U0128Work.java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68241" y="3274219"/>
            <a:ext cx="4581525" cy="1727597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54000" rIns="54000" bIns="54000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class U0128Main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public static void main(String[] 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arrgs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String s1="test";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kern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ru-RU" sz="1350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2471" name="Elbow Connector 7"/>
          <p:cNvCxnSpPr>
            <a:cxnSpLocks noChangeShapeType="1"/>
            <a:stCxn id="9" idx="1"/>
          </p:cNvCxnSpPr>
          <p:nvPr/>
        </p:nvCxnSpPr>
        <p:spPr bwMode="auto">
          <a:xfrm rot="10800000" flipH="1">
            <a:off x="3068241" y="3219451"/>
            <a:ext cx="1989534" cy="917972"/>
          </a:xfrm>
          <a:prstGeom prst="bentConnector3">
            <a:avLst>
              <a:gd name="adj1" fmla="val -86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62472" name="Elbow Connector 10"/>
          <p:cNvCxnSpPr>
            <a:cxnSpLocks noChangeShapeType="1"/>
            <a:stCxn id="9" idx="0"/>
            <a:endCxn id="5" idx="3"/>
          </p:cNvCxnSpPr>
          <p:nvPr/>
        </p:nvCxnSpPr>
        <p:spPr bwMode="auto">
          <a:xfrm rot="16200000" flipV="1">
            <a:off x="4627765" y="2542980"/>
            <a:ext cx="945747" cy="516731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62473" name="Elbow Connector 12"/>
          <p:cNvCxnSpPr>
            <a:cxnSpLocks noChangeShapeType="1"/>
            <a:stCxn id="9" idx="0"/>
            <a:endCxn id="5" idx="3"/>
          </p:cNvCxnSpPr>
          <p:nvPr/>
        </p:nvCxnSpPr>
        <p:spPr bwMode="auto">
          <a:xfrm rot="16200000" flipV="1">
            <a:off x="3953843" y="1869058"/>
            <a:ext cx="974775" cy="1835548"/>
          </a:xfrm>
          <a:prstGeom prst="bentConnector2">
            <a:avLst/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Декомпиляция класса при помощи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jad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F616FC-42D9-49D1-8FD1-EE2B6036523A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01392" y="1653779"/>
            <a:ext cx="3240881" cy="2753915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900" kern="0" dirty="0" err="1">
                <a:latin typeface="Courier New" pitchFamily="49" charset="0"/>
                <a:cs typeface="Courier New" pitchFamily="49" charset="0"/>
              </a:rPr>
              <a:t>java.io.PrintStream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class U0128Main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U0128Main()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900" kern="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    String s = "test";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    String s1 = "test";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kern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kern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9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9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1391" y="1113235"/>
            <a:ext cx="3996928" cy="40838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/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 err="1">
                <a:latin typeface="Courier New" pitchFamily="49" charset="0"/>
                <a:cs typeface="Courier New" pitchFamily="49" charset="0"/>
              </a:rPr>
              <a:t>jad</a:t>
            </a: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 U0129Main.class</a:t>
            </a:r>
          </a:p>
        </p:txBody>
      </p:sp>
      <p:cxnSp>
        <p:nvCxnSpPr>
          <p:cNvPr id="64518" name="Elbow Connector 7"/>
          <p:cNvCxnSpPr>
            <a:cxnSpLocks noChangeShapeType="1"/>
            <a:stCxn id="9" idx="1"/>
          </p:cNvCxnSpPr>
          <p:nvPr/>
        </p:nvCxnSpPr>
        <p:spPr bwMode="auto">
          <a:xfrm rot="10800000" flipH="1">
            <a:off x="4193382" y="3111103"/>
            <a:ext cx="1989535" cy="917972"/>
          </a:xfrm>
          <a:prstGeom prst="bentConnector3">
            <a:avLst>
              <a:gd name="adj1" fmla="val -86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193382" y="3165872"/>
            <a:ext cx="3502819" cy="1727597"/>
          </a:xfrm>
          <a:prstGeom prst="rect">
            <a:avLst/>
          </a:prstGeom>
          <a:solidFill>
            <a:schemeClr val="bg1"/>
          </a:solidFill>
          <a:ln w="12700">
            <a:solidFill>
              <a:srgbClr val="3E4EE6"/>
            </a:solidFill>
            <a:prstDash val="sysDash"/>
          </a:ln>
          <a:extLst/>
        </p:spPr>
        <p:txBody>
          <a:bodyPr lIns="54000" tIns="54000" rIns="54000" bIns="54000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class U0128Main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public static void main(String[] </a:t>
            </a:r>
            <a:r>
              <a:rPr lang="en-US" sz="1050" kern="0" dirty="0" err="1">
                <a:latin typeface="Courier New" pitchFamily="49" charset="0"/>
                <a:cs typeface="Courier New" pitchFamily="49" charset="0"/>
              </a:rPr>
              <a:t>arrgs</a:t>
            </a: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 String s1="test";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 String s2="test";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kern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kern="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(s2);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05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ru-RU" sz="1050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4520" name="Elbow Connector 10"/>
          <p:cNvCxnSpPr>
            <a:cxnSpLocks noChangeShapeType="1"/>
            <a:stCxn id="9" idx="0"/>
            <a:endCxn id="5" idx="3"/>
          </p:cNvCxnSpPr>
          <p:nvPr/>
        </p:nvCxnSpPr>
        <p:spPr bwMode="auto">
          <a:xfrm rot="16200000" flipV="1">
            <a:off x="5326262" y="2547342"/>
            <a:ext cx="134541" cy="1102519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64521" name="Elbow Connector 12"/>
          <p:cNvCxnSpPr>
            <a:cxnSpLocks noChangeShapeType="1"/>
            <a:stCxn id="9" idx="0"/>
            <a:endCxn id="5" idx="3"/>
          </p:cNvCxnSpPr>
          <p:nvPr/>
        </p:nvCxnSpPr>
        <p:spPr bwMode="auto">
          <a:xfrm rot="16200000" flipV="1">
            <a:off x="5326262" y="2547342"/>
            <a:ext cx="134541" cy="1102519"/>
          </a:xfrm>
          <a:prstGeom prst="bentConnector2">
            <a:avLst/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8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Создание </a:t>
            </a:r>
            <a:r>
              <a:rPr lang="en-US" dirty="0" smtClean="0"/>
              <a:t>jar-</a:t>
            </a:r>
            <a:r>
              <a:rPr lang="ru-RU" dirty="0" smtClean="0"/>
              <a:t>архива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13933C-D4DF-4922-B6EA-8D6A69E26340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1391" y="1113235"/>
            <a:ext cx="5994797" cy="38814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/>
          <a:lstStyle/>
          <a:p>
            <a:pPr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050" b="1" kern="0" dirty="0">
                <a:latin typeface="Courier New" pitchFamily="49" charset="0"/>
                <a:cs typeface="Courier New" pitchFamily="49" charset="0"/>
              </a:rPr>
              <a:t>jar -</a:t>
            </a:r>
            <a:r>
              <a:rPr lang="en-US" sz="1050" b="1" kern="0" dirty="0" err="1">
                <a:latin typeface="Courier New" pitchFamily="49" charset="0"/>
                <a:cs typeface="Courier New" pitchFamily="49" charset="0"/>
              </a:rPr>
              <a:t>cmf</a:t>
            </a:r>
            <a:r>
              <a:rPr lang="en-US" sz="1050" b="1" kern="0" dirty="0">
                <a:latin typeface="Courier New" pitchFamily="49" charset="0"/>
                <a:cs typeface="Courier New" pitchFamily="49" charset="0"/>
              </a:rPr>
              <a:t> U0130MANIFEST.MF  U0130.jar U0130Main.class U0130Work.class</a:t>
            </a:r>
          </a:p>
        </p:txBody>
      </p:sp>
      <p:cxnSp>
        <p:nvCxnSpPr>
          <p:cNvPr id="66565" name="Elbow Connector 7"/>
          <p:cNvCxnSpPr>
            <a:cxnSpLocks noChangeShapeType="1"/>
          </p:cNvCxnSpPr>
          <p:nvPr/>
        </p:nvCxnSpPr>
        <p:spPr bwMode="auto">
          <a:xfrm rot="10800000" flipH="1">
            <a:off x="3599260" y="2706291"/>
            <a:ext cx="1989534" cy="919163"/>
          </a:xfrm>
          <a:prstGeom prst="bentConnector3">
            <a:avLst>
              <a:gd name="adj1" fmla="val -86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01391" y="1635919"/>
            <a:ext cx="1751409" cy="395288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/>
        </p:spPr>
        <p:txBody>
          <a:bodyPr lIns="54000" tIns="54000" rIns="54000" bIns="54000" anchor="ctr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U0130Main.class</a:t>
            </a:r>
            <a:endParaRPr lang="ru-RU" sz="1350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567" name="Elbow Connector 10"/>
          <p:cNvCxnSpPr>
            <a:cxnSpLocks noChangeShapeType="1"/>
            <a:stCxn id="9" idx="0"/>
          </p:cNvCxnSpPr>
          <p:nvPr/>
        </p:nvCxnSpPr>
        <p:spPr bwMode="auto">
          <a:xfrm rot="16200000" flipV="1">
            <a:off x="2296121" y="1455540"/>
            <a:ext cx="134540" cy="226219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01391" y="2176462"/>
            <a:ext cx="1751409" cy="395288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/>
        </p:spPr>
        <p:txBody>
          <a:bodyPr lIns="54000" tIns="54000" rIns="54000" bIns="54000" anchor="ctr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U0130Work.class</a:t>
            </a:r>
            <a:endParaRPr lang="ru-RU" sz="135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50482" y="2176462"/>
            <a:ext cx="1751410" cy="395288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/>
        </p:spPr>
        <p:txBody>
          <a:bodyPr lIns="54000" tIns="54000" rIns="54000" bIns="54000" anchor="ctr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U0130.jar</a:t>
            </a:r>
            <a:endParaRPr lang="ru-RU" sz="135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709738" y="3486151"/>
            <a:ext cx="4752975" cy="1259681"/>
          </a:xfrm>
          <a:prstGeom prst="rect">
            <a:avLst/>
          </a:prstGeom>
          <a:noFill/>
          <a:ln w="12700">
            <a:solidFill>
              <a:srgbClr val="3E4EE6"/>
            </a:solidFill>
            <a:prstDash val="sysDash"/>
          </a:ln>
          <a:extLst/>
        </p:spPr>
        <p:txBody>
          <a:bodyPr lIns="54000" tIns="54000" rIns="54000" bIns="54000" anchor="ctr"/>
          <a:lstStyle>
            <a:lvl1pPr marL="271463" indent="-271463" algn="l" defTabSz="957263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7197C5"/>
              </a:buClr>
              <a:buSzPct val="14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2788" indent="-260350" algn="l" defTabSz="957263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7197C5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074738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197C5"/>
              </a:buClr>
              <a:buFont typeface="Arial Narrow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344613" indent="269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4pPr>
            <a:lvl5pPr marL="16160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5pPr>
            <a:lvl6pPr marL="20732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6pPr>
            <a:lvl7pPr marL="25304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7pPr>
            <a:lvl8pPr marL="29876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8pPr>
            <a:lvl9pPr marL="3444875" indent="-1588" algn="l" defTabSz="957263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Manifest-Version: 1.0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Created-By: 1.7.0 (Sun Microsystems Inc.)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Main-Class: U0130Main</a:t>
            </a:r>
          </a:p>
        </p:txBody>
      </p:sp>
      <p:sp>
        <p:nvSpPr>
          <p:cNvPr id="66571" name="Rectangle 5"/>
          <p:cNvSpPr>
            <a:spLocks noChangeArrowheads="1"/>
          </p:cNvSpPr>
          <p:nvPr/>
        </p:nvSpPr>
        <p:spPr bwMode="auto">
          <a:xfrm>
            <a:off x="1494235" y="3165872"/>
            <a:ext cx="2106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50" b="1">
                <a:latin typeface="Courier New" panose="02070309020205020404" pitchFamily="49" charset="0"/>
                <a:cs typeface="Courier New" panose="02070309020205020404" pitchFamily="49" charset="0"/>
              </a:rPr>
              <a:t>U0130MANIFEST.MF</a:t>
            </a:r>
          </a:p>
        </p:txBody>
      </p:sp>
      <p:cxnSp>
        <p:nvCxnSpPr>
          <p:cNvPr id="66572" name="Elbow Connector 7"/>
          <p:cNvCxnSpPr>
            <a:cxnSpLocks noChangeShapeType="1"/>
            <a:stCxn id="9" idx="3"/>
            <a:endCxn id="12" idx="0"/>
          </p:cNvCxnSpPr>
          <p:nvPr/>
        </p:nvCxnSpPr>
        <p:spPr bwMode="auto">
          <a:xfrm>
            <a:off x="3352801" y="1833563"/>
            <a:ext cx="1373981" cy="342900"/>
          </a:xfrm>
          <a:prstGeom prst="bentConnector2">
            <a:avLst/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Straight Arrow Connector 15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3352801" y="2374106"/>
            <a:ext cx="497681" cy="0"/>
          </a:xfrm>
          <a:prstGeom prst="straightConnector1">
            <a:avLst/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4139804" y="2764631"/>
            <a:ext cx="1188244" cy="539354"/>
          </a:xfrm>
          <a:prstGeom prst="roundRect">
            <a:avLst/>
          </a:prstGeom>
          <a:noFill/>
          <a:ln w="12700">
            <a:solidFill>
              <a:srgbClr val="3E4EE6"/>
            </a:solidFill>
            <a:prstDash val="sysDash"/>
          </a:ln>
        </p:spPr>
        <p:txBody>
          <a:bodyPr lIns="54000" tIns="54000" rIns="54000" bIns="54000" anchor="ctr"/>
          <a:lstStyle/>
          <a:p>
            <a:pPr algn="ctr"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kern="0" dirty="0">
                <a:latin typeface="Courier New" pitchFamily="49" charset="0"/>
                <a:cs typeface="Courier New" pitchFamily="49" charset="0"/>
              </a:rPr>
              <a:t>META-INF</a:t>
            </a:r>
            <a:endParaRPr lang="ru-RU" sz="1350" kern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575" name="Elbow Connector 22"/>
          <p:cNvCxnSpPr>
            <a:cxnSpLocks noChangeShapeType="1"/>
            <a:stCxn id="13" idx="0"/>
            <a:endCxn id="66578" idx="2"/>
          </p:cNvCxnSpPr>
          <p:nvPr/>
        </p:nvCxnSpPr>
        <p:spPr bwMode="auto">
          <a:xfrm rot="16200000" flipV="1">
            <a:off x="3430191" y="2830116"/>
            <a:ext cx="475059" cy="837009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Straight Arrow Connector 25"/>
          <p:cNvCxnSpPr>
            <a:cxnSpLocks noChangeShapeType="1"/>
            <a:stCxn id="17" idx="0"/>
            <a:endCxn id="12" idx="2"/>
          </p:cNvCxnSpPr>
          <p:nvPr/>
        </p:nvCxnSpPr>
        <p:spPr bwMode="auto">
          <a:xfrm flipH="1" flipV="1">
            <a:off x="4726782" y="2571751"/>
            <a:ext cx="7144" cy="192881"/>
          </a:xfrm>
          <a:prstGeom prst="straightConnector1">
            <a:avLst/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5489973" y="2777729"/>
            <a:ext cx="2159794" cy="388144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67500" rIns="67500" bIns="67500" anchor="ctr"/>
          <a:lstStyle/>
          <a:p>
            <a:pPr algn="ctr" defTabSz="717947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defRPr/>
            </a:pPr>
            <a:r>
              <a:rPr lang="en-US" sz="1350" b="1" kern="0" dirty="0">
                <a:latin typeface="Courier New" pitchFamily="49" charset="0"/>
                <a:cs typeface="Courier New" pitchFamily="49" charset="0"/>
              </a:rPr>
              <a:t>java –jar U0130.jar</a:t>
            </a:r>
          </a:p>
        </p:txBody>
      </p:sp>
      <p:sp>
        <p:nvSpPr>
          <p:cNvPr id="66578" name="Rectangle 29"/>
          <p:cNvSpPr>
            <a:spLocks noChangeArrowheads="1"/>
          </p:cNvSpPr>
          <p:nvPr/>
        </p:nvSpPr>
        <p:spPr bwMode="auto">
          <a:xfrm>
            <a:off x="2526506" y="2719825"/>
            <a:ext cx="13501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</a:p>
        </p:txBody>
      </p:sp>
      <p:cxnSp>
        <p:nvCxnSpPr>
          <p:cNvPr id="66579" name="Elbow Connector 30"/>
          <p:cNvCxnSpPr>
            <a:cxnSpLocks noChangeShapeType="1"/>
            <a:stCxn id="66578" idx="3"/>
            <a:endCxn id="17" idx="1"/>
          </p:cNvCxnSpPr>
          <p:nvPr/>
        </p:nvCxnSpPr>
        <p:spPr bwMode="auto">
          <a:xfrm>
            <a:off x="3924300" y="2871788"/>
            <a:ext cx="215504" cy="161925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3E4E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34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904" y="222943"/>
            <a:ext cx="8569323" cy="648000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Работа с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IDEA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2" y="692435"/>
            <a:ext cx="2385690" cy="160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0" y="404009"/>
            <a:ext cx="5001071" cy="191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35" y="2468749"/>
            <a:ext cx="4413303" cy="24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9" y="4030554"/>
            <a:ext cx="2569882" cy="85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" y="2319742"/>
            <a:ext cx="2539833" cy="158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0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Типы данных в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1024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BF941B-70F7-4CDF-86B1-F16EFBD04F4C}" type="slidenum">
              <a:rPr lang="ru-RU" altLang="en-US" sz="623">
                <a:latin typeface="Arial" panose="020B0604020202020204" pitchFamily="34" charset="0"/>
              </a:rPr>
              <a:pPr/>
              <a:t>27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620454" cy="375731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Java</a:t>
            </a:r>
            <a:r>
              <a:rPr lang="ru-RU" altLang="en-US" sz="2000" dirty="0" smtClean="0"/>
              <a:t> является строго типизированным языком программирования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Если необходимо использовать переменную,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требует указать ее точный тип на этапе компиляции программы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Все типы данных в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делятся на примитивные и ссылочные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есть восемь примитивных типов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Примитивные типы данных в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имеют фиксированный размер, не зависящий от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19810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Объявление переменных</a:t>
            </a:r>
          </a:p>
        </p:txBody>
      </p:sp>
      <p:sp>
        <p:nvSpPr>
          <p:cNvPr id="1433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744BD0-D4DB-4C57-A72B-48F295EC2543}" type="slidenum">
              <a:rPr lang="ru-RU" altLang="en-US" sz="623">
                <a:latin typeface="Arial" panose="020B0604020202020204" pitchFamily="34" charset="0"/>
              </a:rPr>
              <a:pPr/>
              <a:t>28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658225" cy="144954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Объявление переменной в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состоит из ее типа и идентификатора переменной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На этапе объявления можно указать начальное значение переменной</a:t>
            </a: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1594932" y="2664506"/>
            <a:ext cx="5932610" cy="1495791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831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780443" y="2770676"/>
            <a:ext cx="4935782" cy="129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61">
                <a:solidFill>
                  <a:srgbClr val="3E4EE6"/>
                </a:solidFill>
              </a:rPr>
              <a:t>	int </a:t>
            </a:r>
            <a:r>
              <a:rPr lang="en-US" altLang="en-US" sz="1661" b="0"/>
              <a:t>p;</a:t>
            </a:r>
            <a:br>
              <a:rPr lang="en-US" altLang="en-US" sz="1661" b="0"/>
            </a:br>
            <a:r>
              <a:rPr lang="en-US" altLang="en-US" sz="1661">
                <a:solidFill>
                  <a:srgbClr val="3E4EE6"/>
                </a:solidFill>
              </a:rPr>
              <a:t/>
            </a:r>
            <a:br>
              <a:rPr lang="en-US" altLang="en-US" sz="1661">
                <a:solidFill>
                  <a:srgbClr val="3E4EE6"/>
                </a:solidFill>
              </a:rPr>
            </a:br>
            <a:r>
              <a:rPr lang="en-US" altLang="en-US" sz="1661">
                <a:solidFill>
                  <a:srgbClr val="3E4EE6"/>
                </a:solidFill>
              </a:rPr>
              <a:t>char </a:t>
            </a:r>
            <a:r>
              <a:rPr lang="en-US" altLang="en-US" sz="1661" b="0"/>
              <a:t>a = ‘q’;</a:t>
            </a:r>
            <a:br>
              <a:rPr lang="en-US" altLang="en-US" sz="1661" b="0"/>
            </a:br>
            <a:r>
              <a:rPr lang="en-US" altLang="en-US" sz="1661">
                <a:solidFill>
                  <a:srgbClr val="3E4EE6"/>
                </a:solidFill>
              </a:rPr>
              <a:t/>
            </a:r>
            <a:br>
              <a:rPr lang="en-US" altLang="en-US" sz="1661">
                <a:solidFill>
                  <a:srgbClr val="3E4EE6"/>
                </a:solidFill>
              </a:rPr>
            </a:br>
            <a:r>
              <a:rPr lang="en-US" altLang="en-US" sz="1661">
                <a:solidFill>
                  <a:srgbClr val="3E4EE6"/>
                </a:solidFill>
              </a:rPr>
              <a:t>String</a:t>
            </a:r>
            <a:r>
              <a:rPr lang="en-US" altLang="en-US" sz="1661" b="0"/>
              <a:t> s = “abc”;</a:t>
            </a:r>
            <a:endParaRPr lang="ru-RU" altLang="en-US" sz="1661" b="0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720371" y="4266468"/>
            <a:ext cx="254317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108">
                <a:latin typeface="Lucida Sans Unicode" panose="020B0602030504020204" pitchFamily="34" charset="0"/>
              </a:rPr>
              <a:t> </a:t>
            </a:r>
            <a:r>
              <a:rPr lang="ru-RU" altLang="en-US" sz="1108">
                <a:latin typeface="Lucida Sans Unicode" panose="020B0602030504020204" pitchFamily="34" charset="0"/>
              </a:rPr>
              <a:t>Объявление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04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Примеры объявления переменных</a:t>
            </a:r>
          </a:p>
        </p:txBody>
      </p:sp>
      <p:sp>
        <p:nvSpPr>
          <p:cNvPr id="1638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E12AC3-B3AF-46F1-8CBE-2235790ADFAE}" type="slidenum">
              <a:rPr lang="ru-RU" altLang="en-US" sz="623">
                <a:latin typeface="Arial" panose="020B0604020202020204" pitchFamily="34" charset="0"/>
              </a:rPr>
              <a:pPr/>
              <a:t>29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23233"/>
            <a:ext cx="6938282" cy="366168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a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float f = 5.0f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b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char c = ‘a’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char c1 = ‘\uFF7B’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char c2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String s = “</a:t>
            </a:r>
            <a:r>
              <a:rPr lang="en-US" altLang="en-US" sz="2000" dirty="0" err="1" smtClean="0"/>
              <a:t>abc</a:t>
            </a:r>
            <a:r>
              <a:rPr lang="en-US" altLang="en-US" sz="2000" dirty="0" smtClean="0"/>
              <a:t>”</a:t>
            </a:r>
            <a:endParaRPr lang="ru-RU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long </a:t>
            </a:r>
            <a:r>
              <a:rPr lang="en-US" altLang="en-US" sz="2000" dirty="0" err="1" smtClean="0"/>
              <a:t>big_number</a:t>
            </a:r>
            <a:r>
              <a:rPr lang="en-US" altLang="en-US" sz="2000" dirty="0" smtClean="0"/>
              <a:t> = 100000000000L</a:t>
            </a: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36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Краткая история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1126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823E03-DB4F-4060-8F62-CA7B7C82F653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317139" cy="318241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Java</a:t>
            </a:r>
            <a:r>
              <a:rPr lang="ru-RU" altLang="en-US" sz="2000" dirty="0" smtClean="0"/>
              <a:t> – объектно-ориентированный язык программирования, разработанный компанией </a:t>
            </a:r>
            <a:r>
              <a:rPr lang="ru-RU" altLang="en-US" sz="2000" dirty="0" err="1" smtClean="0"/>
              <a:t>Sun</a:t>
            </a:r>
            <a:r>
              <a:rPr lang="ru-RU" altLang="en-US" sz="2000" dirty="0" smtClean="0"/>
              <a:t> </a:t>
            </a:r>
            <a:r>
              <a:rPr lang="ru-RU" altLang="en-US" sz="2000" dirty="0" err="1" smtClean="0"/>
              <a:t>Microsystems</a:t>
            </a:r>
            <a:r>
              <a:rPr lang="ru-RU" altLang="en-US" sz="2000" dirty="0" smtClean="0"/>
              <a:t> 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Первая версия языка была опубликована в 1995 году 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Создавался как универсальный язык для прикладного программирования в неоднородных средах</a:t>
            </a:r>
          </a:p>
        </p:txBody>
      </p:sp>
    </p:spTree>
    <p:extLst>
      <p:ext uri="{BB962C8B-B14F-4D97-AF65-F5344CB8AC3E}">
        <p14:creationId xmlns:p14="http://schemas.microsoft.com/office/powerpoint/2010/main" val="17180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Java 11 New feature</a:t>
            </a:r>
            <a:endParaRPr lang="ru-RU" dirty="0" smtClean="0"/>
          </a:p>
        </p:txBody>
      </p:sp>
      <p:sp>
        <p:nvSpPr>
          <p:cNvPr id="1638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E12AC3-B3AF-46F1-8CBE-2235790ADFAE}" type="slidenum">
              <a:rPr lang="ru-RU" altLang="en-US" sz="623">
                <a:latin typeface="Arial" panose="020B0604020202020204" pitchFamily="34" charset="0"/>
              </a:rPr>
              <a:pPr/>
              <a:t>30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23233"/>
            <a:ext cx="6938282" cy="366168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 World");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$</a:t>
            </a:r>
            <a:r>
              <a:rPr lang="en-US" altLang="en-US" sz="2000" dirty="0" smtClean="0">
                <a:solidFill>
                  <a:srgbClr val="C00000"/>
                </a:solidFill>
              </a:rPr>
              <a:t> java HelloWorld.java</a:t>
            </a:r>
            <a:endParaRPr lang="ru-RU" alt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Соглашение о записи идентификаторов</a:t>
            </a:r>
          </a:p>
        </p:txBody>
      </p:sp>
      <p:sp>
        <p:nvSpPr>
          <p:cNvPr id="1843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781474-290B-4392-99D1-226B68FA04E5}" type="slidenum">
              <a:rPr lang="ru-RU" altLang="en-US" sz="623">
                <a:latin typeface="Arial" panose="020B0604020202020204" pitchFamily="34" charset="0"/>
              </a:rPr>
              <a:pPr/>
              <a:t>31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795338"/>
            <a:ext cx="8672739" cy="3489325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Имена примитивных типов следует писать в нижнем регистре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 т.д.)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Имена ссылочных типов следует начинать с заглавной (прописной) буквы, а далее для имён, состоящих из одного слова, писать все остальные буквы в нижнем регистре (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 т.д.)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Если имя составное, новую часть имени начинают с заглавной буквы (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JTextField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 т.д.)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Для переменных и методов имена, состоящие из одного слова, следует писать в нижнем регистре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/>
              <a:t>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object1</a:t>
            </a:r>
            <a:r>
              <a:rPr lang="ru-RU" altLang="en-US" sz="2000" dirty="0" smtClean="0"/>
              <a:t>)</a:t>
            </a:r>
          </a:p>
        </p:txBody>
      </p:sp>
      <p:pic>
        <p:nvPicPr>
          <p:cNvPr id="175106" name="Picture 2" descr="https://upload.wikimedia.org/wikipedia/commons/thumb/e/ef/CamelCase.svg/368px-CamelCas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70" y="4338184"/>
            <a:ext cx="828043" cy="68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Область действия переменных</a:t>
            </a:r>
          </a:p>
        </p:txBody>
      </p:sp>
      <p:sp>
        <p:nvSpPr>
          <p:cNvPr id="2048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75B7EA-408E-444E-A2A0-01380445B873}" type="slidenum">
              <a:rPr lang="ru-RU" altLang="en-US" sz="623">
                <a:latin typeface="Arial" panose="020B0604020202020204" pitchFamily="34" charset="0"/>
              </a:rPr>
              <a:pPr/>
              <a:t>32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833790"/>
            <a:ext cx="6210300" cy="1289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Локальные переменные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Переменные класса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Переменные экземпляра класса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82575" y="916285"/>
            <a:ext cx="54006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2000" dirty="0"/>
              <a:t>По области действия переменные в </a:t>
            </a:r>
            <a:r>
              <a:rPr lang="en-US" altLang="en-US" sz="2000" dirty="0"/>
              <a:t>Java </a:t>
            </a:r>
            <a:r>
              <a:rPr lang="ru-RU" altLang="en-US" sz="2000" dirty="0"/>
              <a:t>подразделяются на три типа</a:t>
            </a:r>
            <a:r>
              <a:rPr lang="en-US" altLang="en-US" sz="2000" dirty="0"/>
              <a:t>: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27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Значения по умолчанию для переменных</a:t>
            </a:r>
          </a:p>
        </p:txBody>
      </p:sp>
      <p:sp>
        <p:nvSpPr>
          <p:cNvPr id="2253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13500C-9D7B-417F-9B2E-9BCEB6FFB907}" type="slidenum">
              <a:rPr lang="ru-RU" altLang="en-US" sz="623">
                <a:latin typeface="Arial" panose="020B0604020202020204" pitchFamily="34" charset="0"/>
              </a:rPr>
              <a:pPr/>
              <a:t>33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graphicFrame>
        <p:nvGraphicFramePr>
          <p:cNvPr id="304215" name="Group 8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3508554"/>
              </p:ext>
            </p:extLst>
          </p:nvPr>
        </p:nvGraphicFramePr>
        <p:xfrm>
          <a:off x="282575" y="967695"/>
          <a:ext cx="4590684" cy="2343154"/>
        </p:xfrm>
        <a:graphic>
          <a:graphicData uri="http://schemas.openxmlformats.org/drawingml/2006/table">
            <a:tbl>
              <a:tblPr/>
              <a:tblGrid>
                <a:gridCol w="2039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0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9616">
                <a:tc>
                  <a:txBody>
                    <a:bodyPr/>
                    <a:lstStyle/>
                    <a:p>
                      <a:pPr marL="271463" marR="0" lvl="0" indent="-271463" algn="ct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Тип данных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ctr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Значение по умолчанию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>
                        <a:alpha val="600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881"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byte, short, int, long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float, double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079"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‘\u0000’ (</a:t>
                      </a:r>
                      <a:r>
                        <a:rPr kumimoji="0" 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пустой символ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981"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9616"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Любые ссылочные типы </a:t>
                      </a:r>
                      <a:endParaRPr kumimoji="0" 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1463" marR="0" lvl="0" indent="-2714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9847" marR="24923" marT="24923" marB="249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Приведение типов данных</a:t>
            </a:r>
          </a:p>
        </p:txBody>
      </p:sp>
      <p:sp>
        <p:nvSpPr>
          <p:cNvPr id="2662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2DFF9F-ADEB-4ED1-9E1D-8B6819C97A7A}" type="slidenum">
              <a:rPr lang="ru-RU" altLang="en-US" sz="623">
                <a:latin typeface="Arial" panose="020B0604020202020204" pitchFamily="34" charset="0"/>
              </a:rPr>
              <a:pPr/>
              <a:t>34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63147"/>
            <a:ext cx="8077654" cy="234315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Приведение типов - это преобразование значения одного типа данных к другому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Это действие называется приведением типов и может производиться несколькими способами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</a:t>
            </a:r>
            <a:r>
              <a:rPr lang="en-US" altLang="en-US" sz="2000" dirty="0" smtClean="0"/>
              <a:t>Java </a:t>
            </a:r>
            <a:r>
              <a:rPr lang="ru-RU" altLang="en-US" sz="2000" dirty="0" smtClean="0"/>
              <a:t>существует два способа преобразования типов</a:t>
            </a:r>
            <a:r>
              <a:rPr lang="en-US" altLang="en-US" sz="2000" dirty="0" smtClean="0"/>
              <a:t>: </a:t>
            </a:r>
            <a:r>
              <a:rPr lang="ru-RU" altLang="en-US" sz="2000" dirty="0" smtClean="0"/>
              <a:t>явный и неявный </a:t>
            </a:r>
          </a:p>
        </p:txBody>
      </p:sp>
    </p:spTree>
    <p:extLst>
      <p:ext uri="{BB962C8B-B14F-4D97-AF65-F5344CB8AC3E}">
        <p14:creationId xmlns:p14="http://schemas.microsoft.com/office/powerpoint/2010/main" val="1538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Приведение типов данных</a:t>
            </a:r>
          </a:p>
        </p:txBody>
      </p:sp>
      <p:sp>
        <p:nvSpPr>
          <p:cNvPr id="2867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287198-56A3-4E4F-BF98-AA33A77F0713}" type="slidenum">
              <a:rPr lang="ru-RU" altLang="en-US" sz="623">
                <a:latin typeface="Arial" panose="020B0604020202020204" pitchFamily="34" charset="0"/>
              </a:rPr>
              <a:pPr/>
              <a:t>35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2867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8121196" cy="1171575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Любое приведение по ходу потока (например, от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может выполняться неявно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Любое приведение против хода потока (например, от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к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2000" dirty="0" smtClean="0"/>
              <a:t>) должно выполняться явным образом</a:t>
            </a:r>
            <a:endParaRPr lang="en-US" altLang="en-US" sz="2000" dirty="0" smtClean="0"/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143000" y="2171517"/>
            <a:ext cx="65" cy="1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831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94693" y="2870688"/>
          <a:ext cx="6101861" cy="105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4" imgW="5210861" imgH="974141" progId="Visio.Drawing.6">
                  <p:embed/>
                </p:oleObj>
              </mc:Choice>
              <mc:Fallback>
                <p:oleObj name="Visio" r:id="rId4" imgW="5210861" imgH="974141" progId="Visio.Drawing.6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93" y="2870688"/>
                        <a:ext cx="6101861" cy="1050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7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Другие виды допустимых присваиваний</a:t>
            </a:r>
          </a:p>
        </p:txBody>
      </p:sp>
      <p:sp>
        <p:nvSpPr>
          <p:cNvPr id="3072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CA078D-EAAF-4922-AEA4-B57C4AF225EA}" type="slidenum">
              <a:rPr lang="ru-RU" altLang="en-US" sz="623">
                <a:latin typeface="Arial" panose="020B0604020202020204" pitchFamily="34" charset="0"/>
              </a:rPr>
              <a:pPr/>
              <a:t>36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35253"/>
            <a:ext cx="6399212" cy="3489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byte0=1;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//-128..127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short0=1;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//- 32768.. 32767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char0=1;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//0.. 65535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//- 2.147483648E9.. 2.147483647E9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long0=1;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//-9.223E18.. 9.223E18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float0=1;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±(1.4E-45..3.402E38)</a:t>
            </a:r>
          </a:p>
          <a:p>
            <a:pPr>
              <a:lnSpc>
                <a:spcPct val="150000"/>
              </a:lnSpc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double0=1; </a:t>
            </a:r>
            <a:r>
              <a:rPr lang="ru-RU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±(4.9E-324..1.797E308)</a:t>
            </a:r>
          </a:p>
          <a:p>
            <a:pPr>
              <a:lnSpc>
                <a:spcPct val="150000"/>
              </a:lnSpc>
            </a:pP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short0=byte0;</a:t>
            </a:r>
          </a:p>
          <a:p>
            <a:pPr>
              <a:lnSpc>
                <a:spcPct val="150000"/>
              </a:lnSpc>
            </a:pP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byte0=(</a:t>
            </a: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)short0;</a:t>
            </a:r>
          </a:p>
          <a:p>
            <a:pPr>
              <a:lnSpc>
                <a:spcPct val="150000"/>
              </a:lnSpc>
            </a:pP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char0=(</a:t>
            </a: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)short0;</a:t>
            </a:r>
          </a:p>
        </p:txBody>
      </p:sp>
    </p:spTree>
    <p:extLst>
      <p:ext uri="{BB962C8B-B14F-4D97-AF65-F5344CB8AC3E}">
        <p14:creationId xmlns:p14="http://schemas.microsoft.com/office/powerpoint/2010/main" val="27208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Автоматическое приведение типов</a:t>
            </a:r>
          </a:p>
        </p:txBody>
      </p:sp>
      <p:sp>
        <p:nvSpPr>
          <p:cNvPr id="3277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17CDE-3941-4D5C-AA80-5CFB546815AC}" type="slidenum">
              <a:rPr lang="ru-RU" altLang="en-US" sz="623">
                <a:latin typeface="Arial" panose="020B0604020202020204" pitchFamily="34" charset="0"/>
              </a:rPr>
              <a:pPr/>
              <a:t>37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569323" cy="3314700"/>
          </a:xfrm>
        </p:spPr>
        <p:txBody>
          <a:bodyPr>
            <a:noAutofit/>
          </a:bodyPr>
          <a:lstStyle/>
          <a:p>
            <a:r>
              <a:rPr lang="ru-RU" altLang="en-US" sz="2000" dirty="0" smtClean="0"/>
              <a:t>Все целочисленные арифметические операции в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(за исключением ++ и -- ) выполняются с 32</a:t>
            </a:r>
            <a:r>
              <a:rPr lang="en-US" altLang="en-US" sz="2000" dirty="0" smtClean="0"/>
              <a:t>‒</a:t>
            </a:r>
            <a:r>
              <a:rPr lang="ru-RU" altLang="en-US" sz="2000" dirty="0" smtClean="0"/>
              <a:t>битной точностью</a:t>
            </a:r>
            <a:endParaRPr lang="en-US" altLang="en-US" sz="2000" dirty="0" smtClean="0"/>
          </a:p>
          <a:p>
            <a:r>
              <a:rPr lang="ru-RU" altLang="en-US" sz="2000" dirty="0" smtClean="0"/>
              <a:t>Если в операции принимают участие операнды типов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или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2000" dirty="0" smtClean="0"/>
              <a:t>,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результат операции </a:t>
            </a:r>
            <a:r>
              <a:rPr lang="ru-RU" altLang="en-US" sz="2000" i="1" u="sng" dirty="0" smtClean="0"/>
              <a:t>всегда</a:t>
            </a:r>
            <a:r>
              <a:rPr lang="ru-RU" altLang="en-US" sz="2000" dirty="0" smtClean="0"/>
              <a:t> будет иметь тип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ru-RU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en-US" sz="2000" dirty="0" smtClean="0"/>
              <a:t>Если один из операндов в целочисленной операции имеет более широкий тип (например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en-US" sz="2000" dirty="0" smtClean="0"/>
              <a:t>), результат операции приводится к этому типу</a:t>
            </a:r>
          </a:p>
          <a:p>
            <a:r>
              <a:rPr lang="ru-RU" altLang="en-US" sz="2000" dirty="0" smtClean="0"/>
              <a:t>Если один из операндов имеет тип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или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2000" dirty="0" smtClean="0"/>
              <a:t>,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результат всей операции будет иметь тип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2403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Виды операторов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3686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78D5D8-6F72-4C48-9310-CDC73112517B}" type="slidenum">
              <a:rPr lang="ru-RU" altLang="en-US" sz="623">
                <a:latin typeface="Arial" panose="020B0604020202020204" pitchFamily="34" charset="0"/>
              </a:rPr>
              <a:pPr/>
              <a:t>38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564285"/>
            <a:ext cx="5776913" cy="1745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Арифметические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Логические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Битовые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Операторы сравнения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82575" y="916285"/>
            <a:ext cx="5400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661" dirty="0"/>
              <a:t>В </a:t>
            </a:r>
            <a:r>
              <a:rPr lang="en-US" altLang="en-US" sz="1661" dirty="0"/>
              <a:t>Java </a:t>
            </a:r>
            <a:r>
              <a:rPr lang="ru-RU" altLang="en-US" sz="2000" dirty="0"/>
              <a:t>существует</a:t>
            </a:r>
            <a:r>
              <a:rPr lang="ru-RU" altLang="en-US" sz="1661" dirty="0"/>
              <a:t> четыре типа операторов</a:t>
            </a:r>
            <a:r>
              <a:rPr lang="en-US" altLang="en-US" sz="1661" dirty="0"/>
              <a:t>:</a:t>
            </a:r>
            <a:endParaRPr lang="ru-RU" altLang="en-US" sz="1661" dirty="0"/>
          </a:p>
        </p:txBody>
      </p:sp>
    </p:spTree>
    <p:extLst>
      <p:ext uri="{BB962C8B-B14F-4D97-AF65-F5344CB8AC3E}">
        <p14:creationId xmlns:p14="http://schemas.microsoft.com/office/powerpoint/2010/main" val="16381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Арифметические операторы</a:t>
            </a:r>
          </a:p>
        </p:txBody>
      </p:sp>
      <p:sp>
        <p:nvSpPr>
          <p:cNvPr id="3891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FE1A5C-4FD6-403D-9573-034742AF9B9B}" type="slidenum">
              <a:rPr lang="ru-RU" altLang="en-US" sz="623">
                <a:latin typeface="Arial" panose="020B0604020202020204" pitchFamily="34" charset="0"/>
              </a:rPr>
              <a:pPr/>
              <a:t>39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823654" cy="2697772"/>
          </a:xfrm>
        </p:spPr>
        <p:txBody>
          <a:bodyPr>
            <a:noAutofit/>
          </a:bodyPr>
          <a:lstStyle/>
          <a:p>
            <a:r>
              <a:rPr lang="ru-RU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en-US" sz="2000" dirty="0" smtClean="0"/>
              <a:t> Оператор сложения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endParaRPr lang="ru-RU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altLang="en-US" sz="2000" dirty="0" smtClean="0"/>
              <a:t> Оператор вычитания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i-j</a:t>
            </a:r>
          </a:p>
          <a:p>
            <a:r>
              <a:rPr lang="ru-RU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altLang="en-US" sz="2000" dirty="0" smtClean="0"/>
              <a:t> Оператор умножения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i*j</a:t>
            </a:r>
          </a:p>
          <a:p>
            <a:r>
              <a:rPr lang="ru-RU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en-US" sz="2000" dirty="0" smtClean="0"/>
              <a:t> Оператор деления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i/j</a:t>
            </a:r>
          </a:p>
          <a:p>
            <a:r>
              <a:rPr lang="ru-RU" altLang="en-US" sz="2000" dirty="0" smtClean="0"/>
              <a:t>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altLang="en-US" sz="2000" dirty="0" smtClean="0"/>
              <a:t> Оператор остатка от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ru-RU" altLang="en-US" sz="2000" dirty="0" smtClean="0"/>
              <a:t>целочисленного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деления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endParaRPr lang="ru-RU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Краткая история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1331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3C036D-97F7-47F6-9886-E7BAF7A266E5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455025" cy="36718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К моменту появления </a:t>
            </a:r>
            <a:r>
              <a:rPr lang="en-US" altLang="en-US" sz="2000" dirty="0" smtClean="0"/>
              <a:t>Java</a:t>
            </a:r>
            <a:r>
              <a:rPr lang="ru-RU" altLang="en-US" sz="2000" dirty="0" smtClean="0"/>
              <a:t> на рынке средств разработки успешно использовались </a:t>
            </a:r>
            <a:r>
              <a:rPr lang="en-US" altLang="en-US" sz="2000" dirty="0" smtClean="0"/>
              <a:t>C/C++, </a:t>
            </a:r>
            <a:r>
              <a:rPr lang="en-US" altLang="en-US" sz="2000" dirty="0" err="1" smtClean="0"/>
              <a:t>Deplhi</a:t>
            </a:r>
            <a:r>
              <a:rPr lang="en-US" altLang="en-US" sz="2000" dirty="0" smtClean="0"/>
              <a:t>, Smalltalk </a:t>
            </a:r>
            <a:r>
              <a:rPr lang="ru-RU" altLang="en-US" sz="2000" dirty="0" smtClean="0"/>
              <a:t>и т.д.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Для успешного старта в условиях жесткой конкуренции технология должна была обладать рядом принципиальных преимуществ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Необходимо было максимально облегчить разработчикам миграцию с других платформ</a:t>
            </a:r>
          </a:p>
        </p:txBody>
      </p:sp>
    </p:spTree>
    <p:extLst>
      <p:ext uri="{BB962C8B-B14F-4D97-AF65-F5344CB8AC3E}">
        <p14:creationId xmlns:p14="http://schemas.microsoft.com/office/powerpoint/2010/main" val="2241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Арифметические операторы</a:t>
            </a:r>
          </a:p>
        </p:txBody>
      </p:sp>
      <p:sp>
        <p:nvSpPr>
          <p:cNvPr id="4096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B0C57B-D061-4D33-B3B0-E729E514C32C}" type="slidenum">
              <a:rPr lang="ru-RU" altLang="en-US" sz="623">
                <a:latin typeface="Arial" panose="020B0604020202020204" pitchFamily="34" charset="0"/>
              </a:rPr>
              <a:pPr/>
              <a:t>40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58228"/>
            <a:ext cx="5776913" cy="348880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en-US" sz="2000" dirty="0" smtClean="0"/>
              <a:t> Присваивание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v=i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altLang="en-US" sz="2000" dirty="0" smtClean="0"/>
              <a:t> Инкремент (увеличение на 1)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ru-RU" altLang="en-US" sz="2000" dirty="0" smtClean="0"/>
              <a:t> Декремент (уменьшение на 1)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v+=i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 v-=i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 v*=i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 v/=i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%= v%=i</a:t>
            </a:r>
          </a:p>
        </p:txBody>
      </p:sp>
    </p:spTree>
    <p:extLst>
      <p:ext uri="{BB962C8B-B14F-4D97-AF65-F5344CB8AC3E}">
        <p14:creationId xmlns:p14="http://schemas.microsoft.com/office/powerpoint/2010/main" val="5033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Логические операторы</a:t>
            </a:r>
          </a:p>
        </p:txBody>
      </p:sp>
      <p:sp>
        <p:nvSpPr>
          <p:cNvPr id="4301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52B5CA-3462-4F77-89F6-5C74E1A54F02}" type="slidenum">
              <a:rPr lang="ru-RU" altLang="en-US" sz="623">
                <a:latin typeface="Arial" panose="020B0604020202020204" pitchFamily="34" charset="0"/>
              </a:rPr>
              <a:pPr/>
              <a:t>41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011918"/>
            <a:ext cx="5778500" cy="1745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ru-RU" altLang="en-US" sz="2000" dirty="0" smtClean="0"/>
              <a:t> -“И”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ru-RU" altLang="en-US" sz="2000" dirty="0" smtClean="0"/>
              <a:t> - “ИЛИ”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ru-RU" altLang="en-US" sz="2000" dirty="0" smtClean="0"/>
              <a:t> - “Исключающее ИЛИ”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ru-RU" altLang="en-US" sz="2000" dirty="0" smtClean="0"/>
              <a:t> - “НЕ”</a:t>
            </a:r>
          </a:p>
        </p:txBody>
      </p:sp>
    </p:spTree>
    <p:extLst>
      <p:ext uri="{BB962C8B-B14F-4D97-AF65-F5344CB8AC3E}">
        <p14:creationId xmlns:p14="http://schemas.microsoft.com/office/powerpoint/2010/main" val="11876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Таблицы истинности логических операторов</a:t>
            </a:r>
          </a:p>
        </p:txBody>
      </p:sp>
      <p:sp>
        <p:nvSpPr>
          <p:cNvPr id="45058" name="Номер слайда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A0BB81-B95F-4F85-A8BF-0191CE41F1A5}" type="slidenum">
              <a:rPr lang="ru-RU" altLang="en-US" sz="623">
                <a:latin typeface="Arial" panose="020B0604020202020204" pitchFamily="34" charset="0"/>
              </a:rPr>
              <a:pPr/>
              <a:t>42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graphicFrame>
        <p:nvGraphicFramePr>
          <p:cNvPr id="329795" name="Group 6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39052943"/>
              </p:ext>
            </p:extLst>
          </p:nvPr>
        </p:nvGraphicFramePr>
        <p:xfrm>
          <a:off x="282575" y="916285"/>
          <a:ext cx="3048733" cy="1694720"/>
        </p:xfrm>
        <a:graphic>
          <a:graphicData uri="http://schemas.openxmlformats.org/drawingml/2006/table">
            <a:tbl>
              <a:tblPr/>
              <a:tblGrid>
                <a:gridCol w="1017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60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0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29796" name="Group 6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26186979"/>
              </p:ext>
            </p:extLst>
          </p:nvPr>
        </p:nvGraphicFramePr>
        <p:xfrm>
          <a:off x="5804263" y="1829481"/>
          <a:ext cx="3047635" cy="1701312"/>
        </p:xfrm>
        <a:graphic>
          <a:graphicData uri="http://schemas.openxmlformats.org/drawingml/2006/table">
            <a:tbl>
              <a:tblPr/>
              <a:tblGrid>
                <a:gridCol w="1016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8203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906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203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29797" name="Group 6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50606555"/>
              </p:ext>
            </p:extLst>
          </p:nvPr>
        </p:nvGraphicFramePr>
        <p:xfrm>
          <a:off x="283673" y="2877650"/>
          <a:ext cx="3047635" cy="1702409"/>
        </p:xfrm>
        <a:graphic>
          <a:graphicData uri="http://schemas.openxmlformats.org/drawingml/2006/table">
            <a:tbl>
              <a:tblPr/>
              <a:tblGrid>
                <a:gridCol w="1016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8202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005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202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7197C5"/>
                        </a:buClr>
                        <a:buSzPct val="14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Битовые операторы</a:t>
            </a:r>
          </a:p>
        </p:txBody>
      </p:sp>
      <p:sp>
        <p:nvSpPr>
          <p:cNvPr id="4710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585228-FC11-46EF-86B6-F4E8F256E261}" type="slidenum">
              <a:rPr lang="ru-RU" altLang="en-US" sz="623">
                <a:latin typeface="Arial" panose="020B0604020202020204" pitchFamily="34" charset="0"/>
              </a:rPr>
              <a:pPr/>
              <a:t>43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939768" cy="3290887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Побитовые операции – операции, когда целые числа рассматриваются как наборы бит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0 и 1 играют роли логического нуля и логической единицы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Все логические операции для двух чисел осуществляются поразрядно – k-</a:t>
            </a:r>
            <a:r>
              <a:rPr lang="ru-RU" altLang="en-US" sz="2000" dirty="0" err="1" smtClean="0"/>
              <a:t>тый</a:t>
            </a:r>
            <a:r>
              <a:rPr lang="ru-RU" altLang="en-US" sz="2000" dirty="0" smtClean="0"/>
              <a:t> разряд первого числа с k-</a:t>
            </a:r>
            <a:r>
              <a:rPr lang="ru-RU" altLang="en-US" sz="2000" dirty="0" err="1" smtClean="0"/>
              <a:t>тым</a:t>
            </a:r>
            <a:r>
              <a:rPr lang="ru-RU" altLang="en-US" sz="2000" dirty="0" smtClean="0"/>
              <a:t> разрядом второго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Самая малая по размеру ячейка восьмибитовая и соответствует типу </a:t>
            </a:r>
            <a:r>
              <a:rPr lang="ru-RU" altLang="en-US" sz="2000" dirty="0" err="1" smtClean="0"/>
              <a:t>byte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90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Примеры работы битовых операторов</a:t>
            </a:r>
          </a:p>
        </p:txBody>
      </p:sp>
      <p:sp>
        <p:nvSpPr>
          <p:cNvPr id="4915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127FF4-7F01-4D9A-ADD0-D8C7B5EB4EE1}" type="slidenum">
              <a:rPr lang="ru-RU" altLang="en-US" sz="623">
                <a:latin typeface="Arial" panose="020B0604020202020204" pitchFamily="34" charset="0"/>
              </a:rPr>
              <a:pPr/>
              <a:t>44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9408" y="624150"/>
            <a:ext cx="6208712" cy="1622425"/>
          </a:xfrm>
        </p:spPr>
        <p:txBody>
          <a:bodyPr/>
          <a:lstStyle/>
          <a:p>
            <a:r>
              <a:rPr lang="ru-RU" altLang="en-US" sz="1939" dirty="0"/>
              <a:t>Целочисленные битовые операторы</a:t>
            </a:r>
            <a:r>
              <a:rPr lang="en-US" altLang="en-US" sz="1939" dirty="0"/>
              <a:t>:</a:t>
            </a:r>
            <a:br>
              <a:rPr lang="en-US" altLang="en-US" sz="1939" dirty="0"/>
            </a:br>
            <a:endParaRPr lang="en-US" altLang="en-US" sz="1939" dirty="0"/>
          </a:p>
          <a:p>
            <a:endParaRPr lang="en-US" altLang="en-US" sz="1939" dirty="0"/>
          </a:p>
          <a:p>
            <a:r>
              <a:rPr lang="ru-RU" altLang="en-US" sz="1939" dirty="0"/>
              <a:t>Примеры работы 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8" y="2246575"/>
            <a:ext cx="3400425" cy="16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1" y="1000266"/>
            <a:ext cx="4104909" cy="79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1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Операторы сравнения</a:t>
            </a:r>
          </a:p>
        </p:txBody>
      </p:sp>
      <p:sp>
        <p:nvSpPr>
          <p:cNvPr id="5120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18132B-DA7B-420F-8BBD-758FA0F684BB}" type="slidenum">
              <a:rPr lang="ru-RU" altLang="en-US" sz="623">
                <a:latin typeface="Arial" panose="020B0604020202020204" pitchFamily="34" charset="0"/>
              </a:rPr>
              <a:pPr/>
              <a:t>45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97403"/>
            <a:ext cx="5776913" cy="263116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>	</a:t>
            </a:r>
            <a:r>
              <a:rPr lang="ru-RU" altLang="en-US" sz="2000" dirty="0" smtClean="0"/>
              <a:t>“равно”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ru-RU" altLang="en-US" sz="2000" dirty="0" smtClean="0"/>
              <a:t>  </a:t>
            </a:r>
            <a:r>
              <a:rPr lang="en-US" altLang="en-US" sz="2000" dirty="0" smtClean="0"/>
              <a:t>	</a:t>
            </a:r>
            <a:r>
              <a:rPr lang="ru-RU" altLang="en-US" sz="2000" dirty="0" smtClean="0"/>
              <a:t>“не равно”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en-US" sz="2000" dirty="0" smtClean="0"/>
              <a:t>  </a:t>
            </a:r>
            <a:r>
              <a:rPr lang="en-US" altLang="en-US" sz="2000" dirty="0" smtClean="0"/>
              <a:t>	</a:t>
            </a:r>
            <a:r>
              <a:rPr lang="ru-RU" altLang="en-US" sz="2000" dirty="0" smtClean="0"/>
              <a:t>“меньше”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en-US" sz="2000" dirty="0" smtClean="0"/>
              <a:t>  </a:t>
            </a:r>
            <a:r>
              <a:rPr lang="en-US" altLang="en-US" sz="2000" dirty="0" smtClean="0"/>
              <a:t>	</a:t>
            </a:r>
            <a:r>
              <a:rPr lang="ru-RU" altLang="en-US" sz="2000" dirty="0" smtClean="0"/>
              <a:t>“больше”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000" dirty="0" smtClean="0"/>
              <a:t>  	“</a:t>
            </a:r>
            <a:r>
              <a:rPr lang="ru-RU" altLang="en-US" sz="2000" dirty="0" smtClean="0"/>
              <a:t>меньше или равно</a:t>
            </a:r>
            <a:r>
              <a:rPr lang="en-US" altLang="en-US" sz="2000" dirty="0" smtClean="0"/>
              <a:t>”</a:t>
            </a:r>
            <a:endParaRPr lang="ru-RU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000" dirty="0" smtClean="0"/>
              <a:t>  	“</a:t>
            </a:r>
            <a:r>
              <a:rPr lang="ru-RU" altLang="en-US" sz="2000" dirty="0" smtClean="0"/>
              <a:t>больше или равно</a:t>
            </a:r>
            <a:r>
              <a:rPr lang="en-US" altLang="en-US" sz="2000" dirty="0" smtClean="0"/>
              <a:t>”</a:t>
            </a:r>
            <a:endParaRPr lang="ru-RU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4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Тип данных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190717-D541-443E-8E73-B2AD99A954C9}" type="slidenum">
              <a:rPr lang="ru-RU" altLang="en-US" sz="623">
                <a:latin typeface="Arial" panose="020B0604020202020204" pitchFamily="34" charset="0"/>
              </a:rPr>
              <a:pPr/>
              <a:t>46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53252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77034"/>
            <a:ext cx="6018213" cy="3557587"/>
          </a:xfrm>
          <a:solidFill>
            <a:srgbClr val="FFFFFF">
              <a:alpha val="59999"/>
            </a:srgbClr>
          </a:solidFill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Integer.BYTES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//4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Integer.MAX_VALUE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16);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//7fffffff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intFirst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= Integer.MAX_VALUE+1;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//-2147483648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(intFirst,16);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//-80000000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Integer.toUnsignedString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(intFirst,16);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//80000000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Integer.toUnsignedString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(intFirst,10);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//2147483648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Integer.toUnsignedString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(intFirst+1,10);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//2147483649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Integer.toUnsignedString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47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intFirst</a:t>
            </a:r>
            <a:r>
              <a:rPr lang="en-US" altLang="en-US" sz="1247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*2,10);</a:t>
            </a:r>
            <a:r>
              <a:rPr lang="en-US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47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//0</a:t>
            </a:r>
          </a:p>
          <a:p>
            <a:pPr defTabSz="633062">
              <a:spcBef>
                <a:spcPct val="50000"/>
              </a:spcBef>
            </a:pPr>
            <a:r>
              <a:rPr lang="en-US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Math.addExact</a:t>
            </a:r>
            <a:r>
              <a:rPr lang="en-US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(Integer.MAX_VALUE,1); </a:t>
            </a:r>
            <a:r>
              <a:rPr lang="ru-RU" altLang="en-US" sz="1247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1247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en-US" sz="1247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altLang="en-US" sz="1247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en-US" sz="1939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633062">
              <a:spcBef>
                <a:spcPct val="50000"/>
              </a:spcBef>
            </a:pP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fffffffffffffffffffff</a:t>
            </a:r>
            <a:r>
              <a:rPr lang="en-US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33062">
              <a:spcBef>
                <a:spcPct val="50000"/>
              </a:spcBef>
            </a:pPr>
            <a:endParaRPr lang="ru-RU" altLang="en-US" sz="1247" dirty="0">
              <a:solidFill>
                <a:srgbClr val="3E4E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  <p:sp>
        <p:nvSpPr>
          <p:cNvPr id="53255" name="Улыбающееся лицо 5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6879980" y="4275777"/>
            <a:ext cx="633047" cy="57842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en-US" sz="1350"/>
          </a:p>
        </p:txBody>
      </p:sp>
      <p:sp>
        <p:nvSpPr>
          <p:cNvPr id="53256" name="Rectangle 3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</p:spTree>
    <p:extLst>
      <p:ext uri="{BB962C8B-B14F-4D97-AF65-F5344CB8AC3E}">
        <p14:creationId xmlns:p14="http://schemas.microsoft.com/office/powerpoint/2010/main" val="14208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Типы данных для работы с датой (</a:t>
            </a:r>
            <a:r>
              <a:rPr lang="en-US" dirty="0" smtClean="0"/>
              <a:t>Java 7)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298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767763" y="4818063"/>
            <a:ext cx="376237" cy="146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54309D-E4A2-4957-A6EC-DA08707889FD}" type="slidenum">
              <a:rPr lang="ru-RU" altLang="en-US" sz="623">
                <a:latin typeface="Arial" panose="020B0604020202020204" pitchFamily="34" charset="0"/>
              </a:rPr>
              <a:pPr/>
              <a:t>47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55304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6129337" cy="3776663"/>
          </a:xfrm>
          <a:solidFill>
            <a:srgbClr val="FFFFFF">
              <a:alpha val="59999"/>
            </a:srgbClr>
          </a:solidFill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633062">
              <a:spcBef>
                <a:spcPct val="50000"/>
              </a:spcBef>
            </a:pP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ru-RU" altLang="en-US" sz="1247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en-US" sz="1247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ru-RU" altLang="en-US" sz="1247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ru-RU" altLang="en-US" sz="1247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ru-RU" altLang="en-US" sz="1247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ru-RU" altLang="en-US" sz="1247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z"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en-US" sz="1247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sfWork.format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sfWork.parse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"2016-12-15 19:24:59 MSK"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en-US" sz="1247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sfWork.format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en-US" sz="1247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en-US" sz="1247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GregorianCalendar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calWork.setTime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calWork.add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(Calendar.</a:t>
            </a:r>
            <a:r>
              <a:rPr lang="ru-RU" altLang="en-US" sz="1247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DAY_OF_YEAR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en-US" sz="1247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calWork.getTime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en-US" sz="1247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sfWork.format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dtWork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//</a:t>
            </a:r>
            <a:r>
              <a:rPr lang="en-US" altLang="en-US" sz="969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2018-04-29 19:24:59 MSK</a:t>
            </a:r>
            <a: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en-US" sz="124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en-US" sz="1247" dirty="0">
              <a:latin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  <p:sp>
        <p:nvSpPr>
          <p:cNvPr id="55302" name="Улыбающееся лицо 5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6840252" y="4290789"/>
            <a:ext cx="633047" cy="527396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en-US" sz="1350"/>
          </a:p>
        </p:txBody>
      </p:sp>
      <p:sp>
        <p:nvSpPr>
          <p:cNvPr id="55303" name="Rectangle 3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</p:spTree>
    <p:extLst>
      <p:ext uri="{BB962C8B-B14F-4D97-AF65-F5344CB8AC3E}">
        <p14:creationId xmlns:p14="http://schemas.microsoft.com/office/powerpoint/2010/main" val="12227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Типы данных для работы с</a:t>
            </a:r>
            <a:r>
              <a:rPr lang="en-US" dirty="0" smtClean="0"/>
              <a:t> </a:t>
            </a:r>
            <a:r>
              <a:rPr lang="ru-RU" dirty="0" smtClean="0"/>
              <a:t> датой (</a:t>
            </a:r>
            <a:r>
              <a:rPr lang="en-US" dirty="0" smtClean="0"/>
              <a:t>Java </a:t>
            </a:r>
            <a:r>
              <a:rPr lang="ru-RU" dirty="0" smtClean="0"/>
              <a:t>8</a:t>
            </a:r>
            <a:r>
              <a:rPr lang="en-US" dirty="0" smtClean="0"/>
              <a:t>)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767763" y="4818063"/>
            <a:ext cx="376237" cy="146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4363" indent="-197832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91327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07859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4390" indent="-158266"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0920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57452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37398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0513" indent="-158266" eaLnBrk="0" fontAlgn="base" hangingPunct="0">
              <a:spcBef>
                <a:spcPct val="0"/>
              </a:spcBef>
              <a:spcAft>
                <a:spcPct val="0"/>
              </a:spcAft>
              <a:defRPr sz="83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2D1E6-2CFA-49D9-95CC-5955C76B1CB0}" type="slidenum">
              <a:rPr lang="ru-RU" altLang="en-US" sz="623">
                <a:latin typeface="Arial" panose="020B0604020202020204" pitchFamily="34" charset="0"/>
              </a:rPr>
              <a:pPr/>
              <a:t>48</a:t>
            </a:fld>
            <a:endParaRPr lang="ru-RU" altLang="en-US" sz="623">
              <a:latin typeface="Arial" panose="020B0604020202020204" pitchFamily="34" charset="0"/>
            </a:endParaRPr>
          </a:p>
        </p:txBody>
      </p:sp>
      <p:sp>
        <p:nvSpPr>
          <p:cNvPr id="57352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044075"/>
            <a:ext cx="4921250" cy="3022600"/>
          </a:xfrm>
          <a:solidFill>
            <a:srgbClr val="FFFFFF">
              <a:alpha val="59999"/>
            </a:srgbClr>
          </a:solidFill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633062">
              <a:spcBef>
                <a:spcPct val="50000"/>
              </a:spcBef>
              <a:defRPr/>
            </a:pPr>
            <a:r>
              <a:rPr lang="ru-RU" altLang="en-US" sz="1939" dirty="0">
                <a:latin typeface="Times New Roman" panose="02020603050405020304" pitchFamily="18" charset="0"/>
              </a:rPr>
              <a:t>Пакет </a:t>
            </a:r>
            <a:r>
              <a:rPr lang="en-US" altLang="en-US" sz="1939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java.util.time</a:t>
            </a:r>
            <a:endParaRPr lang="en-US" altLang="en-US" sz="193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endParaRPr lang="en-US" sz="124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33062">
              <a:spcBef>
                <a:spcPct val="50000"/>
              </a:spcBef>
              <a:defRPr/>
            </a:pPr>
            <a:r>
              <a:rPr lang="ru-RU" altLang="en-US" sz="124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ZonedDateTime</a:t>
            </a:r>
            <a:r>
              <a:rPr lang="ru-RU" altLang="en-US" sz="5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en-US" sz="2216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Duration </a:t>
            </a: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>
                <a:latin typeface="Courier New" panose="02070309020205020404" pitchFamily="49" charset="0"/>
                <a:cs typeface="Courier New" panose="02070309020205020404" pitchFamily="49" charset="0"/>
              </a:rPr>
              <a:t>Instant</a:t>
            </a:r>
          </a:p>
          <a:p>
            <a:pPr defTabSz="633062">
              <a:spcBef>
                <a:spcPct val="50000"/>
              </a:spcBef>
              <a:defRPr/>
            </a:pPr>
            <a:r>
              <a:rPr lang="en-US" sz="1247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endParaRPr lang="en-US" sz="124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  <p:sp>
        <p:nvSpPr>
          <p:cNvPr id="57350" name="Улыбающееся лицо 5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6624228" y="4292295"/>
            <a:ext cx="633047" cy="464464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en-US" sz="1350"/>
          </a:p>
        </p:txBody>
      </p:sp>
      <p:sp>
        <p:nvSpPr>
          <p:cNvPr id="57351" name="Rectangle 3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  <p:sp>
        <p:nvSpPr>
          <p:cNvPr id="57353" name="Rectangle 2"/>
          <p:cNvSpPr>
            <a:spLocks noChangeArrowheads="1"/>
          </p:cNvSpPr>
          <p:nvPr/>
        </p:nvSpPr>
        <p:spPr bwMode="auto">
          <a:xfrm>
            <a:off x="1143000" y="292161"/>
            <a:ext cx="65" cy="127856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ru-RU" altLang="en-US" sz="831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18656" y="1855556"/>
            <a:ext cx="580041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dtFrom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=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yyyy-mm-dd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parse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b="1" dirty="0"/>
              <a:t>"2021-04-30"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ParseException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e)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50347" y="2794276"/>
            <a:ext cx="672234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Date.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LocalDate.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(2022,12,31).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atStartOfDay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TimeZone.</a:t>
            </a:r>
            <a:r>
              <a:rPr kumimoji="0" lang="ru-RU" sz="1200" b="0" i="1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getDefault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toZoneId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()).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toInstant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664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Блоки кода</a:t>
            </a:r>
          </a:p>
        </p:txBody>
      </p:sp>
      <p:sp>
        <p:nvSpPr>
          <p:cNvPr id="921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37C24E-D290-4198-AD9C-CB7998DB34F8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39335"/>
            <a:ext cx="7939768" cy="34020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Согласно синтаксису языка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ru-RU" altLang="en-US" sz="2000" dirty="0" smtClean="0"/>
              <a:t> во многих конструкциях может стоять только один оператор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Часто встречается ситуация, когда надо использовать последовательность из нескольких операторов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этом случае используются составные операторы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Составной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оператор</a:t>
            </a:r>
            <a:r>
              <a:rPr lang="en-US" altLang="en-US" sz="2000" dirty="0" smtClean="0"/>
              <a:t> </a:t>
            </a:r>
            <a:r>
              <a:rPr lang="ru-RU" altLang="en-US" sz="2000" dirty="0" smtClean="0">
                <a:sym typeface="Wingdings" panose="05000000000000000000" pitchFamily="2" charset="2"/>
              </a:rPr>
              <a:t>–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это </a:t>
            </a:r>
            <a:r>
              <a:rPr lang="en-US" altLang="en-US" sz="2000" dirty="0" err="1" smtClean="0"/>
              <a:t>блок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кода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между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фигурными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скобками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7745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Преимущества и особенности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1741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3DDE9F-96DE-4DE9-9066-07DF24674E41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279368" cy="31116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Кроссплатформенность (реализация принципа </a:t>
            </a:r>
            <a:r>
              <a:rPr lang="en-US" altLang="en-US" sz="2000" dirty="0" smtClean="0"/>
              <a:t>WORE</a:t>
            </a:r>
            <a:r>
              <a:rPr lang="ru-RU" alt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Синтаксичес</a:t>
            </a:r>
            <a:r>
              <a:rPr lang="ru-RU" altLang="en-US" sz="2000" dirty="0"/>
              <a:t>к</a:t>
            </a:r>
            <a:r>
              <a:rPr lang="ru-RU" altLang="en-US" sz="2000" dirty="0" smtClean="0"/>
              <a:t>ая простота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Полная объектная ориентированность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Защита памяти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Автоматическая сборка мусора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42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Стили оформления кода</a:t>
            </a:r>
          </a:p>
        </p:txBody>
      </p:sp>
      <p:sp>
        <p:nvSpPr>
          <p:cNvPr id="1126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27F238-5B77-4459-ABCD-ED75E17166D8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713" y="1332043"/>
            <a:ext cx="5341030" cy="11350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  <a:endParaRPr lang="ru-RU" alt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стиль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en-US" altLang="en-US" sz="18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спользуется</a:t>
            </a:r>
            <a:r>
              <a:rPr lang="en-US" altLang="en-US" sz="18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часто</a:t>
            </a:r>
            <a:endParaRPr lang="ru-RU" altLang="en-US" sz="1800" b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269" name="AutoShape 7"/>
          <p:cNvSpPr>
            <a:spLocks noChangeArrowheads="1"/>
          </p:cNvSpPr>
          <p:nvPr/>
        </p:nvSpPr>
        <p:spPr bwMode="auto">
          <a:xfrm>
            <a:off x="1439466" y="1113235"/>
            <a:ext cx="5941219" cy="151209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1270" name="AutoShape 9"/>
          <p:cNvSpPr>
            <a:spLocks noChangeArrowheads="1"/>
          </p:cNvSpPr>
          <p:nvPr/>
        </p:nvSpPr>
        <p:spPr bwMode="auto">
          <a:xfrm>
            <a:off x="1439466" y="2787253"/>
            <a:ext cx="5994797" cy="1728788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1601391" y="3107401"/>
            <a:ext cx="5562600" cy="123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b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b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Этот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стиль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егок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чтения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377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Стили оформления кода</a:t>
            </a:r>
          </a:p>
        </p:txBody>
      </p:sp>
      <p:sp>
        <p:nvSpPr>
          <p:cNvPr id="1331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D94002-0B82-48B4-B801-9557E0F36F4B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601391" y="1221581"/>
            <a:ext cx="58864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(age &gt;= 50)</a:t>
            </a:r>
            <a:endParaRPr lang="ru-RU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{	   </a:t>
            </a:r>
            <a:endParaRPr lang="ru-RU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Классический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стиль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ru-RU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547813" y="3327798"/>
            <a:ext cx="5670947" cy="118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 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 {	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Смешанный стиль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8" name="AutoShape 9"/>
          <p:cNvSpPr>
            <a:spLocks noChangeArrowheads="1"/>
          </p:cNvSpPr>
          <p:nvPr/>
        </p:nvSpPr>
        <p:spPr bwMode="auto">
          <a:xfrm>
            <a:off x="1493044" y="1114425"/>
            <a:ext cx="6156722" cy="1781175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3319" name="AutoShape 10"/>
          <p:cNvSpPr>
            <a:spLocks noChangeArrowheads="1"/>
          </p:cNvSpPr>
          <p:nvPr/>
        </p:nvSpPr>
        <p:spPr bwMode="auto">
          <a:xfrm>
            <a:off x="1494235" y="3057525"/>
            <a:ext cx="6155531" cy="1243013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7881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Типы данных, переменные и операторы</a:t>
            </a:r>
          </a:p>
        </p:txBody>
      </p:sp>
      <p:sp>
        <p:nvSpPr>
          <p:cNvPr id="1536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EC56C0-5C9C-49B6-9AE9-2870CDC88F2F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797605"/>
            <a:ext cx="6210300" cy="1253356"/>
          </a:xfrm>
        </p:spPr>
        <p:txBody>
          <a:bodyPr/>
          <a:lstStyle/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dirty="0" smtClean="0"/>
              <a:t>Составные операторы</a:t>
            </a:r>
            <a:endParaRPr lang="en-US" altLang="en-US" sz="2000" dirty="0" smtClean="0"/>
          </a:p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b="1" dirty="0" smtClean="0"/>
              <a:t>Условные выражения</a:t>
            </a:r>
          </a:p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dirty="0" smtClean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30506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Условный оператор</a:t>
            </a:r>
            <a:r>
              <a:rPr lang="en-US" smtClean="0"/>
              <a:t> if</a:t>
            </a:r>
            <a:endParaRPr lang="ru-RU" smtClean="0"/>
          </a:p>
        </p:txBody>
      </p:sp>
      <p:sp>
        <p:nvSpPr>
          <p:cNvPr id="1741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F98BEC-A99E-4C72-B728-24F84951FE33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2535" y="833539"/>
            <a:ext cx="3073458" cy="31460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блок кода</a:t>
            </a:r>
            <a:endParaRPr lang="en-US" altLang="en-US" sz="2000" b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 2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  <a:endParaRPr lang="en-US" altLang="en-US" sz="2000" b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2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оператор3;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4140994" y="1057735"/>
            <a:ext cx="217220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20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b1,b2;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(b1==b2)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altLang="en-US" sz="2000" dirty="0">
              <a:solidFill>
                <a:srgbClr val="3E4E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i=2;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82575" y="631371"/>
            <a:ext cx="3533379" cy="3722745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3924299" y="916285"/>
            <a:ext cx="2486310" cy="313134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6572534" y="908632"/>
            <a:ext cx="1835944" cy="313134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734459" y="1256394"/>
            <a:ext cx="1512094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20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(b1</a:t>
            </a:r>
            <a:r>
              <a:rPr lang="ru-RU" altLang="en-US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b2)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i=1;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altLang="en-US" sz="2000" dirty="0">
              <a:solidFill>
                <a:srgbClr val="3E4EE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i=2;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601391" y="4407694"/>
            <a:ext cx="1890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>
                <a:latin typeface="Lucida Sans Unicode" panose="020B0602030504020204" pitchFamily="34" charset="0"/>
              </a:rPr>
              <a:t>Шаблон применения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601029" y="4251087"/>
            <a:ext cx="1364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Правильное использование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974114" y="4176861"/>
            <a:ext cx="1327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Ошибочное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12384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Условный оператор</a:t>
            </a:r>
            <a:r>
              <a:rPr lang="en-US" dirty="0" smtClean="0"/>
              <a:t> if</a:t>
            </a:r>
            <a:endParaRPr lang="ru-RU" dirty="0" smtClean="0"/>
          </a:p>
        </p:txBody>
      </p:sp>
      <p:sp>
        <p:nvSpPr>
          <p:cNvPr id="1741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F98BEC-A99E-4C72-B728-24F84951FE33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82575" y="631371"/>
            <a:ext cx="3533379" cy="3722745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321" y="1203163"/>
            <a:ext cx="29039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||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82321" y="2611607"/>
            <a:ext cx="29039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iOne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Оператор</a:t>
            </a:r>
            <a:r>
              <a:rPr lang="en-US" smtClean="0"/>
              <a:t> </a:t>
            </a:r>
            <a:r>
              <a:rPr lang="ru-RU" smtClean="0"/>
              <a:t>выбора </a:t>
            </a:r>
            <a:r>
              <a:rPr lang="en-US" smtClean="0"/>
              <a:t>switch</a:t>
            </a:r>
            <a:endParaRPr lang="ru-RU" smtClean="0"/>
          </a:p>
        </p:txBody>
      </p:sp>
      <p:sp>
        <p:nvSpPr>
          <p:cNvPr id="1945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8F57FF-1896-4176-97BD-FBC0EF328106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906" y="903885"/>
            <a:ext cx="3085544" cy="27747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значение1: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операторы1;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………………………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значениеN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операторы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операторы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86355" y="674914"/>
            <a:ext cx="3459931" cy="411071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533446" y="1062940"/>
            <a:ext cx="4020457" cy="3240881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170963" y="4839814"/>
            <a:ext cx="1890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Шаблон применения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6197600" y="4462463"/>
            <a:ext cx="1436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Правильное использование</a:t>
            </a:r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4835014" y="1229135"/>
            <a:ext cx="3648585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(i/j){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i=0;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i=3;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j=j/10;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=4; j=j/10; </a:t>
            </a: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i=4;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Особенности работы оператора </a:t>
            </a:r>
            <a:r>
              <a:rPr lang="en-US" smtClean="0"/>
              <a:t>switch</a:t>
            </a:r>
            <a:endParaRPr lang="ru-RU" smtClean="0"/>
          </a:p>
        </p:txBody>
      </p:sp>
      <p:sp>
        <p:nvSpPr>
          <p:cNvPr id="2150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9E220-421B-4EEE-B520-8AFF67832FDD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817563"/>
            <a:ext cx="8469539" cy="340201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Можно писать произвольное число операторов для каждого варианта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Выход из выполнения последовательности операторов осуществляется с помощью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оператора </a:t>
            </a:r>
            <a:r>
              <a:rPr lang="ru-RU" altLang="en-US" sz="2000" dirty="0" err="1" smtClean="0">
                <a:latin typeface="Courier New" pitchFamily="49" charset="0"/>
                <a:cs typeface="Courier New" pitchFamily="49" charset="0"/>
              </a:rPr>
              <a:t>break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Если </a:t>
            </a:r>
            <a:r>
              <a:rPr lang="en-US" altLang="en-US" sz="2000" dirty="0" smtClean="0"/>
              <a:t>break</a:t>
            </a:r>
            <a:r>
              <a:rPr lang="ru-RU" altLang="en-US" sz="2000" dirty="0" smtClean="0"/>
              <a:t> отсутствует, происходит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“проваливание” в следующий блок операторов</a:t>
            </a:r>
            <a:endParaRPr lang="en-US" alt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003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Java 17 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9E220-421B-4EEE-B520-8AFF67832FDD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817563"/>
            <a:ext cx="4932521" cy="3402012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=11;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iCheck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=4;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iTwo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iOne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1,2 -&gt; 20;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iCheck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-&gt;20;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endParaRPr lang="en-US" alt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4" y="4139293"/>
            <a:ext cx="67437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5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Условное выражение </a:t>
            </a:r>
            <a:r>
              <a:rPr lang="en-US" smtClean="0"/>
              <a:t>?</a:t>
            </a:r>
            <a:endParaRPr lang="ru-RU" smtClean="0"/>
          </a:p>
        </p:txBody>
      </p:sp>
      <p:sp>
        <p:nvSpPr>
          <p:cNvPr id="2355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6E978E-446C-498B-886B-6D0A4E5072AF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3556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69963"/>
            <a:ext cx="7301139" cy="3402012"/>
          </a:xfrm>
          <a:noFill/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Унаследовано из языка С</a:t>
            </a:r>
            <a:endParaRPr lang="en-US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Имеет синтаксис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r>
              <a:rPr lang="en-US" altLang="en-US" sz="2000" i="1" dirty="0" smtClean="0"/>
              <a:t>условие</a:t>
            </a:r>
            <a:r>
              <a:rPr lang="en-US" altLang="en-US" sz="2000" dirty="0" smtClean="0"/>
              <a:t>?</a:t>
            </a:r>
            <a:r>
              <a:rPr lang="en-US" altLang="en-US" sz="2000" i="1" dirty="0" smtClean="0"/>
              <a:t>значение1</a:t>
            </a:r>
            <a:r>
              <a:rPr lang="en-US" altLang="en-US" sz="2000" dirty="0" smtClean="0"/>
              <a:t>:</a:t>
            </a:r>
            <a:r>
              <a:rPr lang="en-US" altLang="en-US" sz="2000" i="1" dirty="0" smtClean="0"/>
              <a:t>значение2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случае когда условие имеет значение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en-US" sz="2000" dirty="0" smtClean="0"/>
              <a:t>, функция возвращает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значение1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противном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случае возвращается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Пример</a:t>
            </a:r>
            <a:r>
              <a:rPr lang="en-US" altLang="en-US" sz="2000" dirty="0" smtClean="0"/>
              <a:t>: </a:t>
            </a:r>
            <a:r>
              <a:rPr lang="ru-RU" altLang="en-US" sz="2000" dirty="0" smtClean="0"/>
              <a:t>необходимо </a:t>
            </a:r>
            <a:r>
              <a:rPr lang="en-US" altLang="en-US" sz="2000" dirty="0" err="1" smtClean="0"/>
              <a:t>присвоить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переменной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значение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равное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при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</a:t>
            </a:r>
            <a:r>
              <a:rPr lang="en-US" altLang="en-US" sz="2000" dirty="0" smtClean="0"/>
              <a:t>, и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i+2</a:t>
            </a:r>
            <a:r>
              <a:rPr lang="en-US" altLang="en-US" sz="2000" dirty="0" smtClean="0"/>
              <a:t> в </a:t>
            </a:r>
            <a:r>
              <a:rPr lang="en-US" altLang="en-US" sz="2000" dirty="0" err="1" smtClean="0"/>
              <a:t>других</a:t>
            </a:r>
            <a:r>
              <a:rPr lang="ru-RU" altLang="en-US" sz="2000" dirty="0" smtClean="0"/>
              <a:t> </a:t>
            </a:r>
            <a:r>
              <a:rPr lang="en-US" altLang="en-US" sz="2000" dirty="0" err="1" smtClean="0"/>
              <a:t>случаях</a:t>
            </a:r>
            <a:r>
              <a:rPr lang="en-US" altLang="en-US" sz="2000" dirty="0" smtClean="0"/>
              <a:t>. </a:t>
            </a:r>
            <a:r>
              <a:rPr lang="en-US" altLang="en-US" sz="2000" dirty="0" err="1" smtClean="0"/>
              <a:t>Это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можно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сделать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таким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образом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br>
              <a:rPr lang="ru-RU" altLang="en-US" sz="2000" dirty="0" smtClean="0"/>
            </a:br>
            <a:r>
              <a:rPr lang="ru-RU" altLang="en-US" sz="2000" dirty="0" smtClean="0"/>
              <a:t>			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lang="ru-RU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</a:t>
            </a:r>
            <a:r>
              <a:rPr lang="ru-RU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?i+1:i+2</a:t>
            </a:r>
          </a:p>
        </p:txBody>
      </p:sp>
    </p:spTree>
    <p:extLst>
      <p:ext uri="{BB962C8B-B14F-4D97-AF65-F5344CB8AC3E}">
        <p14:creationId xmlns:p14="http://schemas.microsoft.com/office/powerpoint/2010/main" val="8782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Типы данных, переменные и операторы</a:t>
            </a:r>
          </a:p>
        </p:txBody>
      </p:sp>
      <p:sp>
        <p:nvSpPr>
          <p:cNvPr id="2560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65479D-49B6-483A-8791-76B6921168C9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6210300" cy="1253356"/>
          </a:xfrm>
        </p:spPr>
        <p:txBody>
          <a:bodyPr/>
          <a:lstStyle/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dirty="0" smtClean="0"/>
              <a:t>Составные операторы</a:t>
            </a:r>
            <a:endParaRPr lang="en-US" altLang="en-US" sz="2000" dirty="0" smtClean="0"/>
          </a:p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dirty="0" smtClean="0"/>
              <a:t>Условные выражения</a:t>
            </a:r>
          </a:p>
          <a:p>
            <a:pPr lvl="1">
              <a:buSzPct val="140000"/>
              <a:buFont typeface="Wingdings" panose="05000000000000000000" pitchFamily="2" charset="2"/>
              <a:buChar char="§"/>
            </a:pPr>
            <a:r>
              <a:rPr lang="ru-RU" altLang="en-US" sz="2000" b="1" dirty="0" smtClean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37028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Кроссплатформенность</a:t>
            </a:r>
          </a:p>
        </p:txBody>
      </p:sp>
      <p:sp>
        <p:nvSpPr>
          <p:cNvPr id="1945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1234BB-FBD6-4CD4-9111-DD0A55696201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grpSp>
        <p:nvGrpSpPr>
          <p:cNvPr id="19460" name="Group 7"/>
          <p:cNvGrpSpPr>
            <a:grpSpLocks/>
          </p:cNvGrpSpPr>
          <p:nvPr/>
        </p:nvGrpSpPr>
        <p:grpSpPr bwMode="auto">
          <a:xfrm>
            <a:off x="1916907" y="2519363"/>
            <a:ext cx="945356" cy="1216819"/>
            <a:chOff x="3787" y="2614"/>
            <a:chExt cx="794" cy="1022"/>
          </a:xfrm>
        </p:grpSpPr>
        <p:sp>
          <p:nvSpPr>
            <p:cNvPr id="19482" name="AutoShape 8"/>
            <p:cNvSpPr>
              <a:spLocks noChangeArrowheads="1"/>
            </p:cNvSpPr>
            <p:nvPr/>
          </p:nvSpPr>
          <p:spPr bwMode="auto">
            <a:xfrm>
              <a:off x="4014" y="2841"/>
              <a:ext cx="567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9483" name="AutoShape 9"/>
            <p:cNvSpPr>
              <a:spLocks noChangeArrowheads="1"/>
            </p:cNvSpPr>
            <p:nvPr/>
          </p:nvSpPr>
          <p:spPr bwMode="auto">
            <a:xfrm>
              <a:off x="3900" y="2727"/>
              <a:ext cx="567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9484" name="AutoShape 10"/>
            <p:cNvSpPr>
              <a:spLocks noChangeArrowheads="1"/>
            </p:cNvSpPr>
            <p:nvPr/>
          </p:nvSpPr>
          <p:spPr bwMode="auto">
            <a:xfrm>
              <a:off x="3787" y="2614"/>
              <a:ext cx="567" cy="795"/>
            </a:xfrm>
            <a:prstGeom prst="foldedCorner">
              <a:avLst>
                <a:gd name="adj" fmla="val 12500"/>
              </a:avLst>
            </a:prstGeom>
            <a:solidFill>
              <a:srgbClr val="9999FF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900"/>
            </a:p>
          </p:txBody>
        </p:sp>
        <p:sp>
          <p:nvSpPr>
            <p:cNvPr id="19485" name="Line 11"/>
            <p:cNvSpPr>
              <a:spLocks noChangeShapeType="1"/>
            </p:cNvSpPr>
            <p:nvPr/>
          </p:nvSpPr>
          <p:spPr bwMode="auto">
            <a:xfrm>
              <a:off x="3901" y="2727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6" name="Line 12"/>
            <p:cNvSpPr>
              <a:spLocks noChangeShapeType="1"/>
            </p:cNvSpPr>
            <p:nvPr/>
          </p:nvSpPr>
          <p:spPr bwMode="auto">
            <a:xfrm>
              <a:off x="3901" y="2840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7" name="Line 13"/>
            <p:cNvSpPr>
              <a:spLocks noChangeShapeType="1"/>
            </p:cNvSpPr>
            <p:nvPr/>
          </p:nvSpPr>
          <p:spPr bwMode="auto">
            <a:xfrm>
              <a:off x="3901" y="2954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>
              <a:off x="3901" y="3067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89" name="Line 15"/>
            <p:cNvSpPr>
              <a:spLocks noChangeShapeType="1"/>
            </p:cNvSpPr>
            <p:nvPr/>
          </p:nvSpPr>
          <p:spPr bwMode="auto">
            <a:xfrm>
              <a:off x="3901" y="3181"/>
              <a:ext cx="3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90" name="Line 16"/>
            <p:cNvSpPr>
              <a:spLocks noChangeShapeType="1"/>
            </p:cNvSpPr>
            <p:nvPr/>
          </p:nvSpPr>
          <p:spPr bwMode="auto">
            <a:xfrm>
              <a:off x="3901" y="3294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19461" name="Text Box 17"/>
          <p:cNvSpPr txBox="1">
            <a:spLocks noChangeArrowheads="1"/>
          </p:cNvSpPr>
          <p:nvPr/>
        </p:nvSpPr>
        <p:spPr bwMode="auto">
          <a:xfrm>
            <a:off x="1582513" y="1871663"/>
            <a:ext cx="1757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800" dirty="0"/>
              <a:t>Исходный текст</a:t>
            </a:r>
            <a:br>
              <a:rPr lang="ru-RU" altLang="en-US" sz="1800" dirty="0"/>
            </a:br>
            <a:r>
              <a:rPr lang="ru-RU" altLang="en-US" sz="1800" dirty="0"/>
              <a:t>приложения</a:t>
            </a:r>
          </a:p>
        </p:txBody>
      </p: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3645694" y="2897982"/>
            <a:ext cx="1026319" cy="431006"/>
            <a:chOff x="1247" y="2614"/>
            <a:chExt cx="862" cy="362"/>
          </a:xfrm>
        </p:grpSpPr>
        <p:sp>
          <p:nvSpPr>
            <p:cNvPr id="19480" name="AutoShape 19"/>
            <p:cNvSpPr>
              <a:spLocks noChangeArrowheads="1"/>
            </p:cNvSpPr>
            <p:nvPr/>
          </p:nvSpPr>
          <p:spPr bwMode="auto">
            <a:xfrm>
              <a:off x="1247" y="2614"/>
              <a:ext cx="862" cy="362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9481" name="Text Box 20"/>
            <p:cNvSpPr txBox="1">
              <a:spLocks noChangeArrowheads="1"/>
            </p:cNvSpPr>
            <p:nvPr/>
          </p:nvSpPr>
          <p:spPr bwMode="auto">
            <a:xfrm>
              <a:off x="1383" y="2614"/>
              <a:ext cx="63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javac</a:t>
              </a:r>
              <a:endParaRPr lang="ru-RU" altLang="en-US" sz="2100"/>
            </a:p>
          </p:txBody>
        </p:sp>
      </p:grpSp>
      <p:sp>
        <p:nvSpPr>
          <p:cNvPr id="19463" name="Line 21"/>
          <p:cNvSpPr>
            <a:spLocks noChangeShapeType="1"/>
          </p:cNvSpPr>
          <p:nvPr/>
        </p:nvSpPr>
        <p:spPr bwMode="auto">
          <a:xfrm flipV="1">
            <a:off x="2619375" y="3113485"/>
            <a:ext cx="1026319" cy="0"/>
          </a:xfrm>
          <a:prstGeom prst="line">
            <a:avLst/>
          </a:prstGeom>
          <a:noFill/>
          <a:ln w="63500" cap="rnd">
            <a:solidFill>
              <a:srgbClr val="8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64" name="Text Box 22"/>
          <p:cNvSpPr txBox="1">
            <a:spLocks noChangeArrowheads="1"/>
          </p:cNvSpPr>
          <p:nvPr/>
        </p:nvSpPr>
        <p:spPr bwMode="auto">
          <a:xfrm>
            <a:off x="1868091" y="3815954"/>
            <a:ext cx="10214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Lucida Console" panose="020B0609040504020204" pitchFamily="49" charset="0"/>
              </a:rPr>
              <a:t>*.java</a:t>
            </a:r>
            <a:endParaRPr lang="ru-RU" altLang="en-US" sz="1800">
              <a:latin typeface="Lucida Console" panose="020B0609040504020204" pitchFamily="49" charset="0"/>
            </a:endParaRPr>
          </a:p>
        </p:txBody>
      </p:sp>
      <p:sp>
        <p:nvSpPr>
          <p:cNvPr id="19465" name="Line 23"/>
          <p:cNvSpPr>
            <a:spLocks noChangeShapeType="1"/>
          </p:cNvSpPr>
          <p:nvPr/>
        </p:nvSpPr>
        <p:spPr bwMode="auto">
          <a:xfrm flipV="1">
            <a:off x="4670823" y="3113485"/>
            <a:ext cx="1026319" cy="0"/>
          </a:xfrm>
          <a:prstGeom prst="line">
            <a:avLst/>
          </a:prstGeom>
          <a:noFill/>
          <a:ln w="63500" cap="rnd">
            <a:solidFill>
              <a:srgbClr val="8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66" name="Oval 24"/>
          <p:cNvSpPr>
            <a:spLocks noChangeArrowheads="1"/>
          </p:cNvSpPr>
          <p:nvPr/>
        </p:nvSpPr>
        <p:spPr bwMode="auto">
          <a:xfrm>
            <a:off x="5697141" y="2734866"/>
            <a:ext cx="594122" cy="594122"/>
          </a:xfrm>
          <a:prstGeom prst="ellipse">
            <a:avLst/>
          </a:prstGeom>
          <a:solidFill>
            <a:srgbClr val="9999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9467" name="Oval 25"/>
          <p:cNvSpPr>
            <a:spLocks noChangeArrowheads="1"/>
          </p:cNvSpPr>
          <p:nvPr/>
        </p:nvSpPr>
        <p:spPr bwMode="auto">
          <a:xfrm>
            <a:off x="5805488" y="2843213"/>
            <a:ext cx="594122" cy="594122"/>
          </a:xfrm>
          <a:prstGeom prst="ellipse">
            <a:avLst/>
          </a:prstGeom>
          <a:solidFill>
            <a:srgbClr val="9999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9468" name="Oval 26"/>
          <p:cNvSpPr>
            <a:spLocks noChangeArrowheads="1"/>
          </p:cNvSpPr>
          <p:nvPr/>
        </p:nvSpPr>
        <p:spPr bwMode="auto">
          <a:xfrm>
            <a:off x="5913835" y="2951560"/>
            <a:ext cx="594122" cy="594122"/>
          </a:xfrm>
          <a:prstGeom prst="ellipse">
            <a:avLst/>
          </a:prstGeom>
          <a:solidFill>
            <a:srgbClr val="9999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9469" name="Text Box 27"/>
          <p:cNvSpPr txBox="1">
            <a:spLocks noChangeArrowheads="1"/>
          </p:cNvSpPr>
          <p:nvPr/>
        </p:nvSpPr>
        <p:spPr bwMode="auto">
          <a:xfrm>
            <a:off x="2841689" y="2843213"/>
            <a:ext cx="77457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050"/>
              <a:t>считывает</a:t>
            </a:r>
          </a:p>
        </p:txBody>
      </p:sp>
      <p:sp>
        <p:nvSpPr>
          <p:cNvPr id="19470" name="Text Box 28"/>
          <p:cNvSpPr txBox="1">
            <a:spLocks noChangeArrowheads="1"/>
          </p:cNvSpPr>
          <p:nvPr/>
        </p:nvSpPr>
        <p:spPr bwMode="auto">
          <a:xfrm>
            <a:off x="4737528" y="2843213"/>
            <a:ext cx="82266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050"/>
              <a:t>генерирует</a:t>
            </a:r>
          </a:p>
        </p:txBody>
      </p:sp>
      <p:sp>
        <p:nvSpPr>
          <p:cNvPr id="19471" name="Text Box 29"/>
          <p:cNvSpPr txBox="1">
            <a:spLocks noChangeArrowheads="1"/>
          </p:cNvSpPr>
          <p:nvPr/>
        </p:nvSpPr>
        <p:spPr bwMode="auto">
          <a:xfrm>
            <a:off x="3463399" y="2465785"/>
            <a:ext cx="1438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800"/>
              <a:t>Компилятор </a:t>
            </a:r>
          </a:p>
        </p:txBody>
      </p:sp>
      <p:sp>
        <p:nvSpPr>
          <p:cNvPr id="19472" name="Line 30"/>
          <p:cNvSpPr>
            <a:spLocks noChangeShapeType="1"/>
          </p:cNvSpPr>
          <p:nvPr/>
        </p:nvSpPr>
        <p:spPr bwMode="auto">
          <a:xfrm flipH="1">
            <a:off x="6237685" y="3545681"/>
            <a:ext cx="0" cy="809625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9473" name="Group 31"/>
          <p:cNvGrpSpPr>
            <a:grpSpLocks/>
          </p:cNvGrpSpPr>
          <p:nvPr/>
        </p:nvGrpSpPr>
        <p:grpSpPr bwMode="auto">
          <a:xfrm>
            <a:off x="5697141" y="4355307"/>
            <a:ext cx="1026319" cy="431006"/>
            <a:chOff x="3878" y="3249"/>
            <a:chExt cx="862" cy="362"/>
          </a:xfrm>
        </p:grpSpPr>
        <p:sp>
          <p:nvSpPr>
            <p:cNvPr id="19478" name="AutoShape 32"/>
            <p:cNvSpPr>
              <a:spLocks noChangeArrowheads="1"/>
            </p:cNvSpPr>
            <p:nvPr/>
          </p:nvSpPr>
          <p:spPr bwMode="auto">
            <a:xfrm>
              <a:off x="3878" y="3249"/>
              <a:ext cx="862" cy="362"/>
            </a:xfrm>
            <a:prstGeom prst="roundRect">
              <a:avLst>
                <a:gd name="adj" fmla="val 16667"/>
              </a:avLst>
            </a:prstGeom>
            <a:solidFill>
              <a:srgbClr val="CC99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19479" name="Text Box 33"/>
            <p:cNvSpPr txBox="1">
              <a:spLocks noChangeArrowheads="1"/>
            </p:cNvSpPr>
            <p:nvPr/>
          </p:nvSpPr>
          <p:spPr bwMode="auto">
            <a:xfrm>
              <a:off x="3923" y="3249"/>
              <a:ext cx="77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2100"/>
                <a:t>java</a:t>
              </a:r>
              <a:endParaRPr lang="ru-RU" altLang="en-US" sz="2100"/>
            </a:p>
          </p:txBody>
        </p:sp>
      </p:grpSp>
      <p:sp>
        <p:nvSpPr>
          <p:cNvPr id="19474" name="Text Box 34"/>
          <p:cNvSpPr txBox="1">
            <a:spLocks noChangeArrowheads="1"/>
          </p:cNvSpPr>
          <p:nvPr/>
        </p:nvSpPr>
        <p:spPr bwMode="auto">
          <a:xfrm>
            <a:off x="6266561" y="3761185"/>
            <a:ext cx="56137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050"/>
              <a:t>запуск</a:t>
            </a:r>
          </a:p>
        </p:txBody>
      </p:sp>
      <p:sp>
        <p:nvSpPr>
          <p:cNvPr id="19475" name="Text Box 35"/>
          <p:cNvSpPr txBox="1">
            <a:spLocks noChangeArrowheads="1"/>
          </p:cNvSpPr>
          <p:nvPr/>
        </p:nvSpPr>
        <p:spPr bwMode="auto">
          <a:xfrm>
            <a:off x="5349201" y="2087167"/>
            <a:ext cx="1567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 sz="1800"/>
              <a:t>Переносимый</a:t>
            </a:r>
            <a:br>
              <a:rPr lang="ru-RU" altLang="en-US" sz="1800"/>
            </a:br>
            <a:r>
              <a:rPr lang="ru-RU" altLang="en-US" sz="1800"/>
              <a:t>код </a:t>
            </a:r>
          </a:p>
        </p:txBody>
      </p:sp>
      <p:sp>
        <p:nvSpPr>
          <p:cNvPr id="19476" name="Text Box 36"/>
          <p:cNvSpPr txBox="1">
            <a:spLocks noChangeArrowheads="1"/>
          </p:cNvSpPr>
          <p:nvPr/>
        </p:nvSpPr>
        <p:spPr bwMode="auto">
          <a:xfrm>
            <a:off x="6457951" y="2951560"/>
            <a:ext cx="1160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Lucida Console" panose="020B0609040504020204" pitchFamily="49" charset="0"/>
              </a:rPr>
              <a:t>*.class</a:t>
            </a:r>
            <a:endParaRPr lang="ru-RU" altLang="en-US" sz="1800">
              <a:latin typeface="Lucida Console" panose="020B0609040504020204" pitchFamily="49" charset="0"/>
            </a:endParaRPr>
          </a:p>
        </p:txBody>
      </p:sp>
      <p:sp>
        <p:nvSpPr>
          <p:cNvPr id="19477" name="Rectangle 37"/>
          <p:cNvSpPr>
            <a:spLocks noChangeArrowheads="1"/>
          </p:cNvSpPr>
          <p:nvPr/>
        </p:nvSpPr>
        <p:spPr bwMode="auto">
          <a:xfrm>
            <a:off x="192880" y="924381"/>
            <a:ext cx="5940029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1800" dirty="0"/>
              <a:t>Обеспечивается виртуальной машиной </a:t>
            </a:r>
            <a:r>
              <a:rPr lang="en-US" altLang="en-US" sz="1800" dirty="0"/>
              <a:t>Java (JVM) </a:t>
            </a:r>
            <a:endParaRPr lang="ru-R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76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Оператор цикла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(</a:t>
            </a:r>
            <a:r>
              <a:rPr lang="ru-RU" dirty="0" smtClean="0"/>
              <a:t>Цикл с предусловием</a:t>
            </a:r>
            <a:r>
              <a:rPr lang="en-US" dirty="0" smtClean="0"/>
              <a:t>)</a:t>
            </a:r>
            <a:endParaRPr lang="ru-RU" dirty="0" smtClean="0"/>
          </a:p>
        </p:txBody>
      </p:sp>
      <p:sp>
        <p:nvSpPr>
          <p:cNvPr id="2765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7148CE-9C20-4C47-BAB6-6C24D2E922BE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10305"/>
            <a:ext cx="7431768" cy="3993923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Имеет синтаксис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блок кода</a:t>
            </a:r>
            <a:b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Пока условие сохраняет значение 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true</a:t>
            </a:r>
            <a:r>
              <a:rPr lang="ru-RU" altLang="en-US" sz="2000" dirty="0" smtClean="0"/>
              <a:t>, в цикле выполняется блок кода</a:t>
            </a:r>
            <a:r>
              <a:rPr lang="en-US" altLang="en-US" sz="2000" dirty="0" smtClean="0"/>
              <a:t>, </a:t>
            </a:r>
            <a:r>
              <a:rPr lang="ru-RU" altLang="en-US" sz="2000" dirty="0" smtClean="0"/>
              <a:t>иначе действие цикла прекращается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Если условие с самого начала 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false</a:t>
            </a:r>
            <a:r>
              <a:rPr lang="ru-RU" altLang="en-US" sz="2000" dirty="0" smtClean="0"/>
              <a:t>, цикл сразу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прекращается и тело цикла не выполнится ни разу</a:t>
            </a:r>
            <a:endParaRPr lang="en-US" alt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524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Возможные ошибки использования </a:t>
            </a:r>
            <a:r>
              <a:rPr lang="en-US" dirty="0" smtClean="0"/>
              <a:t>while</a:t>
            </a:r>
            <a:endParaRPr lang="ru-RU" dirty="0" smtClean="0"/>
          </a:p>
        </p:txBody>
      </p:sp>
      <p:sp>
        <p:nvSpPr>
          <p:cNvPr id="2969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E1E876-C24F-494F-9DDA-A1384F9E2BA5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00781"/>
            <a:ext cx="8484054" cy="3727450"/>
          </a:xfrm>
          <a:noFill/>
        </p:spPr>
        <p:txBody>
          <a:bodyPr>
            <a:noAutofit/>
          </a:bodyPr>
          <a:lstStyle/>
          <a:p>
            <a:r>
              <a:rPr lang="ru-RU" altLang="en-US" sz="2000" dirty="0" smtClean="0"/>
              <a:t>Частая ошибка - сравнение чисел с плавающей точкой на неравенство</a:t>
            </a:r>
          </a:p>
          <a:p>
            <a:r>
              <a:rPr lang="ru-RU" altLang="en-US" sz="2000" dirty="0" smtClean="0"/>
              <a:t>Приводит к неустойчивости алгоритма</a:t>
            </a:r>
            <a:endParaRPr lang="en-US" altLang="en-US" sz="2000" dirty="0" smtClean="0"/>
          </a:p>
          <a:p>
            <a:r>
              <a:rPr lang="ru-RU" altLang="en-US" sz="2000" dirty="0" smtClean="0"/>
              <a:t>Например, если организовать с помощью оператора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en-US" sz="2000" dirty="0" smtClean="0"/>
              <a:t> цикл с вещественным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счётчиком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a=…;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b=…;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=…;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x=a;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(x&lt;=b){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ru-RU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x+dx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176723" y="2656114"/>
            <a:ext cx="7602933" cy="2404613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6242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Оператор цикла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do… while</a:t>
            </a:r>
            <a:r>
              <a:rPr lang="en-US" dirty="0"/>
              <a:t> (</a:t>
            </a:r>
            <a:r>
              <a:rPr lang="ru-RU" dirty="0"/>
              <a:t>Цикл с постусловием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174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695DB9-A609-4165-B8C2-C2A5661E8027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1173842"/>
            <a:ext cx="7830911" cy="3296558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Имеет синтаксис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блок кода</a:t>
            </a:r>
            <a:b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Если условие принимает значение </a:t>
            </a: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en-US" sz="2000" dirty="0" smtClean="0"/>
              <a:t>, цикл прекращается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Тело цикла выполняется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до проверки условия, поэтому оно всегда выполнится хотя бы один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раз</a:t>
            </a:r>
            <a:endParaRPr lang="en-US" alt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9123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Оператор цикла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459E1C-C849-4B8D-8106-1AC720F365AC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749370"/>
            <a:ext cx="8679996" cy="4294344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Имеет синтаксис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инициализации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выполнения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тела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блок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изменения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счётчиков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кода 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Каждый из блоков оператора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2000" dirty="0" smtClean="0"/>
              <a:t> является необязательным, но при этом разделительные “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en-US" sz="2000" dirty="0" smtClean="0"/>
              <a:t>”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требуется писать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Наиболее употребительное использование оператора 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2000" dirty="0" smtClean="0"/>
              <a:t> для перебора значений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некоторой переменной, увеличивающихся или уменьшающихся на 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Примеры использования цикла </a:t>
            </a:r>
            <a:r>
              <a:rPr lang="en-US" smtClean="0"/>
              <a:t>for</a:t>
            </a:r>
            <a:endParaRPr lang="ru-RU" smtClean="0"/>
          </a:p>
        </p:txBody>
      </p:sp>
      <p:sp>
        <p:nvSpPr>
          <p:cNvPr id="3584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E60F68-060C-40F5-A886-88A90DB3D906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44324"/>
            <a:ext cx="3752396" cy="1027112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ru-RU" altLang="en-US" sz="2000" dirty="0" smtClean="0"/>
              <a:t>Пример 1.</a:t>
            </a:r>
            <a:r>
              <a:rPr lang="ru-RU" altLang="en-US" sz="2000" b="0" dirty="0" smtClean="0"/>
              <a:t> </a:t>
            </a:r>
            <a:r>
              <a:rPr lang="en-US" altLang="en-US" sz="2000" b="0" dirty="0" smtClean="0"/>
              <a:t/>
            </a:r>
            <a:br>
              <a:rPr lang="en-US" altLang="en-US" sz="2000" b="0" dirty="0" smtClean="0"/>
            </a:br>
            <a:r>
              <a:rPr lang="ru-RU" altLang="en-US" sz="2000" dirty="0" smtClean="0"/>
              <a:t>Вычисление суммы последовательно идущих чисел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39937" y="2555226"/>
            <a:ext cx="3645834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result=0;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&lt;=100;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result=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result+i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282575" y="2447475"/>
            <a:ext cx="3999139" cy="188952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4567236" y="916285"/>
            <a:ext cx="2915841" cy="10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ru-RU" altLang="en-US" sz="2000" dirty="0"/>
              <a:t>	Пример 2.</a:t>
            </a:r>
            <a:r>
              <a:rPr lang="ru-RU" altLang="en-US" sz="2000" b="0" dirty="0"/>
              <a:t> </a:t>
            </a:r>
            <a:r>
              <a:rPr lang="ru-RU" altLang="en-US" sz="2000" dirty="0"/>
              <a:t>Вычисление факториала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4733925" y="2447474"/>
            <a:ext cx="3132535" cy="188952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895849" y="2582014"/>
            <a:ext cx="2808685" cy="162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x=1;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x=x*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2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Вариант </a:t>
            </a:r>
            <a:r>
              <a:rPr lang="en-US" smtClean="0"/>
              <a:t>For-Each</a:t>
            </a:r>
            <a:r>
              <a:rPr lang="ru-RU" smtClean="0"/>
              <a:t> цикла </a:t>
            </a:r>
            <a:r>
              <a:rPr lang="en-US" smtClean="0"/>
              <a:t>for</a:t>
            </a:r>
            <a:endParaRPr lang="ru-RU" smtClean="0"/>
          </a:p>
        </p:txBody>
      </p:sp>
      <p:sp>
        <p:nvSpPr>
          <p:cNvPr id="3789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2970D0-E552-4690-ADCB-100262BA41DA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1085" y="916285"/>
            <a:ext cx="7866743" cy="4047601"/>
          </a:xfrm>
          <a:noFill/>
        </p:spPr>
        <p:txBody>
          <a:bodyPr>
            <a:noAutofit/>
          </a:bodyPr>
          <a:lstStyle/>
          <a:p>
            <a:r>
              <a:rPr lang="ru-RU" altLang="en-US" sz="2000" dirty="0" smtClean="0"/>
              <a:t>Имеет синтаксис</a:t>
            </a:r>
            <a:r>
              <a:rPr lang="en-US" altLang="en-US" sz="2000" dirty="0" smtClean="0"/>
              <a:t>:</a:t>
            </a:r>
            <a:r>
              <a:rPr lang="ru-RU" altLang="en-US" sz="2000" dirty="0" smtClean="0"/>
              <a:t>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переменная цикла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коллекция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en-US" sz="20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Предназначен для циклической обработки коллекций (массивов, списков, деревьев и т. д.)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каждом проходе тела цикла извлекается очередной элемент </a:t>
            </a:r>
            <a:r>
              <a:rPr lang="ru-RU" altLang="en-US" sz="2000" i="1" dirty="0" smtClean="0"/>
              <a:t>коллекции </a:t>
            </a:r>
            <a:r>
              <a:rPr lang="ru-RU" altLang="en-US" sz="2000" dirty="0" smtClean="0"/>
              <a:t>и запоминается в </a:t>
            </a:r>
            <a:r>
              <a:rPr lang="ru-RU" altLang="en-US" sz="2000" i="1" dirty="0" smtClean="0"/>
              <a:t>переменной цикла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Цикл выполняется до тех пор, пока не будут извлечены все элементы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538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mtClean="0"/>
              <a:t>Операторы прерывания </a:t>
            </a:r>
            <a:r>
              <a:rPr lang="en-US" smtClean="0"/>
              <a:t>continue </a:t>
            </a:r>
            <a:r>
              <a:rPr lang="ru-RU" smtClean="0"/>
              <a:t>и </a:t>
            </a:r>
            <a:r>
              <a:rPr lang="en-US" smtClean="0"/>
              <a:t>break</a:t>
            </a:r>
            <a:endParaRPr lang="ru-RU" smtClean="0"/>
          </a:p>
        </p:txBody>
      </p:sp>
      <p:sp>
        <p:nvSpPr>
          <p:cNvPr id="39938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64F634-78A6-4BD2-88B5-6AC5E6D4AA67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685768" cy="3781425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altLang="en-US" sz="2000" dirty="0" smtClean="0"/>
              <a:t> – прерывание выполнения тела цикла и переход к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следующей итерации (проверке условия) текущего цикла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en-US" sz="2000" dirty="0" smtClean="0"/>
              <a:t> – прерывание выполнения тела цикла и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переход к следующей итерации (проверке условия) цикла,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помеченного меткой (</a:t>
            </a:r>
            <a:r>
              <a:rPr lang="ru-RU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ru-RU" alt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2000" dirty="0" smtClean="0"/>
              <a:t> – выход из текущего цикла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en-US" sz="2000" dirty="0" smtClean="0"/>
              <a:t> – выход из цикла, помеченного меткой</a:t>
            </a:r>
          </a:p>
        </p:txBody>
      </p:sp>
    </p:spTree>
    <p:extLst>
      <p:ext uri="{BB962C8B-B14F-4D97-AF65-F5344CB8AC3E}">
        <p14:creationId xmlns:p14="http://schemas.microsoft.com/office/powerpoint/2010/main" val="25481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Оператор </a:t>
            </a:r>
            <a:r>
              <a:rPr lang="en-US" smtClean="0"/>
              <a:t>continue</a:t>
            </a:r>
            <a:r>
              <a:rPr lang="ru-RU" smtClean="0"/>
              <a:t> без метки</a:t>
            </a:r>
          </a:p>
        </p:txBody>
      </p:sp>
      <p:sp>
        <p:nvSpPr>
          <p:cNvPr id="41986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8144C7-1C37-4377-8FA6-386024A0DE1F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5851" y="827314"/>
            <a:ext cx="6933361" cy="4316186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label_for1: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i=1;i&lt;=20;i++){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j=1;j&lt;=20;j++){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&gt;=j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("i=" +i+" j=" +j);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522514" y="718571"/>
            <a:ext cx="8289889" cy="3893622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9739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Операторы </a:t>
            </a:r>
            <a:r>
              <a:rPr lang="en-US" smtClean="0"/>
              <a:t>continue</a:t>
            </a:r>
            <a:r>
              <a:rPr lang="ru-RU" smtClean="0"/>
              <a:t> с меткой</a:t>
            </a:r>
          </a:p>
        </p:txBody>
      </p:sp>
      <p:sp>
        <p:nvSpPr>
          <p:cNvPr id="4403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9D1024-5A84-407A-80CB-C2C1A3EBF991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7551" y="1168003"/>
            <a:ext cx="6236153" cy="3671888"/>
          </a:xfrm>
          <a:noFill/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label_for1: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i=1;i&lt;=20;i++){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j=1;j&lt;=20;j++){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ru-RU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label_for1</a:t>
            </a:r>
            <a:r>
              <a:rPr lang="ru-RU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("i=" +i+" j=" +j);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706436" y="1059656"/>
            <a:ext cx="7523164" cy="3888581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41526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Оператор </a:t>
            </a:r>
            <a:r>
              <a:rPr lang="en-US" smtClean="0"/>
              <a:t>break</a:t>
            </a:r>
            <a:r>
              <a:rPr lang="ru-RU" smtClean="0"/>
              <a:t> без метки</a:t>
            </a:r>
          </a:p>
        </p:txBody>
      </p:sp>
      <p:sp>
        <p:nvSpPr>
          <p:cNvPr id="4608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E1BDFA-E12F-4932-BDBC-79430ADAC3F8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5737" y="1234394"/>
            <a:ext cx="5832475" cy="323191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i=1;i&lt;=20;i++){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j=1;j&lt;=20;j++){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("i="+i+" j="+j);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1516259" y="994342"/>
            <a:ext cx="6101953" cy="3888581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9995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Категории программ на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23554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7D96DE-86A0-4AD2-90C6-B26236EE8A9B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8142968" cy="34559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Приложение</a:t>
            </a:r>
            <a:r>
              <a:rPr lang="en-US" altLang="en-US" sz="2000" dirty="0" smtClean="0"/>
              <a:t> (application) – </a:t>
            </a:r>
            <a:r>
              <a:rPr lang="en-US" altLang="en-US" sz="2000" dirty="0" err="1" smtClean="0"/>
              <a:t>аналог</a:t>
            </a:r>
            <a:r>
              <a:rPr lang="en-US" altLang="en-US" sz="2000" dirty="0" smtClean="0"/>
              <a:t> “</a:t>
            </a:r>
            <a:r>
              <a:rPr lang="en-US" altLang="en-US" sz="2000" dirty="0" err="1" smtClean="0"/>
              <a:t>обычной</a:t>
            </a:r>
            <a:r>
              <a:rPr lang="en-US" altLang="en-US" sz="2000" dirty="0" smtClean="0"/>
              <a:t>” </a:t>
            </a:r>
            <a:r>
              <a:rPr lang="en-US" altLang="en-US" sz="2000" dirty="0" err="1" smtClean="0"/>
              <a:t>прикладной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программы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Апплет</a:t>
            </a:r>
            <a:r>
              <a:rPr lang="en-US" altLang="en-US" sz="2000" dirty="0" smtClean="0"/>
              <a:t> (applet) – </a:t>
            </a:r>
            <a:r>
              <a:rPr lang="en-US" altLang="en-US" sz="2000" dirty="0" err="1" smtClean="0"/>
              <a:t>специализированная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программа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работающая</a:t>
            </a:r>
            <a:r>
              <a:rPr lang="en-US" altLang="en-US" sz="2000" dirty="0" smtClean="0"/>
              <a:t> в </a:t>
            </a:r>
            <a:r>
              <a:rPr lang="en-US" altLang="en-US" sz="2000" dirty="0" err="1" smtClean="0"/>
              <a:t>окне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браузера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Сервлет</a:t>
            </a:r>
            <a:r>
              <a:rPr lang="en-US" altLang="en-US" sz="2000" dirty="0" smtClean="0"/>
              <a:t> (servlet) </a:t>
            </a:r>
            <a:r>
              <a:rPr lang="ru-RU" altLang="en-US" sz="2000" dirty="0" smtClean="0"/>
              <a:t>–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специализированная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программа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на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стороне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сервера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 err="1" smtClean="0"/>
              <a:t>Библиотека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предназначена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для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многократного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использования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в </a:t>
            </a:r>
            <a:r>
              <a:rPr lang="en-US" altLang="en-US" sz="2000" dirty="0" smtClean="0"/>
              <a:t>Java-</a:t>
            </a:r>
            <a:r>
              <a:rPr lang="ru-RU" altLang="en-US" sz="2000" dirty="0" smtClean="0"/>
              <a:t>проектах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05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Операторы </a:t>
            </a:r>
            <a:r>
              <a:rPr lang="en-US" dirty="0" smtClean="0"/>
              <a:t>continue</a:t>
            </a:r>
            <a:r>
              <a:rPr lang="ru-RU" dirty="0" smtClean="0"/>
              <a:t> с меткой</a:t>
            </a:r>
          </a:p>
        </p:txBody>
      </p:sp>
      <p:sp>
        <p:nvSpPr>
          <p:cNvPr id="4813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6AB20B-D258-435B-8E92-0D318FD771E7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0855" y="988481"/>
            <a:ext cx="5616575" cy="3779838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label_for1</a:t>
            </a:r>
            <a:r>
              <a:rPr lang="ru-RU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i=1;i&lt;=20;i++){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j=1;j&lt;=20;j++){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label_for1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("i="+i+" j="+j);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516259" y="807428"/>
            <a:ext cx="6101953" cy="414194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4207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1.8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и циклы</a:t>
            </a:r>
          </a:p>
        </p:txBody>
      </p:sp>
      <p:sp>
        <p:nvSpPr>
          <p:cNvPr id="5018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778498" y="989957"/>
            <a:ext cx="7625485" cy="3556728"/>
          </a:xfrm>
          <a:solidFill>
            <a:srgbClr val="F5F5F5">
              <a:alpha val="59999"/>
            </a:srgbClr>
          </a:solidFill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vert="horz" wrap="none" lIns="0" tIns="0" rIns="0" bIns="47610" rtlCol="0" anchor="ctr">
            <a:spAutoFit/>
          </a:bodyPr>
          <a:lstStyle/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1.7</a:t>
            </a: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 { </a:t>
            </a:r>
            <a:endParaRPr lang="en-US" alt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en-US" sz="1800" dirty="0">
                <a:latin typeface="Times New Roman" panose="02020603050405020304" pitchFamily="18" charset="0"/>
              </a:rPr>
              <a:t> </a:t>
            </a: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</a:t>
            </a:r>
            <a:r>
              <a:rPr lang="en-US" alt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  <a:endParaRPr lang="en-US" alt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IntStream.range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10).</a:t>
            </a: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ru-RU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en-US" sz="18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endParaRPr lang="en-US" altLang="en-US" sz="1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altLang="en-US" sz="1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  <a:endParaRPr lang="en-US" altLang="en-US" sz="1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IntStream.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(1,500).</a:t>
            </a:r>
            <a:r>
              <a:rPr lang="en-US" sz="1400" u="sng" dirty="0" err="1">
                <a:latin typeface="Courier New" pitchFamily="49" charset="0"/>
                <a:cs typeface="Courier New" pitchFamily="49" charset="0"/>
              </a:rPr>
              <a:t>takeWhile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(e-&gt;e&lt;4).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i="1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532660" y="813917"/>
            <a:ext cx="7871323" cy="3908808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3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1143000" y="78164"/>
            <a:ext cx="65" cy="186574"/>
          </a:xfrm>
          <a:prstGeom prst="rect">
            <a:avLst/>
          </a:prstGeom>
          <a:solidFill>
            <a:srgbClr val="F5F5F5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none" lIns="0" tIns="0" rIns="0" bIns="47610" anchor="ctr"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ru-RU" altLang="en-US" sz="900"/>
          </a:p>
        </p:txBody>
      </p:sp>
    </p:spTree>
    <p:extLst>
      <p:ext uri="{BB962C8B-B14F-4D97-AF65-F5344CB8AC3E}">
        <p14:creationId xmlns:p14="http://schemas.microsoft.com/office/powerpoint/2010/main" val="2985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Общее определение метода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F2DD52-F41B-47A3-9A74-948BB0C4203A}" type="slidenum">
              <a:rPr lang="ru-RU" altLang="en-US" sz="675">
                <a:latin typeface="Arial" panose="020B0604020202020204" pitchFamily="34" charset="0"/>
              </a:rPr>
              <a:pPr/>
              <a:t>72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856343"/>
            <a:ext cx="7591425" cy="36179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en-US" sz="2000" dirty="0" smtClean="0"/>
              <a:t>Методы – это алгоритмы, обрабатывающие данные в программе</a:t>
            </a:r>
          </a:p>
          <a:p>
            <a:pPr>
              <a:lnSpc>
                <a:spcPct val="80000"/>
              </a:lnSpc>
            </a:pPr>
            <a:r>
              <a:rPr lang="ru-RU" altLang="en-US" sz="2000" dirty="0" smtClean="0"/>
              <a:t>Общий синтаксис объявления метода</a:t>
            </a:r>
            <a:r>
              <a:rPr lang="en-US" altLang="en-US" sz="2000" dirty="0" smtClean="0"/>
              <a:t>:</a:t>
            </a:r>
            <a:r>
              <a:rPr lang="ru-RU" altLang="en-US" sz="2000" b="0" i="1" dirty="0" smtClean="0"/>
              <a:t/>
            </a:r>
            <a:br>
              <a:rPr lang="ru-RU" altLang="en-US" sz="2000" b="0" i="1" dirty="0" smtClean="0"/>
            </a:br>
            <a:r>
              <a:rPr lang="en-US" altLang="en-US" sz="2000" b="0" i="1" dirty="0" smtClean="0"/>
              <a:t/>
            </a:r>
            <a:br>
              <a:rPr lang="en-US" altLang="en-US" sz="2000" b="0" i="1" dirty="0" smtClean="0"/>
            </a:br>
            <a:r>
              <a:rPr lang="en-US" altLang="en-US" sz="2000" b="0" i="1" dirty="0" smtClean="0"/>
              <a:t>	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Имя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список параметров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Тело функции //</a:t>
            </a:r>
            <a:r>
              <a:rPr lang="ru-RU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выражение;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altLang="en-US" sz="2000" dirty="0" smtClean="0"/>
              <a:t>Возможные модификаторы</a:t>
            </a:r>
            <a:r>
              <a:rPr lang="en-US" altLang="en-US" sz="2000" dirty="0" smtClean="0"/>
              <a:t>:</a:t>
            </a:r>
            <a:r>
              <a:rPr lang="en-US" altLang="en-US" sz="2000" b="0" dirty="0" smtClean="0"/>
              <a:t> </a:t>
            </a:r>
            <a:br>
              <a:rPr lang="en-US" altLang="en-US" sz="2000" b="0" dirty="0" smtClean="0"/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public, private, protected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static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final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native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abstract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synchronized</a:t>
            </a:r>
            <a:r>
              <a:rPr lang="ru-RU" altLang="en-US" sz="2000" b="0" dirty="0" smtClean="0"/>
              <a:t/>
            </a:r>
            <a:br>
              <a:rPr lang="ru-RU" altLang="en-US" sz="2000" b="0" dirty="0" smtClean="0"/>
            </a:br>
            <a:endParaRPr lang="ru-RU" alt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036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Модификаторы методов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1C2813-F3E7-4B84-B636-D93C87A7EE6B}" type="slidenum">
              <a:rPr lang="ru-RU" altLang="en-US" sz="675">
                <a:latin typeface="Arial" panose="020B0604020202020204" pitchFamily="34" charset="0"/>
              </a:rPr>
              <a:pPr/>
              <a:t>73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443037"/>
            <a:ext cx="7816396" cy="31877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Правила доступа к методу (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private</a:t>
            </a:r>
            <a:r>
              <a:rPr lang="ru-RU" altLang="en-US" sz="2000" dirty="0" smtClean="0"/>
              <a:t>, 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protected</a:t>
            </a:r>
            <a:r>
              <a:rPr lang="ru-RU" altLang="en-US" sz="2000" dirty="0" smtClean="0"/>
              <a:t>, 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public</a:t>
            </a:r>
            <a:r>
              <a:rPr lang="ru-RU" altLang="en-US" sz="2000" dirty="0" smtClean="0"/>
              <a:t>)</a:t>
            </a:r>
            <a:endParaRPr lang="en-US" altLang="en-US" sz="20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Принадлежность к методам класса (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static</a:t>
            </a:r>
            <a:r>
              <a:rPr lang="ru-RU" altLang="en-US" sz="2000" dirty="0" smtClean="0"/>
              <a:t>). Если модификатор не задан, считается,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что это метод объекта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Невозможность переопределения метода в потомках (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final</a:t>
            </a:r>
            <a:r>
              <a:rPr lang="ru-RU" altLang="en-US" sz="2000" dirty="0" smtClean="0"/>
              <a:t>)</a:t>
            </a:r>
            <a:endParaRPr lang="en-US" altLang="en-US" sz="20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Способ реализации </a:t>
            </a:r>
            <a:r>
              <a:rPr lang="ru-RU" altLang="en-US" sz="2000" dirty="0" err="1" smtClean="0">
                <a:solidFill>
                  <a:srgbClr val="3E4EE6"/>
                </a:solidFill>
              </a:rPr>
              <a:t>native</a:t>
            </a:r>
            <a:r>
              <a:rPr lang="ru-RU" altLang="en-US" sz="2000" dirty="0" smtClean="0"/>
              <a:t>, заданный во внешней библиотеке DLL, написанной на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другом языке программирования)</a:t>
            </a:r>
            <a:endParaRPr lang="en-US" altLang="en-US" sz="20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err="1" smtClean="0">
                <a:solidFill>
                  <a:srgbClr val="3E4EE6"/>
                </a:solidFill>
              </a:rPr>
              <a:t>abstract</a:t>
            </a:r>
            <a:r>
              <a:rPr lang="ru-RU" altLang="en-US" sz="2000" dirty="0" smtClean="0"/>
              <a:t> – абстрактный, не имеющий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реализации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Синхронизацию при работе с потоками (</a:t>
            </a:r>
            <a:r>
              <a:rPr lang="en-US" altLang="en-US" sz="2000" dirty="0" smtClean="0">
                <a:solidFill>
                  <a:srgbClr val="3E4EE6"/>
                </a:solidFill>
              </a:rPr>
              <a:t>synchronized</a:t>
            </a:r>
            <a:r>
              <a:rPr lang="ru-RU" altLang="en-US" sz="2000" dirty="0" smtClean="0"/>
              <a:t>)</a:t>
            </a:r>
            <a:endParaRPr lang="en-US" altLang="en-US" sz="20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82575" y="916285"/>
            <a:ext cx="61019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1800" b="1" dirty="0">
                <a:latin typeface="Arial" panose="020B0604020202020204" pitchFamily="34" charset="0"/>
              </a:rPr>
              <a:t>Модификаторы – это ключевые слова, задающие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  <a:endParaRPr lang="ru-RU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Возврат значения из метода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C805DD-BE07-4476-B11E-A8444E8EBD62}" type="slidenum">
              <a:rPr lang="ru-RU" altLang="en-US" sz="675">
                <a:latin typeface="Arial" panose="020B0604020202020204" pitchFamily="34" charset="0"/>
              </a:rPr>
              <a:pPr/>
              <a:t>74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7627429" cy="3186113"/>
          </a:xfrm>
        </p:spPr>
        <p:txBody>
          <a:bodyPr>
            <a:noAutofit/>
          </a:bodyPr>
          <a:lstStyle/>
          <a:p>
            <a:r>
              <a:rPr lang="ru-RU" altLang="en-US" sz="2000" dirty="0" smtClean="0"/>
              <a:t>Для выхода без возврата значения требуется написать 			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2000" i="1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altLang="en-US" sz="2000" dirty="0" smtClean="0"/>
              <a:t>Для выхода с возвратом значения требуется написать 		</a:t>
            </a:r>
            <a:r>
              <a:rPr lang="ru-RU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2000" i="1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2000" i="1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выражение;</a:t>
            </a:r>
          </a:p>
          <a:p>
            <a:r>
              <a:rPr lang="ru-RU" altLang="en-US" sz="2000" dirty="0" smtClean="0"/>
              <a:t>Выражение будет вычислено, после чего полученное значение возвратится как результат работы метода</a:t>
            </a:r>
          </a:p>
        </p:txBody>
      </p:sp>
    </p:spTree>
    <p:extLst>
      <p:ext uri="{BB962C8B-B14F-4D97-AF65-F5344CB8AC3E}">
        <p14:creationId xmlns:p14="http://schemas.microsoft.com/office/powerpoint/2010/main" val="27131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Пример определения метода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3C3649-5455-4AFF-BA26-A65470380DBF}" type="slidenum">
              <a:rPr lang="ru-RU" altLang="en-US" sz="675">
                <a:latin typeface="Arial" panose="020B0604020202020204" pitchFamily="34" charset="0"/>
              </a:rPr>
              <a:pPr/>
              <a:t>75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938" y="1108187"/>
            <a:ext cx="6320901" cy="30731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integerLager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d )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1078121" y="916285"/>
            <a:ext cx="7240256" cy="3330803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183658" y="4438990"/>
            <a:ext cx="2593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Пример объявления метода</a:t>
            </a:r>
          </a:p>
        </p:txBody>
      </p:sp>
    </p:spTree>
    <p:extLst>
      <p:ext uri="{BB962C8B-B14F-4D97-AF65-F5344CB8AC3E}">
        <p14:creationId xmlns:p14="http://schemas.microsoft.com/office/powerpoint/2010/main" val="15837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Вызов метода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D70E2C-552A-4468-8564-AB39F2CDEDEE}" type="slidenum">
              <a:rPr lang="ru-RU" altLang="en-US" sz="675">
                <a:latin typeface="Arial" panose="020B0604020202020204" pitchFamily="34" charset="0"/>
              </a:rPr>
              <a:pPr/>
              <a:t>76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235" y="969518"/>
            <a:ext cx="6870454" cy="31321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integerNumber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doubleNumber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integerLager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integerNumber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doubleNumber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Первое число больше!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ru-RU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Первое число НЕ больше!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372861" y="772357"/>
            <a:ext cx="8327255" cy="3677380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5058508" y="4571435"/>
            <a:ext cx="25931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Пример вызова метода</a:t>
            </a:r>
          </a:p>
        </p:txBody>
      </p:sp>
    </p:spTree>
    <p:extLst>
      <p:ext uri="{BB962C8B-B14F-4D97-AF65-F5344CB8AC3E}">
        <p14:creationId xmlns:p14="http://schemas.microsoft.com/office/powerpoint/2010/main" val="29683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Параметры методов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2F623A-51D1-455E-BFEA-8E33D2194EFE}" type="slidenum">
              <a:rPr lang="ru-RU" altLang="en-US" sz="675">
                <a:latin typeface="Arial" panose="020B0604020202020204" pitchFamily="34" charset="0"/>
              </a:rPr>
              <a:pPr/>
              <a:t>77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1088332"/>
            <a:ext cx="7947025" cy="31861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Метод может иметь ноль или более параметров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Каждый параметр имеет свой тип и имя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Внутри тела метода параметры используются как локальные переменные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Тип параметра может быть как примитивным, так и ссылочным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46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Передача параметров в метод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CD4E5-AFC3-4D3F-9B03-4EB3BE5163C6}" type="slidenum">
              <a:rPr lang="ru-RU" altLang="en-US" sz="675">
                <a:latin typeface="Arial" panose="020B0604020202020204" pitchFamily="34" charset="0"/>
              </a:rPr>
              <a:pPr/>
              <a:t>78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6210300" cy="36163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en-US" sz="2000" dirty="0" smtClean="0"/>
              <a:t>Рассмотрим следующий метод</a:t>
            </a:r>
            <a:r>
              <a:rPr lang="en-US" altLang="en-US" sz="2000" dirty="0" smtClean="0"/>
              <a:t>:</a:t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increment(</a:t>
            </a:r>
            <a:r>
              <a:rPr lang="en-US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ru-RU" altLang="en-US" sz="2000" dirty="0" smtClean="0"/>
              <a:t>и его вызов</a:t>
            </a:r>
            <a:r>
              <a:rPr lang="en-US" altLang="en-US" sz="2000" dirty="0" smtClean="0"/>
              <a:t>:</a:t>
            </a:r>
            <a:br>
              <a:rPr lang="en-US" altLang="en-US" sz="2000" dirty="0" smtClean="0"/>
            </a:b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 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increment(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altLang="en-US" sz="2000" dirty="0" smtClean="0"/>
              <a:t>Изменится ли значение переменной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000" dirty="0" smtClean="0"/>
              <a:t> </a:t>
            </a:r>
            <a:r>
              <a:rPr lang="ru-RU" altLang="en-US" sz="2000" dirty="0" smtClean="0"/>
              <a:t>после вызова метода </a:t>
            </a:r>
            <a:r>
              <a:rPr lang="en-US" altLang="en-US" sz="2000" dirty="0" smtClean="0"/>
              <a:t>increment?</a:t>
            </a:r>
          </a:p>
          <a:p>
            <a:pPr>
              <a:lnSpc>
                <a:spcPct val="100000"/>
              </a:lnSpc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4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Передача параметров в метод</a:t>
            </a:r>
          </a:p>
        </p:txBody>
      </p:sp>
      <p:sp>
        <p:nvSpPr>
          <p:cNvPr id="18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53450C-1C24-4F4C-B05A-60C7A5E106D7}" type="slidenum">
              <a:rPr lang="ru-RU" altLang="en-US" sz="675">
                <a:latin typeface="Arial" panose="020B0604020202020204" pitchFamily="34" charset="0"/>
              </a:rPr>
              <a:pPr/>
              <a:t>79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1871663" y="1769418"/>
            <a:ext cx="115371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3000"/>
              <a:t>42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2195513" y="2245519"/>
            <a:ext cx="602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myInt</a:t>
            </a:r>
            <a:endParaRPr lang="ru-RU" altLang="en-US" sz="1800" b="1"/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1709738" y="1221581"/>
            <a:ext cx="165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3E4EE6"/>
                </a:solidFill>
              </a:rPr>
              <a:t>int</a:t>
            </a:r>
            <a:r>
              <a:rPr lang="en-US" altLang="en-US" sz="2100"/>
              <a:t> myInt = 42;</a:t>
            </a:r>
            <a:r>
              <a:rPr lang="en-US" altLang="en-US" sz="900"/>
              <a:t/>
            </a:r>
            <a:br>
              <a:rPr lang="en-US" altLang="en-US" sz="900"/>
            </a:br>
            <a:r>
              <a:rPr lang="en-US" altLang="en-US" sz="900" i="1"/>
              <a:t>	</a:t>
            </a:r>
          </a:p>
        </p:txBody>
      </p:sp>
      <p:sp>
        <p:nvSpPr>
          <p:cNvPr id="14343" name="Rectangle 11"/>
          <p:cNvSpPr>
            <a:spLocks noChangeArrowheads="1"/>
          </p:cNvSpPr>
          <p:nvPr/>
        </p:nvSpPr>
        <p:spPr bwMode="auto">
          <a:xfrm>
            <a:off x="1547813" y="2787254"/>
            <a:ext cx="204787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2100"/>
              <a:t>increment(myInt);</a:t>
            </a:r>
            <a:br>
              <a:rPr lang="en-US" altLang="en-US" sz="2100"/>
            </a:br>
            <a:endParaRPr lang="en-US" altLang="en-US" sz="2100"/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3924300" y="1221582"/>
            <a:ext cx="370454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3E4EE6"/>
                </a:solidFill>
              </a:rPr>
              <a:t>static void</a:t>
            </a:r>
            <a:r>
              <a:rPr lang="en-US" altLang="en-US" sz="2100"/>
              <a:t> increment(int tmpInt){</a:t>
            </a:r>
            <a:br>
              <a:rPr lang="en-US" altLang="en-US" sz="2100"/>
            </a:br>
            <a:r>
              <a:rPr lang="en-US" altLang="en-US" sz="2100"/>
              <a:t>		tmpInt++;</a:t>
            </a:r>
            <a:br>
              <a:rPr lang="en-US" altLang="en-US" sz="2100"/>
            </a:br>
            <a:r>
              <a:rPr lang="en-US" altLang="en-US" sz="2100"/>
              <a:t>	}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5219700" y="2038499"/>
            <a:ext cx="115371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3000"/>
              <a:t>42</a:t>
            </a:r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5543550" y="2514601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tmpInt</a:t>
            </a:r>
            <a:endParaRPr lang="ru-RU" altLang="en-US" sz="1800" b="1"/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1818085" y="3291036"/>
            <a:ext cx="1153715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3000"/>
              <a:t>42</a:t>
            </a:r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2141935" y="3767138"/>
            <a:ext cx="602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myInt</a:t>
            </a:r>
            <a:endParaRPr lang="ru-RU" altLang="en-US" sz="1800" b="1"/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5274469" y="3119586"/>
            <a:ext cx="115371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3000"/>
              <a:t>4</a:t>
            </a:r>
            <a:r>
              <a:rPr lang="en-US" altLang="en-US" sz="3000"/>
              <a:t>3</a:t>
            </a:r>
            <a:endParaRPr lang="ru-RU" altLang="en-US" sz="3000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5543550" y="3595688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tmpInt</a:t>
            </a:r>
            <a:endParaRPr lang="ru-RU" altLang="en-US" sz="1800" b="1"/>
          </a:p>
        </p:txBody>
      </p:sp>
      <p:sp>
        <p:nvSpPr>
          <p:cNvPr id="14351" name="AutoShape 19"/>
          <p:cNvSpPr>
            <a:spLocks noChangeArrowheads="1"/>
          </p:cNvSpPr>
          <p:nvPr/>
        </p:nvSpPr>
        <p:spPr bwMode="auto">
          <a:xfrm>
            <a:off x="1439466" y="1113235"/>
            <a:ext cx="2214563" cy="313253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4352" name="AutoShape 20"/>
          <p:cNvSpPr>
            <a:spLocks noChangeArrowheads="1"/>
          </p:cNvSpPr>
          <p:nvPr/>
        </p:nvSpPr>
        <p:spPr bwMode="auto">
          <a:xfrm>
            <a:off x="3815954" y="1113235"/>
            <a:ext cx="4591199" cy="313253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4353" name="Text Box 21"/>
          <p:cNvSpPr txBox="1">
            <a:spLocks noChangeArrowheads="1"/>
          </p:cNvSpPr>
          <p:nvPr/>
        </p:nvSpPr>
        <p:spPr bwMode="auto">
          <a:xfrm>
            <a:off x="1601392" y="4354117"/>
            <a:ext cx="1782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>
                <a:latin typeface="Lucida Sans Unicode" panose="020B0602030504020204" pitchFamily="34" charset="0"/>
              </a:rPr>
              <a:t>Основной контекст</a:t>
            </a:r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4139804" y="4371976"/>
            <a:ext cx="34028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ru-RU" altLang="en-US">
                <a:latin typeface="Lucida Sans Unicode" panose="020B0602030504020204" pitchFamily="34" charset="0"/>
              </a:rPr>
              <a:t>Контекст метода </a:t>
            </a:r>
            <a:r>
              <a:rPr lang="en-US" altLang="en-US">
                <a:latin typeface="Lucida Sans Unicode" panose="020B0602030504020204" pitchFamily="34" charset="0"/>
              </a:rPr>
              <a:t>increment</a:t>
            </a:r>
            <a:endParaRPr lang="ru-RU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Первая программа на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25602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180153-E705-4A81-A753-1A7217AB584B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1601391" y="1571625"/>
            <a:ext cx="5941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5" name="AutoShape 9"/>
          <p:cNvSpPr>
            <a:spLocks noChangeArrowheads="1"/>
          </p:cNvSpPr>
          <p:nvPr/>
        </p:nvSpPr>
        <p:spPr bwMode="auto">
          <a:xfrm>
            <a:off x="1601391" y="1113235"/>
            <a:ext cx="5941219" cy="2808684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1871663" y="1571625"/>
            <a:ext cx="2969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7" name="Text Box 12"/>
          <p:cNvSpPr txBox="1">
            <a:spLocks noChangeArrowheads="1"/>
          </p:cNvSpPr>
          <p:nvPr/>
        </p:nvSpPr>
        <p:spPr bwMode="auto">
          <a:xfrm>
            <a:off x="5651897" y="3975498"/>
            <a:ext cx="1890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en-US">
                <a:latin typeface="Lucida Sans Unicode" panose="020B0602030504020204" pitchFamily="34" charset="0"/>
              </a:rPr>
              <a:t>HelloWorld.java</a:t>
            </a:r>
            <a:endParaRPr lang="ru-RU" altLang="en-US">
              <a:latin typeface="Lucida Sans Unicode" panose="020B0602030504020204" pitchFamily="34" charset="0"/>
            </a:endParaRPr>
          </a:p>
        </p:txBody>
      </p:sp>
      <p:sp>
        <p:nvSpPr>
          <p:cNvPr id="25608" name="Rectangle 19"/>
          <p:cNvSpPr>
            <a:spLocks noChangeArrowheads="1"/>
          </p:cNvSpPr>
          <p:nvPr/>
        </p:nvSpPr>
        <p:spPr bwMode="auto">
          <a:xfrm>
            <a:off x="1980010" y="1407319"/>
            <a:ext cx="523875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40000"/>
              </a:spcBef>
              <a:buClr>
                <a:srgbClr val="7197C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rgbClr val="7197C5"/>
              </a:buClr>
              <a:buFont typeface="Arial Narrow" panose="020B060602020203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5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35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35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35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35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35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en-US" sz="1350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350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3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3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en-US" sz="13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ru-RU" altLang="en-US" sz="135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1350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en-US" sz="135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en-US" sz="135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endParaRPr lang="ru-RU" altLang="en-US" sz="1350" b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Перегрузка методов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69852F-635A-495B-92DB-E88D97FEEA01}" type="slidenum">
              <a:rPr lang="ru-RU" altLang="en-US" sz="675">
                <a:latin typeface="Arial" panose="020B0604020202020204" pitchFamily="34" charset="0"/>
              </a:rPr>
              <a:pPr/>
              <a:t>80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847926"/>
            <a:ext cx="7804982" cy="351155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Имя метода в сочетании с числом, типом и порядком следования его параметров называется </a:t>
            </a:r>
            <a:r>
              <a:rPr lang="ru-RU" altLang="en-US" sz="2000" i="1" dirty="0" smtClean="0"/>
              <a:t>сигнатурой </a:t>
            </a:r>
            <a:r>
              <a:rPr lang="ru-RU" altLang="en-US" sz="2000" dirty="0" smtClean="0"/>
              <a:t>метода</a:t>
            </a:r>
            <a:r>
              <a:rPr lang="ru-RU" altLang="en-US" sz="2000" b="0" dirty="0" smtClean="0"/>
              <a:t> 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Тип возвращаемого значения и имена параметров в сигнатуру не входят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Таким образом, можно определить несколько методов с одинаковыми именами, но разным списком параметров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Этот прием называется перегрузкой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470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Пример перегрузки методов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F3E53D-C27D-41F3-8E99-21040D6A2612}" type="slidenum">
              <a:rPr lang="ru-RU" altLang="en-US" sz="675">
                <a:latin typeface="Arial" panose="020B0604020202020204" pitchFamily="34" charset="0"/>
              </a:rPr>
              <a:pPr/>
              <a:t>81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97150" y="821949"/>
            <a:ext cx="6631619" cy="993756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15762" y="929789"/>
            <a:ext cx="5246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i1,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i2){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 + i2;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4" name="AutoShape 7"/>
          <p:cNvSpPr>
            <a:spLocks noChangeArrowheads="1"/>
          </p:cNvSpPr>
          <p:nvPr/>
        </p:nvSpPr>
        <p:spPr bwMode="auto">
          <a:xfrm>
            <a:off x="497150" y="1880450"/>
            <a:ext cx="6631619" cy="1015151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815762" y="2011838"/>
            <a:ext cx="56521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d1,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i2){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)d1 + i2;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497150" y="2950369"/>
            <a:ext cx="6631619" cy="991316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815762" y="3042647"/>
            <a:ext cx="55143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i1,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d2){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 + (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)d2;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497150" y="4044920"/>
            <a:ext cx="6631619" cy="863203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73972" y="4137422"/>
            <a:ext cx="6341480" cy="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i1,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i2, </a:t>
            </a:r>
            <a:r>
              <a:rPr lang="en-US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i3){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 + i2 + i3;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7805" name="Rectangle 13"/>
          <p:cNvSpPr>
            <a:spLocks noChangeArrowheads="1"/>
          </p:cNvSpPr>
          <p:nvPr/>
        </p:nvSpPr>
        <p:spPr bwMode="auto">
          <a:xfrm>
            <a:off x="7524851" y="1190618"/>
            <a:ext cx="192360" cy="4154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17947">
              <a:defRPr/>
            </a:pPr>
            <a:r>
              <a:rPr lang="ru-RU" sz="27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7524851" y="2193131"/>
            <a:ext cx="192360" cy="4154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17947">
              <a:defRPr/>
            </a:pPr>
            <a:r>
              <a:rPr lang="ru-RU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7524851" y="3165872"/>
            <a:ext cx="192360" cy="4154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17947">
              <a:defRPr/>
            </a:pPr>
            <a:r>
              <a:rPr lang="ru-RU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7524851" y="4137422"/>
            <a:ext cx="192360" cy="41549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17947">
              <a:defRPr/>
            </a:pPr>
            <a:r>
              <a:rPr lang="ru-RU" sz="27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1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Возможные проблемы с перегрузкой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67ECB7-D8CD-40D5-BB71-760CE64DE301}" type="slidenum">
              <a:rPr lang="ru-RU" altLang="en-US" sz="675">
                <a:latin typeface="Arial" panose="020B0604020202020204" pitchFamily="34" charset="0"/>
              </a:rPr>
              <a:pPr/>
              <a:t>82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18436" name="AutoShape 15"/>
          <p:cNvSpPr>
            <a:spLocks noChangeArrowheads="1"/>
          </p:cNvSpPr>
          <p:nvPr/>
        </p:nvSpPr>
        <p:spPr bwMode="auto">
          <a:xfrm>
            <a:off x="976545" y="1113235"/>
            <a:ext cx="7439486" cy="3294459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7" name="Rectangle 16"/>
          <p:cNvSpPr>
            <a:spLocks noChangeArrowheads="1"/>
          </p:cNvSpPr>
          <p:nvPr/>
        </p:nvSpPr>
        <p:spPr bwMode="auto">
          <a:xfrm>
            <a:off x="1296139" y="1234679"/>
            <a:ext cx="664937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Math2 {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x*y;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en-US" sz="1800" b="1" dirty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altLang="en-US" sz="1800" b="1" dirty="0" err="1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x*y;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8" name="Text Box 17"/>
          <p:cNvSpPr txBox="1">
            <a:spLocks noChangeArrowheads="1"/>
          </p:cNvSpPr>
          <p:nvPr/>
        </p:nvSpPr>
        <p:spPr bwMode="auto">
          <a:xfrm>
            <a:off x="5543550" y="4516042"/>
            <a:ext cx="17823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n-US" altLang="en-US">
                <a:latin typeface="Lucida Sans Unicode" panose="020B0602030504020204" pitchFamily="34" charset="0"/>
              </a:rPr>
              <a:t>Math2.java</a:t>
            </a:r>
            <a:endParaRPr lang="ru-RU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Параметры переменной длины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11A2AB-5F6C-44F3-BB3A-FAEC310FF9E2}" type="slidenum">
              <a:rPr lang="ru-RU" altLang="en-US" sz="675">
                <a:latin typeface="Arial" panose="020B0604020202020204" pitchFamily="34" charset="0"/>
              </a:rPr>
              <a:pPr/>
              <a:t>83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115701" cy="28038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Часто в один и тот же метод требуется передавать разное количество параметров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</a:t>
            </a:r>
            <a:r>
              <a:rPr lang="en-US" altLang="en-US" sz="2000" dirty="0" smtClean="0"/>
              <a:t>JDK </a:t>
            </a:r>
            <a:r>
              <a:rPr lang="ru-RU" altLang="en-US" sz="2000" dirty="0" smtClean="0"/>
              <a:t>версии до 1.5 для этого требовалось создавать перегруженные версии метода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Начиная с версии </a:t>
            </a:r>
            <a:r>
              <a:rPr lang="en-US" altLang="en-US" sz="2000" dirty="0" smtClean="0"/>
              <a:t>1.5 </a:t>
            </a:r>
            <a:r>
              <a:rPr lang="ru-RU" altLang="en-US" sz="2000" dirty="0" smtClean="0"/>
              <a:t>появилась возможность объявлять метод с переменным количеством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658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Параметры переменной длины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79209E-957A-4DB5-A615-6C63225A1F9D}" type="slidenum">
              <a:rPr lang="ru-RU" altLang="en-US" sz="675">
                <a:latin typeface="Arial" panose="020B0604020202020204" pitchFamily="34" charset="0"/>
              </a:rPr>
              <a:pPr/>
              <a:t>84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52180" y="863888"/>
            <a:ext cx="7164281" cy="2320925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v)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(“Number of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:”+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v.length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(“Contents:”);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800" dirty="0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rgbClr val="3E4E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 v){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(x+” ”);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9" name="AutoShape 6"/>
          <p:cNvSpPr>
            <a:spLocks noChangeArrowheads="1"/>
          </p:cNvSpPr>
          <p:nvPr/>
        </p:nvSpPr>
        <p:spPr bwMode="auto">
          <a:xfrm>
            <a:off x="816747" y="702992"/>
            <a:ext cx="8035151" cy="2823585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3143609" y="3544523"/>
            <a:ext cx="5456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Пример метода</a:t>
            </a:r>
            <a:r>
              <a:rPr lang="en-US" altLang="en-US" dirty="0">
                <a:latin typeface="Lucida Sans Unicode" panose="020B0602030504020204" pitchFamily="34" charset="0"/>
              </a:rPr>
              <a:t> </a:t>
            </a:r>
            <a:r>
              <a:rPr lang="ru-RU" altLang="en-US" dirty="0">
                <a:latin typeface="Lucida Sans Unicode" panose="020B0602030504020204" pitchFamily="34" charset="0"/>
              </a:rPr>
              <a:t>с переменным количество параметров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624010" y="4071632"/>
            <a:ext cx="5886450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1463" indent="-271463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7263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7263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(1,2,3);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12" name="AutoShape 9"/>
          <p:cNvSpPr>
            <a:spLocks noChangeArrowheads="1"/>
          </p:cNvSpPr>
          <p:nvPr/>
        </p:nvSpPr>
        <p:spPr bwMode="auto">
          <a:xfrm>
            <a:off x="1489470" y="3957618"/>
            <a:ext cx="6155531" cy="647700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900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106002" y="4719305"/>
            <a:ext cx="5456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ru-RU" altLang="en-US" dirty="0">
                <a:latin typeface="Lucida Sans Unicode" panose="020B0602030504020204" pitchFamily="34" charset="0"/>
              </a:rPr>
              <a:t>Варианты вызова метода </a:t>
            </a:r>
            <a:r>
              <a:rPr lang="en-US" altLang="en-US" dirty="0" err="1">
                <a:latin typeface="Lucida Sans Unicode" panose="020B0602030504020204" pitchFamily="34" charset="0"/>
              </a:rPr>
              <a:t>vaTest</a:t>
            </a:r>
            <a:endParaRPr lang="ru-RU" altLang="en-US" dirty="0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Параметры переменной длины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8730D6-D4D9-4F5A-A3AD-C3D46CE34343}" type="slidenum">
              <a:rPr lang="ru-RU" altLang="en-US" sz="675">
                <a:latin typeface="Arial" panose="020B0604020202020204" pitchFamily="34" charset="0"/>
              </a:rPr>
              <a:pPr/>
              <a:t>85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4" y="916285"/>
            <a:ext cx="8275500" cy="351155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список параметров наряду с параметрами переменной могут быть включены «обычные» параметры 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Такие параметры обязательно надо указывать при вызове метода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Параметр, содержащий переменное число аргументов, должен быть последним в списке параметров метода</a:t>
            </a:r>
            <a:endParaRPr lang="en-US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В списке параметров метода может быть только один параметр переменной длины</a:t>
            </a:r>
          </a:p>
        </p:txBody>
      </p:sp>
    </p:spTree>
    <p:extLst>
      <p:ext uri="{BB962C8B-B14F-4D97-AF65-F5344CB8AC3E}">
        <p14:creationId xmlns:p14="http://schemas.microsoft.com/office/powerpoint/2010/main" val="3605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Перегрузка методов с переменным числом параметров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DA4F43-7B1F-4CAF-9650-AB528E45AEDB}" type="slidenum">
              <a:rPr lang="ru-RU" altLang="en-US" sz="675">
                <a:latin typeface="Arial" panose="020B0604020202020204" pitchFamily="34" charset="0"/>
              </a:rPr>
              <a:pPr/>
              <a:t>86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7751716" cy="3511550"/>
          </a:xfrm>
          <a:noFill/>
        </p:spPr>
        <p:txBody>
          <a:bodyPr>
            <a:noAutofit/>
          </a:bodyPr>
          <a:lstStyle/>
          <a:p>
            <a:r>
              <a:rPr lang="ru-RU" altLang="en-US" sz="2000" dirty="0" smtClean="0"/>
              <a:t>Допускается перегрузка метода с аргументом переменной длины</a:t>
            </a:r>
            <a:br>
              <a:rPr lang="ru-RU" altLang="en-US" sz="2000" dirty="0" smtClean="0"/>
            </a:br>
            <a:r>
              <a:rPr lang="ru-RU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v)</a:t>
            </a:r>
            <a:b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static void 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v)</a:t>
            </a:r>
            <a:b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static void 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v)</a:t>
            </a:r>
            <a:endParaRPr lang="ru-RU" altLang="en-US" sz="2000" b="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en-US" sz="2000" dirty="0" smtClean="0"/>
              <a:t>При этом возможно появление ошибок неоднозначности при вызове метода</a:t>
            </a:r>
            <a:r>
              <a:rPr lang="en-US" altLang="en-US" sz="2000" dirty="0" smtClean="0"/>
              <a:t>:</a:t>
            </a:r>
            <a:br>
              <a:rPr lang="en-US" altLang="en-US" sz="2000" dirty="0" smtClean="0"/>
            </a:br>
            <a:r>
              <a:rPr lang="en-US" altLang="en-US" sz="2000" b="0" i="1" dirty="0" smtClean="0"/>
              <a:t>	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(1,2,3) // OK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true,false,true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OK</a:t>
            </a:r>
            <a:b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n-US" altLang="en-US" sz="2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vaTest</a:t>
            </a:r>
            <a:r>
              <a:rPr lang="en-US" altLang="en-US" sz="2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ru-RU" altLang="en-US" sz="20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en-US" altLang="en-US" sz="20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en-US" sz="2000" b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неоднозначность!</a:t>
            </a:r>
            <a:endParaRPr lang="en-US" altLang="en-US" sz="2000" b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87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97639E-8CE8-4115-827C-1217119F8D41}" type="slidenum">
              <a:rPr lang="ru-RU" altLang="en-US" sz="900">
                <a:latin typeface="Arial" charset="0"/>
              </a:rPr>
              <a:pPr/>
              <a:t>87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Массивы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197" y="822399"/>
            <a:ext cx="8280400" cy="2692917"/>
          </a:xfrm>
        </p:spPr>
        <p:txBody>
          <a:bodyPr/>
          <a:lstStyle/>
          <a:p>
            <a:r>
              <a:rPr lang="ru-RU" altLang="en-US" sz="1800" dirty="0" smtClean="0"/>
              <a:t>Массив (</a:t>
            </a:r>
            <a:r>
              <a:rPr lang="ru-RU" altLang="en-US" sz="1800" dirty="0" err="1" smtClean="0"/>
              <a:t>array</a:t>
            </a:r>
            <a:r>
              <a:rPr lang="ru-RU" altLang="en-US" sz="1800" dirty="0" smtClean="0"/>
              <a:t>) – это упорядоченный набор одинаково устроенных ячеек, доступ к которым осуществляется по</a:t>
            </a:r>
            <a:r>
              <a:rPr lang="ru-RU" altLang="en-US" sz="1800" b="0" dirty="0" smtClean="0"/>
              <a:t> </a:t>
            </a:r>
            <a:r>
              <a:rPr lang="ru-RU" altLang="en-US" sz="1800" dirty="0" smtClean="0"/>
              <a:t>индексу</a:t>
            </a:r>
          </a:p>
          <a:p>
            <a:r>
              <a:rPr lang="en-US" altLang="en-US" sz="1800" dirty="0" smtClean="0"/>
              <a:t>В Java </a:t>
            </a:r>
            <a:r>
              <a:rPr lang="en-US" altLang="en-US" sz="1800" dirty="0" err="1" smtClean="0"/>
              <a:t>массивы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являются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объектами</a:t>
            </a:r>
            <a:r>
              <a:rPr lang="ru-RU" altLang="en-US" sz="1800" dirty="0" smtClean="0"/>
              <a:t> специального вида</a:t>
            </a:r>
          </a:p>
          <a:p>
            <a:r>
              <a:rPr lang="en-US" altLang="en-US" sz="1800" dirty="0" err="1" smtClean="0"/>
              <a:t>Переменная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типа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массив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является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ссылочной</a:t>
            </a:r>
            <a:endParaRPr lang="en-US" altLang="en-US" sz="1800" dirty="0" smtClean="0"/>
          </a:p>
          <a:p>
            <a:r>
              <a:rPr lang="ru-RU" altLang="en-US" sz="1800" dirty="0" smtClean="0"/>
              <a:t>В качестве элементов (ячеек) массива могут выступать значения как примитивных типов, так и ссылочных типов</a:t>
            </a:r>
          </a:p>
          <a:p>
            <a:endParaRPr lang="ru-RU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27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45114B-EE00-4BA7-AE9E-CBD198D2BA52}" type="slidenum">
              <a:rPr lang="ru-RU" altLang="en-US" sz="900">
                <a:latin typeface="Arial" charset="0"/>
              </a:rPr>
              <a:pPr/>
              <a:t>88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Объявление массива</a:t>
            </a:r>
          </a:p>
        </p:txBody>
      </p:sp>
      <p:sp>
        <p:nvSpPr>
          <p:cNvPr id="11268" name="Rectangle 119"/>
          <p:cNvSpPr>
            <a:spLocks noChangeArrowheads="1"/>
          </p:cNvSpPr>
          <p:nvPr/>
        </p:nvSpPr>
        <p:spPr bwMode="auto">
          <a:xfrm>
            <a:off x="0" y="263923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1269" name="Rectangle 159"/>
          <p:cNvSpPr>
            <a:spLocks noChangeArrowheads="1"/>
          </p:cNvSpPr>
          <p:nvPr/>
        </p:nvSpPr>
        <p:spPr bwMode="auto">
          <a:xfrm>
            <a:off x="468313" y="1168004"/>
            <a:ext cx="8280400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itchFamily="2" charset="2"/>
              <a:buChar char="§"/>
            </a:pPr>
            <a:r>
              <a:rPr lang="ru-RU" altLang="en-US" sz="2400" b="1" dirty="0">
                <a:latin typeface="Arial" charset="0"/>
              </a:rPr>
              <a:t>Следующий пример показывает объявление целочисленного массива</a:t>
            </a:r>
            <a:r>
              <a:rPr lang="en-US" altLang="en-US" sz="2400" b="1" dirty="0">
                <a:latin typeface="Arial" charset="0"/>
              </a:rPr>
              <a:t>:</a:t>
            </a:r>
            <a:br>
              <a:rPr lang="en-US" altLang="en-US" sz="2400" b="1" dirty="0">
                <a:latin typeface="Arial" charset="0"/>
              </a:rPr>
            </a:br>
            <a:r>
              <a:rPr lang="en-US" altLang="en-US" sz="2400" b="1" dirty="0">
                <a:latin typeface="Arial" charset="0"/>
              </a:rPr>
              <a:t>		</a:t>
            </a:r>
            <a:r>
              <a:rPr lang="en-US" altLang="en-US" sz="2400" b="1" dirty="0" err="1">
                <a:solidFill>
                  <a:srgbClr val="3E4EE6"/>
                </a:solidFill>
                <a:latin typeface="Arial" charset="0"/>
              </a:rPr>
              <a:t>int</a:t>
            </a:r>
            <a:r>
              <a:rPr lang="en-US" altLang="en-US" sz="2400" dirty="0">
                <a:latin typeface="Arial" charset="0"/>
              </a:rPr>
              <a:t>[] </a:t>
            </a:r>
            <a:r>
              <a:rPr lang="en-US" altLang="en-US" sz="2400" dirty="0" err="1">
                <a:latin typeface="Arial" charset="0"/>
              </a:rPr>
              <a:t>myIntArray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b="1" dirty="0">
                <a:solidFill>
                  <a:srgbClr val="3E4EE6"/>
                </a:solidFill>
                <a:latin typeface="Arial" charset="0"/>
              </a:rPr>
              <a:t>new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b="1" dirty="0" err="1">
                <a:solidFill>
                  <a:srgbClr val="3E4EE6"/>
                </a:solidFill>
                <a:latin typeface="Arial" charset="0"/>
              </a:rPr>
              <a:t>int</a:t>
            </a:r>
            <a:r>
              <a:rPr lang="en-US" altLang="en-US" sz="2400" dirty="0">
                <a:latin typeface="Arial" charset="0"/>
              </a:rPr>
              <a:t>[6];</a:t>
            </a:r>
          </a:p>
          <a:p>
            <a:pPr marL="271463" indent="-271463" defTabSz="957263">
              <a:lnSpc>
                <a:spcPct val="9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itchFamily="2" charset="2"/>
              <a:buChar char="§"/>
            </a:pPr>
            <a:r>
              <a:rPr lang="ru-RU" altLang="en-US" sz="2400" b="1" dirty="0">
                <a:latin typeface="Arial" charset="0"/>
              </a:rPr>
              <a:t>При этом в памяти возникает следующая структура</a:t>
            </a:r>
            <a:r>
              <a:rPr lang="en-US" altLang="en-US" sz="2400" b="1" dirty="0">
                <a:latin typeface="Arial" charset="0"/>
              </a:rPr>
              <a:t>:</a:t>
            </a:r>
            <a:endParaRPr lang="ru-RU" altLang="en-US" sz="2400" b="1" dirty="0">
              <a:latin typeface="Arial" charset="0"/>
            </a:endParaRPr>
          </a:p>
        </p:txBody>
      </p:sp>
      <p:graphicFrame>
        <p:nvGraphicFramePr>
          <p:cNvPr id="11270" name="Object 16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78112"/>
              </p:ext>
            </p:extLst>
          </p:nvPr>
        </p:nvGraphicFramePr>
        <p:xfrm>
          <a:off x="574845" y="2777729"/>
          <a:ext cx="7920037" cy="209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4" imgW="4970435" imgH="1751747" progId="Visio.Drawing.6">
                  <p:embed/>
                </p:oleObj>
              </mc:Choice>
              <mc:Fallback>
                <p:oleObj name="Visio" r:id="rId4" imgW="4970435" imgH="175174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45" y="2777729"/>
                        <a:ext cx="7920037" cy="2093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2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72C3A4-DB6F-4F37-A23D-0DCB398F94DB}" type="slidenum">
              <a:rPr lang="ru-RU" altLang="en-US" sz="900">
                <a:latin typeface="Arial" charset="0"/>
              </a:rPr>
              <a:pPr/>
              <a:t>89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Использование массивов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92068" y="1492106"/>
            <a:ext cx="6769100" cy="2754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a=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i=0;i&lt;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a.length;i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a[i]=i+1;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n=10; 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i=0;i&lt;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n;i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(); </a:t>
            </a:r>
            <a:b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</a:b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[i].x=40*i; 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[i].y=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[i].x/2;</a:t>
            </a:r>
            <a:b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</a:b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[i].r=50;    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circles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show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395288" y="1114425"/>
            <a:ext cx="7993062" cy="3509963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795963" y="4677966"/>
            <a:ext cx="2520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ru-RU" altLang="en-US" sz="1600">
                <a:latin typeface="Lucida Sans Unicode" pitchFamily="34" charset="0"/>
              </a:rPr>
              <a:t>Применение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495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Направления </a:t>
            </a:r>
            <a:r>
              <a:rPr lang="en-US" smtClean="0"/>
              <a:t>Java</a:t>
            </a:r>
            <a:endParaRPr lang="ru-RU" smtClean="0"/>
          </a:p>
        </p:txBody>
      </p:sp>
      <p:sp>
        <p:nvSpPr>
          <p:cNvPr id="27650" name="Номер слайда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5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5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1A1054-B24A-44DE-8530-F353544B6EC4}" type="slidenum">
              <a:rPr lang="ru-RU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ru-RU" altLang="en-US" sz="675">
              <a:latin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916285"/>
            <a:ext cx="8324396" cy="3162229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Для различных целей были 	разработаны свои стандарты и наборы библиотек – направления технологии (</a:t>
            </a:r>
            <a:r>
              <a:rPr lang="en-US" altLang="en-US" sz="2000" dirty="0" smtClean="0"/>
              <a:t>editions</a:t>
            </a:r>
            <a:r>
              <a:rPr lang="ru-RU" altLang="en-US" sz="2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Язык во всех направлениях один – </a:t>
            </a:r>
            <a:r>
              <a:rPr lang="en-US" altLang="en-US" sz="2000" dirty="0" smtClean="0"/>
              <a:t>Java</a:t>
            </a:r>
            <a:endParaRPr lang="ru-RU" alt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Направлений три:</a:t>
            </a:r>
          </a:p>
          <a:p>
            <a:pPr lvl="1"/>
            <a:r>
              <a:rPr lang="en-US" altLang="en-US" sz="2000" b="1" dirty="0"/>
              <a:t>J2ME (Java2 Micro Edition</a:t>
            </a:r>
            <a:r>
              <a:rPr lang="en-US" altLang="en-US" sz="2000" b="1" dirty="0" smtClean="0"/>
              <a:t>) 	1.8.3</a:t>
            </a:r>
          </a:p>
          <a:p>
            <a:pPr lvl="1"/>
            <a:r>
              <a:rPr lang="en-US" altLang="en-US" sz="2000" b="1" dirty="0"/>
              <a:t>J2SE (Java2 Standard Edition</a:t>
            </a:r>
            <a:r>
              <a:rPr lang="en-US" altLang="en-US" sz="2000" b="1" dirty="0" smtClean="0"/>
              <a:t>) 	1</a:t>
            </a:r>
            <a:r>
              <a:rPr lang="ru-RU" altLang="en-US" sz="2000" b="1" dirty="0" smtClean="0"/>
              <a:t>7</a:t>
            </a:r>
            <a:endParaRPr lang="en-US" altLang="en-US" sz="2000" b="1" dirty="0"/>
          </a:p>
          <a:p>
            <a:pPr lvl="1"/>
            <a:r>
              <a:rPr lang="en-US" altLang="en-US" sz="2000" b="1" dirty="0" smtClean="0"/>
              <a:t>J2EE (Java2 Enterprise Edition) </a:t>
            </a:r>
            <a:r>
              <a:rPr lang="en-US" altLang="en-US" sz="2000" b="1" dirty="0"/>
              <a:t>	</a:t>
            </a:r>
            <a:r>
              <a:rPr lang="en-US" altLang="en-US" sz="2000" b="1" dirty="0" smtClean="0"/>
              <a:t>1.7.2</a:t>
            </a:r>
            <a:endParaRPr lang="ru-RU" altLang="en-US" sz="2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654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CFD11C-64F5-418A-963C-4C8CEF8B214A}" type="slidenum">
              <a:rPr lang="ru-RU" altLang="en-US" sz="900">
                <a:latin typeface="Arial" charset="0"/>
              </a:rPr>
              <a:pPr/>
              <a:t>90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Массивы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64469"/>
            <a:ext cx="8280400" cy="1143518"/>
          </a:xfrm>
        </p:spPr>
        <p:txBody>
          <a:bodyPr/>
          <a:lstStyle/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dirty="0" smtClean="0"/>
              <a:t>Определение массивов. Одномерные массивы в </a:t>
            </a:r>
            <a:r>
              <a:rPr lang="en-US" altLang="en-US" sz="1800" dirty="0" smtClean="0"/>
              <a:t>Java</a:t>
            </a:r>
          </a:p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b="1" dirty="0" smtClean="0"/>
              <a:t>Многомерные и иррегулярные массивы</a:t>
            </a:r>
            <a:r>
              <a:rPr lang="en-US" altLang="en-US" sz="1800" b="1" dirty="0" smtClean="0"/>
              <a:t> </a:t>
            </a:r>
            <a:r>
              <a:rPr lang="ru-RU" altLang="en-US" sz="1800" b="1" dirty="0" smtClean="0"/>
              <a:t>в </a:t>
            </a:r>
            <a:r>
              <a:rPr lang="en-US" altLang="en-US" sz="1800" b="1" dirty="0" smtClean="0"/>
              <a:t>Java</a:t>
            </a:r>
            <a:endParaRPr lang="ru-RU" altLang="en-US" sz="1800" b="1" dirty="0" smtClean="0"/>
          </a:p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dirty="0" smtClean="0"/>
              <a:t>Инициализация и управление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17143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93521E-0F08-4DBC-A59E-220696FF2010}" type="slidenum">
              <a:rPr lang="ru-RU" altLang="en-US" sz="900">
                <a:latin typeface="Arial" charset="0"/>
              </a:rPr>
              <a:pPr/>
              <a:t>91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Многомерные массивы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263923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/>
            <a:endParaRPr lang="en-US" altLang="en-US" sz="1800">
              <a:latin typeface="Arial" charset="0"/>
            </a:endParaRPr>
          </a:p>
        </p:txBody>
      </p:sp>
      <p:graphicFrame>
        <p:nvGraphicFramePr>
          <p:cNvPr id="17413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828676" y="1113235"/>
          <a:ext cx="6119813" cy="375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4" imgW="4385219" imgH="3588675" progId="Visio.Drawing.6">
                  <p:embed/>
                </p:oleObj>
              </mc:Choice>
              <mc:Fallback>
                <p:oleObj name="Visio" r:id="rId4" imgW="4385219" imgH="35886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6" y="1113235"/>
                        <a:ext cx="6119813" cy="3756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7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B62672-9673-4812-BCDA-64DAA6A15D9B}" type="slidenum">
              <a:rPr lang="ru-RU" altLang="en-US" sz="900">
                <a:latin typeface="Arial" charset="0"/>
              </a:rPr>
              <a:pPr/>
              <a:t>92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Использование двумерных массивов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067" y="1470469"/>
            <a:ext cx="6769100" cy="255454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dirty="0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m=10;</a:t>
            </a:r>
            <a:r>
              <a:rPr lang="ru-RU" altLang="en-US" sz="1800" dirty="0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n=20;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10 строк, 20 столбцов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 ][ ] a=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[m][n];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i=0;i&lt;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m;i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 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//цикл по строкам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n;j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 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//цикл по столбцам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	a[i][j]=(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)(100*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(a[i][j]+" ");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();/*перевод на новую строку после вывода строки матрицы*/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95288" y="1114425"/>
            <a:ext cx="7993062" cy="3671888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140201" y="4804172"/>
            <a:ext cx="4176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ru-RU" altLang="en-US" sz="1600">
                <a:latin typeface="Lucida Sans Unicode" pitchFamily="34" charset="0"/>
              </a:rPr>
              <a:t>Применение двумерного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2254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70BCAF-EC70-42C3-8A92-AB148EB3248F}" type="slidenum">
              <a:rPr lang="ru-RU" altLang="en-US" sz="900">
                <a:latin typeface="Arial" charset="0"/>
              </a:rPr>
              <a:pPr/>
              <a:t>93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Иррегулярные массивы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63923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/>
            <a:endParaRPr lang="en-US" altLang="en-US" sz="1800">
              <a:latin typeface="Arial" charset="0"/>
            </a:endParaRPr>
          </a:p>
        </p:txBody>
      </p:sp>
      <p:graphicFrame>
        <p:nvGraphicFramePr>
          <p:cNvPr id="21509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403351" y="1113235"/>
          <a:ext cx="5256213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4" imgW="4385219" imgH="4173891" progId="Visio.Drawing.6">
                  <p:embed/>
                </p:oleObj>
              </mc:Choice>
              <mc:Fallback>
                <p:oleObj name="Visio" r:id="rId4" imgW="4385219" imgH="41738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1113235"/>
                        <a:ext cx="5256213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9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0883B3-5C81-40D8-BC4F-DB36B2163F4B}" type="slidenum">
              <a:rPr lang="ru-RU" altLang="en-US" sz="900">
                <a:latin typeface="Arial" charset="0"/>
              </a:rPr>
              <a:pPr/>
              <a:t>94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Использование иррегулярных массивов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578" y="1335487"/>
            <a:ext cx="7195490" cy="2825389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n=9;</a:t>
            </a:r>
            <a:endParaRPr lang="en-US" alt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] a=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[n][];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i=0;i&lt;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a.length;i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 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//цикл по строкам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a[i]=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[i+1]; </a:t>
            </a:r>
            <a:endParaRPr lang="en-US" altLang="en-US" sz="18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j=0;j&lt;a[i].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length;j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++){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//цикл по столбцам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a[i][j]=100*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i+j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(a[i][j]+" ");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altLang="en-US" sz="1800" b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//перевод на новую строку</a:t>
            </a:r>
            <a:endParaRPr lang="en-US" altLang="en-US" sz="1800" b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395288" y="1059656"/>
            <a:ext cx="7993062" cy="3671888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140201" y="4786312"/>
            <a:ext cx="4176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ru-RU" altLang="en-US" sz="1600">
                <a:latin typeface="Lucida Sans Unicode" pitchFamily="34" charset="0"/>
              </a:rPr>
              <a:t>Применение двумерного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40464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DE4554-A78B-4751-92EC-A40728F4761E}" type="slidenum">
              <a:rPr lang="ru-RU" altLang="en-US" sz="900">
                <a:latin typeface="Arial" charset="0"/>
              </a:rPr>
              <a:pPr/>
              <a:t>95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Массивы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369" y="976197"/>
            <a:ext cx="8280400" cy="1176091"/>
          </a:xfrm>
        </p:spPr>
        <p:txBody>
          <a:bodyPr/>
          <a:lstStyle/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dirty="0" smtClean="0"/>
              <a:t>Определение массивов. Одномерные массивы в </a:t>
            </a:r>
            <a:r>
              <a:rPr lang="en-US" altLang="en-US" sz="1800" dirty="0" smtClean="0"/>
              <a:t>Java</a:t>
            </a:r>
          </a:p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dirty="0" smtClean="0"/>
              <a:t>Многомерные и иррегулярные массивы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в </a:t>
            </a:r>
            <a:r>
              <a:rPr lang="en-US" altLang="en-US" sz="1800" dirty="0" smtClean="0"/>
              <a:t>Java</a:t>
            </a:r>
            <a:endParaRPr lang="ru-RU" altLang="en-US" sz="1800" dirty="0" smtClean="0"/>
          </a:p>
          <a:p>
            <a:pPr lvl="1">
              <a:buSzPct val="140000"/>
              <a:buFont typeface="Wingdings" pitchFamily="2" charset="2"/>
              <a:buChar char="§"/>
            </a:pPr>
            <a:r>
              <a:rPr lang="ru-RU" altLang="en-US" sz="1800" b="1" dirty="0" smtClean="0"/>
              <a:t>Инициализация и управление массивами</a:t>
            </a:r>
          </a:p>
        </p:txBody>
      </p:sp>
    </p:spTree>
    <p:extLst>
      <p:ext uri="{BB962C8B-B14F-4D97-AF65-F5344CB8AC3E}">
        <p14:creationId xmlns:p14="http://schemas.microsoft.com/office/powerpoint/2010/main" val="29344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76814-94D8-44BE-8F0A-D461DC9EFD64}" type="slidenum">
              <a:rPr lang="ru-RU" altLang="en-US" sz="900">
                <a:latin typeface="Arial" charset="0"/>
              </a:rPr>
              <a:pPr/>
              <a:t>96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Упрощенная инициализация массивов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808" y="937808"/>
            <a:ext cx="8280400" cy="3715120"/>
          </a:xfrm>
        </p:spPr>
        <p:txBody>
          <a:bodyPr/>
          <a:lstStyle/>
          <a:p>
            <a:r>
              <a:rPr lang="ru-RU" altLang="en-US" sz="1800" dirty="0" smtClean="0"/>
              <a:t>При объявлении массива можно использовать упрощенный вариант инициализации</a:t>
            </a:r>
            <a:r>
              <a:rPr lang="en-US" altLang="en-US" sz="1800" dirty="0" smtClean="0"/>
              <a:t>:</a:t>
            </a:r>
            <a:br>
              <a:rPr lang="en-US" altLang="en-US" sz="1800" dirty="0" smtClean="0"/>
            </a:br>
            <a:r>
              <a:rPr lang="en-US" altLang="en-US" sz="1800" dirty="0" smtClean="0"/>
              <a:t>	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a=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{2,0,0,6};</a:t>
            </a:r>
          </a:p>
          <a:p>
            <a:r>
              <a:rPr lang="ru-RU" altLang="en-US" sz="1800" dirty="0" smtClean="0"/>
              <a:t>М</a:t>
            </a:r>
            <a:r>
              <a:rPr lang="en-US" altLang="en-US" sz="1800" dirty="0" err="1" smtClean="0"/>
              <a:t>ассив</a:t>
            </a:r>
            <a:r>
              <a:rPr lang="en-US" altLang="en-US" sz="1800" dirty="0" smtClean="0"/>
              <a:t> </a:t>
            </a:r>
            <a:r>
              <a:rPr lang="ru-RU" altLang="en-US" sz="1800" dirty="0" smtClean="0"/>
              <a:t>задается </a:t>
            </a:r>
            <a:r>
              <a:rPr lang="en-US" altLang="en-US" sz="1800" dirty="0" err="1" smtClean="0"/>
              <a:t>без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указания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его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размера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непосредственно</a:t>
            </a:r>
            <a:r>
              <a:rPr lang="en-US" altLang="en-US" sz="1800" dirty="0" smtClean="0"/>
              <a:t> с </a:t>
            </a:r>
            <a:r>
              <a:rPr lang="en-US" altLang="en-US" sz="1800" dirty="0" err="1" smtClean="0"/>
              <a:t>помощью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указания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значений</a:t>
            </a:r>
            <a:r>
              <a:rPr lang="en-US" altLang="en-US" sz="1800" dirty="0" smtClean="0"/>
              <a:t> в </a:t>
            </a:r>
            <a:r>
              <a:rPr lang="en-US" altLang="en-US" sz="1800" dirty="0" err="1" smtClean="0"/>
              <a:t>фигурных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скобках</a:t>
            </a:r>
            <a:endParaRPr lang="ru-RU" altLang="en-US" sz="1800" dirty="0" smtClean="0"/>
          </a:p>
          <a:p>
            <a:r>
              <a:rPr lang="en-US" altLang="en-US" sz="1800" dirty="0" smtClean="0"/>
              <a:t>В </a:t>
            </a:r>
            <a:r>
              <a:rPr lang="en-US" altLang="en-US" sz="1800" dirty="0" err="1" smtClean="0"/>
              <a:t>правой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части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оператора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присваивания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стоит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так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называемый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анонимный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массив</a:t>
            </a:r>
            <a:endParaRPr lang="ru-RU" altLang="en-US" sz="1800" dirty="0" smtClean="0"/>
          </a:p>
          <a:p>
            <a:r>
              <a:rPr lang="ru-RU" altLang="en-US" sz="1800" dirty="0" smtClean="0"/>
              <a:t>В качестве элементов (ячеек) массива могут выступать значения как примитивных типов, так и ссылочных типов</a:t>
            </a:r>
          </a:p>
          <a:p>
            <a:endParaRPr lang="ru-RU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85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01C46A-36C6-41B5-B82E-03BFACEE7920}" type="slidenum">
              <a:rPr lang="ru-RU" altLang="en-US" sz="900">
                <a:latin typeface="Arial" charset="0"/>
              </a:rPr>
              <a:pPr/>
              <a:t>97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Управление массивами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952" y="991075"/>
            <a:ext cx="8280400" cy="23021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en-US" sz="1800" dirty="0" smtClean="0"/>
              <a:t>Присваивание типа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en-US" sz="1800" i="1" dirty="0" smtClean="0"/>
              <a:t> </a:t>
            </a:r>
            <a:r>
              <a:rPr lang="ru-RU" altLang="en-US" sz="1800" dirty="0" smtClean="0"/>
              <a:t>приведет к копированию </a:t>
            </a:r>
            <a:r>
              <a:rPr lang="ru-RU" altLang="en-US" sz="1800" i="1" dirty="0" smtClean="0"/>
              <a:t>ссылки</a:t>
            </a:r>
            <a:r>
              <a:rPr lang="ru-RU" altLang="en-US" sz="1800" dirty="0" smtClean="0"/>
              <a:t> на массив, а не самого массива</a:t>
            </a:r>
          </a:p>
          <a:p>
            <a:pPr>
              <a:lnSpc>
                <a:spcPct val="80000"/>
              </a:lnSpc>
            </a:pPr>
            <a:r>
              <a:rPr lang="ru-RU" altLang="en-US" sz="1800" dirty="0" smtClean="0"/>
              <a:t>Из объектов-массивов можно вызывать метод </a:t>
            </a:r>
            <a:r>
              <a:rPr lang="ru-RU" altLang="en-US" sz="1800" dirty="0" err="1" smtClean="0"/>
              <a:t>clone</a:t>
            </a:r>
            <a:r>
              <a:rPr lang="ru-RU" altLang="en-US" sz="1800" dirty="0" smtClean="0"/>
              <a:t>(), позволяющий создавать копию (клон) массива: </a:t>
            </a:r>
            <a:br>
              <a:rPr lang="ru-RU" altLang="en-US" sz="1800" dirty="0" smtClean="0"/>
            </a:br>
            <a:r>
              <a:rPr lang="ru-RU" alt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{2,0,0,6};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a1=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a.clone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ru-RU" altLang="en-US" sz="1800" dirty="0" smtClean="0"/>
              <a:t>Копирование массивов также можно осуществлять в цикле, но гораздо быстрее использовать метод </a:t>
            </a:r>
            <a:r>
              <a:rPr lang="ru-RU" altLang="en-US" sz="1800" dirty="0" err="1" smtClean="0"/>
              <a:t>System.arraycopy</a:t>
            </a:r>
            <a:r>
              <a:rPr lang="ru-RU" altLang="en-US" sz="1800" dirty="0" smtClean="0"/>
              <a:t>()</a:t>
            </a:r>
            <a:r>
              <a:rPr lang="en-US" altLang="en-US" sz="1800" dirty="0" smtClean="0"/>
              <a:t>:</a:t>
            </a:r>
            <a:endParaRPr lang="ru-RU" alt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[] b=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en-US" sz="1800" dirty="0" err="1" smtClean="0">
                <a:solidFill>
                  <a:srgbClr val="3E4EE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[a.length+10];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en-US" sz="1800" b="0" dirty="0" err="1" smtClean="0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ru-RU" altLang="en-US" sz="1800" b="0" dirty="0" smtClean="0">
                <a:latin typeface="Courier New" pitchFamily="49" charset="0"/>
                <a:cs typeface="Courier New" pitchFamily="49" charset="0"/>
              </a:rPr>
              <a:t>(a,index1a,b, index1b,count);</a:t>
            </a:r>
          </a:p>
        </p:txBody>
      </p:sp>
    </p:spTree>
    <p:extLst>
      <p:ext uri="{BB962C8B-B14F-4D97-AF65-F5344CB8AC3E}">
        <p14:creationId xmlns:p14="http://schemas.microsoft.com/office/powerpoint/2010/main" val="27608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DE77BA-2234-4B27-AE05-FFD726670DEB}" type="slidenum">
              <a:rPr lang="ru-RU" altLang="en-US" sz="900">
                <a:latin typeface="Arial" charset="0"/>
              </a:rPr>
              <a:pPr/>
              <a:t>98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Передача массивов в методы</a:t>
            </a:r>
          </a:p>
        </p:txBody>
      </p:sp>
      <p:sp>
        <p:nvSpPr>
          <p:cNvPr id="31748" name="AutoShape 6"/>
          <p:cNvSpPr>
            <a:spLocks noChangeArrowheads="1"/>
          </p:cNvSpPr>
          <p:nvPr/>
        </p:nvSpPr>
        <p:spPr bwMode="auto">
          <a:xfrm>
            <a:off x="395288" y="1114425"/>
            <a:ext cx="7993062" cy="3671888"/>
          </a:xfrm>
          <a:prstGeom prst="flowChartAlternateProcess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27578" y="1397633"/>
            <a:ext cx="6769100" cy="272908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3E4EE6"/>
                </a:solidFill>
              </a:rPr>
              <a:t>static void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incrementArray</a:t>
            </a:r>
            <a:r>
              <a:rPr lang="en-US" altLang="en-US" b="0" dirty="0" smtClean="0"/>
              <a:t>( </a:t>
            </a:r>
            <a:r>
              <a:rPr lang="en-US" altLang="en-US" dirty="0" err="1" smtClean="0">
                <a:solidFill>
                  <a:srgbClr val="3E4EE6"/>
                </a:solidFill>
              </a:rPr>
              <a:t>int</a:t>
            </a:r>
            <a:r>
              <a:rPr lang="en-US" altLang="en-US" b="0" dirty="0" smtClean="0"/>
              <a:t>[] </a:t>
            </a:r>
            <a:r>
              <a:rPr lang="en-US" altLang="en-US" b="0" dirty="0" err="1" smtClean="0"/>
              <a:t>tmpArr</a:t>
            </a:r>
            <a:r>
              <a:rPr lang="en-US" altLang="en-US" b="0" dirty="0" smtClean="0"/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en-US" b="0" dirty="0" smtClean="0"/>
              <a:t>	</a:t>
            </a:r>
            <a:r>
              <a:rPr lang="ru-RU" altLang="en-US" dirty="0" err="1" smtClean="0">
                <a:solidFill>
                  <a:srgbClr val="3E4EE6"/>
                </a:solidFill>
              </a:rPr>
              <a:t>for</a:t>
            </a:r>
            <a:r>
              <a:rPr lang="ru-RU" altLang="en-US" b="0" dirty="0" smtClean="0"/>
              <a:t>(</a:t>
            </a:r>
            <a:r>
              <a:rPr lang="ru-RU" altLang="en-US" dirty="0" err="1" smtClean="0">
                <a:solidFill>
                  <a:srgbClr val="3E4EE6"/>
                </a:solidFill>
              </a:rPr>
              <a:t>int</a:t>
            </a:r>
            <a:r>
              <a:rPr lang="ru-RU" altLang="en-US" b="0" dirty="0" smtClean="0"/>
              <a:t> i=0;i&lt;</a:t>
            </a:r>
            <a:r>
              <a:rPr lang="en-US" altLang="en-US" b="0" dirty="0" err="1" smtClean="0"/>
              <a:t>tmpArr</a:t>
            </a:r>
            <a:r>
              <a:rPr lang="ru-RU" altLang="en-US" b="0" dirty="0" smtClean="0"/>
              <a:t>.</a:t>
            </a:r>
            <a:r>
              <a:rPr lang="ru-RU" altLang="en-US" b="0" dirty="0" err="1" smtClean="0"/>
              <a:t>length;i</a:t>
            </a:r>
            <a:r>
              <a:rPr lang="ru-RU" altLang="en-US" b="0" dirty="0" smtClean="0"/>
              <a:t>++){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	</a:t>
            </a:r>
            <a:r>
              <a:rPr lang="en-US" altLang="en-US" b="0" dirty="0" err="1" smtClean="0"/>
              <a:t>tmpArr</a:t>
            </a:r>
            <a:r>
              <a:rPr lang="ru-RU" altLang="en-US" b="0" dirty="0" smtClean="0"/>
              <a:t>[i</a:t>
            </a:r>
            <a:r>
              <a:rPr lang="en-US" altLang="en-US" b="0" dirty="0" smtClean="0"/>
              <a:t>]++;</a:t>
            </a:r>
          </a:p>
          <a:p>
            <a:pPr>
              <a:buFont typeface="Wingdings" pitchFamily="2" charset="2"/>
              <a:buNone/>
            </a:pPr>
            <a:r>
              <a:rPr lang="en-US" altLang="en-US" b="0" dirty="0" smtClean="0"/>
              <a:t>	</a:t>
            </a:r>
            <a:r>
              <a:rPr lang="ru-RU" altLang="en-US" b="0" dirty="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ru-RU" altLang="en-US" b="0" dirty="0" smtClean="0"/>
              <a:t>}</a:t>
            </a:r>
            <a:r>
              <a:rPr lang="en-US" altLang="en-US" b="0" dirty="0" smtClean="0"/>
              <a:t/>
            </a:r>
            <a:br>
              <a:rPr lang="en-US" altLang="en-US" b="0" dirty="0" smtClean="0"/>
            </a:br>
            <a:r>
              <a:rPr lang="en-US" altLang="en-US" b="0" dirty="0" smtClean="0"/>
              <a:t>….</a:t>
            </a:r>
            <a:br>
              <a:rPr lang="en-US" altLang="en-US" b="0" dirty="0" smtClean="0"/>
            </a:br>
            <a:r>
              <a:rPr lang="en-US" altLang="en-US" dirty="0" err="1" smtClean="0">
                <a:solidFill>
                  <a:srgbClr val="3E4EE6"/>
                </a:solidFill>
              </a:rPr>
              <a:t>int</a:t>
            </a:r>
            <a:r>
              <a:rPr lang="en-US" altLang="en-US" b="0" dirty="0" smtClean="0"/>
              <a:t>[] </a:t>
            </a:r>
            <a:r>
              <a:rPr lang="en-US" altLang="en-US" b="0" dirty="0" err="1" smtClean="0"/>
              <a:t>myIntArray</a:t>
            </a:r>
            <a:r>
              <a:rPr lang="en-US" altLang="en-US" b="0" dirty="0" smtClean="0"/>
              <a:t> = {1,3,5};</a:t>
            </a:r>
            <a:br>
              <a:rPr lang="en-US" altLang="en-US" b="0" dirty="0" smtClean="0"/>
            </a:br>
            <a:r>
              <a:rPr lang="en-US" altLang="en-US" b="0" dirty="0" err="1" smtClean="0"/>
              <a:t>incrementArray</a:t>
            </a:r>
            <a:r>
              <a:rPr lang="en-US" altLang="en-US" b="0" dirty="0" smtClean="0"/>
              <a:t>(</a:t>
            </a:r>
            <a:r>
              <a:rPr lang="en-US" altLang="en-US" b="0" dirty="0" err="1" smtClean="0"/>
              <a:t>myIntArray</a:t>
            </a:r>
            <a:r>
              <a:rPr lang="en-US" altLang="en-US" b="0" dirty="0" smtClean="0"/>
              <a:t>);</a:t>
            </a:r>
            <a:br>
              <a:rPr lang="en-US" altLang="en-US" b="0" dirty="0" smtClean="0"/>
            </a:br>
            <a:r>
              <a:rPr lang="en-US" altLang="en-US" dirty="0" smtClean="0">
                <a:solidFill>
                  <a:srgbClr val="3E4EE6"/>
                </a:solidFill>
              </a:rPr>
              <a:t>for</a:t>
            </a:r>
            <a:r>
              <a:rPr lang="en-US" altLang="en-US" b="0" dirty="0" smtClean="0"/>
              <a:t>(</a:t>
            </a:r>
            <a:r>
              <a:rPr lang="en-US" altLang="en-US" dirty="0" err="1" smtClean="0">
                <a:solidFill>
                  <a:srgbClr val="3E4EE6"/>
                </a:solidFill>
              </a:rPr>
              <a:t>int</a:t>
            </a:r>
            <a:r>
              <a:rPr lang="en-US" altLang="en-US" b="0" dirty="0" smtClean="0"/>
              <a:t> i : </a:t>
            </a:r>
            <a:r>
              <a:rPr lang="en-US" altLang="en-US" b="0" dirty="0" err="1" smtClean="0"/>
              <a:t>myIntArray</a:t>
            </a:r>
            <a:r>
              <a:rPr lang="en-US" altLang="en-US" b="0" dirty="0" smtClean="0"/>
              <a:t>){</a:t>
            </a:r>
            <a:br>
              <a:rPr lang="en-US" altLang="en-US" b="0" dirty="0" smtClean="0"/>
            </a:br>
            <a:r>
              <a:rPr lang="en-US" altLang="en-US" b="0" dirty="0" smtClean="0"/>
              <a:t>	</a:t>
            </a:r>
            <a:r>
              <a:rPr lang="en-US" altLang="en-US" b="0" dirty="0" err="1" smtClean="0"/>
              <a:t>System.out.println</a:t>
            </a:r>
            <a:r>
              <a:rPr lang="en-US" altLang="en-US" b="0" dirty="0" smtClean="0"/>
              <a:t>(i);</a:t>
            </a:r>
            <a:br>
              <a:rPr lang="en-US" altLang="en-US" b="0" dirty="0" smtClean="0"/>
            </a:br>
            <a:r>
              <a:rPr lang="en-US" altLang="en-US" b="0" dirty="0" smtClean="0"/>
              <a:t>}</a:t>
            </a:r>
            <a:endParaRPr lang="ru-RU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5670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D5F1F-D370-477C-A357-1BB71857A394}" type="slidenum">
              <a:rPr lang="ru-RU" altLang="en-US" sz="900">
                <a:latin typeface="Arial" charset="0"/>
              </a:rPr>
              <a:pPr/>
              <a:t>99</a:t>
            </a:fld>
            <a:endParaRPr lang="ru-RU" altLang="en-US" sz="900">
              <a:latin typeface="Arial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Массивы и проблема сборки мусора</a:t>
            </a:r>
          </a:p>
        </p:txBody>
      </p:sp>
      <p:graphicFrame>
        <p:nvGraphicFramePr>
          <p:cNvPr id="33796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1924050"/>
          <a:ext cx="4064000" cy="82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Visio" r:id="rId4" imgW="4816003" imgH="1296579" progId="Visio.Drawing.6">
                  <p:embed/>
                </p:oleObj>
              </mc:Choice>
              <mc:Fallback>
                <p:oleObj name="Visio" r:id="rId4" imgW="4816003" imgH="129657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24050"/>
                        <a:ext cx="4064000" cy="82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539750" y="953437"/>
            <a:ext cx="82804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71463" indent="-271463" defTabSz="957263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itchFamily="2" charset="2"/>
              <a:buChar char="§"/>
            </a:pPr>
            <a:r>
              <a:rPr lang="ru-RU" altLang="en-US" sz="2400" b="1" dirty="0">
                <a:latin typeface="Arial" charset="0"/>
              </a:rPr>
              <a:t>При создании нового массива выделяется память, необходимая для хранения всех его элементов</a:t>
            </a:r>
            <a:r>
              <a:rPr lang="en-US" altLang="en-US" sz="2400" b="1" dirty="0">
                <a:latin typeface="Arial" charset="0"/>
              </a:rPr>
              <a:t>:</a:t>
            </a:r>
            <a:br>
              <a:rPr lang="en-US" altLang="en-US" sz="2400" b="1" dirty="0">
                <a:latin typeface="Arial" charset="0"/>
              </a:rPr>
            </a:br>
            <a:r>
              <a:rPr lang="en-US" altLang="en-US" sz="2400" b="1" dirty="0">
                <a:latin typeface="Arial" charset="0"/>
              </a:rPr>
              <a:t>		</a:t>
            </a:r>
            <a:r>
              <a:rPr lang="en-US" altLang="en-US" sz="2400" b="1" dirty="0" err="1">
                <a:solidFill>
                  <a:srgbClr val="3E4EE6"/>
                </a:solidFill>
                <a:latin typeface="Arial" charset="0"/>
              </a:rPr>
              <a:t>int</a:t>
            </a:r>
            <a:r>
              <a:rPr lang="en-US" altLang="en-US" sz="2400" dirty="0">
                <a:latin typeface="Arial" charset="0"/>
              </a:rPr>
              <a:t>[] </a:t>
            </a:r>
            <a:r>
              <a:rPr lang="en-US" altLang="en-US" sz="2400" dirty="0" err="1">
                <a:latin typeface="Arial" charset="0"/>
              </a:rPr>
              <a:t>myIntArray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b="1" dirty="0">
                <a:solidFill>
                  <a:srgbClr val="3E4EE6"/>
                </a:solidFill>
                <a:latin typeface="Arial" charset="0"/>
              </a:rPr>
              <a:t>new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b="1" dirty="0" err="1">
                <a:solidFill>
                  <a:srgbClr val="3E4EE6"/>
                </a:solidFill>
                <a:latin typeface="Arial" charset="0"/>
              </a:rPr>
              <a:t>int</a:t>
            </a:r>
            <a:r>
              <a:rPr lang="en-US" altLang="en-US" sz="2400" dirty="0">
                <a:latin typeface="Arial" charset="0"/>
              </a:rPr>
              <a:t>[5];</a:t>
            </a:r>
            <a:r>
              <a:rPr lang="en-US" altLang="en-US" sz="2400" b="1" i="1" dirty="0">
                <a:latin typeface="Arial" charset="0"/>
              </a:rPr>
              <a:t/>
            </a:r>
            <a:br>
              <a:rPr lang="en-US" altLang="en-US" sz="2400" b="1" i="1" dirty="0">
                <a:latin typeface="Arial" charset="0"/>
              </a:rPr>
            </a:br>
            <a:endParaRPr lang="en-US" altLang="en-US" sz="2400" b="1" i="1" dirty="0">
              <a:latin typeface="Arial" charset="0"/>
            </a:endParaRPr>
          </a:p>
          <a:p>
            <a:pPr marL="271463" indent="-271463" defTabSz="957263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itchFamily="2" charset="2"/>
              <a:buNone/>
            </a:pPr>
            <a:r>
              <a:rPr lang="en-US" altLang="en-US" sz="2400" b="1" i="1" dirty="0">
                <a:latin typeface="Arial" charset="0"/>
              </a:rPr>
              <a:t/>
            </a:r>
            <a:br>
              <a:rPr lang="en-US" altLang="en-US" sz="2400" b="1" i="1" dirty="0">
                <a:latin typeface="Arial" charset="0"/>
              </a:rPr>
            </a:br>
            <a:endParaRPr lang="en-US" altLang="en-US" sz="2400" b="1" i="1" dirty="0">
              <a:latin typeface="Arial" charset="0"/>
            </a:endParaRPr>
          </a:p>
          <a:p>
            <a:pPr marL="271463" indent="-271463" defTabSz="957263">
              <a:lnSpc>
                <a:spcPct val="80000"/>
              </a:lnSpc>
              <a:spcBef>
                <a:spcPct val="60000"/>
              </a:spcBef>
              <a:buClr>
                <a:srgbClr val="7197C5"/>
              </a:buClr>
              <a:buSzPct val="140000"/>
              <a:buFont typeface="Wingdings" pitchFamily="2" charset="2"/>
              <a:buChar char="§"/>
            </a:pPr>
            <a:r>
              <a:rPr lang="ru-RU" altLang="en-US" sz="2400" b="1" dirty="0">
                <a:latin typeface="Arial" charset="0"/>
              </a:rPr>
              <a:t>Можно использовать старую переменную для ссылки на новый массив</a:t>
            </a:r>
            <a:r>
              <a:rPr lang="en-US" altLang="en-US" sz="2400" b="1" dirty="0">
                <a:latin typeface="Arial" charset="0"/>
              </a:rPr>
              <a:t>:</a:t>
            </a:r>
            <a:br>
              <a:rPr lang="en-US" altLang="en-US" sz="2400" b="1" dirty="0">
                <a:latin typeface="Arial" charset="0"/>
              </a:rPr>
            </a:br>
            <a:r>
              <a:rPr lang="en-US" altLang="en-US" sz="2400" b="1" dirty="0">
                <a:latin typeface="Arial" charset="0"/>
              </a:rPr>
              <a:t>		</a:t>
            </a:r>
            <a:r>
              <a:rPr lang="en-US" altLang="en-US" sz="2400" dirty="0" err="1">
                <a:latin typeface="Arial" charset="0"/>
              </a:rPr>
              <a:t>myIntArray</a:t>
            </a:r>
            <a:r>
              <a:rPr lang="en-US" altLang="en-US" sz="2400" dirty="0">
                <a:latin typeface="Arial" charset="0"/>
              </a:rPr>
              <a:t> = </a:t>
            </a:r>
            <a:r>
              <a:rPr lang="en-US" altLang="en-US" sz="2400" b="1" dirty="0">
                <a:solidFill>
                  <a:srgbClr val="3E4EE6"/>
                </a:solidFill>
                <a:latin typeface="Arial" charset="0"/>
              </a:rPr>
              <a:t>new</a:t>
            </a: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b="1" dirty="0" err="1">
                <a:solidFill>
                  <a:srgbClr val="3E4EE6"/>
                </a:solidFill>
                <a:latin typeface="Arial" charset="0"/>
              </a:rPr>
              <a:t>int</a:t>
            </a:r>
            <a:r>
              <a:rPr lang="en-US" altLang="en-US" sz="2400" dirty="0">
                <a:latin typeface="Arial" charset="0"/>
              </a:rPr>
              <a:t>[3];</a:t>
            </a:r>
            <a:br>
              <a:rPr lang="en-US" altLang="en-US" sz="2400" dirty="0">
                <a:latin typeface="Arial" charset="0"/>
              </a:rPr>
            </a:br>
            <a:endParaRPr lang="ru-RU" altLang="en-US" sz="2400" dirty="0">
              <a:latin typeface="Arial" charset="0"/>
            </a:endParaRPr>
          </a:p>
        </p:txBody>
      </p:sp>
      <p:graphicFrame>
        <p:nvGraphicFramePr>
          <p:cNvPr id="33798" name="Object 2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390046"/>
              </p:ext>
            </p:extLst>
          </p:nvPr>
        </p:nvGraphicFramePr>
        <p:xfrm>
          <a:off x="4356130" y="3596567"/>
          <a:ext cx="40640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Visio" r:id="rId6" imgW="4726595" imgH="2060611" progId="Visio.Drawing.6">
                  <p:embed/>
                </p:oleObj>
              </mc:Choice>
              <mc:Fallback>
                <p:oleObj name="Visio" r:id="rId6" imgW="4726595" imgH="20606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30" y="3596567"/>
                        <a:ext cx="40640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9999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Nexign">
      <a:dk1>
        <a:sysClr val="windowText" lastClr="000000"/>
      </a:dk1>
      <a:lt1>
        <a:sysClr val="window" lastClr="FFFFFF"/>
      </a:lt1>
      <a:dk2>
        <a:srgbClr val="7F7F7F"/>
      </a:dk2>
      <a:lt2>
        <a:srgbClr val="E4E9EE"/>
      </a:lt2>
      <a:accent1>
        <a:srgbClr val="00AD21"/>
      </a:accent1>
      <a:accent2>
        <a:srgbClr val="19383A"/>
      </a:accent2>
      <a:accent3>
        <a:srgbClr val="A0ADB4"/>
      </a:accent3>
      <a:accent4>
        <a:srgbClr val="006F88"/>
      </a:accent4>
      <a:accent5>
        <a:srgbClr val="FDBE00"/>
      </a:accent5>
      <a:accent6>
        <a:srgbClr val="AD2000"/>
      </a:accent6>
      <a:hlink>
        <a:srgbClr val="00510F"/>
      </a:hlink>
      <a:folHlink>
        <a:srgbClr val="0D475B"/>
      </a:folHlink>
    </a:clrScheme>
    <a:fontScheme name="Nex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D2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 cap="rnd">
          <a:noFill/>
        </a:ln>
      </a:spPr>
      <a:bodyPr vert="horz" wrap="square" lIns="0" tIns="0" rIns="0" bIns="0" rtlCol="0">
        <a:noAutofit/>
      </a:bodyPr>
      <a:lstStyle>
        <a:defPPr>
          <a:lnSpc>
            <a:spcPct val="123000"/>
          </a:lnSpc>
          <a:spcBef>
            <a:spcPts val="600"/>
          </a:spcBef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xign_presentation_finish_14" id="{B856AC62-12B5-4050-8748-A1668D8E627F}" vid="{D5915BD0-4E06-4DA9-8E5F-0DBC3D5DD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ShablonCopyPast</Template>
  <TotalTime>0</TotalTime>
  <Words>8823</Words>
  <Application>Microsoft Office PowerPoint</Application>
  <PresentationFormat>Экран (16:9)</PresentationFormat>
  <Paragraphs>1733</Paragraphs>
  <Slides>102</Slides>
  <Notes>102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102</vt:i4>
      </vt:variant>
    </vt:vector>
  </HeadingPairs>
  <TitlesOfParts>
    <vt:vector size="104" baseType="lpstr">
      <vt:lpstr>Тема Office</vt:lpstr>
      <vt:lpstr>Visio</vt:lpstr>
      <vt:lpstr>Курс Технологии программирования Лекция 1</vt:lpstr>
      <vt:lpstr>Содержание лекции</vt:lpstr>
      <vt:lpstr>Краткая история Java</vt:lpstr>
      <vt:lpstr>Краткая история Java</vt:lpstr>
      <vt:lpstr>Преимущества и особенности Java</vt:lpstr>
      <vt:lpstr>Кроссплатформенность</vt:lpstr>
      <vt:lpstr>Категории программ на Java</vt:lpstr>
      <vt:lpstr>Первая программа на Java</vt:lpstr>
      <vt:lpstr>Направления Java</vt:lpstr>
      <vt:lpstr>Направление J2SE</vt:lpstr>
      <vt:lpstr>Основные термины J2SE</vt:lpstr>
      <vt:lpstr>Основные термины J2SE</vt:lpstr>
      <vt:lpstr>Основные термины J2SE</vt:lpstr>
      <vt:lpstr>Утилиты JDK</vt:lpstr>
      <vt:lpstr>Структура JVM, JRE и JDK</vt:lpstr>
      <vt:lpstr>Архиватор JAR</vt:lpstr>
      <vt:lpstr>Комментарии в Java</vt:lpstr>
      <vt:lpstr>Комментарии в Java</vt:lpstr>
      <vt:lpstr>Алфавит Java</vt:lpstr>
      <vt:lpstr>Зарезервированные слова языка Java</vt:lpstr>
      <vt:lpstr>Управляющие последовательности</vt:lpstr>
      <vt:lpstr>Создание нескольких классов и запуск одного из них</vt:lpstr>
      <vt:lpstr>Декомпиляция класса</vt:lpstr>
      <vt:lpstr>Декомпиляция класса при помощи jad</vt:lpstr>
      <vt:lpstr>Создание jar-архива</vt:lpstr>
      <vt:lpstr>Работа с IDEA</vt:lpstr>
      <vt:lpstr>Типы данных в Java</vt:lpstr>
      <vt:lpstr>Объявление переменных</vt:lpstr>
      <vt:lpstr>Примеры объявления переменных</vt:lpstr>
      <vt:lpstr>Java 11 New feature</vt:lpstr>
      <vt:lpstr>Соглашение о записи идентификаторов</vt:lpstr>
      <vt:lpstr>Область действия переменных</vt:lpstr>
      <vt:lpstr>Значения по умолчанию для переменных</vt:lpstr>
      <vt:lpstr>Приведение типов данных</vt:lpstr>
      <vt:lpstr>Приведение типов данных</vt:lpstr>
      <vt:lpstr>Другие виды допустимых присваиваний</vt:lpstr>
      <vt:lpstr>Автоматическое приведение типов</vt:lpstr>
      <vt:lpstr>Виды операторов Java</vt:lpstr>
      <vt:lpstr>Арифметические операторы</vt:lpstr>
      <vt:lpstr>Арифметические операторы</vt:lpstr>
      <vt:lpstr>Логические операторы</vt:lpstr>
      <vt:lpstr>Таблицы истинности логических операторов</vt:lpstr>
      <vt:lpstr>Битовые операторы</vt:lpstr>
      <vt:lpstr>Примеры работы битовых операторов</vt:lpstr>
      <vt:lpstr>Операторы сравнения</vt:lpstr>
      <vt:lpstr>Тип данных Integer</vt:lpstr>
      <vt:lpstr>Типы данных для работы с датой (Java 7)</vt:lpstr>
      <vt:lpstr>Типы данных для работы с  датой (Java 8)</vt:lpstr>
      <vt:lpstr>Блоки кода</vt:lpstr>
      <vt:lpstr>Стили оформления кода</vt:lpstr>
      <vt:lpstr>Стили оформления кода</vt:lpstr>
      <vt:lpstr>Типы данных, переменные и операторы</vt:lpstr>
      <vt:lpstr>Условный оператор if</vt:lpstr>
      <vt:lpstr>Условный оператор if</vt:lpstr>
      <vt:lpstr>Оператор выбора switch</vt:lpstr>
      <vt:lpstr>Особенности работы оператора switch</vt:lpstr>
      <vt:lpstr>Java 17  &amp; switch</vt:lpstr>
      <vt:lpstr>Условное выражение ?</vt:lpstr>
      <vt:lpstr>Типы данных, переменные и операторы</vt:lpstr>
      <vt:lpstr>Оператор цикла while (Цикл с предусловием)</vt:lpstr>
      <vt:lpstr>Возможные ошибки использования while</vt:lpstr>
      <vt:lpstr>Оператор цикла do… while (Цикл с постусловием)</vt:lpstr>
      <vt:lpstr>Оператор цикла for</vt:lpstr>
      <vt:lpstr>Примеры использования цикла for</vt:lpstr>
      <vt:lpstr>Вариант For-Each цикла for</vt:lpstr>
      <vt:lpstr>Операторы прерывания continue и break</vt:lpstr>
      <vt:lpstr>Оператор continue без метки</vt:lpstr>
      <vt:lpstr>Операторы continue с меткой</vt:lpstr>
      <vt:lpstr>Оператор break без метки</vt:lpstr>
      <vt:lpstr>Операторы continue с меткой</vt:lpstr>
      <vt:lpstr>Java 1.8 и циклы</vt:lpstr>
      <vt:lpstr>Общее определение метода</vt:lpstr>
      <vt:lpstr>Модификаторы методов</vt:lpstr>
      <vt:lpstr>Возврат значения из метода</vt:lpstr>
      <vt:lpstr>Пример определения метода</vt:lpstr>
      <vt:lpstr>Вызов метода</vt:lpstr>
      <vt:lpstr>Параметры методов</vt:lpstr>
      <vt:lpstr>Передача параметров в метод</vt:lpstr>
      <vt:lpstr>Передача параметров в метод</vt:lpstr>
      <vt:lpstr>Перегрузка методов</vt:lpstr>
      <vt:lpstr>Пример перегрузки методов</vt:lpstr>
      <vt:lpstr>Возможные проблемы с перегрузкой</vt:lpstr>
      <vt:lpstr>Параметры переменной длины</vt:lpstr>
      <vt:lpstr>Параметры переменной длины</vt:lpstr>
      <vt:lpstr>Параметры переменной длины</vt:lpstr>
      <vt:lpstr>Перегрузка методов с переменным числом параметров</vt:lpstr>
      <vt:lpstr>Массивы</vt:lpstr>
      <vt:lpstr>Объявление массива</vt:lpstr>
      <vt:lpstr>Использование массивов</vt:lpstr>
      <vt:lpstr>Массивы</vt:lpstr>
      <vt:lpstr>Многомерные массивы</vt:lpstr>
      <vt:lpstr>Использование двумерных массивов</vt:lpstr>
      <vt:lpstr>Иррегулярные массивы</vt:lpstr>
      <vt:lpstr>Использование иррегулярных массивов</vt:lpstr>
      <vt:lpstr>Массивы</vt:lpstr>
      <vt:lpstr>Упрощенная инициализация массивов</vt:lpstr>
      <vt:lpstr>Управление массивами</vt:lpstr>
      <vt:lpstr>Передача массивов в методы</vt:lpstr>
      <vt:lpstr>Массивы и проблема сборки мусора</vt:lpstr>
      <vt:lpstr>Аргумент метода main</vt:lpstr>
      <vt:lpstr>Использование класса Arrays</vt:lpstr>
      <vt:lpstr>Stream API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2020-01-28T07:05:18Z</dcterms:created>
  <dcterms:modified xsi:type="dcterms:W3CDTF">2024-02-10T08:42:56Z</dcterms:modified>
</cp:coreProperties>
</file>