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jEtXYv3FsZiwZx7rz9w3/FSkEx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298CDE-D8D3-4472-AFE6-63E372C9C332}">
  <a:tblStyle styleId="{6F298CDE-D8D3-4472-AFE6-63E372C9C3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77"/>
      </p:cViewPr>
      <p:guideLst>
        <p:guide orient="horz" pos="1611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" name="Google Shape;4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96cc680f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1596cc680f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1596cc680f3_0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96cc680f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596cc680f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596cc680f3_0_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96cc680f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596cc680f3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596cc680f3_0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596cc680f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596cc680f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1596cc680f3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96cc680f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596cc680f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596cc680f3_0_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96cc680f3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596cc680f3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1596cc680f3_0_1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96cc680f3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596cc680f3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1596cc680f3_0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96cc680f3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596cc680f3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596cc680f3_0_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96cc680f3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1596cc680f3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596cc680f3_0_1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96cc680f3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596cc680f3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596cc680f3_0_1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96cc680f3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596cc680f3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1596cc680f3_0_1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96cc680f3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1596cc680f3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1596cc680f3_0_1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5a428fcd2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15a428fcd2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15a428fcd24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5a428fcd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15a428fcd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5a428fcd2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5a428fcd2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5a428fcd2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5a428fcd24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596cc680f3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g1596cc680f3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596cc680f3_0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5a428fcd24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g15a428fcd24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5a428fcd24_0_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5a428fcd2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5a428fcd2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5a428fcd24_0_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28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596cc680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g1596cc680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g1596cc680f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96cc680f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1596cc680f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g1596cc680f3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96cc680f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1596cc680f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1596cc680f3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96cc680f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1596cc680f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g1596cc680f3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96cc680f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596cc680f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1596cc680f3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96cc680f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1596cc680f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1596cc680f3_0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96cc680f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1596cc680f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1596cc680f3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4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4"/>
          <p:cNvSpPr txBox="1"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body" idx="2"/>
          </p:nvPr>
        </p:nvSpPr>
        <p:spPr>
          <a:xfrm>
            <a:off x="1371600" y="3637205"/>
            <a:ext cx="6400800" cy="462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>
            <a:spLocks noGrp="1"/>
          </p:cNvSpPr>
          <p:nvPr>
            <p:ph type="body" idx="1"/>
          </p:nvPr>
        </p:nvSpPr>
        <p:spPr>
          <a:xfrm>
            <a:off x="457199" y="1759937"/>
            <a:ext cx="5018388" cy="2943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1" name="Google Shape;21;p15"/>
          <p:cNvSpPr>
            <a:spLocks noGrp="1"/>
          </p:cNvSpPr>
          <p:nvPr>
            <p:ph type="pic" idx="2"/>
          </p:nvPr>
        </p:nvSpPr>
        <p:spPr>
          <a:xfrm>
            <a:off x="5659438" y="1759744"/>
            <a:ext cx="3027362" cy="1414462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15"/>
          <p:cNvSpPr>
            <a:spLocks noGrp="1"/>
          </p:cNvSpPr>
          <p:nvPr>
            <p:ph type="pic" idx="3"/>
          </p:nvPr>
        </p:nvSpPr>
        <p:spPr>
          <a:xfrm>
            <a:off x="5659438" y="3288506"/>
            <a:ext cx="3027362" cy="1414462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5"/>
          <p:cNvSpPr txBox="1">
            <a:spLocks noGrp="1"/>
          </p:cNvSpPr>
          <p:nvPr>
            <p:ph type="title"/>
          </p:nvPr>
        </p:nvSpPr>
        <p:spPr>
          <a:xfrm>
            <a:off x="457200" y="927498"/>
            <a:ext cx="8229600" cy="620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">
  <p:cSld name="Финал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body" idx="1"/>
          </p:nvPr>
        </p:nvSpPr>
        <p:spPr>
          <a:xfrm>
            <a:off x="457200" y="2787704"/>
            <a:ext cx="82296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>
                <a:solidFill>
                  <a:srgbClr val="FFFFFF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9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>
            <a:spLocks noGrp="1"/>
          </p:cNvSpPr>
          <p:nvPr>
            <p:ph type="title"/>
          </p:nvPr>
        </p:nvSpPr>
        <p:spPr>
          <a:xfrm>
            <a:off x="764693" y="997421"/>
            <a:ext cx="5965438" cy="148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body" idx="1"/>
          </p:nvPr>
        </p:nvSpPr>
        <p:spPr>
          <a:xfrm>
            <a:off x="765697" y="2571750"/>
            <a:ext cx="5965825" cy="165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ftr" idx="11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plain.tensor.ru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ranking_tren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wnloa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>
            <a:spLocks noGrp="1"/>
          </p:cNvSpPr>
          <p:nvPr>
            <p:ph type="title"/>
          </p:nvPr>
        </p:nvSpPr>
        <p:spPr>
          <a:xfrm>
            <a:off x="1371600" y="1956987"/>
            <a:ext cx="6400800" cy="669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ru-RU" sz="4000"/>
              <a:t>Проектирование БД</a:t>
            </a:r>
            <a:endParaRPr sz="4000"/>
          </a:p>
        </p:txBody>
      </p:sp>
      <p:sp>
        <p:nvSpPr>
          <p:cNvPr id="44" name="Google Shape;44;p1"/>
          <p:cNvSpPr txBox="1">
            <a:spLocks noGrp="1"/>
          </p:cNvSpPr>
          <p:nvPr>
            <p:ph type="body" idx="2"/>
          </p:nvPr>
        </p:nvSpPr>
        <p:spPr>
          <a:xfrm>
            <a:off x="1948800" y="3614555"/>
            <a:ext cx="5246400" cy="10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ru-RU" sz="2000"/>
              <a:t>Лекция. </a:t>
            </a:r>
            <a:r>
              <a:rPr lang="ru-RU" sz="2000" dirty="0" err="1"/>
              <a:t>Postgresql</a:t>
            </a:r>
            <a:r>
              <a:rPr lang="ru-RU" sz="2000" dirty="0"/>
              <a:t>.</a:t>
            </a:r>
            <a:endParaRPr sz="20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ru-RU" sz="2000" dirty="0"/>
              <a:t>Архитектура и основные операции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96cc680f3_0_54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Выполнение запроса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9" name="Google Shape;109;g1596cc680f3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0" y="1750813"/>
            <a:ext cx="4943475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1596cc680f3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4648" y="843925"/>
            <a:ext cx="3531599" cy="417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96cc680f3_0_48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Parser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7" name="Google Shape;117;g1596cc680f3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75" y="1371850"/>
            <a:ext cx="8778749" cy="36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96cc680f3_0_42"/>
          <p:cNvSpPr txBox="1">
            <a:spLocks noGrp="1"/>
          </p:cNvSpPr>
          <p:nvPr>
            <p:ph type="body" idx="1"/>
          </p:nvPr>
        </p:nvSpPr>
        <p:spPr>
          <a:xfrm>
            <a:off x="451175" y="1401577"/>
            <a:ext cx="8085900" cy="3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444"/>
              </a:spcBef>
              <a:spcAft>
                <a:spcPts val="0"/>
              </a:spcAft>
              <a:buNone/>
            </a:pPr>
            <a:endParaRPr/>
          </a:p>
          <a:p>
            <a:pPr marL="342900" lvl="0" indent="-201930" algn="just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1946BA"/>
              </a:buClr>
              <a:buSzPts val="2400"/>
              <a:buFont typeface="Arial"/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24" name="Google Shape;124;g1596cc680f3_0_42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Analyzer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5" name="Google Shape;125;g1596cc680f3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50" y="1301425"/>
            <a:ext cx="8713499" cy="378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96cc680f3_0_36"/>
          <p:cNvSpPr txBox="1">
            <a:spLocks noGrp="1"/>
          </p:cNvSpPr>
          <p:nvPr>
            <p:ph type="body" idx="1"/>
          </p:nvPr>
        </p:nvSpPr>
        <p:spPr>
          <a:xfrm>
            <a:off x="451175" y="1401577"/>
            <a:ext cx="8085900" cy="3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444"/>
              </a:spcBef>
              <a:spcAft>
                <a:spcPts val="0"/>
              </a:spcAft>
              <a:buNone/>
            </a:pPr>
            <a:endParaRPr/>
          </a:p>
          <a:p>
            <a:pPr marL="342900" lvl="0" indent="-201930" algn="just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1946BA"/>
              </a:buClr>
              <a:buSzPts val="2400"/>
              <a:buFont typeface="Arial"/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32" name="Google Shape;132;g1596cc680f3_0_36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Rewriter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3" name="Google Shape;133;g1596cc680f3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75" y="1366975"/>
            <a:ext cx="8951400" cy="30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96cc680f3_0_80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Planner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0" name="Google Shape;140;g1596cc680f3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325" y="1581303"/>
            <a:ext cx="6991350" cy="225714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596cc680f3_0_80"/>
          <p:cNvSpPr txBox="1"/>
          <p:nvPr/>
        </p:nvSpPr>
        <p:spPr>
          <a:xfrm>
            <a:off x="2358000" y="4430250"/>
            <a:ext cx="6328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Explain / Explain Analyze PostgreSQL </a:t>
            </a:r>
            <a:r>
              <a:rPr lang="ru-RU" sz="1700" u="sng">
                <a:solidFill>
                  <a:srgbClr val="1946BA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https://explain.tensor.ru/</a:t>
            </a:r>
            <a:endParaRPr sz="1700">
              <a:solidFill>
                <a:srgbClr val="1946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96cc680f3_0_106"/>
          <p:cNvSpPr txBox="1">
            <a:spLocks noGrp="1"/>
          </p:cNvSpPr>
          <p:nvPr>
            <p:ph type="title"/>
          </p:nvPr>
        </p:nvSpPr>
        <p:spPr>
          <a:xfrm>
            <a:off x="447676" y="-12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Planner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8" name="Google Shape;148;g1596cc680f3_0_106"/>
          <p:cNvPicPr preferRelativeResize="0"/>
          <p:nvPr/>
        </p:nvPicPr>
        <p:blipFill rotWithShape="1">
          <a:blip r:embed="rId3">
            <a:alphaModFix/>
          </a:blip>
          <a:srcRect t="3269"/>
          <a:stretch/>
        </p:blipFill>
        <p:spPr>
          <a:xfrm>
            <a:off x="215250" y="668450"/>
            <a:ext cx="7914225" cy="434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96cc680f3_0_86"/>
          <p:cNvSpPr txBox="1">
            <a:spLocks noGrp="1"/>
          </p:cNvSpPr>
          <p:nvPr>
            <p:ph type="body" idx="1"/>
          </p:nvPr>
        </p:nvSpPr>
        <p:spPr>
          <a:xfrm>
            <a:off x="451175" y="1401577"/>
            <a:ext cx="8085900" cy="3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444"/>
              </a:spcBef>
              <a:spcAft>
                <a:spcPts val="0"/>
              </a:spcAft>
              <a:buNone/>
            </a:pPr>
            <a:endParaRPr/>
          </a:p>
          <a:p>
            <a:pPr marL="342900" lvl="0" indent="-201930" algn="just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1946BA"/>
              </a:buClr>
              <a:buSzPts val="2400"/>
              <a:buFont typeface="Arial"/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55" name="Google Shape;155;g1596cc680f3_0_86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Executor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6" name="Google Shape;156;g1596cc680f3_0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261" y="1401575"/>
            <a:ext cx="4679477" cy="34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96cc680f3_0_92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Выполнение запроса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3" name="Google Shape;163;g1596cc680f3_0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00" y="1727900"/>
            <a:ext cx="5089924" cy="190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1596cc680f3_0_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7449" y="2930663"/>
            <a:ext cx="3594176" cy="187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96cc680f3_0_138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Процессы и память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1" name="Google Shape;171;g1596cc680f3_0_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650" y="1428650"/>
            <a:ext cx="7074576" cy="322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96cc680f3_0_145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Процессы и память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8" name="Google Shape;178;g1596cc680f3_0_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700" y="1371838"/>
            <a:ext cx="7186079" cy="3466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>
            <a:spLocks noGrp="1"/>
          </p:cNvSpPr>
          <p:nvPr>
            <p:ph type="body" idx="1"/>
          </p:nvPr>
        </p:nvSpPr>
        <p:spPr>
          <a:xfrm>
            <a:off x="3455425" y="4699525"/>
            <a:ext cx="46110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u="sng">
                <a:solidFill>
                  <a:srgbClr val="1946B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https://db-engines.com/en/ranking_trend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1" name="Google Shape;51;p2"/>
          <p:cNvSpPr txBox="1">
            <a:spLocks noGrp="1"/>
          </p:cNvSpPr>
          <p:nvPr>
            <p:ph type="title"/>
          </p:nvPr>
        </p:nvSpPr>
        <p:spPr>
          <a:xfrm>
            <a:off x="94651" y="-12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Рейтинг популярности СУБД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52" name="Google Shape;5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8535" y="720225"/>
            <a:ext cx="7338741" cy="39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596cc680f3_0_132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Пул соединений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5" name="Google Shape;185;g1596cc680f3_0_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075" y="1318825"/>
            <a:ext cx="7205401" cy="329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1596cc680f3_0_132"/>
          <p:cNvSpPr txBox="1"/>
          <p:nvPr/>
        </p:nvSpPr>
        <p:spPr>
          <a:xfrm>
            <a:off x="2084600" y="3743200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Пул: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ru-RU" sz="1800"/>
              <a:t>PgBouncer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ru-RU" sz="1800"/>
              <a:t>Pgpool-II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ru-RU" sz="1800"/>
              <a:t>Odyssey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596cc680f3_0_120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Блокировки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93" name="Google Shape;193;g1596cc680f3_0_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300" y="1119125"/>
            <a:ext cx="6055449" cy="38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5a428fcd24_0_15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Блокировка строк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00" name="Google Shape;200;g15a428fcd24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150" y="1448049"/>
            <a:ext cx="8388849" cy="28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5a428fcd24_0_0"/>
          <p:cNvSpPr txBox="1">
            <a:spLocks noGrp="1"/>
          </p:cNvSpPr>
          <p:nvPr>
            <p:ph type="title"/>
          </p:nvPr>
        </p:nvSpPr>
        <p:spPr>
          <a:xfrm>
            <a:off x="457201" y="-10562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Блокировка таблиц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07" name="Google Shape;207;g15a428fcd2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150" y="684550"/>
            <a:ext cx="5714424" cy="43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5a428fcd24_0_6"/>
          <p:cNvSpPr txBox="1">
            <a:spLocks noGrp="1"/>
          </p:cNvSpPr>
          <p:nvPr>
            <p:ph type="body" idx="1"/>
          </p:nvPr>
        </p:nvSpPr>
        <p:spPr>
          <a:xfrm>
            <a:off x="451175" y="1707800"/>
            <a:ext cx="8085900" cy="22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444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0000"/>
                </a:solidFill>
              </a:rPr>
              <a:t>Представление</a:t>
            </a:r>
            <a:r>
              <a:rPr lang="ru-RU"/>
              <a:t> pg_locks</a:t>
            </a:r>
            <a:endParaRPr/>
          </a:p>
          <a:p>
            <a:pPr marL="140970" lvl="0" indent="0" algn="just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1946BA"/>
              </a:buClr>
              <a:buSzPts val="24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1946BA"/>
              </a:buClr>
              <a:buSzPts val="2400"/>
              <a:buFont typeface="Arial"/>
              <a:buNone/>
            </a:pPr>
            <a:r>
              <a:rPr lang="ru-RU" sz="1900">
                <a:solidFill>
                  <a:srgbClr val="1946BA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ru-RU" sz="1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ru-RU" sz="1900">
                <a:solidFill>
                  <a:srgbClr val="1946BA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-RU" sz="1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pg_locks pl</a:t>
            </a:r>
            <a:endParaRPr sz="1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1946BA"/>
              </a:buClr>
              <a:buSzPts val="2400"/>
              <a:buFont typeface="Arial"/>
              <a:buNone/>
            </a:pPr>
            <a:r>
              <a:rPr lang="ru-RU" sz="1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-RU" sz="1900">
                <a:solidFill>
                  <a:srgbClr val="1946BA"/>
                </a:solidFill>
                <a:latin typeface="Courier New"/>
                <a:ea typeface="Courier New"/>
                <a:cs typeface="Courier New"/>
                <a:sym typeface="Courier New"/>
              </a:rPr>
              <a:t>LEFT JOIN</a:t>
            </a:r>
            <a:r>
              <a:rPr lang="ru-RU" sz="1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pg_stat_activity psa</a:t>
            </a:r>
            <a:endParaRPr sz="1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ru-RU" sz="1900">
                <a:solidFill>
                  <a:srgbClr val="1946BA"/>
                </a:solidFill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ru-RU" sz="1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pl.pid = psa.pid;</a:t>
            </a:r>
            <a:endParaRPr sz="3200">
              <a:solidFill>
                <a:srgbClr val="000000"/>
              </a:solidFill>
            </a:endParaRPr>
          </a:p>
        </p:txBody>
      </p:sp>
      <p:sp>
        <p:nvSpPr>
          <p:cNvPr id="214" name="Google Shape;214;g15a428fcd24_0_6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Информации о блокировках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596cc680f3_0_98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Операции выборки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221" name="Google Shape;221;g1596cc680f3_0_98"/>
          <p:cNvGraphicFramePr/>
          <p:nvPr/>
        </p:nvGraphicFramePr>
        <p:xfrm>
          <a:off x="276063" y="14411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{6F298CDE-D8D3-4472-AFE6-63E372C9C332}</a:tableStyleId>
              </a:tblPr>
              <a:tblGrid>
                <a:gridCol w="178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900" b="1">
                          <a:solidFill>
                            <a:srgbClr val="FFFFFF"/>
                          </a:solidFill>
                          <a:highlight>
                            <a:srgbClr val="1946BA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Операция</a:t>
                      </a:r>
                      <a:endParaRPr sz="1900" b="1">
                        <a:solidFill>
                          <a:srgbClr val="FFFFFF"/>
                        </a:solidFill>
                        <a:highlight>
                          <a:srgbClr val="1946BA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46B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 b="1">
                          <a:solidFill>
                            <a:srgbClr val="FFFFFF"/>
                          </a:solidFill>
                          <a:highlight>
                            <a:srgbClr val="1946BA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Действие</a:t>
                      </a:r>
                      <a:endParaRPr sz="1900" b="1">
                        <a:solidFill>
                          <a:srgbClr val="FFFFFF"/>
                        </a:solidFill>
                        <a:highlight>
                          <a:srgbClr val="1946BA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46B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 b="1">
                          <a:solidFill>
                            <a:srgbClr val="FFFFFF"/>
                          </a:solidFill>
                          <a:highlight>
                            <a:srgbClr val="1946BA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Оценка сложности</a:t>
                      </a:r>
                      <a:endParaRPr sz="1900" b="1">
                        <a:solidFill>
                          <a:srgbClr val="FFFFFF"/>
                        </a:solidFill>
                        <a:highlight>
                          <a:srgbClr val="1946BA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46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 b="1">
                          <a:solidFill>
                            <a:srgbClr val="1946B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Seq Scan</a:t>
                      </a:r>
                      <a:endParaRPr sz="1500" b="1">
                        <a:solidFill>
                          <a:srgbClr val="1946B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Делаем последовательный перебор всех строк базы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 b="1">
                          <a:solidFill>
                            <a:srgbClr val="1946B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Index Scan</a:t>
                      </a:r>
                      <a:endParaRPr sz="1500" b="1">
                        <a:solidFill>
                          <a:srgbClr val="1946B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Ищем по индексу, получаем из таблицы нужные строки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B-tree O(logN) 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Hash O(1)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 b="1">
                          <a:solidFill>
                            <a:srgbClr val="1946BA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Index Only Scan</a:t>
                      </a:r>
                      <a:endParaRPr sz="1500" b="1">
                        <a:solidFill>
                          <a:srgbClr val="1946B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Данные есть в индексе, ищем и получаем данные по условию нужные элементы в индексе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B-tree O(logN) 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Hash O(1)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 b="1">
                          <a:solidFill>
                            <a:srgbClr val="1946BA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Bitmap Scan</a:t>
                      </a:r>
                      <a:endParaRPr sz="1500" b="1">
                        <a:solidFill>
                          <a:srgbClr val="1946BA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Выбираем номера нужных строк по индексу и загружаем только нужные строки</a:t>
                      </a:r>
                      <a:endParaRPr sz="15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Index Scan</a:t>
                      </a:r>
                      <a:r>
                        <a:rPr lang="ru-RU" sz="1500"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(N)</a:t>
                      </a:r>
                      <a:r>
                        <a:rPr lang="ru-RU" sz="1500"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+ Seq Scan (M), M &lt;&lt; N</a:t>
                      </a:r>
                      <a:endParaRPr sz="150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a428fcd24_0_53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Операции соединения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228" name="Google Shape;228;g15a428fcd24_0_53"/>
          <p:cNvGraphicFramePr/>
          <p:nvPr/>
        </p:nvGraphicFramePr>
        <p:xfrm>
          <a:off x="276063" y="14411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{6F298CDE-D8D3-4472-AFE6-63E372C9C332}</a:tableStyleId>
              </a:tblPr>
              <a:tblGrid>
                <a:gridCol w="178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900" b="1">
                          <a:solidFill>
                            <a:srgbClr val="FFFFFF"/>
                          </a:solidFill>
                          <a:highlight>
                            <a:srgbClr val="1946BA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Операция</a:t>
                      </a:r>
                      <a:endParaRPr sz="1900" b="1">
                        <a:solidFill>
                          <a:srgbClr val="FFFFFF"/>
                        </a:solidFill>
                        <a:highlight>
                          <a:srgbClr val="1946BA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46B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 b="1">
                          <a:solidFill>
                            <a:srgbClr val="FFFFFF"/>
                          </a:solidFill>
                          <a:highlight>
                            <a:srgbClr val="1946BA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Действие</a:t>
                      </a:r>
                      <a:endParaRPr sz="1900" b="1">
                        <a:solidFill>
                          <a:srgbClr val="FFFFFF"/>
                        </a:solidFill>
                        <a:highlight>
                          <a:srgbClr val="1946BA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46B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900" b="1">
                          <a:solidFill>
                            <a:srgbClr val="FFFFFF"/>
                          </a:solidFill>
                          <a:highlight>
                            <a:srgbClr val="1946BA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Оценка сложности</a:t>
                      </a:r>
                      <a:endParaRPr sz="1900" b="1">
                        <a:solidFill>
                          <a:srgbClr val="FFFFFF"/>
                        </a:solidFill>
                        <a:highlight>
                          <a:srgbClr val="1946BA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46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Nested Loop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Для каждой строки из левой таблицы ищем подходящую строку в правой таблице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</a:t>
                      </a:r>
                      <a:r>
                        <a:rPr lang="ru-RU" sz="1850" b="1" baseline="30000">
                          <a:highlight>
                            <a:srgbClr val="FCFCFC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ru-RU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Hash Join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Для каждой строки из левой и правой таблицы считаем хэш, за счет чего уменьшается число переборов возможных вариантов соединения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O(N), в худшем O(N</a:t>
                      </a:r>
                      <a:r>
                        <a:rPr lang="ru-RU" sz="1850" b="1" baseline="30000">
                          <a:highlight>
                            <a:srgbClr val="FCFCFC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ru-RU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Merge Join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Сортируем по условию левую и правую таблицы, после чего объединяем два отсортированных списка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O(N*log(N))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5a428fcd24_0_72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Операции соединения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35" name="Google Shape;235;g15a428fcd24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900" y="1282700"/>
            <a:ext cx="6256901" cy="374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"/>
          <p:cNvSpPr txBox="1"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ru-RU"/>
              <a:t>Спасибо за внимание!</a:t>
            </a:r>
            <a:endParaRPr/>
          </a:p>
        </p:txBody>
      </p:sp>
      <p:sp>
        <p:nvSpPr>
          <p:cNvPr id="242" name="Google Shape;242;p12"/>
          <p:cNvSpPr txBox="1">
            <a:spLocks noGrp="1"/>
          </p:cNvSpPr>
          <p:nvPr>
            <p:ph type="body" idx="1"/>
          </p:nvPr>
        </p:nvSpPr>
        <p:spPr>
          <a:xfrm>
            <a:off x="457200" y="2490643"/>
            <a:ext cx="82296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ru-RU"/>
              <a:t>www.ifmo.ru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96cc680f3_0_0"/>
          <p:cNvSpPr txBox="1">
            <a:spLocks noGrp="1"/>
          </p:cNvSpPr>
          <p:nvPr>
            <p:ph type="body" idx="1"/>
          </p:nvPr>
        </p:nvSpPr>
        <p:spPr>
          <a:xfrm>
            <a:off x="451175" y="1401575"/>
            <a:ext cx="8159100" cy="28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444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000000"/>
                </a:solidFill>
              </a:rPr>
              <a:t>Объектно-реляционная СУБД с открытым исходным кодом.</a:t>
            </a:r>
            <a:endParaRPr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444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444"/>
              </a:spcBef>
              <a:spcAft>
                <a:spcPts val="0"/>
              </a:spcAft>
              <a:buNone/>
            </a:pPr>
            <a:r>
              <a:rPr lang="ru-RU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https://www.postgresql.org/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9" name="Google Shape;59;g1596cc680f3_0_0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PostgreSQL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0" name="Google Shape;60;g1596cc680f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8288" y="2432313"/>
            <a:ext cx="221932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596cc680f3_0_24"/>
          <p:cNvSpPr txBox="1">
            <a:spLocks noGrp="1"/>
          </p:cNvSpPr>
          <p:nvPr>
            <p:ph type="body" idx="1"/>
          </p:nvPr>
        </p:nvSpPr>
        <p:spPr>
          <a:xfrm>
            <a:off x="451175" y="1325375"/>
            <a:ext cx="80859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798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300"/>
              <a:buFont typeface="Arial"/>
              <a:buChar char="•"/>
            </a:pPr>
            <a:r>
              <a:rPr lang="ru-RU" sz="2300" dirty="0">
                <a:solidFill>
                  <a:srgbClr val="000000"/>
                </a:solidFill>
              </a:rPr>
              <a:t>Поддержка множества типов данных</a:t>
            </a:r>
            <a:endParaRPr sz="2300" dirty="0">
              <a:solidFill>
                <a:srgbClr val="000000"/>
              </a:solidFill>
            </a:endParaRPr>
          </a:p>
          <a:p>
            <a:pPr marL="342900" lvl="0" indent="-34798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300"/>
              <a:buFont typeface="Arial"/>
              <a:buChar char="•"/>
            </a:pPr>
            <a:r>
              <a:rPr lang="ru-RU" sz="2300" dirty="0">
                <a:solidFill>
                  <a:srgbClr val="000000"/>
                </a:solidFill>
              </a:rPr>
              <a:t>Одновременная модификация базы (MVCC)</a:t>
            </a:r>
            <a:endParaRPr sz="2300" dirty="0">
              <a:solidFill>
                <a:srgbClr val="000000"/>
              </a:solidFill>
            </a:endParaRPr>
          </a:p>
          <a:p>
            <a:pPr marL="342900" lvl="0" indent="-34798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300"/>
              <a:buFont typeface="Arial"/>
              <a:buChar char="•"/>
            </a:pPr>
            <a:r>
              <a:rPr lang="ru-RU" sz="2300" dirty="0">
                <a:solidFill>
                  <a:srgbClr val="000000"/>
                </a:solidFill>
              </a:rPr>
              <a:t>Работа с большими объемами</a:t>
            </a:r>
            <a:endParaRPr sz="2300" dirty="0">
              <a:solidFill>
                <a:srgbClr val="000000"/>
              </a:solidFill>
            </a:endParaRPr>
          </a:p>
          <a:p>
            <a:pPr marL="342900" lvl="0" indent="-34798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300"/>
              <a:buFont typeface="Arial"/>
              <a:buChar char="•"/>
            </a:pPr>
            <a:r>
              <a:rPr lang="ru-RU" sz="2300" dirty="0">
                <a:solidFill>
                  <a:srgbClr val="000000"/>
                </a:solidFill>
              </a:rPr>
              <a:t>Поддержка сложных запросов</a:t>
            </a:r>
            <a:endParaRPr sz="2300" dirty="0">
              <a:solidFill>
                <a:srgbClr val="000000"/>
              </a:solidFill>
            </a:endParaRPr>
          </a:p>
          <a:p>
            <a:pPr marL="342900" lvl="0" indent="-34798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300"/>
              <a:buFont typeface="Arial"/>
              <a:buChar char="•"/>
            </a:pPr>
            <a:r>
              <a:rPr lang="ru-RU" sz="2300" dirty="0">
                <a:solidFill>
                  <a:srgbClr val="000000"/>
                </a:solidFill>
              </a:rPr>
              <a:t>Возможность расширения</a:t>
            </a:r>
            <a:endParaRPr sz="2300" dirty="0">
              <a:solidFill>
                <a:srgbClr val="000000"/>
              </a:solidFill>
            </a:endParaRPr>
          </a:p>
          <a:p>
            <a:pPr marL="342900" lvl="0" indent="-34798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300"/>
              <a:buFont typeface="Arial"/>
              <a:buChar char="•"/>
            </a:pPr>
            <a:r>
              <a:rPr lang="ru-RU" sz="2300" dirty="0">
                <a:solidFill>
                  <a:srgbClr val="000000"/>
                </a:solidFill>
              </a:rPr>
              <a:t>Написание функций на нескольких языках</a:t>
            </a:r>
            <a:endParaRPr sz="2300" dirty="0">
              <a:solidFill>
                <a:srgbClr val="000000"/>
              </a:solidFill>
            </a:endParaRPr>
          </a:p>
          <a:p>
            <a:pPr marL="342900" lvl="0" indent="-34798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300"/>
              <a:buFont typeface="Arial"/>
              <a:buChar char="•"/>
            </a:pPr>
            <a:r>
              <a:rPr lang="ru-RU" sz="2300" dirty="0">
                <a:solidFill>
                  <a:srgbClr val="000000"/>
                </a:solidFill>
              </a:rPr>
              <a:t>Высокая мощность и широкая функциональность</a:t>
            </a:r>
            <a:endParaRPr sz="2300" dirty="0">
              <a:solidFill>
                <a:srgbClr val="000000"/>
              </a:solidFill>
            </a:endParaRPr>
          </a:p>
          <a:p>
            <a:pPr marL="342900" lvl="0" indent="-34798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300"/>
              <a:buFont typeface="Arial"/>
              <a:buChar char="•"/>
            </a:pPr>
            <a:r>
              <a:rPr lang="ru-RU" sz="2300" dirty="0" err="1">
                <a:solidFill>
                  <a:srgbClr val="000000"/>
                </a:solidFill>
              </a:rPr>
              <a:t>Open</a:t>
            </a:r>
            <a:r>
              <a:rPr lang="ru-RU" sz="2300" dirty="0">
                <a:solidFill>
                  <a:srgbClr val="000000"/>
                </a:solidFill>
              </a:rPr>
              <a:t> </a:t>
            </a:r>
            <a:r>
              <a:rPr lang="ru-RU" sz="2300" dirty="0" err="1">
                <a:solidFill>
                  <a:srgbClr val="000000"/>
                </a:solidFill>
              </a:rPr>
              <a:t>source</a:t>
            </a:r>
            <a:endParaRPr sz="2300" dirty="0">
              <a:solidFill>
                <a:srgbClr val="000000"/>
              </a:solidFill>
            </a:endParaRPr>
          </a:p>
          <a:p>
            <a:pPr marL="342900" lvl="0" indent="-34798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300"/>
              <a:buFont typeface="Arial"/>
              <a:buChar char="•"/>
            </a:pPr>
            <a:r>
              <a:rPr lang="ru-RU" sz="2300" dirty="0">
                <a:solidFill>
                  <a:srgbClr val="000000"/>
                </a:solidFill>
              </a:rPr>
              <a:t>Кроссплатформенность</a:t>
            </a:r>
            <a:endParaRPr sz="2300" dirty="0">
              <a:solidFill>
                <a:srgbClr val="000000"/>
              </a:solidFill>
            </a:endParaRPr>
          </a:p>
        </p:txBody>
      </p:sp>
      <p:sp>
        <p:nvSpPr>
          <p:cNvPr id="67" name="Google Shape;67;g1596cc680f3_0_24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 dirty="0">
                <a:solidFill>
                  <a:srgbClr val="000000"/>
                </a:solidFill>
              </a:rPr>
              <a:t>Преимущества </a:t>
            </a:r>
            <a:r>
              <a:rPr lang="ru-RU" dirty="0" err="1">
                <a:solidFill>
                  <a:srgbClr val="000000"/>
                </a:solidFill>
              </a:rPr>
              <a:t>PostgreSQL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96cc680f3_0_18"/>
          <p:cNvSpPr txBox="1">
            <a:spLocks noGrp="1"/>
          </p:cNvSpPr>
          <p:nvPr>
            <p:ph type="body" idx="1"/>
          </p:nvPr>
        </p:nvSpPr>
        <p:spPr>
          <a:xfrm>
            <a:off x="451175" y="1249175"/>
            <a:ext cx="7955100" cy="3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444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accent1"/>
                </a:solidFill>
              </a:rPr>
              <a:t>Ubuntu:</a:t>
            </a:r>
            <a:endParaRPr b="1">
              <a:solidFill>
                <a:schemeClr val="accent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444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946BA"/>
                </a:solidFill>
              </a:rPr>
              <a:t>sudo apt install </a:t>
            </a:r>
            <a:r>
              <a:rPr lang="ru-RU">
                <a:solidFill>
                  <a:srgbClr val="000000"/>
                </a:solidFill>
              </a:rPr>
              <a:t>postgresql postgresql-contrib</a:t>
            </a:r>
            <a:endParaRPr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accent1"/>
                </a:solidFill>
              </a:rPr>
              <a:t>MacOS:</a:t>
            </a:r>
            <a:endParaRPr b="1">
              <a:solidFill>
                <a:schemeClr val="accent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444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946BA"/>
                </a:solidFill>
              </a:rPr>
              <a:t>brew install</a:t>
            </a:r>
            <a:r>
              <a:rPr lang="ru-RU">
                <a:solidFill>
                  <a:srgbClr val="000000"/>
                </a:solidFill>
              </a:rPr>
              <a:t> postgresql</a:t>
            </a:r>
            <a:endParaRPr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accent1"/>
                </a:solidFill>
              </a:rPr>
              <a:t>Docker:</a:t>
            </a:r>
            <a:endParaRPr b="1">
              <a:solidFill>
                <a:schemeClr val="accent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444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946BA"/>
                </a:solidFill>
              </a:rPr>
              <a:t>docker run</a:t>
            </a:r>
            <a:r>
              <a:rPr lang="ru-RU">
                <a:solidFill>
                  <a:srgbClr val="000000"/>
                </a:solidFill>
              </a:rPr>
              <a:t> --name some-postgres -e POSTGRES_PASSWORD=mysecretpassword -d postgres</a:t>
            </a:r>
            <a:endParaRPr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accent1"/>
                </a:solidFill>
              </a:rPr>
              <a:t>Windows:</a:t>
            </a:r>
            <a:endParaRPr b="1">
              <a:solidFill>
                <a:schemeClr val="accent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444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946BA"/>
                </a:solidFill>
              </a:rPr>
              <a:t>Downloads:</a:t>
            </a:r>
            <a:r>
              <a:rPr lang="ru-RU">
                <a:solidFill>
                  <a:srgbClr val="000000"/>
                </a:solidFill>
              </a:rPr>
              <a:t> </a:t>
            </a:r>
            <a:r>
              <a:rPr lang="ru-RU" u="sng">
                <a:solidFill>
                  <a:srgbClr val="1946B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https://www.postgresql.org/download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4" name="Google Shape;74;g1596cc680f3_0_18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Установка PostgreSQL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96cc680f3_0_12"/>
          <p:cNvSpPr txBox="1">
            <a:spLocks noGrp="1"/>
          </p:cNvSpPr>
          <p:nvPr>
            <p:ph type="body" idx="1"/>
          </p:nvPr>
        </p:nvSpPr>
        <p:spPr>
          <a:xfrm>
            <a:off x="451175" y="1401575"/>
            <a:ext cx="8085900" cy="26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5433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946BA"/>
              </a:buClr>
              <a:buSzPts val="2400"/>
              <a:buFont typeface="Arial"/>
              <a:buChar char="•"/>
            </a:pPr>
            <a:r>
              <a:rPr lang="ru-RU" dirty="0" err="1">
                <a:solidFill>
                  <a:srgbClr val="000000"/>
                </a:solidFill>
              </a:rPr>
              <a:t>psql</a:t>
            </a:r>
            <a:endParaRPr dirty="0">
              <a:solidFill>
                <a:srgbClr val="000000"/>
              </a:solidFill>
            </a:endParaRPr>
          </a:p>
          <a:p>
            <a:pPr marL="342900" lvl="0" indent="-354330" algn="just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1946BA"/>
              </a:buClr>
              <a:buSzPts val="2400"/>
              <a:buFont typeface="Arial"/>
              <a:buChar char="•"/>
            </a:pPr>
            <a:r>
              <a:rPr lang="ru-RU" dirty="0" err="1">
                <a:solidFill>
                  <a:srgbClr val="000000"/>
                </a:solidFill>
              </a:rPr>
              <a:t>PgAdmin</a:t>
            </a:r>
            <a:endParaRPr dirty="0">
              <a:solidFill>
                <a:srgbClr val="000000"/>
              </a:solidFill>
            </a:endParaRPr>
          </a:p>
          <a:p>
            <a:pPr marL="342900" lvl="0" indent="-354330" algn="just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1946BA"/>
              </a:buClr>
              <a:buSzPts val="2400"/>
              <a:buFont typeface="Arial"/>
              <a:buChar char="•"/>
            </a:pPr>
            <a:r>
              <a:rPr lang="ru-RU">
                <a:solidFill>
                  <a:srgbClr val="000000"/>
                </a:solidFill>
              </a:rPr>
              <a:t>DBeaver</a:t>
            </a:r>
            <a:endParaRPr dirty="0">
              <a:solidFill>
                <a:srgbClr val="000000"/>
              </a:solidFill>
            </a:endParaRPr>
          </a:p>
          <a:p>
            <a:pPr marL="342900" lvl="0" indent="-354330" algn="just" rtl="0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Clr>
                <a:srgbClr val="1946BA"/>
              </a:buClr>
              <a:buSzPts val="2400"/>
              <a:buFont typeface="Arial"/>
              <a:buChar char="•"/>
            </a:pPr>
            <a:r>
              <a:rPr lang="ru-RU" dirty="0" err="1">
                <a:solidFill>
                  <a:srgbClr val="000000"/>
                </a:solidFill>
              </a:rPr>
              <a:t>DataGrip</a:t>
            </a:r>
            <a:endParaRPr sz="2500" dirty="0">
              <a:solidFill>
                <a:srgbClr val="000000"/>
              </a:solidFill>
            </a:endParaRPr>
          </a:p>
        </p:txBody>
      </p:sp>
      <p:sp>
        <p:nvSpPr>
          <p:cNvPr id="81" name="Google Shape;81;g1596cc680f3_0_12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 dirty="0">
                <a:solidFill>
                  <a:srgbClr val="000000"/>
                </a:solidFill>
              </a:rPr>
              <a:t>Клиенты </a:t>
            </a:r>
            <a:r>
              <a:rPr lang="ru-RU" dirty="0" err="1">
                <a:solidFill>
                  <a:srgbClr val="000000"/>
                </a:solidFill>
              </a:rPr>
              <a:t>PostgreSQL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96cc680f3_0_6"/>
          <p:cNvSpPr txBox="1">
            <a:spLocks noGrp="1"/>
          </p:cNvSpPr>
          <p:nvPr>
            <p:ph type="body" idx="1"/>
          </p:nvPr>
        </p:nvSpPr>
        <p:spPr>
          <a:xfrm>
            <a:off x="451175" y="1401575"/>
            <a:ext cx="80859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444"/>
              </a:spcBef>
              <a:spcAft>
                <a:spcPts val="0"/>
              </a:spcAft>
              <a:buNone/>
            </a:pPr>
            <a:r>
              <a:rPr lang="ru-RU"/>
              <a:t>• </a:t>
            </a:r>
            <a:r>
              <a:rPr lang="ru-RU">
                <a:solidFill>
                  <a:srgbClr val="000000"/>
                </a:solidFill>
              </a:rPr>
              <a:t>Числовые типы (в том числе тип money)</a:t>
            </a:r>
            <a:endParaRPr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444"/>
              </a:spcBef>
              <a:spcAft>
                <a:spcPts val="0"/>
              </a:spcAft>
              <a:buNone/>
            </a:pPr>
            <a:r>
              <a:rPr lang="ru-RU"/>
              <a:t>• </a:t>
            </a:r>
            <a:r>
              <a:rPr lang="ru-RU">
                <a:solidFill>
                  <a:srgbClr val="000000"/>
                </a:solidFill>
              </a:rPr>
              <a:t>Символьные типы</a:t>
            </a:r>
            <a:endParaRPr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444"/>
              </a:spcBef>
              <a:spcAft>
                <a:spcPts val="0"/>
              </a:spcAft>
              <a:buNone/>
            </a:pPr>
            <a:r>
              <a:rPr lang="ru-RU"/>
              <a:t>• </a:t>
            </a:r>
            <a:r>
              <a:rPr lang="ru-RU">
                <a:solidFill>
                  <a:srgbClr val="000000"/>
                </a:solidFill>
              </a:rPr>
              <a:t>Бинарные данные</a:t>
            </a:r>
            <a:endParaRPr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444"/>
              </a:spcBef>
              <a:spcAft>
                <a:spcPts val="0"/>
              </a:spcAft>
              <a:buNone/>
            </a:pPr>
            <a:r>
              <a:rPr lang="ru-RU"/>
              <a:t>• </a:t>
            </a:r>
            <a:r>
              <a:rPr lang="ru-RU">
                <a:solidFill>
                  <a:srgbClr val="000000"/>
                </a:solidFill>
              </a:rPr>
              <a:t>Типы для работы с датами и временем</a:t>
            </a:r>
            <a:endParaRPr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444"/>
              </a:spcBef>
              <a:spcAft>
                <a:spcPts val="0"/>
              </a:spcAft>
              <a:buNone/>
            </a:pPr>
            <a:r>
              <a:rPr lang="ru-RU"/>
              <a:t>• </a:t>
            </a:r>
            <a:r>
              <a:rPr lang="ru-RU">
                <a:solidFill>
                  <a:srgbClr val="000000"/>
                </a:solidFill>
              </a:rPr>
              <a:t>Логический тип</a:t>
            </a:r>
            <a:endParaRPr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444"/>
              </a:spcBef>
              <a:spcAft>
                <a:spcPts val="0"/>
              </a:spcAft>
              <a:buNone/>
            </a:pPr>
            <a:r>
              <a:rPr lang="ru-RU"/>
              <a:t>• </a:t>
            </a:r>
            <a:r>
              <a:rPr lang="ru-RU">
                <a:solidFill>
                  <a:srgbClr val="000000"/>
                </a:solidFill>
              </a:rPr>
              <a:t>Геометрические типы</a:t>
            </a:r>
            <a:endParaRPr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444"/>
              </a:spcBef>
              <a:spcAft>
                <a:spcPts val="0"/>
              </a:spcAft>
              <a:buNone/>
            </a:pPr>
            <a:r>
              <a:rPr lang="ru-RU"/>
              <a:t>• </a:t>
            </a:r>
            <a:r>
              <a:rPr lang="ru-RU">
                <a:solidFill>
                  <a:srgbClr val="000000"/>
                </a:solidFill>
              </a:rPr>
              <a:t>Прочие (json, jsonb, uuid, xml, array, …)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8" name="Google Shape;88;g1596cc680f3_0_6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 dirty="0">
                <a:solidFill>
                  <a:srgbClr val="000000"/>
                </a:solidFill>
              </a:rPr>
              <a:t>Типы данных </a:t>
            </a:r>
            <a:r>
              <a:rPr lang="ru-RU" dirty="0" err="1">
                <a:solidFill>
                  <a:srgbClr val="000000"/>
                </a:solidFill>
              </a:rPr>
              <a:t>PostgreSQL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96cc680f3_0_66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Логическое устройство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5" name="Google Shape;95;g1596cc680f3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00" y="1795601"/>
            <a:ext cx="8316949" cy="227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96cc680f3_0_60"/>
          <p:cNvSpPr txBox="1">
            <a:spLocks noGrp="1"/>
          </p:cNvSpPr>
          <p:nvPr>
            <p:ph type="title"/>
          </p:nvPr>
        </p:nvSpPr>
        <p:spPr>
          <a:xfrm>
            <a:off x="457201" y="751438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000000"/>
                </a:solidFill>
              </a:rPr>
              <a:t>Клиент-серверное взаимодействие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2" name="Google Shape;102;g1596cc680f3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340" y="1581950"/>
            <a:ext cx="6833325" cy="27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465</Words>
  <Application>Microsoft Office PowerPoint</Application>
  <PresentationFormat>Экран (16:9)</PresentationFormat>
  <Paragraphs>130</Paragraphs>
  <Slides>28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Arial</vt:lpstr>
      <vt:lpstr>Calibri</vt:lpstr>
      <vt:lpstr>Courier New</vt:lpstr>
      <vt:lpstr>Cover</vt:lpstr>
      <vt:lpstr>Проектирование БД</vt:lpstr>
      <vt:lpstr>Рейтинг популярности СУБД</vt:lpstr>
      <vt:lpstr>PostgreSQL</vt:lpstr>
      <vt:lpstr>Преимущества PostgreSQL</vt:lpstr>
      <vt:lpstr>Установка PostgreSQL</vt:lpstr>
      <vt:lpstr>Клиенты PostgreSQL</vt:lpstr>
      <vt:lpstr>Типы данных PostgreSQL</vt:lpstr>
      <vt:lpstr>Логическое устройство</vt:lpstr>
      <vt:lpstr>Клиент-серверное взаимодействие</vt:lpstr>
      <vt:lpstr>Выполнение запроса</vt:lpstr>
      <vt:lpstr>Parser</vt:lpstr>
      <vt:lpstr>Analyzer</vt:lpstr>
      <vt:lpstr>Rewriter</vt:lpstr>
      <vt:lpstr>Planner</vt:lpstr>
      <vt:lpstr>Planner</vt:lpstr>
      <vt:lpstr>Executor</vt:lpstr>
      <vt:lpstr>Выполнение запроса</vt:lpstr>
      <vt:lpstr>Процессы и память</vt:lpstr>
      <vt:lpstr>Процессы и память</vt:lpstr>
      <vt:lpstr>Пул соединений</vt:lpstr>
      <vt:lpstr>Блокировки</vt:lpstr>
      <vt:lpstr>Блокировка строк</vt:lpstr>
      <vt:lpstr>Блокировка таблиц</vt:lpstr>
      <vt:lpstr>Информации о блокировках</vt:lpstr>
      <vt:lpstr>Операции выборки</vt:lpstr>
      <vt:lpstr>Операции соединения</vt:lpstr>
      <vt:lpstr>Операции соединения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БД</dc:title>
  <dc:creator>Al</dc:creator>
  <cp:lastModifiedBy>Belykh, Anastasia</cp:lastModifiedBy>
  <cp:revision>3</cp:revision>
  <dcterms:created xsi:type="dcterms:W3CDTF">2014-06-27T12:30:22Z</dcterms:created>
  <dcterms:modified xsi:type="dcterms:W3CDTF">2024-04-03T09:17:12Z</dcterms:modified>
</cp:coreProperties>
</file>