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9" r:id="rId3"/>
    <p:sldId id="257" r:id="rId4"/>
    <p:sldId id="258" r:id="rId5"/>
    <p:sldId id="277" r:id="rId6"/>
    <p:sldId id="278" r:id="rId7"/>
    <p:sldId id="259" r:id="rId8"/>
    <p:sldId id="260" r:id="rId9"/>
    <p:sldId id="280" r:id="rId10"/>
    <p:sldId id="281" r:id="rId11"/>
    <p:sldId id="282" r:id="rId12"/>
    <p:sldId id="275" r:id="rId13"/>
    <p:sldId id="276" r:id="rId14"/>
    <p:sldId id="261" r:id="rId15"/>
    <p:sldId id="283" r:id="rId16"/>
    <p:sldId id="262" r:id="rId17"/>
    <p:sldId id="285" r:id="rId18"/>
    <p:sldId id="263" r:id="rId19"/>
    <p:sldId id="286" r:id="rId20"/>
    <p:sldId id="264" r:id="rId21"/>
    <p:sldId id="287" r:id="rId22"/>
    <p:sldId id="265" r:id="rId23"/>
    <p:sldId id="288" r:id="rId24"/>
    <p:sldId id="266" r:id="rId25"/>
    <p:sldId id="272" r:id="rId26"/>
    <p:sldId id="289" r:id="rId27"/>
    <p:sldId id="273" r:id="rId28"/>
    <p:sldId id="274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2E/zcWQCMck1eqVrNovmO1GG/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7" autoAdjust="0"/>
  </p:normalViewPr>
  <p:slideViewPr>
    <p:cSldViewPr snapToGrid="0">
      <p:cViewPr>
        <p:scale>
          <a:sx n="100" d="100"/>
          <a:sy n="100" d="100"/>
        </p:scale>
        <p:origin x="336" y="264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13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9a2767d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39a2767d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39a2767d9a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9a2767d9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39a2767d9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39a2767d9a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a2767d9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39a2767d9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9a2767d9a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9a2767d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39a2767d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9a2767d9a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9a2767d9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39a2767d9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9a2767d9a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0" dirty="0"/>
          </a:p>
        </p:txBody>
      </p:sp>
      <p:sp>
        <p:nvSpPr>
          <p:cNvPr id="69" name="Google Shape;6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23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9a2767d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39a2767d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39a2767d9a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9a2767d9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39a2767d9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39a2767d9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9a2767d9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39a2767d9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39a2767d9a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15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5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2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9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371600" y="1956987"/>
            <a:ext cx="6400800" cy="66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4000"/>
              <a:t>Проектирование БД</a:t>
            </a:r>
            <a:endParaRPr sz="4000"/>
          </a:p>
        </p:txBody>
      </p:sp>
      <p:sp>
        <p:nvSpPr>
          <p:cNvPr id="44" name="Google Shape;44;p1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5246483" cy="102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2000"/>
            </a:pPr>
            <a:r>
              <a:rPr lang="ru-RU" sz="2000" dirty="0"/>
              <a:t>Лекция 3. Сравнение реляционных и </a:t>
            </a:r>
            <a:r>
              <a:rPr lang="ru-RU" sz="2000" dirty="0" err="1"/>
              <a:t>нереляционных</a:t>
            </a:r>
            <a:r>
              <a:rPr lang="ru-RU" sz="2000" dirty="0"/>
              <a:t> </a:t>
            </a:r>
            <a:r>
              <a:rPr lang="ru-RU" sz="2000"/>
              <a:t>баз данных 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B4E652F-299A-49A7-9868-4926FE64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599" cy="294303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b="1" dirty="0">
                <a:solidFill>
                  <a:srgbClr val="000000"/>
                </a:solidFill>
              </a:rPr>
              <a:t>Правило добавления, обновления и удаления:</a:t>
            </a:r>
            <a:r>
              <a:rPr lang="ru-RU" dirty="0">
                <a:solidFill>
                  <a:srgbClr val="000000"/>
                </a:solidFill>
              </a:rPr>
              <a:t> операции вставки, модификации и удаления данных поддерживались не только по отношению к одной строке, но по отношению к любому множеству строк.</a:t>
            </a:r>
          </a:p>
          <a:p>
            <a:pPr lvl="0"/>
            <a:r>
              <a:rPr lang="ru-RU" b="1" dirty="0">
                <a:solidFill>
                  <a:srgbClr val="000000"/>
                </a:solidFill>
              </a:rPr>
              <a:t>Физическая независимость данных: </a:t>
            </a:r>
            <a:r>
              <a:rPr lang="ru-RU" dirty="0">
                <a:solidFill>
                  <a:srgbClr val="000000"/>
                </a:solidFill>
              </a:rPr>
              <a:t>приложения не должны зависеть от используемых способов хранения данных на носителях и от аппаратного обеспечения компьютеров.</a:t>
            </a:r>
          </a:p>
          <a:p>
            <a:pPr lvl="0"/>
            <a:r>
              <a:rPr lang="ru-RU" b="1" dirty="0">
                <a:solidFill>
                  <a:srgbClr val="000000"/>
                </a:solidFill>
              </a:rPr>
              <a:t>Логическая независимость данных:</a:t>
            </a:r>
            <a:r>
              <a:rPr lang="ru-RU" dirty="0">
                <a:solidFill>
                  <a:srgbClr val="000000"/>
                </a:solidFill>
              </a:rPr>
              <a:t> прикладные программы и утилиты для работы с данными должны на логическом уровне оставаться нетронутыми при внесении в таблицы любых изменений. 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19BD531-184B-4C69-A9DC-77966E3E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12 правил Кодда, реляционная СУБД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5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B4E652F-299A-49A7-9868-4926FE64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599" cy="294303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b="1" dirty="0">
                <a:solidFill>
                  <a:srgbClr val="000000"/>
                </a:solidFill>
              </a:rPr>
              <a:t>Независимость контроля целостности: </a:t>
            </a:r>
            <a:r>
              <a:rPr lang="ru-RU" dirty="0">
                <a:solidFill>
                  <a:srgbClr val="000000"/>
                </a:solidFill>
              </a:rPr>
              <a:t>вся информация, необходимая для поддержания целостности, должна находиться в словаре данных, а не в прикладной программе. Язык для работы с данными должен выполнять проверку входных данных и автоматически поддерживать целостность данных.</a:t>
            </a:r>
          </a:p>
          <a:p>
            <a:pPr lvl="0"/>
            <a:r>
              <a:rPr lang="ru-RU" b="1" dirty="0">
                <a:solidFill>
                  <a:srgbClr val="000000"/>
                </a:solidFill>
              </a:rPr>
              <a:t>Дистрибутивная независимость: </a:t>
            </a:r>
            <a:r>
              <a:rPr lang="ru-RU" dirty="0">
                <a:solidFill>
                  <a:srgbClr val="000000"/>
                </a:solidFill>
              </a:rPr>
              <a:t>не должно быть зависимости от потребностей конкретного клиента. Язык БД  должен обеспечивать возможность работы с распределенными данными, расположенными на других компьютерных системах. Перенос базы данных на другой компьютер не должен оказывать влияния на приложения.</a:t>
            </a:r>
          </a:p>
          <a:p>
            <a:pPr lvl="0"/>
            <a:r>
              <a:rPr lang="ru-RU" b="1" dirty="0">
                <a:solidFill>
                  <a:srgbClr val="000000"/>
                </a:solidFill>
              </a:rPr>
              <a:t>Согласование языковых уровней:</a:t>
            </a:r>
            <a:r>
              <a:rPr lang="ru-RU" dirty="0">
                <a:solidFill>
                  <a:srgbClr val="000000"/>
                </a:solidFill>
              </a:rPr>
              <a:t> должна отсутствовать возможность обойти правила и условия целостности, выраженные на реляционном языке высокого уровня. 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19BD531-184B-4C69-A9DC-77966E3E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12 правил Кодда, реляционная СУБД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12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55DFDE4-E7A5-4000-A3AF-D94EFD83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321041" cy="294303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ru-RU" sz="1200" dirty="0">
                <a:solidFill>
                  <a:srgbClr val="000000"/>
                </a:solidFill>
              </a:rPr>
              <a:t>Простота и доступность для понимания конечным пользователем. Единственной информационной конструкцией является таблица.</a:t>
            </a:r>
          </a:p>
          <a:p>
            <a:r>
              <a:rPr lang="ru-RU" sz="1200" dirty="0">
                <a:solidFill>
                  <a:srgbClr val="000000"/>
                </a:solidFill>
              </a:rPr>
              <a:t>Строгие правила, базирующиеся на математическом аппарате.</a:t>
            </a:r>
          </a:p>
          <a:p>
            <a:r>
              <a:rPr lang="ru-RU" sz="1200" dirty="0">
                <a:solidFill>
                  <a:srgbClr val="000000"/>
                </a:solidFill>
              </a:rPr>
              <a:t>Полная независимость данных. При изменении структуры реляционной БД изменения, которые требуется произвести в прикладных программах, как правило, минимальны.</a:t>
            </a:r>
          </a:p>
          <a:p>
            <a:r>
              <a:rPr lang="ru-RU" sz="1200" dirty="0">
                <a:solidFill>
                  <a:srgbClr val="000000"/>
                </a:solidFill>
              </a:rPr>
              <a:t>Целостность данных: первичные ключи, внешние ключи и контрольные ограничения для обеспечения целостности данных.</a:t>
            </a:r>
          </a:p>
          <a:p>
            <a:r>
              <a:rPr lang="ru-RU" sz="1200" dirty="0">
                <a:solidFill>
                  <a:srgbClr val="000000"/>
                </a:solidFill>
              </a:rPr>
              <a:t>Масштабируемость: легко масштабируются по мере необходимости, позволяют обрабатывать большие объемы данных, могут поддерживать одновременную работу нескольких пользователей и приложений.</a:t>
            </a:r>
          </a:p>
          <a:p>
            <a:r>
              <a:rPr lang="ru-RU" sz="1200" dirty="0">
                <a:solidFill>
                  <a:srgbClr val="000000"/>
                </a:solidFill>
              </a:rPr>
              <a:t>Гибкость: можно добавлять, удалять или изменять таблицы в соответствии с изменяющимися требованиями к данным.</a:t>
            </a:r>
          </a:p>
          <a:p>
            <a:r>
              <a:rPr lang="ru-RU" sz="1200" dirty="0">
                <a:solidFill>
                  <a:srgbClr val="000000"/>
                </a:solidFill>
              </a:rPr>
              <a:t>Простота использования: язык SQL прост в использовании и обеспечивает стандартный и последовательный способ взаимодействия с базой данных.</a:t>
            </a:r>
          </a:p>
          <a:p>
            <a:r>
              <a:rPr lang="ru-RU" sz="1200" dirty="0">
                <a:solidFill>
                  <a:srgbClr val="000000"/>
                </a:solidFill>
              </a:rPr>
              <a:t>Безопасность данных: предоставляет встроенные функции безопасности, такие как контроль доступа и аутентификация пользователей.</a:t>
            </a:r>
          </a:p>
          <a:p>
            <a:r>
              <a:rPr lang="ru-RU" sz="1200" dirty="0">
                <a:solidFill>
                  <a:srgbClr val="000000"/>
                </a:solidFill>
              </a:rPr>
              <a:t>Согласованность данных: использует транзакции для обеспечения согласованности и надежности данных даже во время сбоя или перерыва в работе системы.</a:t>
            </a:r>
          </a:p>
          <a:p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5CB5BFC-C113-4B2B-AE38-4B2E025D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Достоинства реляционной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86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D163CA0-3C73-45CE-AA66-8441A2D6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455420"/>
            <a:ext cx="8229599" cy="324754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1800" dirty="0">
                <a:solidFill>
                  <a:srgbClr val="000000"/>
                </a:solidFill>
              </a:rPr>
              <a:t>Относительно медленный доступ к данным</a:t>
            </a:r>
          </a:p>
          <a:p>
            <a:pPr lvl="0"/>
            <a:r>
              <a:rPr lang="ru-RU" sz="1800" dirty="0">
                <a:solidFill>
                  <a:srgbClr val="000000"/>
                </a:solidFill>
              </a:rPr>
              <a:t>Трудность в создании БД основанной на реляционной модели, необходимо продумать структуру таблиц и связей. Неправильное проектирование может привести к неэффективному использованию ресурсов и затруднить разработку запросов</a:t>
            </a:r>
          </a:p>
          <a:p>
            <a:pPr lvl="0"/>
            <a:r>
              <a:rPr lang="ru-RU" sz="1800" dirty="0">
                <a:solidFill>
                  <a:srgbClr val="000000"/>
                </a:solidFill>
              </a:rPr>
              <a:t>Трудность в переводе в таблицу сложных отношений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Избыточность данных: одни и те же данные могут повторяться в нескольких таблицах</a:t>
            </a:r>
          </a:p>
          <a:p>
            <a:pPr lvl="0"/>
            <a:r>
              <a:rPr lang="ru-RU" sz="1800" dirty="0">
                <a:solidFill>
                  <a:srgbClr val="000000"/>
                </a:solidFill>
              </a:rPr>
              <a:t>Требуется относительно большой объем памяти</a:t>
            </a:r>
          </a:p>
          <a:p>
            <a:pPr lvl="0"/>
            <a:r>
              <a:rPr lang="ru-RU" sz="1800" dirty="0">
                <a:solidFill>
                  <a:srgbClr val="000000"/>
                </a:solidFill>
              </a:rPr>
              <a:t>Сложность работы с иерархическими данными (такими как деревья или графы). Для работы с такими данными требуется дополнительная обработка и оптимизация запросов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881519E-8291-42AC-A229-F6C6F9C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Недостатки реляционной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68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9a2767d9a_0_28"/>
          <p:cNvSpPr txBox="1">
            <a:spLocks noGrp="1"/>
          </p:cNvSpPr>
          <p:nvPr>
            <p:ph type="body" idx="1"/>
          </p:nvPr>
        </p:nvSpPr>
        <p:spPr>
          <a:xfrm>
            <a:off x="298776" y="1698625"/>
            <a:ext cx="8617500" cy="26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433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Устранение недостатков реляционной модели.</a:t>
            </a:r>
            <a:endParaRPr dirty="0">
              <a:solidFill>
                <a:srgbClr val="000000"/>
              </a:solidFill>
            </a:endParaRPr>
          </a:p>
          <a:p>
            <a:pPr marL="342900" lvl="0" indent="-35433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Естественное представление объектов реального мира.</a:t>
            </a:r>
            <a:endParaRPr dirty="0">
              <a:solidFill>
                <a:srgbClr val="000000"/>
              </a:solidFill>
            </a:endParaRPr>
          </a:p>
          <a:p>
            <a:pPr marL="342900" lvl="0" indent="-35433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Работа со сложными объектами.</a:t>
            </a:r>
            <a:endParaRPr dirty="0">
              <a:solidFill>
                <a:srgbClr val="000000"/>
              </a:solidFill>
            </a:endParaRPr>
          </a:p>
          <a:p>
            <a:pPr marL="342900" lvl="0" indent="-35433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Расширение базовых типов данных.</a:t>
            </a:r>
            <a:endParaRPr dirty="0">
              <a:solidFill>
                <a:srgbClr val="000000"/>
              </a:solidFill>
            </a:endParaRPr>
          </a:p>
          <a:p>
            <a:pPr marL="342900" lvl="0" indent="-35433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Повышение технологичности в целом.</a:t>
            </a:r>
            <a:endParaRPr dirty="0">
              <a:solidFill>
                <a:srgbClr val="000000"/>
              </a:solidFill>
            </a:endParaRPr>
          </a:p>
          <a:p>
            <a:pPr marL="342900" lvl="0" indent="-35433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Улучшение интеграции с другими СУБД.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9" name="Google Shape;79;g139a2767d9a_0_2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Аспекты создания объектно-ориентированная модели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D6225D7-1287-457E-9A14-1E5433CD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599" cy="294303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Данные оформлены в виде моделей объектов, включающих прикладные программы, которые управляются внешними событиями.</a:t>
            </a:r>
          </a:p>
          <a:p>
            <a:r>
              <a:rPr lang="ru-RU" dirty="0">
                <a:solidFill>
                  <a:srgbClr val="000000"/>
                </a:solidFill>
              </a:rPr>
              <a:t>Объектно-ориентированные модели представления данных позволяют идентифицировать отдельные записи базы. Между записями базы данных и функциями их обработки формируются определенные взаимосвязи с помощью механизмов, похожих на соответствующие средства в объектно-ориентированных языках программирования.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71DE2EB-2B50-46C6-B4ED-CE520F7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Объектно-ориентированная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2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9a2767d9a_0_21"/>
          <p:cNvSpPr txBox="1">
            <a:spLocks noGrp="1"/>
          </p:cNvSpPr>
          <p:nvPr>
            <p:ph type="title"/>
          </p:nvPr>
        </p:nvSpPr>
        <p:spPr>
          <a:xfrm>
            <a:off x="457200" y="751450"/>
            <a:ext cx="83910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Объектно-ориентированная модель данных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g139a2767d9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925" y="1326525"/>
            <a:ext cx="3756650" cy="35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D6225D7-1287-457E-9A14-1E5433CD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790417"/>
            <a:ext cx="8229599" cy="294303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Возможно представить сложные по структуре объекты более простыми моделями</a:t>
            </a:r>
          </a:p>
          <a:p>
            <a:r>
              <a:rPr lang="ru-RU" dirty="0">
                <a:solidFill>
                  <a:srgbClr val="000000"/>
                </a:solidFill>
              </a:rPr>
              <a:t>Более легкое моделирование связей</a:t>
            </a:r>
          </a:p>
          <a:p>
            <a:r>
              <a:rPr lang="ru-RU" dirty="0">
                <a:solidFill>
                  <a:srgbClr val="000000"/>
                </a:solidFill>
              </a:rPr>
              <a:t>Большая эффективность и производительность </a:t>
            </a:r>
          </a:p>
          <a:p>
            <a:r>
              <a:rPr lang="ru-RU" dirty="0">
                <a:solidFill>
                  <a:srgbClr val="000000"/>
                </a:solidFill>
              </a:rPr>
              <a:t>Отсутствует проблема несоответствия модели данных в приложении и БД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71DE2EB-2B50-46C6-B4ED-CE520F7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Достоинства объектно-ориентированной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79891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9a2767d9a_0_9"/>
          <p:cNvSpPr txBox="1">
            <a:spLocks noGrp="1"/>
          </p:cNvSpPr>
          <p:nvPr>
            <p:ph type="body" idx="1"/>
          </p:nvPr>
        </p:nvSpPr>
        <p:spPr>
          <a:xfrm>
            <a:off x="298776" y="1546225"/>
            <a:ext cx="8515500" cy="26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433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Отсутствие универсальной модели данных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Отсутствие современных общепризнанных стандартов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Высокая сложность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Сложность оптимизации запросов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Низкая производительность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3" name="Google Shape;93;g139a2767d9a_0_9"/>
          <p:cNvSpPr txBox="1">
            <a:spLocks noGrp="1"/>
          </p:cNvSpPr>
          <p:nvPr>
            <p:ph type="title"/>
          </p:nvPr>
        </p:nvSpPr>
        <p:spPr>
          <a:xfrm>
            <a:off x="457200" y="751450"/>
            <a:ext cx="85155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Недостатки объектно-ориентированной СУБД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A68D9EA-6EE3-478D-8532-67616EA5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98181" cy="294303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Объектно-реляционная СУБД</a:t>
            </a:r>
            <a:r>
              <a:rPr lang="ru-RU" dirty="0">
                <a:solidFill>
                  <a:srgbClr val="000000"/>
                </a:solidFill>
              </a:rPr>
              <a:t> — реляционная СУБД, поддерживающая некоторые технологии, присущие объектно-ориентированным СУБД и реализующие объектно-ориентированный подход: объекты, классы и наследование реализованы в структуре баз данных и языке запросов. 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FE428D3-F2BE-4335-B1B9-E977368E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Объектно-реляционная СУБД </a:t>
            </a:r>
          </a:p>
        </p:txBody>
      </p:sp>
    </p:spTree>
    <p:extLst>
      <p:ext uri="{BB962C8B-B14F-4D97-AF65-F5344CB8AC3E}">
        <p14:creationId xmlns:p14="http://schemas.microsoft.com/office/powerpoint/2010/main" val="17817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AD94A3D-F388-40DC-BE6E-CB9A328D7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599" cy="2943032"/>
          </a:xfrm>
        </p:spPr>
        <p:txBody>
          <a:bodyPr>
            <a:normAutofit fontScale="77500" lnSpcReduction="20000"/>
          </a:bodyPr>
          <a:lstStyle/>
          <a:p>
            <a:pPr marL="76200" indent="0">
              <a:buNone/>
            </a:pPr>
            <a:r>
              <a:rPr lang="ru-RU" dirty="0">
                <a:solidFill>
                  <a:srgbClr val="000000"/>
                </a:solidFill>
              </a:rPr>
              <a:t>Реляционная модель - это модель данных, которая используется для проектирования и управления данными в реляционной базе данных. Реляционная модель была представлена Эдгаром Ф. Коддом в 1970 году, и с тех пор она стала наиболее широко используемой моделью данных для современных баз данных.</a:t>
            </a:r>
          </a:p>
          <a:p>
            <a:r>
              <a:rPr lang="ru-RU" dirty="0">
                <a:solidFill>
                  <a:srgbClr val="000000"/>
                </a:solidFill>
              </a:rPr>
              <a:t>Каждая таблица – набор связанных данных</a:t>
            </a:r>
          </a:p>
          <a:p>
            <a:r>
              <a:rPr lang="ru-RU" dirty="0">
                <a:solidFill>
                  <a:srgbClr val="000000"/>
                </a:solidFill>
              </a:rPr>
              <a:t>Каждая строка в таблице – одна запись или экземпляр этих данных</a:t>
            </a:r>
          </a:p>
          <a:p>
            <a:r>
              <a:rPr lang="ru-RU" dirty="0">
                <a:solidFill>
                  <a:srgbClr val="000000"/>
                </a:solidFill>
              </a:rPr>
              <a:t>Каждый столбец в таблице – определенный атрибут или поле данных</a:t>
            </a:r>
          </a:p>
          <a:p>
            <a:r>
              <a:rPr lang="ru-RU" dirty="0">
                <a:solidFill>
                  <a:srgbClr val="000000"/>
                </a:solidFill>
              </a:rPr>
              <a:t>Отношения между таблицами в базе данных определяются с помощью ключей. </a:t>
            </a:r>
          </a:p>
          <a:p>
            <a:pPr marL="76200" indent="0"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7B01564-01AF-43E5-9545-7E79855A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Реляционная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57833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9a2767d9a_0_15"/>
          <p:cNvSpPr txBox="1">
            <a:spLocks noGrp="1"/>
          </p:cNvSpPr>
          <p:nvPr>
            <p:ph type="body" idx="1"/>
          </p:nvPr>
        </p:nvSpPr>
        <p:spPr>
          <a:xfrm>
            <a:off x="457200" y="1371852"/>
            <a:ext cx="7868700" cy="3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00000"/>
                </a:solidFill>
              </a:rPr>
              <a:t>К SQL добавляются объектно-ориентированные концепции:</a:t>
            </a:r>
            <a:endParaRPr sz="1900">
              <a:solidFill>
                <a:srgbClr val="000000"/>
              </a:solidFill>
            </a:endParaRPr>
          </a:p>
          <a:p>
            <a:pPr marL="342900" lvl="0" indent="-3225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900"/>
              <a:buFont typeface="Arial"/>
              <a:buChar char="•"/>
            </a:pPr>
            <a:r>
              <a:rPr lang="ru-RU" sz="1900">
                <a:solidFill>
                  <a:srgbClr val="000000"/>
                </a:solidFill>
              </a:rPr>
              <a:t>уникальные идентификаторы;</a:t>
            </a:r>
            <a:endParaRPr sz="1900">
              <a:solidFill>
                <a:srgbClr val="000000"/>
              </a:solidFill>
            </a:endParaRPr>
          </a:p>
          <a:p>
            <a:pPr marL="342900" lvl="0" indent="-3225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900"/>
              <a:buFont typeface="Arial"/>
              <a:buChar char="•"/>
            </a:pPr>
            <a:r>
              <a:rPr lang="ru-RU" sz="1900">
                <a:solidFill>
                  <a:srgbClr val="000000"/>
                </a:solidFill>
              </a:rPr>
              <a:t>типы, операторы, методы доступа, определяемые пользователем; </a:t>
            </a:r>
            <a:endParaRPr sz="1900">
              <a:solidFill>
                <a:srgbClr val="000000"/>
              </a:solidFill>
            </a:endParaRPr>
          </a:p>
          <a:p>
            <a:pPr marL="342900" lvl="0" indent="-3225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900"/>
              <a:buFont typeface="Arial"/>
              <a:buChar char="•"/>
            </a:pPr>
            <a:r>
              <a:rPr lang="ru-RU" sz="1900">
                <a:solidFill>
                  <a:srgbClr val="000000"/>
                </a:solidFill>
              </a:rPr>
              <a:t>сложные объекты;</a:t>
            </a:r>
            <a:endParaRPr sz="1900">
              <a:solidFill>
                <a:srgbClr val="000000"/>
              </a:solidFill>
            </a:endParaRPr>
          </a:p>
          <a:p>
            <a:pPr marL="342900" lvl="0" indent="-3225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900"/>
              <a:buFont typeface="Arial"/>
              <a:buChar char="•"/>
            </a:pPr>
            <a:r>
              <a:rPr lang="ru-RU" sz="1900">
                <a:solidFill>
                  <a:srgbClr val="000000"/>
                </a:solidFill>
              </a:rPr>
              <a:t>функции, определяемые пользователем;</a:t>
            </a:r>
            <a:endParaRPr sz="1900">
              <a:solidFill>
                <a:srgbClr val="000000"/>
              </a:solidFill>
            </a:endParaRPr>
          </a:p>
          <a:p>
            <a:pPr marL="342900" lvl="0" indent="-3225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900"/>
              <a:buFont typeface="Arial"/>
              <a:buChar char="•"/>
            </a:pPr>
            <a:r>
              <a:rPr lang="ru-RU" sz="1900">
                <a:solidFill>
                  <a:srgbClr val="000000"/>
                </a:solidFill>
              </a:rPr>
              <a:t>перегрузка;</a:t>
            </a:r>
            <a:endParaRPr sz="1900">
              <a:solidFill>
                <a:srgbClr val="000000"/>
              </a:solidFill>
            </a:endParaRPr>
          </a:p>
          <a:p>
            <a:pPr marL="342900" lvl="0" indent="-3225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900"/>
              <a:buFont typeface="Arial"/>
              <a:buChar char="•"/>
            </a:pPr>
            <a:r>
              <a:rPr lang="ru-RU" sz="1900">
                <a:solidFill>
                  <a:srgbClr val="000000"/>
                </a:solidFill>
              </a:rPr>
              <a:t>динамическую расширяемость;</a:t>
            </a:r>
            <a:endParaRPr sz="1900">
              <a:solidFill>
                <a:srgbClr val="000000"/>
              </a:solidFill>
            </a:endParaRPr>
          </a:p>
          <a:p>
            <a:pPr marL="342900" lvl="0" indent="-3225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900"/>
              <a:buFont typeface="Arial"/>
              <a:buChar char="•"/>
            </a:pPr>
            <a:r>
              <a:rPr lang="ru-RU" sz="1900">
                <a:solidFill>
                  <a:srgbClr val="000000"/>
                </a:solidFill>
              </a:rPr>
              <a:t>наследование как данных, так и функций;</a:t>
            </a:r>
            <a:endParaRPr sz="1900">
              <a:solidFill>
                <a:srgbClr val="000000"/>
              </a:solidFill>
            </a:endParaRPr>
          </a:p>
          <a:p>
            <a:pPr marL="342900" lvl="0" indent="-32258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1900"/>
              <a:buFont typeface="Arial"/>
              <a:buChar char="•"/>
            </a:pPr>
            <a:r>
              <a:rPr lang="ru-RU" sz="1900">
                <a:solidFill>
                  <a:srgbClr val="000000"/>
                </a:solidFill>
              </a:rPr>
              <a:t>массивы.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00" name="Google Shape;100;g139a2767d9a_0_15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Объектно-реляционная СУБД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5D69A04-3946-443B-B2D3-7D0BA105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7871461" cy="294303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Достоинства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Повторное и совместное использование компонентов</a:t>
            </a:r>
          </a:p>
          <a:p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b="1" dirty="0">
                <a:solidFill>
                  <a:srgbClr val="000000"/>
                </a:solidFill>
              </a:rPr>
              <a:t>Недостатки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Сложность и связанные с ней повышенные расходы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30C68E-6DDC-4257-99DD-6A00F04F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Достоинства и недостатки объектно-реляционных СУБД</a:t>
            </a:r>
          </a:p>
        </p:txBody>
      </p:sp>
    </p:spTree>
    <p:extLst>
      <p:ext uri="{BB962C8B-B14F-4D97-AF65-F5344CB8AC3E}">
        <p14:creationId xmlns:p14="http://schemas.microsoft.com/office/powerpoint/2010/main" val="27101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9a2767d9a_0_47"/>
          <p:cNvSpPr txBox="1">
            <a:spLocks noGrp="1"/>
          </p:cNvSpPr>
          <p:nvPr>
            <p:ph type="body" idx="1"/>
          </p:nvPr>
        </p:nvSpPr>
        <p:spPr>
          <a:xfrm>
            <a:off x="457200" y="1546225"/>
            <a:ext cx="8357100" cy="26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Clr>
                <a:srgbClr val="1946BA"/>
              </a:buClr>
              <a:buSzPts val="3400"/>
              <a:buNone/>
            </a:pPr>
            <a:r>
              <a:rPr lang="ru-RU" sz="2000" dirty="0">
                <a:solidFill>
                  <a:srgbClr val="000000"/>
                </a:solidFill>
              </a:rPr>
              <a:t>Семейство </a:t>
            </a:r>
            <a:r>
              <a:rPr lang="ru-RU" sz="2000" dirty="0" err="1">
                <a:solidFill>
                  <a:srgbClr val="000000"/>
                </a:solidFill>
              </a:rPr>
              <a:t>нереляционных</a:t>
            </a:r>
            <a:r>
              <a:rPr lang="ru-RU" sz="2000" dirty="0">
                <a:solidFill>
                  <a:srgbClr val="000000"/>
                </a:solidFill>
              </a:rPr>
              <a:t> баз данных, появившихся в конце 2000-х — начале 2010-х годов и существенно отличающихся от традиционных реляционных СУБД с доступом к данным средствами языка SQL.</a:t>
            </a:r>
          </a:p>
          <a:p>
            <a:pPr marL="342900" lvl="0" indent="-41783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340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СУБД NoSQL не используют реляционную модель данных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41783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340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Структура данных в базах NoSQL не регламентирована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41783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340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Подлежащие хранению сущности рассматриваются как целостные объекты</a:t>
            </a:r>
            <a:endParaRPr sz="2000" dirty="0">
              <a:solidFill>
                <a:srgbClr val="000000"/>
              </a:solidFill>
            </a:endParaRPr>
          </a:p>
          <a:p>
            <a:pPr marL="342900" lvl="0" indent="-41783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3400"/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</a:rPr>
              <a:t>Не поддерживается традиционный SQL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107" name="Google Shape;107;g139a2767d9a_0_47"/>
          <p:cNvSpPr txBox="1">
            <a:spLocks noGrp="1"/>
          </p:cNvSpPr>
          <p:nvPr>
            <p:ph type="title"/>
          </p:nvPr>
        </p:nvSpPr>
        <p:spPr>
          <a:xfrm>
            <a:off x="457200" y="751450"/>
            <a:ext cx="85155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NoSQL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E54A79D-C399-4C6F-AB30-9C97858B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046721" cy="2943032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Гибкость: </a:t>
            </a:r>
            <a:r>
              <a:rPr lang="ru-RU" dirty="0">
                <a:solidFill>
                  <a:srgbClr val="000000"/>
                </a:solidFill>
              </a:rPr>
              <a:t>гибкие схемы, что позволяет осуществлять разработку быстрее и обеспечивает возможность поэтапной реализации. Базы данных NoSQL хорошо подходят для частично структурированных и неструктурированных данных</a:t>
            </a:r>
          </a:p>
          <a:p>
            <a:r>
              <a:rPr lang="ru-RU" b="1" dirty="0">
                <a:solidFill>
                  <a:srgbClr val="000000"/>
                </a:solidFill>
              </a:rPr>
              <a:t>Возможности масштабирования: </a:t>
            </a:r>
            <a:r>
              <a:rPr lang="ru-RU" dirty="0">
                <a:solidFill>
                  <a:srgbClr val="000000"/>
                </a:solidFill>
              </a:rPr>
              <a:t>обычно рассчитаны на масштабирование с использованием распределенных кластеров аппаратного обеспечения, а не путем добавления серверов</a:t>
            </a:r>
          </a:p>
          <a:p>
            <a:r>
              <a:rPr lang="ru-RU" b="1" dirty="0">
                <a:solidFill>
                  <a:srgbClr val="000000"/>
                </a:solidFill>
              </a:rPr>
              <a:t>Высокая производительность</a:t>
            </a:r>
          </a:p>
          <a:p>
            <a:r>
              <a:rPr lang="ru-RU" b="1" dirty="0">
                <a:solidFill>
                  <a:srgbClr val="000000"/>
                </a:solidFill>
              </a:rPr>
              <a:t>Широкие функциональные возможности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A8192D0-897B-4A53-A2B2-886E01C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Преимущества баз данных </a:t>
            </a:r>
            <a:r>
              <a:rPr lang="en-US" dirty="0">
                <a:solidFill>
                  <a:srgbClr val="000000"/>
                </a:solidFill>
              </a:rPr>
              <a:t>NoSQL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03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9a2767d9a_0_53"/>
          <p:cNvSpPr txBox="1">
            <a:spLocks noGrp="1"/>
          </p:cNvSpPr>
          <p:nvPr>
            <p:ph type="body" idx="1"/>
          </p:nvPr>
        </p:nvSpPr>
        <p:spPr>
          <a:xfrm>
            <a:off x="457200" y="1393825"/>
            <a:ext cx="8357100" cy="3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</a:rPr>
              <a:t>Тип </a:t>
            </a:r>
            <a:r>
              <a:rPr lang="ru-RU" sz="1400" dirty="0" err="1">
                <a:solidFill>
                  <a:srgbClr val="000000"/>
                </a:solidFill>
              </a:rPr>
              <a:t>нереляционной</a:t>
            </a:r>
            <a:r>
              <a:rPr lang="ru-RU" sz="1400" dirty="0">
                <a:solidFill>
                  <a:srgbClr val="000000"/>
                </a:solidFill>
              </a:rPr>
              <a:t> базы данных (также NoSQL), в которой для хранения данных используется метод «ключ‑значение». Это дает возможность хранить данные как совокупность пар «ключ‑значение», в которых ключ служит уникальным идентификатором. Как ключи, так и значения могут представлять собой что угодно: от простых до сложных составных объектов. Базы данных «ключ-значение» (или хранилища «ключ‑значение») поддерживают высокую </a:t>
            </a:r>
            <a:r>
              <a:rPr lang="ru-RU" sz="1400" dirty="0" err="1">
                <a:solidFill>
                  <a:srgbClr val="000000"/>
                </a:solidFill>
              </a:rPr>
              <a:t>разделяемость</a:t>
            </a:r>
            <a:r>
              <a:rPr lang="ru-RU" sz="1400" dirty="0">
                <a:solidFill>
                  <a:srgbClr val="000000"/>
                </a:solidFill>
              </a:rPr>
              <a:t> и обеспечивают беспрецедентное горизонтальное масштабирование, недостижимое при использовании других типов баз данных: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ru-RU" sz="1400" dirty="0">
              <a:solidFill>
                <a:srgbClr val="000000"/>
              </a:solidFill>
            </a:endParaRPr>
          </a:p>
          <a:p>
            <a:pPr marL="285750" indent="-285750" algn="just">
              <a:spcBef>
                <a:spcPts val="0"/>
              </a:spcBef>
            </a:pPr>
            <a:r>
              <a:rPr lang="ru-RU" sz="1200" dirty="0">
                <a:solidFill>
                  <a:srgbClr val="000000"/>
                </a:solidFill>
              </a:rPr>
              <a:t>Можно использовать ассоциативный массив или словарь, позволяющий работать с данными по ключу</a:t>
            </a:r>
            <a:endParaRPr sz="1200" dirty="0">
              <a:solidFill>
                <a:srgbClr val="000000"/>
              </a:solidFill>
            </a:endParaRPr>
          </a:p>
          <a:p>
            <a:pPr marL="285750" indent="-285750" algn="just">
              <a:spcBef>
                <a:spcPts val="1200"/>
              </a:spcBef>
            </a:pPr>
            <a:r>
              <a:rPr lang="ru-RU" sz="1200" dirty="0">
                <a:solidFill>
                  <a:srgbClr val="000000"/>
                </a:solidFill>
              </a:rPr>
              <a:t>Данные хранятся как совокупность пар ключ-значение</a:t>
            </a:r>
            <a:endParaRPr sz="1200" dirty="0">
              <a:solidFill>
                <a:srgbClr val="000000"/>
              </a:solidFill>
            </a:endParaRPr>
          </a:p>
          <a:p>
            <a:pPr marL="285750" indent="-285750" algn="just">
              <a:spcBef>
                <a:spcPts val="1200"/>
              </a:spcBef>
            </a:pPr>
            <a:r>
              <a:rPr lang="ru-RU" sz="1200" dirty="0">
                <a:solidFill>
                  <a:srgbClr val="000000"/>
                </a:solidFill>
              </a:rPr>
              <a:t>Ключ – уникальный идентификатор</a:t>
            </a:r>
            <a:endParaRPr sz="1200" dirty="0">
              <a:solidFill>
                <a:srgbClr val="000000"/>
              </a:solidFill>
            </a:endParaRPr>
          </a:p>
          <a:p>
            <a:pPr marL="285750" indent="-285750" algn="just">
              <a:spcBef>
                <a:spcPts val="1200"/>
              </a:spcBef>
            </a:pPr>
            <a:r>
              <a:rPr lang="ru-RU" sz="1200" dirty="0">
                <a:solidFill>
                  <a:srgbClr val="000000"/>
                </a:solidFill>
              </a:rPr>
              <a:t>В качестве ключей, значений может использоваться что угодно: от простых типов данных до сложных объектов</a:t>
            </a:r>
            <a:endParaRPr sz="1200" dirty="0">
              <a:solidFill>
                <a:srgbClr val="000000"/>
              </a:solidFill>
            </a:endParaRP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ru-RU" sz="1200" dirty="0">
                <a:solidFill>
                  <a:srgbClr val="000000"/>
                </a:solidFill>
              </a:rPr>
              <a:t>Отлично подходит для реализации быстрого кэширования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14" name="Google Shape;114;g139a2767d9a_0_53"/>
          <p:cNvSpPr txBox="1">
            <a:spLocks noGrp="1"/>
          </p:cNvSpPr>
          <p:nvPr>
            <p:ph type="title"/>
          </p:nvPr>
        </p:nvSpPr>
        <p:spPr>
          <a:xfrm>
            <a:off x="457200" y="751450"/>
            <a:ext cx="85155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БД ключ-значение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9a2767d9a_0_34"/>
          <p:cNvSpPr txBox="1">
            <a:spLocks noGrp="1"/>
          </p:cNvSpPr>
          <p:nvPr>
            <p:ph type="body" idx="1"/>
          </p:nvPr>
        </p:nvSpPr>
        <p:spPr>
          <a:xfrm>
            <a:off x="457200" y="1546225"/>
            <a:ext cx="8357100" cy="26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Предназначена для хранения иерархических структур данных (документов) и обычно реализуемая с помощью подхода NoSQL. В основе </a:t>
            </a:r>
            <a:r>
              <a:rPr lang="ru-RU" dirty="0" err="1">
                <a:solidFill>
                  <a:srgbClr val="000000"/>
                </a:solidFill>
              </a:rPr>
              <a:t>документо</a:t>
            </a:r>
            <a:r>
              <a:rPr lang="ru-RU" dirty="0">
                <a:solidFill>
                  <a:srgbClr val="000000"/>
                </a:solidFill>
              </a:rPr>
              <a:t>-ориентированных СУБД лежат документные хранилища, имеющие структуру дерева: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</a:pPr>
            <a:r>
              <a:rPr lang="ru-RU" b="1" dirty="0">
                <a:solidFill>
                  <a:srgbClr val="000000"/>
                </a:solidFill>
              </a:rPr>
              <a:t>Документ</a:t>
            </a:r>
            <a:r>
              <a:rPr lang="ru-RU" dirty="0">
                <a:solidFill>
                  <a:srgbClr val="000000"/>
                </a:solidFill>
              </a:rPr>
              <a:t> – базовая структурная единица.</a:t>
            </a:r>
            <a:endParaRPr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rgbClr val="000000"/>
                </a:solidFill>
              </a:rPr>
              <a:t>Коллекция</a:t>
            </a:r>
            <a:r>
              <a:rPr lang="ru-RU" dirty="0">
                <a:solidFill>
                  <a:srgbClr val="000000"/>
                </a:solidFill>
              </a:rPr>
              <a:t> – контейнер для схожих документов.</a:t>
            </a:r>
            <a:endParaRPr sz="3400" dirty="0">
              <a:solidFill>
                <a:srgbClr val="000000"/>
              </a:solidFill>
            </a:endParaRPr>
          </a:p>
        </p:txBody>
      </p:sp>
      <p:sp>
        <p:nvSpPr>
          <p:cNvPr id="157" name="Google Shape;157;g139a2767d9a_0_34"/>
          <p:cNvSpPr txBox="1">
            <a:spLocks noGrp="1"/>
          </p:cNvSpPr>
          <p:nvPr>
            <p:ph type="title"/>
          </p:nvPr>
        </p:nvSpPr>
        <p:spPr>
          <a:xfrm>
            <a:off x="457200" y="751450"/>
            <a:ext cx="85155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Документ-ориентированная БД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BFC8C03-968F-4E57-B7CC-FF2B86547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599" cy="2943032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Отсутствует схема данных, что позволяет добавлять новую информацию в некоторые записи, не требуя при этом, чтобы все остальные записи в базе данных имели одинаковую структуру</a:t>
            </a:r>
          </a:p>
          <a:p>
            <a:r>
              <a:rPr lang="ru-RU" dirty="0">
                <a:solidFill>
                  <a:srgbClr val="000000"/>
                </a:solidFill>
              </a:rPr>
              <a:t>Документы в базе данных адресуются с помощью уникального ключа, обычно это строка, которая генерируется автоматически. По нему можно, например, извлекать запись или ссылаться на другие документы</a:t>
            </a:r>
          </a:p>
          <a:p>
            <a:r>
              <a:rPr lang="ru-RU" dirty="0">
                <a:solidFill>
                  <a:srgbClr val="000000"/>
                </a:solidFill>
              </a:rPr>
              <a:t>Помимо простого поиска документов по ключу, как в </a:t>
            </a:r>
            <a:r>
              <a:rPr lang="ru-RU" dirty="0" err="1">
                <a:solidFill>
                  <a:srgbClr val="000000"/>
                </a:solidFill>
              </a:rPr>
              <a:t>key-value</a:t>
            </a:r>
            <a:r>
              <a:rPr lang="ru-RU" dirty="0">
                <a:solidFill>
                  <a:srgbClr val="000000"/>
                </a:solidFill>
              </a:rPr>
              <a:t> базах данных, они предоставляют свой язык запросов, функциональность синтаксис и производительность которого отличается от одной реализации к другой.</a:t>
            </a:r>
          </a:p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AAD014-3A2F-425E-8335-33633221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Особенности </a:t>
            </a:r>
            <a:r>
              <a:rPr lang="ru-RU" dirty="0" err="1">
                <a:solidFill>
                  <a:srgbClr val="000000"/>
                </a:solidFill>
              </a:rPr>
              <a:t>документоориентированных</a:t>
            </a:r>
            <a:r>
              <a:rPr lang="ru-RU" dirty="0">
                <a:solidFill>
                  <a:srgbClr val="000000"/>
                </a:solidFill>
              </a:rPr>
              <a:t> БД</a:t>
            </a:r>
            <a:br>
              <a:rPr lang="ru-RU" dirty="0">
                <a:solidFill>
                  <a:srgbClr val="000000"/>
                </a:solidFill>
              </a:rPr>
            </a:b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52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9a2767d9a_0_40"/>
          <p:cNvSpPr txBox="1">
            <a:spLocks noGrp="1"/>
          </p:cNvSpPr>
          <p:nvPr>
            <p:ph type="title"/>
          </p:nvPr>
        </p:nvSpPr>
        <p:spPr>
          <a:xfrm>
            <a:off x="95100" y="-68000"/>
            <a:ext cx="90489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ru-RU" sz="2700">
                <a:solidFill>
                  <a:srgbClr val="000000"/>
                </a:solidFill>
              </a:rPr>
              <a:t>Представление данных в реляционной и документ-ориентированной формах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164" name="Google Shape;164;g139a2767d9a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25" y="1087575"/>
            <a:ext cx="8481525" cy="391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457200" y="2490643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/>
              <a:t>www.ifmo.ru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body" idx="1"/>
          </p:nvPr>
        </p:nvSpPr>
        <p:spPr>
          <a:xfrm>
            <a:off x="451175" y="1401577"/>
            <a:ext cx="8085900" cy="3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Char char="•"/>
            </a:pPr>
            <a:r>
              <a:rPr lang="ru-RU" b="1" dirty="0">
                <a:solidFill>
                  <a:srgbClr val="000000"/>
                </a:solidFill>
              </a:rPr>
              <a:t>Отношение</a:t>
            </a:r>
            <a:r>
              <a:rPr lang="ru-RU" dirty="0">
                <a:solidFill>
                  <a:srgbClr val="000000"/>
                </a:solidFill>
              </a:rPr>
              <a:t> – таблица, состоящая из столбцов и строк.</a:t>
            </a:r>
            <a:endParaRPr dirty="0"/>
          </a:p>
          <a:p>
            <a:pPr marL="342900" lvl="0" indent="-34290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Char char="•"/>
            </a:pPr>
            <a:r>
              <a:rPr lang="ru-RU" b="1" dirty="0">
                <a:solidFill>
                  <a:srgbClr val="000000"/>
                </a:solidFill>
              </a:rPr>
              <a:t>Атрибут</a:t>
            </a:r>
            <a:r>
              <a:rPr lang="ru-RU" dirty="0">
                <a:solidFill>
                  <a:srgbClr val="000000"/>
                </a:solidFill>
              </a:rPr>
              <a:t> – именованный столбец отношения.</a:t>
            </a:r>
            <a:endParaRPr dirty="0"/>
          </a:p>
          <a:p>
            <a:pPr marL="342900" lvl="0" indent="-34290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Char char="•"/>
            </a:pPr>
            <a:r>
              <a:rPr lang="ru-RU" b="1" dirty="0">
                <a:solidFill>
                  <a:srgbClr val="000000"/>
                </a:solidFill>
              </a:rPr>
              <a:t>Заголовок отношения </a:t>
            </a:r>
            <a:r>
              <a:rPr lang="ru-RU" dirty="0">
                <a:solidFill>
                  <a:srgbClr val="000000"/>
                </a:solidFill>
              </a:rPr>
              <a:t>– множество атрибутов данного отношения.</a:t>
            </a:r>
            <a:endParaRPr dirty="0"/>
          </a:p>
          <a:p>
            <a:pPr marL="342900" lvl="0" indent="-34290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Char char="•"/>
            </a:pPr>
            <a:r>
              <a:rPr lang="ru-RU" b="1" dirty="0">
                <a:solidFill>
                  <a:srgbClr val="000000"/>
                </a:solidFill>
              </a:rPr>
              <a:t>Запись, кортеж </a:t>
            </a:r>
            <a:r>
              <a:rPr lang="ru-RU" dirty="0">
                <a:solidFill>
                  <a:srgbClr val="000000"/>
                </a:solidFill>
              </a:rPr>
              <a:t>– строка отношения.</a:t>
            </a:r>
            <a:endParaRPr dirty="0"/>
          </a:p>
          <a:p>
            <a:pPr marL="342900" lvl="0" indent="-34290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Char char="•"/>
            </a:pPr>
            <a:r>
              <a:rPr lang="ru-RU" b="1" dirty="0">
                <a:solidFill>
                  <a:srgbClr val="000000"/>
                </a:solidFill>
              </a:rPr>
              <a:t>Поле</a:t>
            </a:r>
            <a:r>
              <a:rPr lang="ru-RU" dirty="0">
                <a:solidFill>
                  <a:srgbClr val="000000"/>
                </a:solidFill>
              </a:rPr>
              <a:t> – ячейка отношения.</a:t>
            </a:r>
            <a:endParaRPr dirty="0"/>
          </a:p>
          <a:p>
            <a:pPr marL="342900" lvl="0" indent="-34290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Char char="•"/>
            </a:pPr>
            <a:r>
              <a:rPr lang="ru-RU" b="1" dirty="0">
                <a:solidFill>
                  <a:srgbClr val="000000"/>
                </a:solidFill>
              </a:rPr>
              <a:t>Домен</a:t>
            </a:r>
            <a:r>
              <a:rPr lang="ru-RU" dirty="0">
                <a:solidFill>
                  <a:srgbClr val="000000"/>
                </a:solidFill>
              </a:rPr>
              <a:t> – набор допустимых значений одного или нескольких атрибутов.</a:t>
            </a:r>
            <a:endParaRPr dirty="0"/>
          </a:p>
          <a:p>
            <a:pPr marL="342900" lvl="0" indent="-201930" algn="just" rtl="0"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Реляционная модель данных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body" idx="1"/>
          </p:nvPr>
        </p:nvSpPr>
        <p:spPr>
          <a:xfrm>
            <a:off x="298775" y="1371750"/>
            <a:ext cx="8527500" cy="30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000"/>
              <a:buFont typeface="Arial"/>
              <a:buChar char="•"/>
            </a:pPr>
            <a:r>
              <a:rPr lang="ru-RU" sz="2000" b="1">
                <a:solidFill>
                  <a:srgbClr val="000000"/>
                </a:solidFill>
              </a:rPr>
              <a:t>Суперключ</a:t>
            </a:r>
            <a:r>
              <a:rPr lang="ru-RU" sz="2000">
                <a:solidFill>
                  <a:srgbClr val="000000"/>
                </a:solidFill>
              </a:rPr>
              <a:t> – атрибут или множество атрибутов, которое единственным образом идентифицирует кортеж данного отношения.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1946BA"/>
              </a:buClr>
              <a:buSzPts val="2000"/>
              <a:buFont typeface="Arial"/>
              <a:buChar char="•"/>
            </a:pPr>
            <a:r>
              <a:rPr lang="ru-RU" sz="2000" b="1">
                <a:solidFill>
                  <a:srgbClr val="000000"/>
                </a:solidFill>
              </a:rPr>
              <a:t>Потенциальный ключ </a:t>
            </a:r>
            <a:r>
              <a:rPr lang="ru-RU" sz="2000">
                <a:solidFill>
                  <a:srgbClr val="000000"/>
                </a:solidFill>
              </a:rPr>
              <a:t>– суперключ, который не содержит подмножества, также являющегося суперключом данного отношения.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1946BA"/>
              </a:buClr>
              <a:buSzPts val="2000"/>
              <a:buFont typeface="Arial"/>
              <a:buChar char="•"/>
            </a:pPr>
            <a:r>
              <a:rPr lang="ru-RU" sz="2000" b="1">
                <a:solidFill>
                  <a:srgbClr val="000000"/>
                </a:solidFill>
              </a:rPr>
              <a:t>Первичный ключ</a:t>
            </a:r>
            <a:r>
              <a:rPr lang="ru-RU" sz="2000">
                <a:solidFill>
                  <a:srgbClr val="000000"/>
                </a:solidFill>
              </a:rPr>
              <a:t> – Потенциальный ключ, который выбран для уникальной идентификации кортежей внутри отношения.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1946BA"/>
              </a:buClr>
              <a:buSzPts val="2000"/>
              <a:buFont typeface="Arial"/>
              <a:buChar char="•"/>
            </a:pPr>
            <a:r>
              <a:rPr lang="ru-RU" sz="2000" b="1">
                <a:solidFill>
                  <a:srgbClr val="000000"/>
                </a:solidFill>
              </a:rPr>
              <a:t>Внешний ключ</a:t>
            </a:r>
            <a:r>
              <a:rPr lang="ru-RU" sz="2000">
                <a:solidFill>
                  <a:srgbClr val="000000"/>
                </a:solidFill>
              </a:rPr>
              <a:t> – Атрибут или множество атрибутов внутри отношения, которое соответствует потенциальному ключу некоторого (может быть, того же самого) отношения.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Реляционные ключи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0ABFBC2-2E48-43D0-9817-23A482B9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382001" cy="2943032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ru-RU" dirty="0">
                <a:solidFill>
                  <a:srgbClr val="000000"/>
                </a:solidFill>
              </a:rPr>
              <a:t>Комбинация атрибутов (столбцов), которые уникально идентифицируют каждую строку таблицы. Это могут быть и все столбцы, и несколько или один столбец. При этом строки, которые содержат значения этих атрибутов, не должны повторяться.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64A467-6A3D-4F30-8F94-02CE0A24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solidFill>
                  <a:srgbClr val="000000"/>
                </a:solidFill>
              </a:rPr>
              <a:t>Суперключ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8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D03A9E-89B5-42CC-932A-82DE524F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599" cy="2943032"/>
          </a:xfrm>
        </p:spPr>
        <p:txBody>
          <a:bodyPr>
            <a:normAutofit fontScale="85000" lnSpcReduction="10000"/>
          </a:bodyPr>
          <a:lstStyle/>
          <a:p>
            <a:pPr marL="76200" indent="0">
              <a:buNone/>
            </a:pPr>
            <a:r>
              <a:rPr lang="ru-RU" dirty="0">
                <a:solidFill>
                  <a:srgbClr val="000000"/>
                </a:solidFill>
              </a:rPr>
              <a:t>Представляет собой минимальный </a:t>
            </a:r>
            <a:r>
              <a:rPr lang="ru-RU" dirty="0" err="1">
                <a:solidFill>
                  <a:srgbClr val="000000"/>
                </a:solidFill>
              </a:rPr>
              <a:t>суперключ</a:t>
            </a:r>
            <a:r>
              <a:rPr lang="ru-RU" dirty="0">
                <a:solidFill>
                  <a:srgbClr val="000000"/>
                </a:solidFill>
              </a:rPr>
              <a:t> отношения (таблицы), то есть набор атрибутов, который удовлетворяет ряду условий:</a:t>
            </a:r>
          </a:p>
          <a:p>
            <a:r>
              <a:rPr lang="ru-RU" dirty="0">
                <a:solidFill>
                  <a:srgbClr val="000000"/>
                </a:solidFill>
              </a:rPr>
              <a:t>Неприводимость: он не может быть сокращен, он содержит минимально возможный набор атрибутов</a:t>
            </a:r>
          </a:p>
          <a:p>
            <a:r>
              <a:rPr lang="ru-RU" dirty="0">
                <a:solidFill>
                  <a:srgbClr val="000000"/>
                </a:solidFill>
              </a:rPr>
              <a:t>Уникальность: он должен иметь уникальные значения вне зависимости от изменения строки</a:t>
            </a:r>
          </a:p>
          <a:p>
            <a:r>
              <a:rPr lang="ru-RU" dirty="0">
                <a:solidFill>
                  <a:srgbClr val="000000"/>
                </a:solidFill>
              </a:rPr>
              <a:t>Наличие значения: он не должен иметь значения NULL, то есть он обязательно должен иметь значение.</a:t>
            </a:r>
          </a:p>
          <a:p>
            <a:pPr marL="76200" indent="0">
              <a:buNone/>
            </a:pPr>
            <a:r>
              <a:rPr lang="ru-RU" dirty="0">
                <a:solidFill>
                  <a:srgbClr val="000000"/>
                </a:solidFill>
              </a:rPr>
              <a:t>Таблица может не содержать потенциального ключа.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29400FC-A874-4AE9-A468-CB9F37CB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Потенциальный ключ</a:t>
            </a:r>
          </a:p>
        </p:txBody>
      </p:sp>
    </p:spTree>
    <p:extLst>
      <p:ext uri="{BB962C8B-B14F-4D97-AF65-F5344CB8AC3E}">
        <p14:creationId xmlns:p14="http://schemas.microsoft.com/office/powerpoint/2010/main" val="138370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298765" y="1546218"/>
            <a:ext cx="7868842" cy="265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Обеспечение более высокой степени независимости от данных.</a:t>
            </a:r>
            <a:endParaRPr dirty="0">
              <a:solidFill>
                <a:srgbClr val="000000"/>
              </a:solidFill>
            </a:endParaRPr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</a:rPr>
              <a:t>Расширение языков управления данными за счет включения операций над множествами.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Цели создания реляционной модели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298764" y="1243584"/>
            <a:ext cx="8741327" cy="370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ru-RU" b="1" dirty="0">
                <a:solidFill>
                  <a:srgbClr val="000000"/>
                </a:solidFill>
              </a:rPr>
              <a:t>Правило информации: </a:t>
            </a:r>
            <a:r>
              <a:rPr lang="ru-RU" dirty="0">
                <a:solidFill>
                  <a:srgbClr val="000000"/>
                </a:solidFill>
              </a:rPr>
              <a:t>вся информация в БД должна быть представлена только на логическом уровне и лишь одним способом (значения, содержащиеся в таблицах).</a:t>
            </a:r>
          </a:p>
          <a:p>
            <a:pPr lvl="0"/>
            <a:r>
              <a:rPr lang="ru-RU" b="1" dirty="0">
                <a:solidFill>
                  <a:srgbClr val="000000"/>
                </a:solidFill>
              </a:rPr>
              <a:t>Правило гарантированного </a:t>
            </a:r>
            <a:r>
              <a:rPr lang="ru-RU" dirty="0">
                <a:solidFill>
                  <a:srgbClr val="000000"/>
                </a:solidFill>
              </a:rPr>
              <a:t>доступа (роль первичного ключа при поиске информации в базе данных</a:t>
            </a:r>
            <a:r>
              <a:rPr lang="ru-RU" b="1" dirty="0">
                <a:solidFill>
                  <a:srgbClr val="000000"/>
                </a:solidFill>
              </a:rPr>
              <a:t>)</a:t>
            </a:r>
            <a:r>
              <a:rPr lang="ru-RU" dirty="0">
                <a:solidFill>
                  <a:srgbClr val="000000"/>
                </a:solidFill>
              </a:rPr>
              <a:t>: логический доступ любому элементу данных в БД должен обеспечиваться путем использования комбинации </a:t>
            </a:r>
            <a:r>
              <a:rPr lang="ru-RU" b="1" dirty="0">
                <a:solidFill>
                  <a:srgbClr val="000000"/>
                </a:solidFill>
              </a:rPr>
              <a:t>имени таблицы, имени столбца и первичного ключа</a:t>
            </a:r>
            <a:r>
              <a:rPr lang="ru-RU" dirty="0">
                <a:solidFill>
                  <a:srgbClr val="000000"/>
                </a:solidFill>
              </a:rPr>
              <a:t>. </a:t>
            </a:r>
          </a:p>
          <a:p>
            <a:pPr lvl="0"/>
            <a:r>
              <a:rPr lang="ru-RU" b="1" dirty="0">
                <a:solidFill>
                  <a:srgbClr val="000000"/>
                </a:solidFill>
              </a:rPr>
              <a:t>Правило поддержки недействительных значений:</a:t>
            </a:r>
            <a:r>
              <a:rPr lang="ru-RU" dirty="0">
                <a:solidFill>
                  <a:srgbClr val="000000"/>
                </a:solidFill>
              </a:rPr>
              <a:t> должна быть реализована поддержка значений – NULL.</a:t>
            </a:r>
          </a:p>
          <a:p>
            <a:pPr marL="342900" lvl="0" indent="-259080" algn="just" rtl="0">
              <a:spcBef>
                <a:spcPts val="264"/>
              </a:spcBef>
              <a:spcAft>
                <a:spcPts val="0"/>
              </a:spcAft>
              <a:buClr>
                <a:srgbClr val="1946BA"/>
              </a:buClr>
              <a:buSzPct val="100000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12 правил Кодда, реляционная СУБД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F42B256-878A-403F-BCDE-E22F0093F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599" cy="2943032"/>
          </a:xfrm>
        </p:spPr>
        <p:txBody>
          <a:bodyPr>
            <a:normAutofit/>
          </a:bodyPr>
          <a:lstStyle/>
          <a:p>
            <a:pPr lvl="0"/>
            <a:r>
              <a:rPr lang="ru-RU" b="1" dirty="0">
                <a:solidFill>
                  <a:srgbClr val="000000"/>
                </a:solidFill>
              </a:rPr>
              <a:t>Правило динамического каталога:</a:t>
            </a:r>
            <a:r>
              <a:rPr lang="ru-RU" dirty="0">
                <a:solidFill>
                  <a:srgbClr val="000000"/>
                </a:solidFill>
              </a:rPr>
              <a:t> БД должна содержать набор системных таблиц (словарь данных), описывающих структуру самой базы данных.</a:t>
            </a:r>
          </a:p>
          <a:p>
            <a:pPr lvl="0"/>
            <a:r>
              <a:rPr lang="ru-RU" b="1" dirty="0">
                <a:solidFill>
                  <a:srgbClr val="000000"/>
                </a:solidFill>
              </a:rPr>
              <a:t>Правило исчерпывающего подъязыка данных:</a:t>
            </a:r>
            <a:r>
              <a:rPr lang="ru-RU" dirty="0">
                <a:solidFill>
                  <a:srgbClr val="000000"/>
                </a:solidFill>
              </a:rPr>
              <a:t> СУБД должна поддерживать хотя бы один реляционный язык.</a:t>
            </a:r>
          </a:p>
          <a:p>
            <a:pPr lvl="0"/>
            <a:r>
              <a:rPr lang="ru-RU" b="1" dirty="0">
                <a:solidFill>
                  <a:srgbClr val="000000"/>
                </a:solidFill>
              </a:rPr>
              <a:t>Возможность модификации представлений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0456D9-BD47-4D91-BBC3-E7FBEE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12 правил Кодда, реляционная СУБД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1804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1565</Words>
  <Application>Microsoft Office PowerPoint</Application>
  <PresentationFormat>Экран (16:9)</PresentationFormat>
  <Paragraphs>149</Paragraphs>
  <Slides>28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Arial</vt:lpstr>
      <vt:lpstr>Calibri</vt:lpstr>
      <vt:lpstr>Cover</vt:lpstr>
      <vt:lpstr>Проектирование БД</vt:lpstr>
      <vt:lpstr>Реляционная модель</vt:lpstr>
      <vt:lpstr>Реляционная модель данных</vt:lpstr>
      <vt:lpstr>Реляционные ключи</vt:lpstr>
      <vt:lpstr>Суперключ</vt:lpstr>
      <vt:lpstr>Потенциальный ключ</vt:lpstr>
      <vt:lpstr>Цели создания реляционной модели</vt:lpstr>
      <vt:lpstr>12 правил Кодда, реляционная СУБД</vt:lpstr>
      <vt:lpstr>12 правил Кодда, реляционная СУБД</vt:lpstr>
      <vt:lpstr>12 правил Кодда, реляционная СУБД</vt:lpstr>
      <vt:lpstr>12 правил Кодда, реляционная СУБД</vt:lpstr>
      <vt:lpstr>Достоинства реляционной модели</vt:lpstr>
      <vt:lpstr>Недостатки реляционной модели</vt:lpstr>
      <vt:lpstr>Аспекты создания объектно-ориентированная модели</vt:lpstr>
      <vt:lpstr>Объектно-ориентированная модель</vt:lpstr>
      <vt:lpstr>Объектно-ориентированная модель данных</vt:lpstr>
      <vt:lpstr>Достоинства объектно-ориентированной модели</vt:lpstr>
      <vt:lpstr>Недостатки объектно-ориентированной СУБД</vt:lpstr>
      <vt:lpstr>Объектно-реляционная СУБД </vt:lpstr>
      <vt:lpstr>Объектно-реляционная СУБД</vt:lpstr>
      <vt:lpstr>Достоинства и недостатки объектно-реляционных СУБД</vt:lpstr>
      <vt:lpstr>NoSQL</vt:lpstr>
      <vt:lpstr>Преимущества баз данных NoSQL</vt:lpstr>
      <vt:lpstr>БД ключ-значение</vt:lpstr>
      <vt:lpstr>Документ-ориентированная БД</vt:lpstr>
      <vt:lpstr>Особенности документоориентированных БД </vt:lpstr>
      <vt:lpstr>Представление данных в реляционной и документ-ориентированной формах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БД</dc:title>
  <dc:creator>Al</dc:creator>
  <cp:lastModifiedBy>Belykh, Anastasia</cp:lastModifiedBy>
  <cp:revision>38</cp:revision>
  <dcterms:created xsi:type="dcterms:W3CDTF">2014-06-27T12:30:22Z</dcterms:created>
  <dcterms:modified xsi:type="dcterms:W3CDTF">2024-02-20T13:11:37Z</dcterms:modified>
</cp:coreProperties>
</file>