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HdyKV/zDp8BfVAGS0EPHkOj7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521" autoAdjust="0"/>
  </p:normalViewPr>
  <p:slideViewPr>
    <p:cSldViewPr snapToGrid="0">
      <p:cViewPr varScale="1">
        <p:scale>
          <a:sx n="48" d="100"/>
          <a:sy n="48" d="100"/>
        </p:scale>
        <p:origin x="2386" y="48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996d622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40996d622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40996d622b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996d622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0996d622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0996d622b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996d622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0996d622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0996d622b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996d622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40996d622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0996d622b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996d62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0996d62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0996d622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996d622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0996d622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0996d622b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996d62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0996d62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40996d622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0996d62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40996d62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40996d622b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996d622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40996d622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0996d622b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996d62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0996d622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0996d622b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996d622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40996d622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40996d622b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0996d622b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40996d622b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0996d622b_2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996d622b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40996d622b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0996d622b_2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0996d622b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40996d622b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0996d622b_2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996d622b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40996d622b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40996d622b_2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0996d622b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40996d622b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0996d622b_2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996d622b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0996d622b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40996d622b_2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0996d622b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0996d622b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0996d622b_2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0996d622b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0996d622b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0996d622b_2_2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0996d622b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40996d622b_2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40996d622b_2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0996d622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40996d622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140996d622b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0996d622b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140996d622b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40996d622b_2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0996d622b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40996d622b_2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0996d622b_2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0996d622b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0996d622b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40996d622b_2_2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0996d62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40996d62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0996d622b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0996d622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40996d622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0996d622b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0996d62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40996d62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996d622b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40996d622b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140996d622b_2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996d622b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40996d622b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40996d622b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96cc680f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596cc680f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596cc680f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996d622b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40996d622b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0996d622b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0996d622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40996d622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40996d622b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6cc680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596cc680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596cc680f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9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371600" y="1956987"/>
            <a:ext cx="6400800" cy="6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4000"/>
              <a:t>Проектирование БД</a:t>
            </a:r>
            <a:endParaRPr sz="4000"/>
          </a:p>
        </p:txBody>
      </p:sp>
      <p:sp>
        <p:nvSpPr>
          <p:cNvPr id="44" name="Google Shape;44;p1"/>
          <p:cNvSpPr txBox="1">
            <a:spLocks noGrp="1"/>
          </p:cNvSpPr>
          <p:nvPr>
            <p:ph type="body" idx="2"/>
          </p:nvPr>
        </p:nvSpPr>
        <p:spPr>
          <a:xfrm>
            <a:off x="1948800" y="3614555"/>
            <a:ext cx="52464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 dirty="0"/>
              <a:t>Лекция 5. 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 dirty="0"/>
              <a:t>Физическое представление данных. Индексирование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996d622b_0_10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Хранение данных в PostgreSQL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g140996d622b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100" y="1368751"/>
            <a:ext cx="6798824" cy="37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996d622b_0_111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Буферный кэш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g140996d622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00" y="991751"/>
            <a:ext cx="4051300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996d622b_0_98"/>
          <p:cNvSpPr txBox="1">
            <a:spLocks noGrp="1"/>
          </p:cNvSpPr>
          <p:nvPr>
            <p:ph type="body" idx="1"/>
          </p:nvPr>
        </p:nvSpPr>
        <p:spPr>
          <a:xfrm>
            <a:off x="451175" y="1325375"/>
            <a:ext cx="8085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идентификатор транзакции;</a:t>
            </a:r>
            <a:endParaRPr sz="2900">
              <a:solidFill>
                <a:srgbClr val="000000"/>
              </a:solidFill>
            </a:endParaRPr>
          </a:p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дата и время старта транзакции;</a:t>
            </a:r>
            <a:endParaRPr sz="2900">
              <a:solidFill>
                <a:srgbClr val="000000"/>
              </a:solidFill>
            </a:endParaRPr>
          </a:p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объект, подвергшийся модификации (файл, номер блока, номер записи, поле); </a:t>
            </a:r>
            <a:endParaRPr sz="2900">
              <a:solidFill>
                <a:srgbClr val="000000"/>
              </a:solidFill>
            </a:endParaRPr>
          </a:p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новое состояние объекта; </a:t>
            </a:r>
            <a:endParaRPr sz="2900">
              <a:solidFill>
                <a:srgbClr val="000000"/>
              </a:solidFill>
            </a:endParaRPr>
          </a:p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предыдущее состояние объекта; </a:t>
            </a:r>
            <a:endParaRPr sz="2900">
              <a:solidFill>
                <a:srgbClr val="000000"/>
              </a:solidFill>
            </a:endParaRPr>
          </a:p>
          <a:p>
            <a:pPr marL="342900" lvl="0" indent="-3810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900"/>
              <a:buFont typeface="Arial"/>
              <a:buChar char="•"/>
            </a:pPr>
            <a:r>
              <a:rPr lang="ru-RU" sz="2900">
                <a:solidFill>
                  <a:srgbClr val="000000"/>
                </a:solidFill>
              </a:rPr>
              <a:t>дата и время завершения транзакции.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21" name="Google Shape;121;g140996d622b_0_9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Журнальная информация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0996d622b_0_4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Журнал (WAL). PostgreSQL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g140996d622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63" y="2236150"/>
            <a:ext cx="8883425" cy="17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0996d622b_2_0"/>
          <p:cNvSpPr txBox="1">
            <a:spLocks noGrp="1"/>
          </p:cNvSpPr>
          <p:nvPr>
            <p:ph type="body" idx="1"/>
          </p:nvPr>
        </p:nvSpPr>
        <p:spPr>
          <a:xfrm>
            <a:off x="451175" y="1325375"/>
            <a:ext cx="8510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00000"/>
              </a:solidFill>
            </a:endParaRPr>
          </a:p>
          <a:p>
            <a:pPr marL="360000" lvl="0" indent="-4000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500">
                <a:solidFill>
                  <a:srgbClr val="000000"/>
                </a:solidFill>
              </a:rPr>
              <a:t>Обеспечивает надёжность.</a:t>
            </a:r>
            <a:endParaRPr sz="2700" b="1">
              <a:solidFill>
                <a:srgbClr val="000000"/>
              </a:solidFill>
            </a:endParaRPr>
          </a:p>
          <a:p>
            <a:pPr marL="360000" lvl="0" indent="-4000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500">
                <a:solidFill>
                  <a:srgbClr val="000000"/>
                </a:solidFill>
              </a:rPr>
              <a:t>Ограниченный размер благодаря контрольным точкам.</a:t>
            </a:r>
            <a:endParaRPr sz="2700" b="1">
              <a:solidFill>
                <a:srgbClr val="000000"/>
              </a:solidFill>
            </a:endParaRPr>
          </a:p>
          <a:p>
            <a:pPr marL="360000" lvl="0" indent="-4000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500">
                <a:solidFill>
                  <a:srgbClr val="000000"/>
                </a:solidFill>
              </a:rPr>
              <a:t>Используется:</a:t>
            </a:r>
            <a:endParaRPr sz="2600" b="1">
              <a:solidFill>
                <a:srgbClr val="000000"/>
              </a:solidFill>
            </a:endParaRPr>
          </a:p>
          <a:p>
            <a:pPr marL="719999" lvl="1" indent="-3937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для восстановления после сбоя;</a:t>
            </a:r>
            <a:endParaRPr sz="2600">
              <a:solidFill>
                <a:srgbClr val="000000"/>
              </a:solidFill>
            </a:endParaRPr>
          </a:p>
          <a:p>
            <a:pPr marL="719999" lvl="1" indent="-3937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для репликации между серверами;</a:t>
            </a:r>
            <a:endParaRPr sz="2600">
              <a:solidFill>
                <a:srgbClr val="000000"/>
              </a:solidFill>
            </a:endParaRPr>
          </a:p>
          <a:p>
            <a:pPr marL="719999" lvl="1" indent="-3937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при резервном копировании.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35" name="Google Shape;135;g140996d622b_2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Журнал (WAL). PostgreSQL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0996d622b_0_56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386500" cy="2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5433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Основная задача индекса – обеспечение быстрого доступа к данным по некоторому коду.</a:t>
            </a:r>
            <a:endParaRPr>
              <a:solidFill>
                <a:srgbClr val="000000"/>
              </a:solidFill>
            </a:endParaRPr>
          </a:p>
          <a:p>
            <a:pPr marL="342900" lvl="0" indent="-35433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Реляционная таблица может одновременно обладать несколькими индексами:</a:t>
            </a:r>
            <a:endParaRPr>
              <a:solidFill>
                <a:srgbClr val="000000"/>
              </a:solidFill>
            </a:endParaRPr>
          </a:p>
          <a:p>
            <a:pPr marL="742950" lvl="1" indent="-29718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индексом первичного ключа;</a:t>
            </a:r>
            <a:endParaRPr>
              <a:solidFill>
                <a:srgbClr val="000000"/>
              </a:solidFill>
            </a:endParaRPr>
          </a:p>
          <a:p>
            <a:pPr marL="742950" lvl="1" indent="-29718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несколькими индексами, обслуживающими внешние ключи;</a:t>
            </a:r>
            <a:endParaRPr>
              <a:solidFill>
                <a:srgbClr val="000000"/>
              </a:solidFill>
            </a:endParaRPr>
          </a:p>
          <a:p>
            <a:pPr marL="742950" lvl="1" indent="-29718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произвольным числом пользовательских индексов.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42" name="Google Shape;142;g140996d622b_0_5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Индексы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0996d622b_0_62"/>
          <p:cNvSpPr txBox="1">
            <a:spLocks noGrp="1"/>
          </p:cNvSpPr>
          <p:nvPr>
            <p:ph type="body" idx="1"/>
          </p:nvPr>
        </p:nvSpPr>
        <p:spPr>
          <a:xfrm>
            <a:off x="451175" y="1553975"/>
            <a:ext cx="85767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9999" lvl="1" indent="-295275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упорядочивание строк отношений;</a:t>
            </a:r>
            <a:endParaRPr>
              <a:solidFill>
                <a:srgbClr val="000000"/>
              </a:solidFill>
            </a:endParaRPr>
          </a:p>
          <a:p>
            <a:pPr marL="269999" lvl="1" indent="-295275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поиск данных по полному или даже частичному совпадению;</a:t>
            </a:r>
            <a:endParaRPr>
              <a:solidFill>
                <a:srgbClr val="000000"/>
              </a:solidFill>
            </a:endParaRPr>
          </a:p>
          <a:p>
            <a:pPr marL="269999" lvl="1" indent="-295275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соединение таблиц, связанных по первичному и внешнему ключам;</a:t>
            </a:r>
            <a:endParaRPr>
              <a:solidFill>
                <a:srgbClr val="000000"/>
              </a:solidFill>
            </a:endParaRPr>
          </a:p>
          <a:p>
            <a:pPr marL="269999" lvl="1" indent="-295275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возможность поддержки уникальности данных за счет защиты от ввода повторяющихся значений.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49" name="Google Shape;149;g140996d622b_0_6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Calibri"/>
              <a:buNone/>
            </a:pPr>
            <a:r>
              <a:rPr lang="ru-RU" sz="2740">
                <a:solidFill>
                  <a:srgbClr val="000000"/>
                </a:solidFill>
              </a:rPr>
              <a:t>В БД реализуется несколько важных сервисных возможностей благодаря индексу:</a:t>
            </a:r>
            <a:endParaRPr sz="27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996d622b_0_50"/>
          <p:cNvSpPr txBox="1">
            <a:spLocks noGrp="1"/>
          </p:cNvSpPr>
          <p:nvPr>
            <p:ph type="body" idx="1"/>
          </p:nvPr>
        </p:nvSpPr>
        <p:spPr>
          <a:xfrm>
            <a:off x="451175" y="1553975"/>
            <a:ext cx="81591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индексы, базирующиеся на технологии хэширования;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индексы на основе сбалансированных B-деревьев;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битовые индексы.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56" name="Google Shape;156;g140996d622b_0_5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Методы построения индексов: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996d622b_0_9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Индексы на основе хеширования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g140996d622b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00" y="1425450"/>
            <a:ext cx="8800001" cy="28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996d622b_0_86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3925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19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700">
                <a:solidFill>
                  <a:srgbClr val="000000"/>
                </a:solidFill>
              </a:rPr>
              <a:t>высокая скорость вычисления хеш-значения; </a:t>
            </a:r>
            <a:endParaRPr sz="2700">
              <a:solidFill>
                <a:srgbClr val="000000"/>
              </a:solidFill>
            </a:endParaRPr>
          </a:p>
          <a:p>
            <a:pPr marL="342900" lvl="0" indent="-3619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700">
                <a:solidFill>
                  <a:srgbClr val="000000"/>
                </a:solidFill>
              </a:rPr>
              <a:t>умение обрабатывать входные данные любого типа; </a:t>
            </a:r>
            <a:endParaRPr sz="2700">
              <a:solidFill>
                <a:srgbClr val="000000"/>
              </a:solidFill>
            </a:endParaRPr>
          </a:p>
          <a:p>
            <a:pPr marL="342900" lvl="0" indent="-3619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700">
                <a:solidFill>
                  <a:srgbClr val="000000"/>
                </a:solidFill>
              </a:rPr>
              <a:t>низкая вероятность совпадения хеш-значений для разных входных данных; </a:t>
            </a:r>
            <a:endParaRPr sz="2700">
              <a:solidFill>
                <a:srgbClr val="000000"/>
              </a:solidFill>
            </a:endParaRPr>
          </a:p>
          <a:p>
            <a:pPr marL="342900" lvl="0" indent="-36195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700"/>
              <a:buFont typeface="Arial"/>
              <a:buChar char="•"/>
            </a:pPr>
            <a:r>
              <a:rPr lang="ru-RU" sz="2700">
                <a:solidFill>
                  <a:srgbClr val="000000"/>
                </a:solidFill>
              </a:rPr>
              <a:t>функция хеширования должна быть детерминистической.</a:t>
            </a:r>
            <a:endParaRPr sz="2700">
              <a:solidFill>
                <a:srgbClr val="212529"/>
              </a:solidFill>
            </a:endParaRPr>
          </a:p>
        </p:txBody>
      </p:sp>
      <p:sp>
        <p:nvSpPr>
          <p:cNvPr id="170" name="Google Shape;170;g140996d622b_0_86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570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Calibri"/>
              <a:buNone/>
            </a:pPr>
            <a:r>
              <a:rPr lang="ru-RU" sz="2740">
                <a:solidFill>
                  <a:srgbClr val="000000"/>
                </a:solidFill>
              </a:rPr>
              <a:t>Хеш-функция должна обладать следующими чертами:</a:t>
            </a:r>
            <a:endParaRPr sz="27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Двухуровневая модель хранения данных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1" name="Google Shape;51;g1596cc680f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988" y="1402725"/>
            <a:ext cx="5364987" cy="3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996d622b_0_8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Устранение коллизий с помощью цепочек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7" name="Google Shape;177;g140996d622b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274" y="1371850"/>
            <a:ext cx="8122688" cy="30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996d622b_2_180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4342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5433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B-дерево содержит узлы двух типов:</a:t>
            </a:r>
            <a:endParaRPr>
              <a:solidFill>
                <a:srgbClr val="000000"/>
              </a:solidFill>
            </a:endParaRPr>
          </a:p>
          <a:p>
            <a:pPr marL="809999" lvl="0" indent="-34290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листья (не имеющие потомков узлы самого нижнего уровня);</a:t>
            </a:r>
            <a:endParaRPr>
              <a:solidFill>
                <a:srgbClr val="000000"/>
              </a:solidFill>
            </a:endParaRPr>
          </a:p>
          <a:p>
            <a:pPr marL="809999" lvl="0" indent="-34290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страницы (имеющие потомков узлы верхних уровней).</a:t>
            </a:r>
            <a:endParaRPr>
              <a:solidFill>
                <a:srgbClr val="000000"/>
              </a:solidFill>
            </a:endParaRPr>
          </a:p>
          <a:p>
            <a:pPr marL="342900" lvl="0" indent="-354330" algn="l" rtl="0"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B-дерево должно обладать следующими качествами:</a:t>
            </a:r>
            <a:endParaRPr>
              <a:solidFill>
                <a:srgbClr val="000000"/>
              </a:solidFill>
            </a:endParaRPr>
          </a:p>
          <a:p>
            <a:pPr marL="742950" lvl="1" indent="-29718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сбалансированностью;</a:t>
            </a:r>
            <a:endParaRPr>
              <a:solidFill>
                <a:srgbClr val="000000"/>
              </a:solidFill>
            </a:endParaRPr>
          </a:p>
          <a:p>
            <a:pPr marL="742950" lvl="1" indent="-297180" algn="l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ветвистостью.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84" name="Google Shape;184;g140996d622b_2_18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Индексы на основе B-дерева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996d622b_2_20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Индексы на основе B-дерева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Google Shape;191;g140996d622b_2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" y="1536125"/>
            <a:ext cx="8690876" cy="2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0996d622b_2_198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1591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Основное назначение битовых индексов (bitmap indexes) – индексирование столбцов с небольшим количеством различных значений. 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</a:pPr>
            <a:r>
              <a:rPr lang="ru-RU">
                <a:solidFill>
                  <a:srgbClr val="000000"/>
                </a:solidFill>
              </a:rPr>
              <a:t>Индексы на основе битовых карт занимают малый размер и поэтому обеспечивают гораздо более высокую скорость выборки.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98" name="Google Shape;198;g140996d622b_2_19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Битовые индексы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996d622b_2_19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Битовые индексы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5" name="Google Shape;205;g140996d622b_2_192"/>
          <p:cNvPicPr preferRelativeResize="0"/>
          <p:nvPr/>
        </p:nvPicPr>
        <p:blipFill rotWithShape="1">
          <a:blip r:embed="rId3">
            <a:alphaModFix/>
          </a:blip>
          <a:srcRect l="5399" t="5630" r="3550" b="4287"/>
          <a:stretch/>
        </p:blipFill>
        <p:spPr>
          <a:xfrm>
            <a:off x="1781800" y="1370650"/>
            <a:ext cx="5689800" cy="3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0996d622b_2_186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1591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Hash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B-Tree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GiST (Generalized Search Tree)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SP-GiST (Space Partitioned GiST)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GIN (Generalized Inverted Index)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RUM (расширение, основанное GIN)</a:t>
            </a:r>
            <a:endParaRPr sz="2600">
              <a:solidFill>
                <a:srgbClr val="000000"/>
              </a:solidFill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600"/>
              <a:buChar char="•"/>
            </a:pPr>
            <a:r>
              <a:rPr lang="ru-RU" sz="2600">
                <a:solidFill>
                  <a:srgbClr val="000000"/>
                </a:solidFill>
              </a:rPr>
              <a:t>BRIN (Block Range Indexes)</a:t>
            </a:r>
            <a:endParaRPr sz="2600">
              <a:solidFill>
                <a:srgbClr val="212529"/>
              </a:solidFill>
            </a:endParaRPr>
          </a:p>
        </p:txBody>
      </p:sp>
      <p:sp>
        <p:nvSpPr>
          <p:cNvPr id="212" name="Google Shape;212;g140996d622b_2_18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Типы индексов в PostgreSQL: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996d622b_2_168"/>
          <p:cNvSpPr txBox="1">
            <a:spLocks noGrp="1"/>
          </p:cNvSpPr>
          <p:nvPr>
            <p:ph type="body" idx="1"/>
          </p:nvPr>
        </p:nvSpPr>
        <p:spPr>
          <a:xfrm>
            <a:off x="451175" y="1706375"/>
            <a:ext cx="81591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212529"/>
                </a:solidFill>
              </a:rPr>
              <a:t>По умолчанию команда CREATE INDEX создает B-Tree индекс.</a:t>
            </a:r>
            <a:endParaRPr>
              <a:solidFill>
                <a:srgbClr val="21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endParaRPr sz="2000">
              <a:solidFill>
                <a:srgbClr val="21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212529"/>
                </a:solidFill>
              </a:rPr>
              <a:t>Тип индекса можно задать явно при создании индекса:</a:t>
            </a:r>
            <a:endParaRPr>
              <a:solidFill>
                <a:srgbClr val="2125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ru-RU" b="1">
                <a:solidFill>
                  <a:srgbClr val="1946BA"/>
                </a:solidFill>
              </a:rPr>
              <a:t>CREATE INDEX</a:t>
            </a:r>
            <a:r>
              <a:rPr lang="ru-RU">
                <a:solidFill>
                  <a:srgbClr val="212529"/>
                </a:solidFill>
              </a:rPr>
              <a:t> name </a:t>
            </a:r>
            <a:r>
              <a:rPr lang="ru-RU" b="1">
                <a:solidFill>
                  <a:srgbClr val="1946BA"/>
                </a:solidFill>
              </a:rPr>
              <a:t>ON</a:t>
            </a:r>
            <a:r>
              <a:rPr lang="ru-RU">
                <a:solidFill>
                  <a:srgbClr val="212529"/>
                </a:solidFill>
              </a:rPr>
              <a:t> table </a:t>
            </a:r>
            <a:r>
              <a:rPr lang="ru-RU" b="1">
                <a:solidFill>
                  <a:srgbClr val="1946BA"/>
                </a:solidFill>
              </a:rPr>
              <a:t>USING</a:t>
            </a:r>
            <a:r>
              <a:rPr lang="ru-RU">
                <a:solidFill>
                  <a:srgbClr val="212529"/>
                </a:solidFill>
              </a:rPr>
              <a:t> </a:t>
            </a:r>
            <a:r>
              <a:rPr lang="ru-RU" b="1" i="1">
                <a:solidFill>
                  <a:schemeClr val="accent1"/>
                </a:solidFill>
              </a:rPr>
              <a:t>type</a:t>
            </a:r>
            <a:r>
              <a:rPr lang="ru-RU">
                <a:solidFill>
                  <a:srgbClr val="212529"/>
                </a:solidFill>
              </a:rPr>
              <a:t> (column)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219" name="Google Shape;219;g140996d622b_2_16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Создание индекса в PostgreSQL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996d622b_2_17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GiST (Generalized Search Tree)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g140996d622b_2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00" y="1441100"/>
            <a:ext cx="7216849" cy="3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0996d622b_2_258"/>
          <p:cNvSpPr txBox="1">
            <a:spLocks noGrp="1"/>
          </p:cNvSpPr>
          <p:nvPr>
            <p:ph type="title"/>
          </p:nvPr>
        </p:nvSpPr>
        <p:spPr>
          <a:xfrm>
            <a:off x="457201" y="656460"/>
            <a:ext cx="29640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GiST (Generalized Search Tree)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g140996d622b_2_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450" y="751450"/>
            <a:ext cx="4919825" cy="4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996d622b_2_251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SP-GiST (Space Partitioned GiST)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g140996d622b_2_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75" y="1371850"/>
            <a:ext cx="3103475" cy="3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40996d622b_2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574" y="1785563"/>
            <a:ext cx="3918251" cy="189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996d622b_0_119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Представление реляционных данных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" name="Google Shape;58;g140996d622b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875" y="1371850"/>
            <a:ext cx="7042875" cy="3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0996d622b_2_24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GIN (Generalized Inverted Index)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8" name="Google Shape;248;g140996d622b_2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00" y="1478750"/>
            <a:ext cx="7215651" cy="33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0996d622b_2_239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RUM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5" name="Google Shape;255;g140996d622b_2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1602"/>
            <a:ext cx="8229600" cy="183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0996d622b_2_233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BRIN (Block Range Indexes)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2" name="Google Shape;262;g140996d622b_2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25" y="1371850"/>
            <a:ext cx="6429250" cy="35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996d622b_0_74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1591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77190" algn="l" rtl="0">
              <a:spcBef>
                <a:spcPts val="336"/>
              </a:spcBef>
              <a:spcAft>
                <a:spcPts val="0"/>
              </a:spcAft>
              <a:buClr>
                <a:srgbClr val="1946BA"/>
              </a:buClr>
              <a:buSzPct val="100000"/>
              <a:buChar char="•"/>
            </a:pPr>
            <a:r>
              <a:rPr lang="ru-RU">
                <a:solidFill>
                  <a:srgbClr val="000000"/>
                </a:solidFill>
              </a:rPr>
              <a:t>В подавляющем большинстве случаев не стоит индексировать: </a:t>
            </a:r>
            <a:endParaRPr>
              <a:solidFill>
                <a:srgbClr val="000000"/>
              </a:solidFill>
            </a:endParaRPr>
          </a:p>
          <a:p>
            <a:pPr marL="742950" lvl="1" indent="-320039" algn="l" rtl="0">
              <a:spcBef>
                <a:spcPts val="336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solidFill>
                  <a:srgbClr val="000000"/>
                </a:solidFill>
              </a:rPr>
              <a:t>столбцы большого размера (например, большие текстовые столбцы и столбцы, предназначенные для хранения бинарных объектов); </a:t>
            </a:r>
            <a:endParaRPr>
              <a:solidFill>
                <a:srgbClr val="000000"/>
              </a:solidFill>
            </a:endParaRPr>
          </a:p>
          <a:p>
            <a:pPr marL="742950" lvl="1" indent="-320039" algn="l" rtl="0">
              <a:spcBef>
                <a:spcPts val="336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solidFill>
                  <a:srgbClr val="000000"/>
                </a:solidFill>
              </a:rPr>
              <a:t>столбцы, допускающие неопределенные значения NULL;</a:t>
            </a:r>
            <a:endParaRPr>
              <a:solidFill>
                <a:srgbClr val="000000"/>
              </a:solidFill>
            </a:endParaRPr>
          </a:p>
          <a:p>
            <a:pPr marL="742950" lvl="1" indent="-320039" algn="l" rtl="0">
              <a:spcBef>
                <a:spcPts val="336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solidFill>
                  <a:srgbClr val="000000"/>
                </a:solidFill>
              </a:rPr>
              <a:t>столбцы с небольшим количеством многократно повторяющихся значений;</a:t>
            </a:r>
            <a:endParaRPr>
              <a:solidFill>
                <a:srgbClr val="000000"/>
              </a:solidFill>
            </a:endParaRPr>
          </a:p>
          <a:p>
            <a:pPr marL="742950" lvl="1" indent="-320039" algn="l" rtl="0">
              <a:spcBef>
                <a:spcPts val="336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solidFill>
                  <a:srgbClr val="000000"/>
                </a:solidFill>
              </a:rPr>
              <a:t>столбцы с часто изменяющимися значениями.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269" name="Google Shape;269;g140996d622b_0_7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Вывод по индексам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996d622b_0_68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541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 sz="2600">
                <a:solidFill>
                  <a:srgbClr val="212529"/>
                </a:solidFill>
              </a:rPr>
              <a:t>Используйте первичные ключи и unique-ограничения.</a:t>
            </a:r>
            <a:endParaRPr sz="2600">
              <a:solidFill>
                <a:srgbClr val="212529"/>
              </a:solidFill>
            </a:endParaRPr>
          </a:p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 sz="2600">
                <a:solidFill>
                  <a:srgbClr val="212529"/>
                </a:solidFill>
              </a:rPr>
              <a:t>Для самых частых, дорогих запросов выборки данных необходимо создавать подходящие индексы.</a:t>
            </a:r>
            <a:endParaRPr sz="2600">
              <a:solidFill>
                <a:srgbClr val="212529"/>
              </a:solidFill>
            </a:endParaRPr>
          </a:p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 sz="2600">
                <a:solidFill>
                  <a:srgbClr val="212529"/>
                </a:solidFill>
              </a:rPr>
              <a:t>Индекс не всегда сокращает время чтения.</a:t>
            </a:r>
            <a:endParaRPr sz="2600">
              <a:solidFill>
                <a:srgbClr val="212529"/>
              </a:solidFill>
            </a:endParaRPr>
          </a:p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 sz="2600">
                <a:solidFill>
                  <a:srgbClr val="212529"/>
                </a:solidFill>
              </a:rPr>
              <a:t>Индекс всегда увеличивает время вставки.</a:t>
            </a:r>
            <a:endParaRPr sz="2600">
              <a:solidFill>
                <a:srgbClr val="212529"/>
              </a:solidFill>
            </a:endParaRPr>
          </a:p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 sz="2600">
                <a:solidFill>
                  <a:srgbClr val="212529"/>
                </a:solidFill>
              </a:rPr>
              <a:t>Не создавайте индексы без необходимости.</a:t>
            </a:r>
            <a:endParaRPr sz="2600">
              <a:solidFill>
                <a:srgbClr val="212529"/>
              </a:solidFill>
            </a:endParaRPr>
          </a:p>
          <a:p>
            <a:pPr marL="360000" lvl="0" indent="-398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11538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Наиболее эффективны индексы, накладываемые на столбцы, в которых не хранятся повторяющиеся значения.</a:t>
            </a:r>
            <a:endParaRPr sz="2600">
              <a:solidFill>
                <a:srgbClr val="212529"/>
              </a:solidFill>
            </a:endParaRPr>
          </a:p>
        </p:txBody>
      </p:sp>
      <p:sp>
        <p:nvSpPr>
          <p:cNvPr id="276" name="Google Shape;276;g140996d622b_0_6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Вывод по индексам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996d622b_0_1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82" name="Google Shape;282;g140996d622b_0_1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0996d622b_2_15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Блок (страница)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" name="Google Shape;65;g140996d622b_2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513"/>
            <a:ext cx="8839200" cy="29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996d622b_2_152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идентификатор блока;</a:t>
            </a:r>
            <a:endParaRPr sz="1879">
              <a:solidFill>
                <a:srgbClr val="000000"/>
              </a:solidFill>
            </a:endParaRPr>
          </a:p>
          <a:p>
            <a:pPr marL="342900" lvl="0" indent="-30988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сведения о том, какое отношение обслуживается блоком; </a:t>
            </a:r>
            <a:endParaRPr sz="1879">
              <a:solidFill>
                <a:srgbClr val="000000"/>
              </a:solidFill>
            </a:endParaRPr>
          </a:p>
          <a:p>
            <a:pPr marL="342900" lvl="0" indent="-30988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таблица смещений (offset table); </a:t>
            </a:r>
            <a:endParaRPr sz="1879">
              <a:solidFill>
                <a:srgbClr val="000000"/>
              </a:solidFill>
            </a:endParaRPr>
          </a:p>
          <a:p>
            <a:pPr marL="342900" lvl="0" indent="-30988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ссылки на один или несколько других блоков (в случае если блок входит в состав индекса); </a:t>
            </a:r>
            <a:endParaRPr sz="1879">
              <a:solidFill>
                <a:srgbClr val="000000"/>
              </a:solidFill>
            </a:endParaRPr>
          </a:p>
          <a:p>
            <a:pPr marL="342900" lvl="0" indent="-30988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информация о последнем обращении к блоку с целью модификации данных; </a:t>
            </a:r>
            <a:endParaRPr sz="1879">
              <a:solidFill>
                <a:srgbClr val="000000"/>
              </a:solidFill>
            </a:endParaRPr>
          </a:p>
          <a:p>
            <a:pPr marL="342900" lvl="0" indent="-309880" algn="just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1879">
                <a:solidFill>
                  <a:srgbClr val="000000"/>
                </a:solidFill>
              </a:rPr>
              <a:t>сведения о блокировках блока для обеспечения многопользовательского доступа.</a:t>
            </a:r>
            <a:endParaRPr sz="1879">
              <a:solidFill>
                <a:srgbClr val="000000"/>
              </a:solidFill>
            </a:endParaRPr>
          </a:p>
        </p:txBody>
      </p:sp>
      <p:sp>
        <p:nvSpPr>
          <p:cNvPr id="72" name="Google Shape;72;g140996d622b_2_15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Заголовок блока (страницы) содержит: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6cc680f3_0_24"/>
          <p:cNvSpPr txBox="1">
            <a:spLocks noGrp="1"/>
          </p:cNvSpPr>
          <p:nvPr>
            <p:ph type="body" idx="1"/>
          </p:nvPr>
        </p:nvSpPr>
        <p:spPr>
          <a:xfrm>
            <a:off x="451175" y="1325375"/>
            <a:ext cx="8465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2140">
                <a:solidFill>
                  <a:srgbClr val="000000"/>
                </a:solidFill>
              </a:rPr>
              <a:t>Размер поля определяется типом данных соответствующего столбца:</a:t>
            </a:r>
            <a:endParaRPr sz="2055">
              <a:solidFill>
                <a:srgbClr val="000000"/>
              </a:solidFill>
            </a:endParaRPr>
          </a:p>
          <a:p>
            <a:pPr marL="342900" lvl="0" indent="-3273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55"/>
              <a:buFont typeface="Arial"/>
              <a:buChar char="•"/>
            </a:pPr>
            <a:r>
              <a:rPr lang="ru-RU" sz="2140">
                <a:solidFill>
                  <a:srgbClr val="000000"/>
                </a:solidFill>
              </a:rPr>
              <a:t>INTEGER – от 4 до 8 байт (в зависимости от специфики СУБД).</a:t>
            </a:r>
            <a:endParaRPr sz="2140">
              <a:solidFill>
                <a:srgbClr val="000000"/>
              </a:solidFill>
            </a:endParaRPr>
          </a:p>
          <a:p>
            <a:pPr marL="342900" lvl="0" indent="-3273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55"/>
              <a:buFont typeface="Arial"/>
              <a:buChar char="•"/>
            </a:pPr>
            <a:r>
              <a:rPr lang="ru-RU" sz="2140">
                <a:solidFill>
                  <a:srgbClr val="000000"/>
                </a:solidFill>
              </a:rPr>
              <a:t>CHAR(n) – поле размерностью, позволяющей хранить n символов в заданной кодировке.</a:t>
            </a:r>
            <a:endParaRPr sz="2140">
              <a:solidFill>
                <a:srgbClr val="000000"/>
              </a:solidFill>
            </a:endParaRPr>
          </a:p>
          <a:p>
            <a:pPr marL="342900" lvl="0" indent="-3273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55"/>
              <a:buFont typeface="Arial"/>
              <a:buChar char="•"/>
            </a:pPr>
            <a:r>
              <a:rPr lang="ru-RU" sz="2140">
                <a:solidFill>
                  <a:srgbClr val="000000"/>
                </a:solidFill>
              </a:rPr>
              <a:t>DATE обычно хранятся в текстовом формате – задействуется текстовая строка постоянной длины CHAR. Например, «yyyy–mm–dd» – 8 байт.</a:t>
            </a:r>
            <a:endParaRPr sz="2140">
              <a:solidFill>
                <a:srgbClr val="000000"/>
              </a:solidFill>
            </a:endParaRPr>
          </a:p>
          <a:p>
            <a:pPr marL="342900" lvl="0" indent="-3273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55"/>
              <a:buFont typeface="Arial"/>
              <a:buChar char="•"/>
            </a:pPr>
            <a:r>
              <a:rPr lang="ru-RU" sz="2140">
                <a:solidFill>
                  <a:srgbClr val="000000"/>
                </a:solidFill>
              </a:rPr>
              <a:t>Битовая последовательность BIT(n) делится на группы по 8 бит и упаковывается в байты.</a:t>
            </a:r>
            <a:endParaRPr sz="2140">
              <a:solidFill>
                <a:srgbClr val="000000"/>
              </a:solidFill>
            </a:endParaRPr>
          </a:p>
          <a:p>
            <a:pPr marL="342900" lvl="0" indent="-3273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55"/>
              <a:buFont typeface="Arial"/>
              <a:buChar char="•"/>
            </a:pPr>
            <a:r>
              <a:rPr lang="ru-RU" sz="2140">
                <a:solidFill>
                  <a:srgbClr val="000000"/>
                </a:solidFill>
              </a:rPr>
              <a:t>BOOLEAN – соответствующему столбцу отводится 1 байт поля, но так как для хранения значения true/false достаточно 1 бита, оставшиеся 7 бит не используются.</a:t>
            </a:r>
            <a:endParaRPr sz="2055">
              <a:solidFill>
                <a:srgbClr val="000000"/>
              </a:solidFill>
            </a:endParaRPr>
          </a:p>
        </p:txBody>
      </p:sp>
      <p:sp>
        <p:nvSpPr>
          <p:cNvPr id="79" name="Google Shape;79;g1596cc680f3_0_2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Поля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0996d622b_2_69"/>
          <p:cNvSpPr txBox="1">
            <a:spLocks noGrp="1"/>
          </p:cNvSpPr>
          <p:nvPr>
            <p:ph type="body" idx="1"/>
          </p:nvPr>
        </p:nvSpPr>
        <p:spPr>
          <a:xfrm>
            <a:off x="451175" y="1325375"/>
            <a:ext cx="8465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340">
                <a:solidFill>
                  <a:srgbClr val="000000"/>
                </a:solidFill>
              </a:rPr>
              <a:t>VARCHAR(n), СУБД резервирует поле размерностью n+1 байт (если речь идет о символах в 8-битной кодировке).</a:t>
            </a:r>
            <a:endParaRPr sz="234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340">
                <a:solidFill>
                  <a:srgbClr val="000000"/>
                </a:solidFill>
              </a:rPr>
              <a:t>Дополнительный байт используется одним из двух способов:</a:t>
            </a:r>
            <a:endParaRPr sz="2340">
              <a:solidFill>
                <a:srgbClr val="000000"/>
              </a:solidFill>
            </a:endParaRPr>
          </a:p>
          <a:p>
            <a:pPr marL="342900" lvl="0" indent="-3400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255"/>
              <a:buFont typeface="Arial"/>
              <a:buChar char="•"/>
            </a:pPr>
            <a:r>
              <a:rPr lang="ru-RU" sz="2340">
                <a:solidFill>
                  <a:srgbClr val="000000"/>
                </a:solidFill>
              </a:rPr>
              <a:t>дополнительный байт размещается в самом начале поля и хранит число символов в строке, которое не может превышать значения n, первый значащий символ строки располагается во втором байте поля; </a:t>
            </a:r>
            <a:endParaRPr sz="2340">
              <a:solidFill>
                <a:srgbClr val="000000"/>
              </a:solidFill>
            </a:endParaRPr>
          </a:p>
          <a:p>
            <a:pPr marL="342900" lvl="0" indent="-340042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255"/>
              <a:buFont typeface="Arial"/>
              <a:buChar char="•"/>
            </a:pPr>
            <a:r>
              <a:rPr lang="ru-RU" sz="2340">
                <a:solidFill>
                  <a:srgbClr val="000000"/>
                </a:solidFill>
              </a:rPr>
              <a:t>дополнительный байт хранит символ завершения строки – обычно NULL. В этом случае первый значащий символ текстовой строки заносится в первый байт поля, а NULL окажется в следующем байте за последним символом строки.</a:t>
            </a:r>
            <a:endParaRPr sz="2340">
              <a:solidFill>
                <a:srgbClr val="000000"/>
              </a:solidFill>
            </a:endParaRPr>
          </a:p>
        </p:txBody>
      </p:sp>
      <p:sp>
        <p:nvSpPr>
          <p:cNvPr id="86" name="Google Shape;86;g140996d622b_2_69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Тип данных переменной длины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0996d622b_2_7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Записи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g140996d622b_2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844" y="1650342"/>
            <a:ext cx="8407262" cy="247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6cc680f3_0_12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457900" cy="29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2004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Принцип представления данных схож с подходом, применяемым в реляционной модели, вместо кортежа с его атрибутами главным действующим лицом выступает объект с его полями.</a:t>
            </a:r>
            <a:endParaRPr>
              <a:solidFill>
                <a:srgbClr val="000000"/>
              </a:solidFill>
            </a:endParaRPr>
          </a:p>
          <a:p>
            <a:pPr marL="342900" lvl="0" indent="-32004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У объектов есть методы. Методы объектов призваны управлять состоянием их полей и/или воздействовать на другие объекты БД. </a:t>
            </a:r>
            <a:endParaRPr>
              <a:solidFill>
                <a:srgbClr val="000000"/>
              </a:solidFill>
            </a:endParaRPr>
          </a:p>
          <a:p>
            <a:pPr marL="342900" lvl="0" indent="-32004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Код методов не может (да и не должен) храниться в полях или записях, так как он принадлежит не отдельному объекту, а классу, на основе которого конструируется объект. Поэтому код методов сохраняется отдельно в схеме БД.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g1596cc680f3_0_1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Особенности представления объектов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944</Words>
  <Application>Microsoft Office PowerPoint</Application>
  <PresentationFormat>Экран (16:9)</PresentationFormat>
  <Paragraphs>150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Cover</vt:lpstr>
      <vt:lpstr>Проектирование БД</vt:lpstr>
      <vt:lpstr>Двухуровневая модель хранения данных</vt:lpstr>
      <vt:lpstr>Представление реляционных данных</vt:lpstr>
      <vt:lpstr>Блок (страница)</vt:lpstr>
      <vt:lpstr>Заголовок блока (страницы) содержит:</vt:lpstr>
      <vt:lpstr>Поля</vt:lpstr>
      <vt:lpstr>Тип данных переменной длины</vt:lpstr>
      <vt:lpstr>Записи</vt:lpstr>
      <vt:lpstr>Особенности представления объектов</vt:lpstr>
      <vt:lpstr>Хранение данных в PostgreSQL</vt:lpstr>
      <vt:lpstr>Буферный кэш</vt:lpstr>
      <vt:lpstr>Журнальная информация</vt:lpstr>
      <vt:lpstr>Журнал (WAL). PostgreSQL</vt:lpstr>
      <vt:lpstr>Журнал (WAL). PostgreSQL</vt:lpstr>
      <vt:lpstr>Индексы</vt:lpstr>
      <vt:lpstr>В БД реализуется несколько важных сервисных возможностей благодаря индексу:</vt:lpstr>
      <vt:lpstr>Методы построения индексов:</vt:lpstr>
      <vt:lpstr>Индексы на основе хеширования</vt:lpstr>
      <vt:lpstr>Хеш-функция должна обладать следующими чертами:</vt:lpstr>
      <vt:lpstr>Устранение коллизий с помощью цепочек</vt:lpstr>
      <vt:lpstr>Индексы на основе B-дерева</vt:lpstr>
      <vt:lpstr>Индексы на основе B-дерева</vt:lpstr>
      <vt:lpstr>Битовые индексы</vt:lpstr>
      <vt:lpstr>Битовые индексы</vt:lpstr>
      <vt:lpstr>Типы индексов в PostgreSQL:</vt:lpstr>
      <vt:lpstr>Создание индекса в PostgreSQL</vt:lpstr>
      <vt:lpstr>GiST (Generalized Search Tree)</vt:lpstr>
      <vt:lpstr>GiST (Generalized Search Tree)</vt:lpstr>
      <vt:lpstr>SP-GiST (Space Partitioned GiST)</vt:lpstr>
      <vt:lpstr>GIN (Generalized Inverted Index)</vt:lpstr>
      <vt:lpstr>RUM</vt:lpstr>
      <vt:lpstr>BRIN (Block Range Indexes)</vt:lpstr>
      <vt:lpstr>Вывод по индексам</vt:lpstr>
      <vt:lpstr>Вывод по индексам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БД</dc:title>
  <dc:creator>Al</dc:creator>
  <cp:lastModifiedBy>Belykh, Anastasia</cp:lastModifiedBy>
  <cp:revision>1</cp:revision>
  <dcterms:created xsi:type="dcterms:W3CDTF">2014-06-27T12:30:22Z</dcterms:created>
  <dcterms:modified xsi:type="dcterms:W3CDTF">2024-03-15T07:41:36Z</dcterms:modified>
</cp:coreProperties>
</file>