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37601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81"/>
  </p:normalViewPr>
  <p:slideViewPr>
    <p:cSldViewPr snapToGrid="0" snapToObjects="1">
      <p:cViewPr>
        <p:scale>
          <a:sx n="68" d="100"/>
          <a:sy n="68" d="100"/>
        </p:scale>
        <p:origin x="1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17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679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871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33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76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796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84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32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744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68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73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C33B-2EE2-9247-B36D-BA006F068735}" type="datetimeFigureOut">
              <a:rPr kumimoji="1" lang="zh-CN" altLang="en-US" smtClean="0"/>
              <a:t>2021/8/20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521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B553B60-227B-EE43-85D7-CC8959E3F182}"/>
              </a:ext>
            </a:extLst>
          </p:cNvPr>
          <p:cNvSpPr txBox="1"/>
          <p:nvPr/>
        </p:nvSpPr>
        <p:spPr>
          <a:xfrm>
            <a:off x="5967123" y="4915246"/>
            <a:ext cx="4392549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1. </a:t>
            </a:r>
            <a:r>
              <a:rPr kumimoji="1" lang="en-US" altLang="zh-CN" dirty="0"/>
              <a:t>LISP-like Grammar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5428CF-5248-B84B-905C-96496339A588}"/>
              </a:ext>
            </a:extLst>
          </p:cNvPr>
          <p:cNvSpPr txBox="1"/>
          <p:nvPr/>
        </p:nvSpPr>
        <p:spPr>
          <a:xfrm>
            <a:off x="7810284" y="4455914"/>
            <a:ext cx="4947188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u="sng" dirty="0"/>
              <a:t>EFO1 (Original)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Formula</a:t>
            </a:r>
            <a:endParaRPr kumimoji="1" lang="zh-CN" altLang="en-US" u="sng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F56F9B-A813-B144-AD35-CD1EAA4C3C39}"/>
              </a:ext>
            </a:extLst>
          </p:cNvPr>
          <p:cNvSpPr txBox="1"/>
          <p:nvPr/>
        </p:nvSpPr>
        <p:spPr>
          <a:xfrm>
            <a:off x="11298607" y="4455914"/>
            <a:ext cx="8316700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u="sng" dirty="0"/>
              <a:t>2. </a:t>
            </a:r>
            <a:r>
              <a:rPr kumimoji="1" lang="en-US" altLang="zh-CN" u="sng" dirty="0"/>
              <a:t>(Normal) Forms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(e.g. </a:t>
            </a:r>
            <a:r>
              <a:rPr kumimoji="1" lang="en-US" altLang="zh-CN" u="sng" dirty="0" err="1"/>
              <a:t>DNF+MultiIUDiff</a:t>
            </a:r>
            <a:r>
              <a:rPr kumimoji="1" lang="en-US" altLang="zh-CN" u="sng" dirty="0"/>
              <a:t>)</a:t>
            </a:r>
            <a:endParaRPr kumimoji="1" lang="zh-CN" altLang="en-US" u="sng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18ABC6-BAA1-A743-90B4-F1E6A4401A9D}"/>
              </a:ext>
            </a:extLst>
          </p:cNvPr>
          <p:cNvSpPr txBox="1"/>
          <p:nvPr/>
        </p:nvSpPr>
        <p:spPr>
          <a:xfrm>
            <a:off x="8190196" y="4825247"/>
            <a:ext cx="17988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,(n,(p,(p,(e)))),</a:t>
            </a:r>
          </a:p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(p,(u,(p,(e)),</a:t>
            </a:r>
          </a:p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(p,(e)))))</a:t>
            </a:r>
            <a:endParaRPr kumimoji="1"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0C8D2B-CBE8-5648-A3C6-CA0601169084}"/>
              </a:ext>
            </a:extLst>
          </p:cNvPr>
          <p:cNvSpPr txBox="1"/>
          <p:nvPr/>
        </p:nvSpPr>
        <p:spPr>
          <a:xfrm>
            <a:off x="11395095" y="4825247"/>
            <a:ext cx="29033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(u,(D,(p,(p,(e))), (p,(p,(e)))),</a:t>
            </a:r>
          </a:p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(D,(p,(p,(e))), (p,(p,(e)))))</a:t>
            </a:r>
            <a:endParaRPr kumimoji="1"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9AA315-6CA3-604C-9794-01365823CACC}"/>
              </a:ext>
            </a:extLst>
          </p:cNvPr>
          <p:cNvSpPr txBox="1"/>
          <p:nvPr/>
        </p:nvSpPr>
        <p:spPr>
          <a:xfrm>
            <a:off x="952449" y="4732465"/>
            <a:ext cx="2852063" cy="64722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F781DB-57D8-3840-8BE6-41FCDFFEECEE}"/>
              </a:ext>
            </a:extLst>
          </p:cNvPr>
          <p:cNvSpPr txBox="1"/>
          <p:nvPr/>
        </p:nvSpPr>
        <p:spPr>
          <a:xfrm>
            <a:off x="952449" y="9452745"/>
            <a:ext cx="3222357" cy="64722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/>
              <a:t>Grounded level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AD57261-1281-1C4C-8087-59251710247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H="1">
            <a:off x="11298608" y="4779528"/>
            <a:ext cx="1458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F49ED9C-4694-D649-85DB-376D5B5F1321}"/>
              </a:ext>
            </a:extLst>
          </p:cNvPr>
          <p:cNvSpPr/>
          <p:nvPr/>
        </p:nvSpPr>
        <p:spPr>
          <a:xfrm>
            <a:off x="7810284" y="8569167"/>
            <a:ext cx="515547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{o:i,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a:[{o:n,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a:{o:p, a:[[169]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{o:p, 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:[[168],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{o:e, a:[2711]}]}]}},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{o:p,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a:[[277],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{o:u, a:[{o:p, a:[[7],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{o:e, a:[6724]}]},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{o:p, a:[[276],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{o:e, a:[8671]}]}]}]}]}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6CC7A2A-60EE-5A42-B11A-5850501979C0}"/>
              </a:ext>
            </a:extLst>
          </p:cNvPr>
          <p:cNvGrpSpPr/>
          <p:nvPr/>
        </p:nvGrpSpPr>
        <p:grpSpPr>
          <a:xfrm>
            <a:off x="7949236" y="6310748"/>
            <a:ext cx="2280810" cy="1390664"/>
            <a:chOff x="3167831" y="2708902"/>
            <a:chExt cx="2280810" cy="1390664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145B4DE-591A-0B41-8B35-466FFC275106}"/>
                </a:ext>
              </a:extLst>
            </p:cNvPr>
            <p:cNvSpPr/>
            <p:nvPr/>
          </p:nvSpPr>
          <p:spPr>
            <a:xfrm>
              <a:off x="3167831" y="3069000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F044B82-98F8-C447-8ECE-C6BE715C55DA}"/>
                </a:ext>
              </a:extLst>
            </p:cNvPr>
            <p:cNvSpPr/>
            <p:nvPr/>
          </p:nvSpPr>
          <p:spPr>
            <a:xfrm>
              <a:off x="3580784" y="2708902"/>
              <a:ext cx="360000" cy="36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36FAFE5-0EB5-7349-A94E-41F867BBB098}"/>
                </a:ext>
              </a:extLst>
            </p:cNvPr>
            <p:cNvSpPr/>
            <p:nvPr/>
          </p:nvSpPr>
          <p:spPr>
            <a:xfrm>
              <a:off x="3580784" y="3429000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0AB6D60-36D9-6E4C-B7EE-CD227C604DB5}"/>
                </a:ext>
              </a:extLst>
            </p:cNvPr>
            <p:cNvSpPr/>
            <p:nvPr/>
          </p:nvSpPr>
          <p:spPr>
            <a:xfrm>
              <a:off x="4080821" y="3429000"/>
              <a:ext cx="360000" cy="360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F32CDE7-1D37-C34B-896D-25EBF21DD0AE}"/>
                </a:ext>
              </a:extLst>
            </p:cNvPr>
            <p:cNvSpPr/>
            <p:nvPr/>
          </p:nvSpPr>
          <p:spPr>
            <a:xfrm>
              <a:off x="4080821" y="2708902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32D0810-D71F-184E-8DFA-3B289A4B67F9}"/>
                </a:ext>
              </a:extLst>
            </p:cNvPr>
            <p:cNvSpPr/>
            <p:nvPr/>
          </p:nvSpPr>
          <p:spPr>
            <a:xfrm>
              <a:off x="4580858" y="2708902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056633C-9BE8-DD4D-A2F3-2B27501801B1}"/>
                </a:ext>
              </a:extLst>
            </p:cNvPr>
            <p:cNvSpPr/>
            <p:nvPr/>
          </p:nvSpPr>
          <p:spPr>
            <a:xfrm>
              <a:off x="5080895" y="2708902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CED930E-0528-C443-BDB3-BE6FDCB26DFB}"/>
                </a:ext>
              </a:extLst>
            </p:cNvPr>
            <p:cNvSpPr/>
            <p:nvPr/>
          </p:nvSpPr>
          <p:spPr>
            <a:xfrm>
              <a:off x="4580858" y="3140001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8E2FD22-73A9-3C44-81FF-D5D4FFBEAD37}"/>
                </a:ext>
              </a:extLst>
            </p:cNvPr>
            <p:cNvSpPr/>
            <p:nvPr/>
          </p:nvSpPr>
          <p:spPr>
            <a:xfrm>
              <a:off x="4580858" y="3739566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B975C76-0E1A-4F43-83D1-E8E4D0099762}"/>
                </a:ext>
              </a:extLst>
            </p:cNvPr>
            <p:cNvSpPr/>
            <p:nvPr/>
          </p:nvSpPr>
          <p:spPr>
            <a:xfrm>
              <a:off x="5088641" y="3140001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2D236B8-4B2C-E04F-BB35-022E2498DB6C}"/>
                </a:ext>
              </a:extLst>
            </p:cNvPr>
            <p:cNvSpPr/>
            <p:nvPr/>
          </p:nvSpPr>
          <p:spPr>
            <a:xfrm>
              <a:off x="5088641" y="3739566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BB3922CC-EEF6-244E-B01D-75A6FBBC6968}"/>
                </a:ext>
              </a:extLst>
            </p:cNvPr>
            <p:cNvCxnSpPr>
              <a:stCxn id="31" idx="2"/>
              <a:endCxn id="30" idx="6"/>
            </p:cNvCxnSpPr>
            <p:nvPr/>
          </p:nvCxnSpPr>
          <p:spPr>
            <a:xfrm flipH="1">
              <a:off x="4940858" y="2888902"/>
              <a:ext cx="140037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7DD7CBFB-6D2D-7046-830A-E05EC1B37289}"/>
                </a:ext>
              </a:extLst>
            </p:cNvPr>
            <p:cNvCxnSpPr>
              <a:stCxn id="30" idx="2"/>
              <a:endCxn id="29" idx="6"/>
            </p:cNvCxnSpPr>
            <p:nvPr/>
          </p:nvCxnSpPr>
          <p:spPr>
            <a:xfrm flipH="1">
              <a:off x="4440821" y="2888902"/>
              <a:ext cx="140037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850EEAE1-2DE7-7E4F-A4F1-8ABF381F2D7A}"/>
                </a:ext>
              </a:extLst>
            </p:cNvPr>
            <p:cNvCxnSpPr>
              <a:stCxn id="29" idx="2"/>
              <a:endCxn id="26" idx="6"/>
            </p:cNvCxnSpPr>
            <p:nvPr/>
          </p:nvCxnSpPr>
          <p:spPr>
            <a:xfrm flipH="1">
              <a:off x="3940784" y="2888902"/>
              <a:ext cx="140037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8EB3A0AF-48FC-5444-998C-EDB3ADCFFD7A}"/>
                </a:ext>
              </a:extLst>
            </p:cNvPr>
            <p:cNvCxnSpPr>
              <a:stCxn id="26" idx="3"/>
              <a:endCxn id="25" idx="7"/>
            </p:cNvCxnSpPr>
            <p:nvPr/>
          </p:nvCxnSpPr>
          <p:spPr>
            <a:xfrm flipH="1">
              <a:off x="3475110" y="3016181"/>
              <a:ext cx="158395" cy="10554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38C0B575-3E43-2B47-8DAF-74483E492C98}"/>
                </a:ext>
              </a:extLst>
            </p:cNvPr>
            <p:cNvCxnSpPr>
              <a:stCxn id="35" idx="2"/>
              <a:endCxn id="32" idx="6"/>
            </p:cNvCxnSpPr>
            <p:nvPr/>
          </p:nvCxnSpPr>
          <p:spPr>
            <a:xfrm flipH="1">
              <a:off x="4940858" y="3320001"/>
              <a:ext cx="147783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DA7ED409-78D9-3E4C-950D-4C4C3C819BE8}"/>
                </a:ext>
              </a:extLst>
            </p:cNvPr>
            <p:cNvCxnSpPr>
              <a:stCxn id="36" idx="2"/>
              <a:endCxn id="33" idx="6"/>
            </p:cNvCxnSpPr>
            <p:nvPr/>
          </p:nvCxnSpPr>
          <p:spPr>
            <a:xfrm flipH="1">
              <a:off x="4940858" y="3919566"/>
              <a:ext cx="147783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9D08037B-DE97-3148-9D2E-1F13774B66EB}"/>
                </a:ext>
              </a:extLst>
            </p:cNvPr>
            <p:cNvCxnSpPr>
              <a:cxnSpLocks/>
              <a:stCxn id="33" idx="2"/>
              <a:endCxn id="28" idx="5"/>
            </p:cNvCxnSpPr>
            <p:nvPr/>
          </p:nvCxnSpPr>
          <p:spPr>
            <a:xfrm flipH="1" flipV="1">
              <a:off x="4388100" y="3736279"/>
              <a:ext cx="192758" cy="18328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C3F8A1E2-233E-064B-806C-C42D30FA3153}"/>
                </a:ext>
              </a:extLst>
            </p:cNvPr>
            <p:cNvCxnSpPr>
              <a:stCxn id="32" idx="2"/>
              <a:endCxn id="28" idx="7"/>
            </p:cNvCxnSpPr>
            <p:nvPr/>
          </p:nvCxnSpPr>
          <p:spPr>
            <a:xfrm flipH="1">
              <a:off x="4388100" y="3320001"/>
              <a:ext cx="192758" cy="16172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355CA736-745E-7C47-B29B-CF008EE477B5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3940784" y="3609000"/>
              <a:ext cx="140037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029E6216-ADE4-C043-9689-DEEE6131F07F}"/>
                </a:ext>
              </a:extLst>
            </p:cNvPr>
            <p:cNvCxnSpPr>
              <a:stCxn id="27" idx="1"/>
              <a:endCxn id="25" idx="5"/>
            </p:cNvCxnSpPr>
            <p:nvPr/>
          </p:nvCxnSpPr>
          <p:spPr>
            <a:xfrm flipH="1" flipV="1">
              <a:off x="3475110" y="3376279"/>
              <a:ext cx="158395" cy="10544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672C206A-8551-F24C-8D5A-8F97E58722C4}"/>
              </a:ext>
            </a:extLst>
          </p:cNvPr>
          <p:cNvSpPr txBox="1"/>
          <p:nvPr/>
        </p:nvSpPr>
        <p:spPr>
          <a:xfrm>
            <a:off x="7854501" y="5495630"/>
            <a:ext cx="1984839" cy="1202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Parse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</a:p>
          <a:p>
            <a:r>
              <a:rPr kumimoji="1" lang="en-US" altLang="zh-CN" u="sng" dirty="0"/>
              <a:t>Ops Tree</a:t>
            </a:r>
            <a:endParaRPr kumimoji="1" lang="zh-CN" altLang="en-US" u="sng" dirty="0"/>
          </a:p>
        </p:txBody>
      </p:sp>
      <p:sp>
        <p:nvSpPr>
          <p:cNvPr id="85" name="下箭头 84">
            <a:extLst>
              <a:ext uri="{FF2B5EF4-FFF2-40B4-BE49-F238E27FC236}">
                <a16:creationId xmlns:a16="http://schemas.microsoft.com/office/drawing/2014/main" id="{2917BB3A-D36C-1D48-B305-77A98616F5C9}"/>
              </a:ext>
            </a:extLst>
          </p:cNvPr>
          <p:cNvSpPr/>
          <p:nvPr/>
        </p:nvSpPr>
        <p:spPr>
          <a:xfrm>
            <a:off x="8954199" y="5622421"/>
            <a:ext cx="270887" cy="51602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4DD38D7B-A0D7-004B-99C4-85F83A691219}"/>
              </a:ext>
            </a:extLst>
          </p:cNvPr>
          <p:cNvSpPr txBox="1"/>
          <p:nvPr/>
        </p:nvSpPr>
        <p:spPr>
          <a:xfrm>
            <a:off x="7797151" y="7771321"/>
            <a:ext cx="2387192" cy="1202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by </a:t>
            </a:r>
          </a:p>
          <a:p>
            <a:r>
              <a:rPr kumimoji="1" lang="en-US" altLang="zh-CN" u="sng" dirty="0"/>
              <a:t>Ops Tree</a:t>
            </a:r>
            <a:endParaRPr kumimoji="1" lang="zh-CN" altLang="en-US" u="sng" dirty="0"/>
          </a:p>
        </p:txBody>
      </p:sp>
      <p:sp>
        <p:nvSpPr>
          <p:cNvPr id="87" name="下箭头 86">
            <a:extLst>
              <a:ext uri="{FF2B5EF4-FFF2-40B4-BE49-F238E27FC236}">
                <a16:creationId xmlns:a16="http://schemas.microsoft.com/office/drawing/2014/main" id="{50DCB86A-6223-9540-A56F-D85BC1A5154C}"/>
              </a:ext>
            </a:extLst>
          </p:cNvPr>
          <p:cNvSpPr/>
          <p:nvPr/>
        </p:nvSpPr>
        <p:spPr>
          <a:xfrm>
            <a:off x="8956917" y="7856408"/>
            <a:ext cx="270887" cy="51602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A2AC79F-19C3-A148-A4B8-4C23A76CA6FF}"/>
              </a:ext>
            </a:extLst>
          </p:cNvPr>
          <p:cNvSpPr/>
          <p:nvPr/>
        </p:nvSpPr>
        <p:spPr>
          <a:xfrm>
            <a:off x="6885888" y="9029898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88D5F559-5D0E-A346-B902-0C5F8F401115}"/>
              </a:ext>
            </a:extLst>
          </p:cNvPr>
          <p:cNvSpPr/>
          <p:nvPr/>
        </p:nvSpPr>
        <p:spPr>
          <a:xfrm>
            <a:off x="6233433" y="926399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C0381066-3C03-5043-82C4-70D574B2FE28}"/>
              </a:ext>
            </a:extLst>
          </p:cNvPr>
          <p:cNvSpPr/>
          <p:nvPr/>
        </p:nvSpPr>
        <p:spPr>
          <a:xfrm>
            <a:off x="7166414" y="966875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EA98CE7A-1379-EE4E-9DED-B6F89380FCFD}"/>
              </a:ext>
            </a:extLst>
          </p:cNvPr>
          <p:cNvSpPr/>
          <p:nvPr/>
        </p:nvSpPr>
        <p:spPr>
          <a:xfrm>
            <a:off x="7346414" y="9145269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9BB4775D-3282-CA4D-9E9C-EE9F4FBAD8E0}"/>
              </a:ext>
            </a:extLst>
          </p:cNvPr>
          <p:cNvSpPr/>
          <p:nvPr/>
        </p:nvSpPr>
        <p:spPr>
          <a:xfrm>
            <a:off x="6705888" y="9390762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BCA58E6F-6630-0D47-9149-73A9912F75FD}"/>
              </a:ext>
            </a:extLst>
          </p:cNvPr>
          <p:cNvCxnSpPr>
            <a:cxnSpLocks/>
            <a:stCxn id="88" idx="4"/>
            <a:endCxn id="94" idx="7"/>
          </p:cNvCxnSpPr>
          <p:nvPr/>
        </p:nvCxnSpPr>
        <p:spPr>
          <a:xfrm flipH="1">
            <a:off x="6859528" y="9209898"/>
            <a:ext cx="116360" cy="207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3AB4275D-83A2-AE40-A58C-65B9D9089BE5}"/>
              </a:ext>
            </a:extLst>
          </p:cNvPr>
          <p:cNvCxnSpPr>
            <a:cxnSpLocks/>
            <a:stCxn id="89" idx="6"/>
            <a:endCxn id="94" idx="2"/>
          </p:cNvCxnSpPr>
          <p:nvPr/>
        </p:nvCxnSpPr>
        <p:spPr>
          <a:xfrm>
            <a:off x="6413434" y="9353998"/>
            <a:ext cx="292455" cy="12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A6BB8C53-374C-A94D-BBCF-68E816CC6502}"/>
              </a:ext>
            </a:extLst>
          </p:cNvPr>
          <p:cNvCxnSpPr>
            <a:cxnSpLocks/>
            <a:stCxn id="94" idx="5"/>
            <a:endCxn id="90" idx="2"/>
          </p:cNvCxnSpPr>
          <p:nvPr/>
        </p:nvCxnSpPr>
        <p:spPr>
          <a:xfrm>
            <a:off x="6859528" y="9544403"/>
            <a:ext cx="306886" cy="21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070A045D-F8CC-A44C-BAF0-5C84DD71E80A}"/>
              </a:ext>
            </a:extLst>
          </p:cNvPr>
          <p:cNvCxnSpPr>
            <a:cxnSpLocks/>
            <a:stCxn id="90" idx="7"/>
            <a:endCxn id="91" idx="4"/>
          </p:cNvCxnSpPr>
          <p:nvPr/>
        </p:nvCxnSpPr>
        <p:spPr>
          <a:xfrm flipV="1">
            <a:off x="7320054" y="9325269"/>
            <a:ext cx="116360" cy="36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EF03B1B-CC7C-8C43-93D7-C98093E66386}"/>
              </a:ext>
            </a:extLst>
          </p:cNvPr>
          <p:cNvSpPr txBox="1"/>
          <p:nvPr/>
        </p:nvSpPr>
        <p:spPr>
          <a:xfrm>
            <a:off x="7810284" y="10141351"/>
            <a:ext cx="6853158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u="sng" dirty="0"/>
              <a:t>JSON-like grounded query on KG</a:t>
            </a:r>
            <a:endParaRPr kumimoji="1" lang="zh-CN" altLang="en-US" u="sng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E0A87FB-0ACD-4A4E-BE4B-FDBBBF4DAEC8}"/>
              </a:ext>
            </a:extLst>
          </p:cNvPr>
          <p:cNvSpPr txBox="1"/>
          <p:nvPr/>
        </p:nvSpPr>
        <p:spPr>
          <a:xfrm>
            <a:off x="11298607" y="6083357"/>
            <a:ext cx="4985660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3. </a:t>
            </a:r>
            <a:r>
              <a:rPr kumimoji="1" lang="en-US" altLang="zh-CN" dirty="0"/>
              <a:t>Parametrized Ops Set</a:t>
            </a:r>
            <a:endParaRPr kumimoji="1" lang="zh-CN" altLang="en-US" dirty="0"/>
          </a:p>
        </p:txBody>
      </p:sp>
      <p:sp>
        <p:nvSpPr>
          <p:cNvPr id="115" name="圆角矩形 114">
            <a:extLst>
              <a:ext uri="{FF2B5EF4-FFF2-40B4-BE49-F238E27FC236}">
                <a16:creationId xmlns:a16="http://schemas.microsoft.com/office/drawing/2014/main" id="{530A3F67-29E3-5249-853C-856F23935A59}"/>
              </a:ext>
            </a:extLst>
          </p:cNvPr>
          <p:cNvSpPr/>
          <p:nvPr/>
        </p:nvSpPr>
        <p:spPr>
          <a:xfrm>
            <a:off x="11444372" y="6518341"/>
            <a:ext cx="360000" cy="36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6783F7DF-ABB4-3F41-A779-29D78DC0343F}"/>
              </a:ext>
            </a:extLst>
          </p:cNvPr>
          <p:cNvSpPr/>
          <p:nvPr/>
        </p:nvSpPr>
        <p:spPr>
          <a:xfrm>
            <a:off x="11922638" y="6518341"/>
            <a:ext cx="360000" cy="36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7" name="圆角矩形 116">
            <a:extLst>
              <a:ext uri="{FF2B5EF4-FFF2-40B4-BE49-F238E27FC236}">
                <a16:creationId xmlns:a16="http://schemas.microsoft.com/office/drawing/2014/main" id="{19CEE185-6E10-084C-B347-A05136DE27A5}"/>
              </a:ext>
            </a:extLst>
          </p:cNvPr>
          <p:cNvSpPr/>
          <p:nvPr/>
        </p:nvSpPr>
        <p:spPr>
          <a:xfrm>
            <a:off x="12400904" y="6518341"/>
            <a:ext cx="360000" cy="36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0A5B3FF3-95A5-C543-9D86-20266E942214}"/>
              </a:ext>
            </a:extLst>
          </p:cNvPr>
          <p:cNvSpPr/>
          <p:nvPr/>
        </p:nvSpPr>
        <p:spPr>
          <a:xfrm>
            <a:off x="13357436" y="6518341"/>
            <a:ext cx="360000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圆角矩形 118">
            <a:extLst>
              <a:ext uri="{FF2B5EF4-FFF2-40B4-BE49-F238E27FC236}">
                <a16:creationId xmlns:a16="http://schemas.microsoft.com/office/drawing/2014/main" id="{A614585C-BC24-0F4E-9A5F-0892133C1FE2}"/>
              </a:ext>
            </a:extLst>
          </p:cNvPr>
          <p:cNvSpPr/>
          <p:nvPr/>
        </p:nvSpPr>
        <p:spPr>
          <a:xfrm>
            <a:off x="12879170" y="6518341"/>
            <a:ext cx="360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0" name="右箭头 119">
            <a:extLst>
              <a:ext uri="{FF2B5EF4-FFF2-40B4-BE49-F238E27FC236}">
                <a16:creationId xmlns:a16="http://schemas.microsoft.com/office/drawing/2014/main" id="{4B0D7357-E38C-1240-B744-F475DF92C24E}"/>
              </a:ext>
            </a:extLst>
          </p:cNvPr>
          <p:cNvSpPr/>
          <p:nvPr/>
        </p:nvSpPr>
        <p:spPr>
          <a:xfrm>
            <a:off x="11395095" y="6798807"/>
            <a:ext cx="3137217" cy="1261922"/>
          </a:xfrm>
          <a:prstGeom prst="rightArrow">
            <a:avLst>
              <a:gd name="adj1" fmla="val 50000"/>
              <a:gd name="adj2" fmla="val 371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Estimate Target Embedding </a:t>
            </a:r>
            <a:br>
              <a:rPr kumimoji="1" lang="en-US" altLang="zh-CN" dirty="0"/>
            </a:br>
            <a:r>
              <a:rPr kumimoji="1" lang="en-US" altLang="zh-CN" dirty="0"/>
              <a:t>by Parametrized Ops Tree</a:t>
            </a:r>
            <a:endParaRPr kumimoji="1" lang="zh-CN" altLang="en-US" dirty="0"/>
          </a:p>
        </p:txBody>
      </p:sp>
      <p:sp>
        <p:nvSpPr>
          <p:cNvPr id="123" name="下箭头 122">
            <a:extLst>
              <a:ext uri="{FF2B5EF4-FFF2-40B4-BE49-F238E27FC236}">
                <a16:creationId xmlns:a16="http://schemas.microsoft.com/office/drawing/2014/main" id="{878462C2-808E-BD4D-8E96-9541D32FEB8D}"/>
              </a:ext>
            </a:extLst>
          </p:cNvPr>
          <p:cNvSpPr/>
          <p:nvPr/>
        </p:nvSpPr>
        <p:spPr>
          <a:xfrm rot="16200000">
            <a:off x="13706671" y="8787818"/>
            <a:ext cx="270887" cy="120588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C02ECE2-15AC-0B4D-8BBF-2E61929866E7}"/>
              </a:ext>
            </a:extLst>
          </p:cNvPr>
          <p:cNvSpPr txBox="1"/>
          <p:nvPr/>
        </p:nvSpPr>
        <p:spPr>
          <a:xfrm>
            <a:off x="13036881" y="8840566"/>
            <a:ext cx="2861681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Query the KG</a:t>
            </a:r>
            <a:endParaRPr kumimoji="1" lang="zh-CN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23ADBCBC-3BC4-4048-865B-0728A7947C63}"/>
              </a:ext>
            </a:extLst>
          </p:cNvPr>
          <p:cNvSpPr/>
          <p:nvPr/>
        </p:nvSpPr>
        <p:spPr>
          <a:xfrm>
            <a:off x="14718467" y="8927755"/>
            <a:ext cx="179511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[14467, 12707, 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14408, 14536, 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7720, 9931, 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11159, 6359, …]</a:t>
            </a:r>
            <a:endParaRPr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8251DD2-7023-A34C-A987-68BB892E741B}"/>
              </a:ext>
            </a:extLst>
          </p:cNvPr>
          <p:cNvSpPr txBox="1"/>
          <p:nvPr/>
        </p:nvSpPr>
        <p:spPr>
          <a:xfrm>
            <a:off x="14889494" y="10138827"/>
            <a:ext cx="2388795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u="sng" dirty="0"/>
              <a:t>Answer Set</a:t>
            </a:r>
            <a:endParaRPr kumimoji="1" lang="zh-CN" altLang="en-US" u="sng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3D131F8-A320-4C46-9D34-5E186E512CE7}"/>
              </a:ext>
            </a:extLst>
          </p:cNvPr>
          <p:cNvSpPr txBox="1"/>
          <p:nvPr/>
        </p:nvSpPr>
        <p:spPr>
          <a:xfrm>
            <a:off x="6561734" y="9976713"/>
            <a:ext cx="753732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KG</a:t>
            </a:r>
            <a:endParaRPr kumimoji="1" lang="zh-CN" altLang="en-US" dirty="0"/>
          </a:p>
        </p:txBody>
      </p:sp>
      <p:sp>
        <p:nvSpPr>
          <p:cNvPr id="130" name="圆角矩形 129">
            <a:extLst>
              <a:ext uri="{FF2B5EF4-FFF2-40B4-BE49-F238E27FC236}">
                <a16:creationId xmlns:a16="http://schemas.microsoft.com/office/drawing/2014/main" id="{4F4341F1-1398-2F4E-940F-449F0533BB39}"/>
              </a:ext>
            </a:extLst>
          </p:cNvPr>
          <p:cNvSpPr/>
          <p:nvPr/>
        </p:nvSpPr>
        <p:spPr>
          <a:xfrm>
            <a:off x="14718467" y="6798807"/>
            <a:ext cx="1795116" cy="1261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Evaluation Metrics</a:t>
            </a:r>
            <a:endParaRPr kumimoji="1" lang="zh-CN" altLang="en-US" dirty="0"/>
          </a:p>
        </p:txBody>
      </p:sp>
      <p:sp>
        <p:nvSpPr>
          <p:cNvPr id="132" name="下箭头 131">
            <a:extLst>
              <a:ext uri="{FF2B5EF4-FFF2-40B4-BE49-F238E27FC236}">
                <a16:creationId xmlns:a16="http://schemas.microsoft.com/office/drawing/2014/main" id="{10AC913E-8ED8-754A-8C66-B94FA6AF7995}"/>
              </a:ext>
            </a:extLst>
          </p:cNvPr>
          <p:cNvSpPr/>
          <p:nvPr/>
        </p:nvSpPr>
        <p:spPr>
          <a:xfrm rot="10800000">
            <a:off x="15480582" y="8182795"/>
            <a:ext cx="270887" cy="51602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93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2854</TotalTime>
  <Words>301</Words>
  <Application>Microsoft Macintosh PowerPoint</Application>
  <PresentationFormat>自定义</PresentationFormat>
  <Paragraphs>49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Zihao</dc:creator>
  <cp:lastModifiedBy>WANG Zihao</cp:lastModifiedBy>
  <cp:revision>38</cp:revision>
  <dcterms:created xsi:type="dcterms:W3CDTF">2021-08-20T03:01:56Z</dcterms:created>
  <dcterms:modified xsi:type="dcterms:W3CDTF">2021-08-22T02:36:20Z</dcterms:modified>
</cp:coreProperties>
</file>