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94" r:id="rId2"/>
    <p:sldId id="367" r:id="rId3"/>
    <p:sldId id="368" r:id="rId4"/>
    <p:sldId id="304" r:id="rId5"/>
    <p:sldId id="372" r:id="rId6"/>
    <p:sldId id="374" r:id="rId7"/>
    <p:sldId id="375" r:id="rId8"/>
    <p:sldId id="376" r:id="rId9"/>
    <p:sldId id="377" r:id="rId10"/>
    <p:sldId id="378" r:id="rId11"/>
    <p:sldId id="380" r:id="rId12"/>
    <p:sldId id="381" r:id="rId13"/>
    <p:sldId id="379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28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4CC"/>
    <a:srgbClr val="FFFFFF"/>
    <a:srgbClr val="05387E"/>
    <a:srgbClr val="568D11"/>
    <a:srgbClr val="70BA16"/>
    <a:srgbClr val="82D81A"/>
    <a:srgbClr val="61A113"/>
    <a:srgbClr val="E09320"/>
    <a:srgbClr val="4A99E8"/>
    <a:srgbClr val="1E8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16" autoAdjust="0"/>
  </p:normalViewPr>
  <p:slideViewPr>
    <p:cSldViewPr>
      <p:cViewPr varScale="1">
        <p:scale>
          <a:sx n="130" d="100"/>
          <a:sy n="130" d="100"/>
        </p:scale>
        <p:origin x="1074" y="120"/>
      </p:cViewPr>
      <p:guideLst>
        <p:guide orient="horz" pos="171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3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2000*2000=400,0000;4000,0000; </a:t>
            </a:r>
            <a:r>
              <a:rPr lang="en-US" altLang="zh-CN" dirty="0" err="1"/>
              <a:t>10ms</a:t>
            </a:r>
            <a:r>
              <a:rPr lang="zh-CN" altLang="en-US" dirty="0"/>
              <a:t>一个区域，总检测时间</a:t>
            </a:r>
            <a:r>
              <a:rPr lang="en-US" altLang="zh-CN" dirty="0"/>
              <a:t>400,0000</a:t>
            </a:r>
            <a:r>
              <a:rPr lang="zh-CN" altLang="en-US" dirty="0"/>
              <a:t>秒</a:t>
            </a:r>
            <a:r>
              <a:rPr lang="en-US" altLang="zh-CN" dirty="0"/>
              <a:t>/</a:t>
            </a:r>
            <a:r>
              <a:rPr lang="zh-CN" altLang="en-US" dirty="0"/>
              <a:t>张，</a:t>
            </a:r>
            <a:r>
              <a:rPr lang="en-US" altLang="zh-CN" dirty="0"/>
              <a:t>6</a:t>
            </a:r>
            <a:r>
              <a:rPr lang="zh-CN" altLang="en-US" dirty="0"/>
              <a:t>万分钟，</a:t>
            </a:r>
            <a:r>
              <a:rPr lang="en-US" altLang="zh-CN" dirty="0"/>
              <a:t>1</a:t>
            </a:r>
            <a:r>
              <a:rPr lang="zh-CN" altLang="en-US" dirty="0"/>
              <a:t>千小时，</a:t>
            </a:r>
            <a:r>
              <a:rPr lang="en-US" altLang="zh-CN" dirty="0"/>
              <a:t>46</a:t>
            </a:r>
            <a:r>
              <a:rPr lang="zh-CN" altLang="en-US" dirty="0"/>
              <a:t>天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06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Selective Search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50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Selective Search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8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Selective Search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61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54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Selective Search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1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Selective Search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6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Selective Search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04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Selective Search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75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4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1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2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79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4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37977" y="3080245"/>
            <a:ext cx="3662069" cy="7156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2"/>
          <p:cNvSpPr txBox="1"/>
          <p:nvPr/>
        </p:nvSpPr>
        <p:spPr>
          <a:xfrm>
            <a:off x="2338840" y="1358691"/>
            <a:ext cx="457192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目标检测导论</a:t>
            </a:r>
          </a:p>
        </p:txBody>
      </p:sp>
      <p:sp>
        <p:nvSpPr>
          <p:cNvPr id="13" name="TextBox 23"/>
          <p:cNvSpPr txBox="1"/>
          <p:nvPr/>
        </p:nvSpPr>
        <p:spPr>
          <a:xfrm>
            <a:off x="2093501" y="2190804"/>
            <a:ext cx="495699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An introduction to Object Detection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70913" y="3036102"/>
            <a:ext cx="864096" cy="7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主讲人</a:t>
            </a:r>
            <a:endParaRPr lang="en-US" altLang="zh-CN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安泓郡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20736" y="3947531"/>
            <a:ext cx="290252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Javanese Text" panose="02000000000000000000" charset="0"/>
                <a:cs typeface="Javanese Text" panose="02000000000000000000" charset="0"/>
              </a:rPr>
              <a:t>an.hongjun@foxmail.com</a:t>
            </a:r>
            <a:endParaRPr lang="zh-CN" altLang="en-US" sz="1600" dirty="0">
              <a:latin typeface="Javanese Text" panose="02000000000000000000" charset="0"/>
              <a:cs typeface="Javanese Text" panose="02000000000000000000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760002" y="2715766"/>
            <a:ext cx="5618018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067944" y="3101799"/>
            <a:ext cx="22191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Rockwell Condensed" panose="02060603050405020104" charset="0"/>
                <a:cs typeface="Rockwell Condensed" panose="02060603050405020104" charset="0"/>
              </a:rPr>
              <a:t>ACoTAI</a:t>
            </a: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 Lab, Dalian Maritime University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Rockwell Condensed" panose="02060603050405020104" charset="0"/>
                <a:cs typeface="Rockwell Condensed" panose="02060603050405020104" charset="0"/>
              </a:rPr>
              <a:t>ICDC</a:t>
            </a: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 department, </a:t>
            </a:r>
            <a:r>
              <a:rPr lang="en-US" altLang="zh-CN" sz="1200" dirty="0" err="1">
                <a:latin typeface="Rockwell Condensed" panose="02060603050405020104" charset="0"/>
                <a:cs typeface="Rockwell Condensed" panose="02060603050405020104" charset="0"/>
              </a:rPr>
              <a:t>Dianhang</a:t>
            </a: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 Association</a:t>
            </a:r>
            <a:endParaRPr lang="zh-CN" altLang="en-US" sz="1200" dirty="0"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6" name="矩形 25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9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179070" y="699135"/>
            <a:ext cx="1873250" cy="3987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Chapter</a:t>
            </a:r>
            <a:r>
              <a:rPr lang="en-US" altLang="zh-CN" sz="2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3-1</a:t>
            </a:r>
            <a:endParaRPr lang="zh-CN" altLang="en-US" sz="2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96293"/>
            <a:ext cx="3228536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309420"/>
            <a:ext cx="1680588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964698"/>
            <a:ext cx="2596024" cy="1117208"/>
            <a:chOff x="3773160" y="1247148"/>
            <a:chExt cx="2596024" cy="1117208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393604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Two-Stage Det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779693" y="1925774"/>
              <a:ext cx="2589491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双阶段目标检测器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18304"/>
            <a:ext cx="5319000" cy="200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996293"/>
            <a:ext cx="305972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</p:spTree>
    <p:extLst>
      <p:ext uri="{BB962C8B-B14F-4D97-AF65-F5344CB8AC3E}">
        <p14:creationId xmlns:p14="http://schemas.microsoft.com/office/powerpoint/2010/main" val="1766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bldLvl="0" animBg="1"/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3" name="矩形 42"/>
          <p:cNvSpPr/>
          <p:nvPr/>
        </p:nvSpPr>
        <p:spPr>
          <a:xfrm>
            <a:off x="836752" y="93465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滑动窗口目标检测</a:t>
            </a:r>
          </a:p>
        </p:txBody>
      </p:sp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DBB6AB14-25DF-4D23-77A3-E4FEE5A64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440738"/>
            <a:ext cx="4680520" cy="142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卷积神经网络---分类问题- Heretic0224 - 博客园">
            <a:extLst>
              <a:ext uri="{FF2B5EF4-FFF2-40B4-BE49-F238E27FC236}">
                <a16:creationId xmlns:a16="http://schemas.microsoft.com/office/drawing/2014/main" id="{C23638FD-03FD-AFC9-F864-37DE6B853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/>
          <a:stretch/>
        </p:blipFill>
        <p:spPr bwMode="auto">
          <a:xfrm>
            <a:off x="4158157" y="3141233"/>
            <a:ext cx="3816424" cy="139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头: 直角上 1">
            <a:extLst>
              <a:ext uri="{FF2B5EF4-FFF2-40B4-BE49-F238E27FC236}">
                <a16:creationId xmlns:a16="http://schemas.microsoft.com/office/drawing/2014/main" id="{67FA7AE3-08B1-36D2-F599-CE96F384D708}"/>
              </a:ext>
            </a:extLst>
          </p:cNvPr>
          <p:cNvSpPr/>
          <p:nvPr/>
        </p:nvSpPr>
        <p:spPr>
          <a:xfrm rot="5400000">
            <a:off x="2974436" y="3336946"/>
            <a:ext cx="679323" cy="7920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8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3" name="矩形 42"/>
          <p:cNvSpPr/>
          <p:nvPr/>
        </p:nvSpPr>
        <p:spPr>
          <a:xfrm>
            <a:off x="836752" y="93465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滑动窗口目标检测</a:t>
            </a:r>
          </a:p>
        </p:txBody>
      </p:sp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DBB6AB14-25DF-4D23-77A3-E4FEE5A64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440738"/>
            <a:ext cx="4680520" cy="142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卷积神经网络---分类问题- Heretic0224 - 博客园">
            <a:extLst>
              <a:ext uri="{FF2B5EF4-FFF2-40B4-BE49-F238E27FC236}">
                <a16:creationId xmlns:a16="http://schemas.microsoft.com/office/drawing/2014/main" id="{C23638FD-03FD-AFC9-F864-37DE6B853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/>
          <a:stretch/>
        </p:blipFill>
        <p:spPr bwMode="auto">
          <a:xfrm>
            <a:off x="4158157" y="3141233"/>
            <a:ext cx="3816424" cy="139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头: 直角上 1">
            <a:extLst>
              <a:ext uri="{FF2B5EF4-FFF2-40B4-BE49-F238E27FC236}">
                <a16:creationId xmlns:a16="http://schemas.microsoft.com/office/drawing/2014/main" id="{67FA7AE3-08B1-36D2-F599-CE96F384D708}"/>
              </a:ext>
            </a:extLst>
          </p:cNvPr>
          <p:cNvSpPr/>
          <p:nvPr/>
        </p:nvSpPr>
        <p:spPr>
          <a:xfrm rot="5400000">
            <a:off x="2974436" y="3336946"/>
            <a:ext cx="679323" cy="7920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0F86C9-05D9-1C55-A0DF-79EADF7973DB}"/>
              </a:ext>
            </a:extLst>
          </p:cNvPr>
          <p:cNvSpPr txBox="1"/>
          <p:nvPr/>
        </p:nvSpPr>
        <p:spPr>
          <a:xfrm>
            <a:off x="6563736" y="1399907"/>
            <a:ext cx="2057102" cy="11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算法实现简单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较高的召回率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0000"/>
                </a:solidFill>
              </a:rPr>
              <a:t>难以接受的时间复杂度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较低的精确率</a:t>
            </a:r>
          </a:p>
        </p:txBody>
      </p:sp>
    </p:spTree>
    <p:extLst>
      <p:ext uri="{BB962C8B-B14F-4D97-AF65-F5344CB8AC3E}">
        <p14:creationId xmlns:p14="http://schemas.microsoft.com/office/powerpoint/2010/main" val="244127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3" name="矩形 42"/>
          <p:cNvSpPr/>
          <p:nvPr/>
        </p:nvSpPr>
        <p:spPr>
          <a:xfrm>
            <a:off x="836752" y="934657"/>
            <a:ext cx="390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R-CNN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2014, Ross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Girshick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D4503B-49F3-5F6F-844C-5D4D15B57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4" y="1623907"/>
            <a:ext cx="6534652" cy="248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0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3" name="矩形 42"/>
          <p:cNvSpPr/>
          <p:nvPr/>
        </p:nvSpPr>
        <p:spPr>
          <a:xfrm>
            <a:off x="836752" y="934657"/>
            <a:ext cx="441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 R-CNN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2015, Ross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Girshick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1438C1-030A-E2F9-4C33-1EFA2EC40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7440" y="1420546"/>
            <a:ext cx="4659893" cy="334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3" name="矩形 42"/>
          <p:cNvSpPr/>
          <p:nvPr/>
        </p:nvSpPr>
        <p:spPr>
          <a:xfrm>
            <a:off x="836752" y="934657"/>
            <a:ext cx="47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R-CNN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Shaoqing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Ren et al.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B95C94-F4E1-9DF1-C92D-B03A6911E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85" y="1675935"/>
            <a:ext cx="2592288" cy="29237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FDEB4F-D0F2-028D-C251-9B1182DAE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4436" y="1857342"/>
            <a:ext cx="5496269" cy="23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96293"/>
            <a:ext cx="3228536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309420"/>
            <a:ext cx="1680588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964698"/>
            <a:ext cx="2607245" cy="1117208"/>
            <a:chOff x="3773160" y="1247148"/>
            <a:chExt cx="2607245" cy="1117208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361865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One-Stage Det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779693" y="1925774"/>
              <a:ext cx="2600712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单阶段目标检测器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18304"/>
            <a:ext cx="5319000" cy="200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996293"/>
            <a:ext cx="305972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</p:spTree>
    <p:extLst>
      <p:ext uri="{BB962C8B-B14F-4D97-AF65-F5344CB8AC3E}">
        <p14:creationId xmlns:p14="http://schemas.microsoft.com/office/powerpoint/2010/main" val="231568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bldLvl="0" animBg="1"/>
      <p:bldP spid="1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3" name="矩形 42"/>
          <p:cNvSpPr/>
          <p:nvPr/>
        </p:nvSpPr>
        <p:spPr>
          <a:xfrm>
            <a:off x="836752" y="934657"/>
            <a:ext cx="4065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2015, Joseph Redmon et al.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5952D1-3F83-EEBA-8C8A-727CF1B9F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996" y="1563638"/>
            <a:ext cx="6804248" cy="29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1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3" name="矩形 42"/>
          <p:cNvSpPr/>
          <p:nvPr/>
        </p:nvSpPr>
        <p:spPr>
          <a:xfrm>
            <a:off x="836752" y="934657"/>
            <a:ext cx="6010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YOLOv2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 9000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2016, Joseph Redmon et al.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A04048-6BDC-9476-9AAE-87C0D1217FCB}"/>
              </a:ext>
            </a:extLst>
          </p:cNvPr>
          <p:cNvSpPr txBox="1"/>
          <p:nvPr/>
        </p:nvSpPr>
        <p:spPr>
          <a:xfrm>
            <a:off x="951136" y="2480899"/>
            <a:ext cx="4707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Batch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Anchor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Demension</a:t>
            </a:r>
            <a:r>
              <a:rPr lang="en-US" altLang="zh-CN" dirty="0"/>
              <a:t>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944B28-311E-4DB0-2EDC-507C2C1F4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1252" y="1895868"/>
            <a:ext cx="4489930" cy="19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3" name="矩形 42"/>
          <p:cNvSpPr/>
          <p:nvPr/>
        </p:nvSpPr>
        <p:spPr>
          <a:xfrm>
            <a:off x="836752" y="934657"/>
            <a:ext cx="4321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YOLOv3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2016, Joseph Redmon et al.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YOLO V3">
            <a:extLst>
              <a:ext uri="{FF2B5EF4-FFF2-40B4-BE49-F238E27FC236}">
                <a16:creationId xmlns:a16="http://schemas.microsoft.com/office/drawing/2014/main" id="{792F3AE8-600A-A8DF-BD07-19A7B79D6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10" y="1509318"/>
            <a:ext cx="6693396" cy="311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8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1278956" y="2635553"/>
            <a:ext cx="312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3094895" y="22035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7" name="文本框 18"/>
          <p:cNvSpPr txBox="1"/>
          <p:nvPr/>
        </p:nvSpPr>
        <p:spPr>
          <a:xfrm>
            <a:off x="5099227" y="191839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从图像分类到目标检测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645592" y="1851670"/>
            <a:ext cx="452678" cy="523220"/>
            <a:chOff x="3530409" y="2047768"/>
            <a:chExt cx="452678" cy="523220"/>
          </a:xfrm>
        </p:grpSpPr>
        <p:sp>
          <p:nvSpPr>
            <p:cNvPr id="16" name="文本框 16"/>
            <p:cNvSpPr txBox="1"/>
            <p:nvPr/>
          </p:nvSpPr>
          <p:spPr>
            <a:xfrm>
              <a:off x="3530409" y="204776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4"/>
          <p:cNvSpPr txBox="1"/>
          <p:nvPr/>
        </p:nvSpPr>
        <p:spPr>
          <a:xfrm>
            <a:off x="5099227" y="24977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双阶段目标检测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645592" y="2431052"/>
            <a:ext cx="452678" cy="523220"/>
            <a:chOff x="3530409" y="2627150"/>
            <a:chExt cx="452678" cy="523220"/>
          </a:xfrm>
        </p:grpSpPr>
        <p:sp>
          <p:nvSpPr>
            <p:cNvPr id="22" name="文本框 23"/>
            <p:cNvSpPr txBox="1"/>
            <p:nvPr/>
          </p:nvSpPr>
          <p:spPr>
            <a:xfrm>
              <a:off x="3530409" y="26271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4393643" y="199576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259840" y="2219325"/>
            <a:ext cx="1873250" cy="3987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Chapter</a:t>
            </a:r>
            <a:r>
              <a:rPr lang="en-US" altLang="zh-CN" sz="2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3-1</a:t>
            </a:r>
            <a:endParaRPr lang="zh-CN" altLang="en-US" sz="2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3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75" name="矩形 74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等腰三角形 75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78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80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82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84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0" name="文本框 24">
            <a:extLst>
              <a:ext uri="{FF2B5EF4-FFF2-40B4-BE49-F238E27FC236}">
                <a16:creationId xmlns:a16="http://schemas.microsoft.com/office/drawing/2014/main" id="{629A16CE-1E33-450F-805A-A2CA0523ECB5}"/>
              </a:ext>
            </a:extLst>
          </p:cNvPr>
          <p:cNvSpPr txBox="1"/>
          <p:nvPr/>
        </p:nvSpPr>
        <p:spPr>
          <a:xfrm>
            <a:off x="5098270" y="30811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单阶段目标检测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6A660CA-0D68-4B84-915E-31BD927FAFDC}"/>
              </a:ext>
            </a:extLst>
          </p:cNvPr>
          <p:cNvGrpSpPr/>
          <p:nvPr/>
        </p:nvGrpSpPr>
        <p:grpSpPr>
          <a:xfrm>
            <a:off x="4639024" y="3014426"/>
            <a:ext cx="458289" cy="523220"/>
            <a:chOff x="3524798" y="2627150"/>
            <a:chExt cx="458289" cy="523220"/>
          </a:xfrm>
        </p:grpSpPr>
        <p:sp>
          <p:nvSpPr>
            <p:cNvPr id="42" name="文本框 23">
              <a:extLst>
                <a:ext uri="{FF2B5EF4-FFF2-40B4-BE49-F238E27FC236}">
                  <a16:creationId xmlns:a16="http://schemas.microsoft.com/office/drawing/2014/main" id="{A8D4E10D-15C1-4220-BF77-29B2CF39BDF4}"/>
                </a:ext>
              </a:extLst>
            </p:cNvPr>
            <p:cNvSpPr txBox="1"/>
            <p:nvPr/>
          </p:nvSpPr>
          <p:spPr>
            <a:xfrm>
              <a:off x="3524798" y="262715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8EC964D-CC9C-49B0-90BB-66856D1074D0}"/>
                </a:ext>
              </a:extLst>
            </p:cNvPr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3" name="矩形 42"/>
          <p:cNvSpPr/>
          <p:nvPr/>
        </p:nvSpPr>
        <p:spPr>
          <a:xfrm>
            <a:off x="836752" y="934657"/>
            <a:ext cx="4701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YOLOv4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2020, Alexey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Bochkovskiy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F95D6E8-EAD1-1743-1AB4-F4E857B449C4}"/>
              </a:ext>
            </a:extLst>
          </p:cNvPr>
          <p:cNvSpPr/>
          <p:nvPr/>
        </p:nvSpPr>
        <p:spPr>
          <a:xfrm>
            <a:off x="848996" y="1330768"/>
            <a:ext cx="179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YOLOv5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????.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882022F-9A37-D729-486D-18B8AD0775A2}"/>
              </a:ext>
            </a:extLst>
          </p:cNvPr>
          <p:cNvSpPr/>
          <p:nvPr/>
        </p:nvSpPr>
        <p:spPr>
          <a:xfrm>
            <a:off x="871116" y="1717851"/>
            <a:ext cx="352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YOLOX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2021, Ge Zheng et al.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5972E7-5D58-19A8-B07A-08EBA398CC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89" y="3168147"/>
            <a:ext cx="2968706" cy="10220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5512F5-31BD-3FAA-632B-D55CD6E5C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5047" y="2673245"/>
            <a:ext cx="5022425" cy="18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795972" y="987326"/>
            <a:ext cx="3552056" cy="141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THANKS!</a:t>
            </a:r>
            <a:endParaRPr lang="zh-CN" altLang="en-US" sz="6600" b="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8" name="矩形 7"/>
          <p:cNvSpPr/>
          <p:nvPr/>
        </p:nvSpPr>
        <p:spPr>
          <a:xfrm>
            <a:off x="2737977" y="2791955"/>
            <a:ext cx="3662069" cy="7156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120736" y="3659241"/>
            <a:ext cx="290252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Javanese Text" panose="02000000000000000000" charset="0"/>
                <a:cs typeface="Javanese Text" panose="02000000000000000000" charset="0"/>
              </a:rPr>
              <a:t>an.hongjun@foxmail.com</a:t>
            </a:r>
            <a:endParaRPr lang="zh-CN" altLang="en-US" sz="1600" dirty="0">
              <a:latin typeface="Javanese Text" panose="02000000000000000000" charset="0"/>
              <a:cs typeface="Javanese Text" panose="02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70913" y="2761782"/>
            <a:ext cx="864096" cy="7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主讲人</a:t>
            </a:r>
            <a:endParaRPr lang="en-US" altLang="zh-CN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安泓郡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67944" y="2827479"/>
            <a:ext cx="22191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Rockwell Condensed" panose="02060603050405020104" charset="0"/>
                <a:cs typeface="Rockwell Condensed" panose="02060603050405020104" charset="0"/>
              </a:rPr>
              <a:t>ACoTAI</a:t>
            </a: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 Lab, Dalian Maritime University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Rockwell Condensed" panose="02060603050405020104" charset="0"/>
                <a:cs typeface="Rockwell Condensed" panose="02060603050405020104" charset="0"/>
              </a:rPr>
              <a:t>ICDC</a:t>
            </a: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 department, </a:t>
            </a:r>
            <a:r>
              <a:rPr lang="en-US" altLang="zh-CN" sz="1200" dirty="0" err="1">
                <a:latin typeface="Rockwell Condensed" panose="02060603050405020104" charset="0"/>
                <a:cs typeface="Rockwell Condensed" panose="02060603050405020104" charset="0"/>
              </a:rPr>
              <a:t>Dianhang</a:t>
            </a: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 Association</a:t>
            </a:r>
            <a:endParaRPr lang="zh-CN" altLang="en-US" sz="1200" dirty="0">
              <a:latin typeface="Rockwell Condensed" panose="02060603050405020104" charset="0"/>
              <a:cs typeface="Rockwell Condensed" panose="020606030504050201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96293"/>
            <a:ext cx="3228536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309420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964698"/>
            <a:ext cx="3222798" cy="1117208"/>
            <a:chOff x="3773160" y="1247148"/>
            <a:chExt cx="3222798" cy="1117208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1880870" cy="53022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BASIC TASK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779693" y="1925774"/>
              <a:ext cx="3216265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从图像分类到目标检测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18304"/>
            <a:ext cx="5319000" cy="200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996293"/>
            <a:ext cx="305972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bldLvl="0" animBg="1"/>
      <p:bldP spid="1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3" name="矩形 42"/>
          <p:cNvSpPr/>
          <p:nvPr/>
        </p:nvSpPr>
        <p:spPr>
          <a:xfrm>
            <a:off x="836752" y="93465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回顾：图像分类任务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E49C69-4BBC-4640-AE9F-DB344332E147}"/>
              </a:ext>
            </a:extLst>
          </p:cNvPr>
          <p:cNvSpPr/>
          <p:nvPr/>
        </p:nvSpPr>
        <p:spPr>
          <a:xfrm>
            <a:off x="4272350" y="1851670"/>
            <a:ext cx="1293587" cy="206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</a:t>
            </a:r>
            <a:endParaRPr lang="en-US" altLang="zh-CN" dirty="0"/>
          </a:p>
          <a:p>
            <a:pPr algn="ctr"/>
            <a:r>
              <a:rPr lang="zh-CN" altLang="en-US" dirty="0"/>
              <a:t>提取器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B3D6E5-4F88-49F9-8B6A-93A77CF50F75}"/>
              </a:ext>
            </a:extLst>
          </p:cNvPr>
          <p:cNvSpPr/>
          <p:nvPr/>
        </p:nvSpPr>
        <p:spPr>
          <a:xfrm>
            <a:off x="5916133" y="1865933"/>
            <a:ext cx="600083" cy="206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分类器</a:t>
            </a:r>
            <a:endParaRPr lang="en-US" altLang="zh-CN" dirty="0"/>
          </a:p>
        </p:txBody>
      </p:sp>
      <p:pic>
        <p:nvPicPr>
          <p:cNvPr id="1026" name="Picture 2" descr="猫图片_猫高清图片素材库-VCG.COM">
            <a:extLst>
              <a:ext uri="{FF2B5EF4-FFF2-40B4-BE49-F238E27FC236}">
                <a16:creationId xmlns:a16="http://schemas.microsoft.com/office/drawing/2014/main" id="{4C2DE803-499D-45E7-968B-FF0AC24B0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57" y="1476542"/>
            <a:ext cx="2082197" cy="11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狗是人類最好的朋友！牠的起源你知道嗎？ – 桃園電子報新聞網">
            <a:extLst>
              <a:ext uri="{FF2B5EF4-FFF2-40B4-BE49-F238E27FC236}">
                <a16:creationId xmlns:a16="http://schemas.microsoft.com/office/drawing/2014/main" id="{E5723183-47E5-4BDE-86D4-BB4220D7B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29938"/>
            <a:ext cx="1820104" cy="139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2C6736-E357-4AC4-9EFF-00388F433926}"/>
              </a:ext>
            </a:extLst>
          </p:cNvPr>
          <p:cNvSpPr txBox="1"/>
          <p:nvPr/>
        </p:nvSpPr>
        <p:spPr>
          <a:xfrm>
            <a:off x="7634950" y="1985068"/>
            <a:ext cx="15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0087DA3-B070-403B-B1E9-4A968D9CBC40}"/>
              </a:ext>
            </a:extLst>
          </p:cNvPr>
          <p:cNvSpPr txBox="1"/>
          <p:nvPr/>
        </p:nvSpPr>
        <p:spPr>
          <a:xfrm>
            <a:off x="7599780" y="3259008"/>
            <a:ext cx="15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Dog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5C45BF6-4CEA-4EE3-979E-AFC028E96611}"/>
              </a:ext>
            </a:extLst>
          </p:cNvPr>
          <p:cNvSpPr/>
          <p:nvPr/>
        </p:nvSpPr>
        <p:spPr>
          <a:xfrm>
            <a:off x="3229544" y="2069376"/>
            <a:ext cx="71830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0B6E9BCC-4795-46F2-9778-C2E395CB272E}"/>
              </a:ext>
            </a:extLst>
          </p:cNvPr>
          <p:cNvSpPr/>
          <p:nvPr/>
        </p:nvSpPr>
        <p:spPr>
          <a:xfrm>
            <a:off x="6657024" y="2075399"/>
            <a:ext cx="71830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8E6C5585-F5D1-4C82-9558-6E82175860E0}"/>
              </a:ext>
            </a:extLst>
          </p:cNvPr>
          <p:cNvSpPr/>
          <p:nvPr/>
        </p:nvSpPr>
        <p:spPr>
          <a:xfrm>
            <a:off x="3229544" y="3330276"/>
            <a:ext cx="71830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094739B-151D-4314-A4EC-071D95D50B99}"/>
              </a:ext>
            </a:extLst>
          </p:cNvPr>
          <p:cNvSpPr/>
          <p:nvPr/>
        </p:nvSpPr>
        <p:spPr>
          <a:xfrm>
            <a:off x="6657024" y="3330276"/>
            <a:ext cx="71830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3" name="矩形 42"/>
          <p:cNvSpPr/>
          <p:nvPr/>
        </p:nvSpPr>
        <p:spPr>
          <a:xfrm>
            <a:off x="836752" y="93465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回顾：图像分类任务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E49C69-4BBC-4640-AE9F-DB344332E147}"/>
              </a:ext>
            </a:extLst>
          </p:cNvPr>
          <p:cNvSpPr/>
          <p:nvPr/>
        </p:nvSpPr>
        <p:spPr>
          <a:xfrm>
            <a:off x="4272350" y="1851670"/>
            <a:ext cx="1293587" cy="206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ResNet18</a:t>
            </a:r>
            <a:endParaRPr lang="en-US" altLang="zh-CN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B3D6E5-4F88-49F9-8B6A-93A77CF50F75}"/>
              </a:ext>
            </a:extLst>
          </p:cNvPr>
          <p:cNvSpPr/>
          <p:nvPr/>
        </p:nvSpPr>
        <p:spPr>
          <a:xfrm>
            <a:off x="5890437" y="1865933"/>
            <a:ext cx="625779" cy="206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</a:p>
        </p:txBody>
      </p:sp>
      <p:pic>
        <p:nvPicPr>
          <p:cNvPr id="1026" name="Picture 2" descr="猫图片_猫高清图片素材库-VCG.COM">
            <a:extLst>
              <a:ext uri="{FF2B5EF4-FFF2-40B4-BE49-F238E27FC236}">
                <a16:creationId xmlns:a16="http://schemas.microsoft.com/office/drawing/2014/main" id="{4C2DE803-499D-45E7-968B-FF0AC24B0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57" y="1476542"/>
            <a:ext cx="2082197" cy="11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狗是人類最好的朋友！牠的起源你知道嗎？ – 桃園電子報新聞網">
            <a:extLst>
              <a:ext uri="{FF2B5EF4-FFF2-40B4-BE49-F238E27FC236}">
                <a16:creationId xmlns:a16="http://schemas.microsoft.com/office/drawing/2014/main" id="{E5723183-47E5-4BDE-86D4-BB4220D7B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29938"/>
            <a:ext cx="1820104" cy="139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2C6736-E357-4AC4-9EFF-00388F433926}"/>
              </a:ext>
            </a:extLst>
          </p:cNvPr>
          <p:cNvSpPr txBox="1"/>
          <p:nvPr/>
        </p:nvSpPr>
        <p:spPr>
          <a:xfrm>
            <a:off x="7634950" y="1985068"/>
            <a:ext cx="15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0087DA3-B070-403B-B1E9-4A968D9CBC40}"/>
              </a:ext>
            </a:extLst>
          </p:cNvPr>
          <p:cNvSpPr txBox="1"/>
          <p:nvPr/>
        </p:nvSpPr>
        <p:spPr>
          <a:xfrm>
            <a:off x="7599780" y="3259008"/>
            <a:ext cx="15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Dog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5C45BF6-4CEA-4EE3-979E-AFC028E96611}"/>
              </a:ext>
            </a:extLst>
          </p:cNvPr>
          <p:cNvSpPr/>
          <p:nvPr/>
        </p:nvSpPr>
        <p:spPr>
          <a:xfrm>
            <a:off x="3229544" y="2069376"/>
            <a:ext cx="71830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0B6E9BCC-4795-46F2-9778-C2E395CB272E}"/>
              </a:ext>
            </a:extLst>
          </p:cNvPr>
          <p:cNvSpPr/>
          <p:nvPr/>
        </p:nvSpPr>
        <p:spPr>
          <a:xfrm>
            <a:off x="6657024" y="2075399"/>
            <a:ext cx="71830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8E6C5585-F5D1-4C82-9558-6E82175860E0}"/>
              </a:ext>
            </a:extLst>
          </p:cNvPr>
          <p:cNvSpPr/>
          <p:nvPr/>
        </p:nvSpPr>
        <p:spPr>
          <a:xfrm>
            <a:off x="3229544" y="3330276"/>
            <a:ext cx="71830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094739B-151D-4314-A4EC-071D95D50B99}"/>
              </a:ext>
            </a:extLst>
          </p:cNvPr>
          <p:cNvSpPr/>
          <p:nvPr/>
        </p:nvSpPr>
        <p:spPr>
          <a:xfrm>
            <a:off x="6657024" y="3330276"/>
            <a:ext cx="71830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34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3" name="矩形 42"/>
          <p:cNvSpPr/>
          <p:nvPr/>
        </p:nvSpPr>
        <p:spPr>
          <a:xfrm>
            <a:off x="836752" y="93465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回顾：图像分类任务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E49C69-4BBC-4640-AE9F-DB344332E147}"/>
              </a:ext>
            </a:extLst>
          </p:cNvPr>
          <p:cNvSpPr/>
          <p:nvPr/>
        </p:nvSpPr>
        <p:spPr>
          <a:xfrm>
            <a:off x="4272350" y="1851670"/>
            <a:ext cx="1293587" cy="206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BackBone</a:t>
            </a:r>
            <a:endParaRPr lang="en-US" altLang="zh-CN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B3D6E5-4F88-49F9-8B6A-93A77CF50F75}"/>
              </a:ext>
            </a:extLst>
          </p:cNvPr>
          <p:cNvSpPr/>
          <p:nvPr/>
        </p:nvSpPr>
        <p:spPr>
          <a:xfrm>
            <a:off x="5790387" y="1865933"/>
            <a:ext cx="725829" cy="206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</a:p>
        </p:txBody>
      </p:sp>
      <p:pic>
        <p:nvPicPr>
          <p:cNvPr id="1026" name="Picture 2" descr="猫图片_猫高清图片素材库-VCG.COM">
            <a:extLst>
              <a:ext uri="{FF2B5EF4-FFF2-40B4-BE49-F238E27FC236}">
                <a16:creationId xmlns:a16="http://schemas.microsoft.com/office/drawing/2014/main" id="{4C2DE803-499D-45E7-968B-FF0AC24B0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57" y="1476542"/>
            <a:ext cx="2082197" cy="11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狗是人類最好的朋友！牠的起源你知道嗎？ – 桃園電子報新聞網">
            <a:extLst>
              <a:ext uri="{FF2B5EF4-FFF2-40B4-BE49-F238E27FC236}">
                <a16:creationId xmlns:a16="http://schemas.microsoft.com/office/drawing/2014/main" id="{E5723183-47E5-4BDE-86D4-BB4220D7B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29938"/>
            <a:ext cx="1820104" cy="139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2C6736-E357-4AC4-9EFF-00388F433926}"/>
              </a:ext>
            </a:extLst>
          </p:cNvPr>
          <p:cNvSpPr txBox="1"/>
          <p:nvPr/>
        </p:nvSpPr>
        <p:spPr>
          <a:xfrm>
            <a:off x="7634950" y="1985068"/>
            <a:ext cx="15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0087DA3-B070-403B-B1E9-4A968D9CBC40}"/>
              </a:ext>
            </a:extLst>
          </p:cNvPr>
          <p:cNvSpPr txBox="1"/>
          <p:nvPr/>
        </p:nvSpPr>
        <p:spPr>
          <a:xfrm>
            <a:off x="7599780" y="3259008"/>
            <a:ext cx="15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Dog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5C45BF6-4CEA-4EE3-979E-AFC028E96611}"/>
              </a:ext>
            </a:extLst>
          </p:cNvPr>
          <p:cNvSpPr/>
          <p:nvPr/>
        </p:nvSpPr>
        <p:spPr>
          <a:xfrm>
            <a:off x="3229544" y="2069376"/>
            <a:ext cx="71830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0B6E9BCC-4795-46F2-9778-C2E395CB272E}"/>
              </a:ext>
            </a:extLst>
          </p:cNvPr>
          <p:cNvSpPr/>
          <p:nvPr/>
        </p:nvSpPr>
        <p:spPr>
          <a:xfrm>
            <a:off x="6657024" y="2075399"/>
            <a:ext cx="71830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8E6C5585-F5D1-4C82-9558-6E82175860E0}"/>
              </a:ext>
            </a:extLst>
          </p:cNvPr>
          <p:cNvSpPr/>
          <p:nvPr/>
        </p:nvSpPr>
        <p:spPr>
          <a:xfrm>
            <a:off x="3229544" y="3330276"/>
            <a:ext cx="71830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094739B-151D-4314-A4EC-071D95D50B99}"/>
              </a:ext>
            </a:extLst>
          </p:cNvPr>
          <p:cNvSpPr/>
          <p:nvPr/>
        </p:nvSpPr>
        <p:spPr>
          <a:xfrm>
            <a:off x="6657024" y="3330276"/>
            <a:ext cx="71830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351961-F86D-462A-8727-30C9BA0D4F55}"/>
              </a:ext>
            </a:extLst>
          </p:cNvPr>
          <p:cNvSpPr txBox="1"/>
          <p:nvPr/>
        </p:nvSpPr>
        <p:spPr>
          <a:xfrm>
            <a:off x="4241934" y="4011910"/>
            <a:ext cx="1293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/>
              <a:t>ResNet</a:t>
            </a:r>
            <a:r>
              <a:rPr lang="en-US" altLang="zh-CN" sz="1200" dirty="0" err="1"/>
              <a:t>,VGG</a:t>
            </a:r>
            <a:r>
              <a:rPr lang="en-US" altLang="zh-CN" sz="1200" dirty="0"/>
              <a:t>,</a:t>
            </a:r>
          </a:p>
          <a:p>
            <a:pPr algn="ctr"/>
            <a:r>
              <a:rPr lang="en-US" altLang="zh-CN" sz="1200" dirty="0" err="1"/>
              <a:t>GoogLeNet</a:t>
            </a:r>
            <a:r>
              <a:rPr lang="en-US" altLang="zh-CN" sz="1200" dirty="0"/>
              <a:t>,.</a:t>
            </a:r>
            <a:r>
              <a:rPr lang="en-US" altLang="zh-CN" sz="1200" dirty="0" err="1"/>
              <a:t>etc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B01BD8E-348F-49E4-B419-F36305695CA5}"/>
              </a:ext>
            </a:extLst>
          </p:cNvPr>
          <p:cNvSpPr txBox="1"/>
          <p:nvPr/>
        </p:nvSpPr>
        <p:spPr>
          <a:xfrm>
            <a:off x="5481660" y="4033981"/>
            <a:ext cx="1293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FC(</a:t>
            </a:r>
            <a:r>
              <a:rPr lang="en-US" altLang="zh-CN" sz="1200" b="1" dirty="0" err="1"/>
              <a:t>MLP</a:t>
            </a:r>
            <a:r>
              <a:rPr lang="en-US" altLang="zh-CN" sz="1200" b="1" dirty="0"/>
              <a:t>)</a:t>
            </a:r>
            <a:r>
              <a:rPr lang="en-US" altLang="zh-CN" sz="1200" dirty="0"/>
              <a:t>,</a:t>
            </a:r>
          </a:p>
          <a:p>
            <a:pPr algn="ctr"/>
            <a:r>
              <a:rPr lang="en-US" altLang="zh-CN" sz="1200" dirty="0" err="1"/>
              <a:t>SVM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340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3" name="矩形 42"/>
          <p:cNvSpPr/>
          <p:nvPr/>
        </p:nvSpPr>
        <p:spPr>
          <a:xfrm>
            <a:off x="836752" y="9346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目标检测</a:t>
            </a:r>
          </a:p>
        </p:txBody>
      </p:sp>
      <p:pic>
        <p:nvPicPr>
          <p:cNvPr id="1028" name="Picture 4" descr="狗是人類最好的朋友！牠的起源你知道嗎？ – 桃園電子報新聞網">
            <a:extLst>
              <a:ext uri="{FF2B5EF4-FFF2-40B4-BE49-F238E27FC236}">
                <a16:creationId xmlns:a16="http://schemas.microsoft.com/office/drawing/2014/main" id="{E5723183-47E5-4BDE-86D4-BB4220D7B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05" y="1740403"/>
            <a:ext cx="2536980" cy="19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狗是人類最好的朋友！牠的起源你知道嗎？ – 桃園電子報新聞網">
            <a:extLst>
              <a:ext uri="{FF2B5EF4-FFF2-40B4-BE49-F238E27FC236}">
                <a16:creationId xmlns:a16="http://schemas.microsoft.com/office/drawing/2014/main" id="{DE5A6D5E-1C52-4F03-A831-E1A26021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26" y="1754115"/>
            <a:ext cx="2536980" cy="19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E204505-AF9F-46EE-8178-5D688AC3615B}"/>
              </a:ext>
            </a:extLst>
          </p:cNvPr>
          <p:cNvSpPr/>
          <p:nvPr/>
        </p:nvSpPr>
        <p:spPr>
          <a:xfrm>
            <a:off x="6084168" y="1923678"/>
            <a:ext cx="1080120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01DCE1-B181-4482-8E61-62528F904BD6}"/>
              </a:ext>
            </a:extLst>
          </p:cNvPr>
          <p:cNvSpPr txBox="1"/>
          <p:nvPr/>
        </p:nvSpPr>
        <p:spPr>
          <a:xfrm>
            <a:off x="1333112" y="3839861"/>
            <a:ext cx="2656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图像分类：知道图片里有什么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B8ADC31-5E49-4F60-89B4-28EA2B90538F}"/>
              </a:ext>
            </a:extLst>
          </p:cNvPr>
          <p:cNvSpPr txBox="1"/>
          <p:nvPr/>
        </p:nvSpPr>
        <p:spPr>
          <a:xfrm>
            <a:off x="4874136" y="3860649"/>
            <a:ext cx="3240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目标检测：知道图片里有什么，并且知道在哪</a:t>
            </a:r>
          </a:p>
        </p:txBody>
      </p:sp>
    </p:spTree>
    <p:extLst>
      <p:ext uri="{BB962C8B-B14F-4D97-AF65-F5344CB8AC3E}">
        <p14:creationId xmlns:p14="http://schemas.microsoft.com/office/powerpoint/2010/main" val="408228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3" name="矩形 42"/>
          <p:cNvSpPr/>
          <p:nvPr/>
        </p:nvSpPr>
        <p:spPr>
          <a:xfrm>
            <a:off x="836752" y="9346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</a:p>
        </p:txBody>
      </p:sp>
      <p:pic>
        <p:nvPicPr>
          <p:cNvPr id="2050" name="Picture 2" descr="请添加图片描述">
            <a:extLst>
              <a:ext uri="{FF2B5EF4-FFF2-40B4-BE49-F238E27FC236}">
                <a16:creationId xmlns:a16="http://schemas.microsoft.com/office/drawing/2014/main" id="{53476CFB-EFB2-44C6-992B-EEAFFF404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0" t="18171" r="17873" b="27600"/>
          <a:stretch/>
        </p:blipFill>
        <p:spPr bwMode="auto">
          <a:xfrm>
            <a:off x="379233" y="1995687"/>
            <a:ext cx="252513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车辆检测车辆识别深度学习车辆检测yolov3 yolo目标识别yolo训练_哔哩哔哩(゜-゜)つロ干杯~-bilibili">
            <a:extLst>
              <a:ext uri="{FF2B5EF4-FFF2-40B4-BE49-F238E27FC236}">
                <a16:creationId xmlns:a16="http://schemas.microsoft.com/office/drawing/2014/main" id="{36391B20-6005-4186-ADDA-E7E4F5E93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05" y="1995687"/>
            <a:ext cx="307062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107B132-8AE1-45DA-A8F4-6A501D64C40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34" t="5320" r="13670" b="64224"/>
          <a:stretch/>
        </p:blipFill>
        <p:spPr>
          <a:xfrm>
            <a:off x="6562313" y="1689888"/>
            <a:ext cx="2304365" cy="233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7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</a:p>
        </p:txBody>
      </p:sp>
      <p:sp>
        <p:nvSpPr>
          <p:cNvPr id="43" name="矩形 42"/>
          <p:cNvSpPr/>
          <p:nvPr/>
        </p:nvSpPr>
        <p:spPr>
          <a:xfrm>
            <a:off x="836752" y="93465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现代目标检测方法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D8A8E8-53EF-0629-4CCB-DD5360132A43}"/>
              </a:ext>
            </a:extLst>
          </p:cNvPr>
          <p:cNvSpPr txBox="1"/>
          <p:nvPr/>
        </p:nvSpPr>
        <p:spPr>
          <a:xfrm>
            <a:off x="937747" y="1496853"/>
            <a:ext cx="6357170" cy="121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以</a:t>
            </a:r>
            <a:r>
              <a:rPr lang="en-US" altLang="zh-CN" sz="1400" dirty="0"/>
              <a:t>R-CNN</a:t>
            </a:r>
            <a:r>
              <a:rPr lang="zh-CN" altLang="en-US" sz="1400" dirty="0"/>
              <a:t>为代表的双阶段目标检测算法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/>
              <a:t>RCNN</a:t>
            </a:r>
            <a:r>
              <a:rPr lang="en-US" altLang="zh-CN" sz="1200" dirty="0"/>
              <a:t> (2014, Ross </a:t>
            </a:r>
            <a:r>
              <a:rPr lang="en-US" altLang="zh-CN" sz="1200" dirty="0" err="1"/>
              <a:t>Girshick</a:t>
            </a:r>
            <a:r>
              <a:rPr lang="en-US" altLang="zh-CN" sz="1200" dirty="0"/>
              <a:t> et al.)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Fast-</a:t>
            </a:r>
            <a:r>
              <a:rPr lang="en-US" altLang="zh-CN" sz="1200" dirty="0" err="1"/>
              <a:t>RCNN</a:t>
            </a:r>
            <a:r>
              <a:rPr lang="en-US" altLang="zh-CN" sz="1200" dirty="0"/>
              <a:t> (2015, Ross </a:t>
            </a:r>
            <a:r>
              <a:rPr lang="en-US" altLang="zh-CN" sz="1200" dirty="0" err="1"/>
              <a:t>Girshick</a:t>
            </a:r>
            <a:r>
              <a:rPr lang="en-US" altLang="zh-CN" sz="1200" dirty="0"/>
              <a:t> et al.)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Faster-</a:t>
            </a:r>
            <a:r>
              <a:rPr lang="en-US" altLang="zh-CN" sz="1200" dirty="0" err="1"/>
              <a:t>RCNN</a:t>
            </a:r>
            <a:r>
              <a:rPr lang="en-US" altLang="zh-CN" sz="1200" dirty="0"/>
              <a:t> (2016, </a:t>
            </a:r>
            <a:r>
              <a:rPr lang="en-US" altLang="zh-CN" sz="1200" dirty="0" err="1"/>
              <a:t>Shaoqing</a:t>
            </a:r>
            <a:r>
              <a:rPr lang="en-US" altLang="zh-CN" sz="1200" dirty="0"/>
              <a:t> Ren et al.)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791A66C-112A-3B10-31BE-9019F3B7F998}"/>
              </a:ext>
            </a:extLst>
          </p:cNvPr>
          <p:cNvSpPr txBox="1"/>
          <p:nvPr/>
        </p:nvSpPr>
        <p:spPr>
          <a:xfrm>
            <a:off x="936732" y="2901780"/>
            <a:ext cx="6357170" cy="179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以</a:t>
            </a:r>
            <a:r>
              <a:rPr lang="en-US" altLang="zh-CN" sz="1400" dirty="0"/>
              <a:t>YOLO</a:t>
            </a:r>
            <a:r>
              <a:rPr lang="zh-CN" altLang="en-US" sz="1400" dirty="0"/>
              <a:t>系列为代表的单阶段目标检测算法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/>
              <a:t>YOLO </a:t>
            </a:r>
            <a:r>
              <a:rPr lang="en-US" altLang="zh-CN" sz="1100" b="1" dirty="0" err="1"/>
              <a:t>v1</a:t>
            </a:r>
            <a:r>
              <a:rPr lang="en-US" altLang="zh-CN" sz="1100" b="1" dirty="0"/>
              <a:t> (2015, Joseph Redmon et al.)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/>
              <a:t>YOLO </a:t>
            </a:r>
            <a:r>
              <a:rPr lang="en-US" altLang="zh-CN" sz="1100" b="1" dirty="0" err="1"/>
              <a:t>v2</a:t>
            </a:r>
            <a:r>
              <a:rPr lang="en-US" altLang="zh-CN" sz="1100" b="1" dirty="0"/>
              <a:t> (2016, Joseph Redmon et al.)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/>
              <a:t>YOLO </a:t>
            </a:r>
            <a:r>
              <a:rPr lang="en-US" altLang="zh-CN" sz="1100" b="1" dirty="0" err="1"/>
              <a:t>v3</a:t>
            </a:r>
            <a:r>
              <a:rPr lang="en-US" altLang="zh-CN" sz="1100" b="1" dirty="0"/>
              <a:t> (2018, Joseph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Redmon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et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al.)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YOLO </a:t>
            </a:r>
            <a:r>
              <a:rPr lang="en-US" altLang="zh-CN" sz="1100" dirty="0" err="1"/>
              <a:t>v4</a:t>
            </a:r>
            <a:endParaRPr lang="en-US" altLang="zh-CN" sz="11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YOLO </a:t>
            </a:r>
            <a:r>
              <a:rPr lang="en-US" altLang="zh-CN" sz="1100" dirty="0" err="1"/>
              <a:t>v5</a:t>
            </a:r>
            <a:endParaRPr lang="en-US" altLang="zh-CN" sz="11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YOLO X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8904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可修改">
      <a:dk1>
        <a:srgbClr val="000000"/>
      </a:dk1>
      <a:lt1>
        <a:srgbClr val="FFFFFF"/>
      </a:lt1>
      <a:dk2>
        <a:srgbClr val="36303B"/>
      </a:dk2>
      <a:lt2>
        <a:srgbClr val="E2DFCC"/>
      </a:lt2>
      <a:accent1>
        <a:srgbClr val="006599"/>
      </a:accent1>
      <a:accent2>
        <a:srgbClr val="948A54"/>
      </a:accent2>
      <a:accent3>
        <a:srgbClr val="1C7B64"/>
      </a:accent3>
      <a:accent4>
        <a:srgbClr val="7F7F7F"/>
      </a:accent4>
      <a:accent5>
        <a:srgbClr val="596166"/>
      </a:accent5>
      <a:accent6>
        <a:srgbClr val="BFBFBF"/>
      </a:accent6>
      <a:hlink>
        <a:srgbClr val="36303B"/>
      </a:hlink>
      <a:folHlink>
        <a:srgbClr val="948A54"/>
      </a:folHlink>
    </a:clrScheme>
    <a:fontScheme name="Lao UI">
      <a:majorFont>
        <a:latin typeface="Lao UI"/>
        <a:ea typeface="微软雅黑"/>
        <a:cs typeface=""/>
      </a:majorFont>
      <a:minorFont>
        <a:latin typeface="Lao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1825</Words>
  <Application>Microsoft Office PowerPoint</Application>
  <PresentationFormat>全屏显示(16:9)</PresentationFormat>
  <Paragraphs>348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方正兰亭黑简体</vt:lpstr>
      <vt:lpstr>华文新魏</vt:lpstr>
      <vt:lpstr>微软雅黑</vt:lpstr>
      <vt:lpstr>Arial</vt:lpstr>
      <vt:lpstr>Bahnschrift Light Condensed</vt:lpstr>
      <vt:lpstr>Calibri</vt:lpstr>
      <vt:lpstr>Impact</vt:lpstr>
      <vt:lpstr>Javanese Text</vt:lpstr>
      <vt:lpstr>Lao UI</vt:lpstr>
      <vt:lpstr>Rockwell Condensed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Coder.AN</dc:creator>
  <cp:keywords>tukuppt</cp:keywords>
  <cp:lastModifiedBy>安 泓郡</cp:lastModifiedBy>
  <cp:revision>17</cp:revision>
  <dcterms:created xsi:type="dcterms:W3CDTF">2014-09-01T14:19:00Z</dcterms:created>
  <dcterms:modified xsi:type="dcterms:W3CDTF">2022-05-08T08:26:43Z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2052-11.8.6.8810</vt:lpwstr>
  </property>
</Properties>
</file>