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4" r:id="rId3"/>
    <p:sldId id="367" r:id="rId4"/>
    <p:sldId id="368" r:id="rId6"/>
    <p:sldId id="304" r:id="rId7"/>
    <p:sldId id="414" r:id="rId8"/>
    <p:sldId id="416" r:id="rId9"/>
    <p:sldId id="403" r:id="rId10"/>
    <p:sldId id="404" r:id="rId11"/>
    <p:sldId id="426" r:id="rId12"/>
    <p:sldId id="405" r:id="rId13"/>
    <p:sldId id="406" r:id="rId14"/>
    <p:sldId id="407" r:id="rId15"/>
    <p:sldId id="427" r:id="rId16"/>
    <p:sldId id="408" r:id="rId17"/>
    <p:sldId id="428" r:id="rId18"/>
    <p:sldId id="429" r:id="rId19"/>
    <p:sldId id="430" r:id="rId20"/>
    <p:sldId id="409" r:id="rId21"/>
    <p:sldId id="431" r:id="rId22"/>
    <p:sldId id="410" r:id="rId23"/>
    <p:sldId id="288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4CC"/>
    <a:srgbClr val="FFFFFF"/>
    <a:srgbClr val="05387E"/>
    <a:srgbClr val="568D11"/>
    <a:srgbClr val="70BA16"/>
    <a:srgbClr val="82D81A"/>
    <a:srgbClr val="61A113"/>
    <a:srgbClr val="E09320"/>
    <a:srgbClr val="4A99E8"/>
    <a:srgbClr val="1E8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8"/>
      </p:cViewPr>
      <p:guideLst>
        <p:guide orient="horz" pos="173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GIF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37977" y="3080245"/>
            <a:ext cx="3662069" cy="7156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22"/>
          <p:cNvSpPr txBox="1"/>
          <p:nvPr/>
        </p:nvSpPr>
        <p:spPr>
          <a:xfrm>
            <a:off x="2146935" y="1360488"/>
            <a:ext cx="5060315" cy="829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卷积神经网络初步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1524000" y="2190750"/>
            <a:ext cx="609663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Basic Recognition of Convolutional Neural Networks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70913" y="3036102"/>
            <a:ext cx="864096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分享人</a:t>
            </a:r>
            <a:endParaRPr lang="en-US" altLang="zh-CN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臧景奇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20736" y="3947531"/>
            <a:ext cx="290252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Javanese Text" panose="02000000000000000000" charset="0"/>
                <a:cs typeface="Javanese Text" panose="02000000000000000000" charset="0"/>
              </a:rPr>
              <a:t>jonathan@dlmu.edu.cn</a:t>
            </a:r>
            <a:endParaRPr lang="en-US" sz="1600" dirty="0">
              <a:latin typeface="Javanese Text" panose="02000000000000000000" charset="0"/>
              <a:cs typeface="Javanese Text" panose="02000000000000000000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760002" y="2715766"/>
            <a:ext cx="5618018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067944" y="3101799"/>
            <a:ext cx="221912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Rockwell Condensed" panose="02060603050405020104" charset="0"/>
                <a:cs typeface="Rockwell Condensed" panose="02060603050405020104" charset="0"/>
              </a:rPr>
              <a:t>Dalian Maritime University</a:t>
            </a:r>
            <a:endParaRPr lang="en-US" altLang="zh-CN" sz="1200" dirty="0">
              <a:latin typeface="Rockwell Condensed" panose="02060603050405020104" charset="0"/>
              <a:cs typeface="Rockwell Condensed" panose="020606030504050201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Rockwell Condensed" panose="02060603050405020104" charset="0"/>
                <a:cs typeface="Rockwell Condensed" panose="02060603050405020104" charset="0"/>
              </a:rPr>
              <a:t>ICDC</a:t>
            </a:r>
            <a:r>
              <a:rPr lang="en-US" altLang="zh-CN" sz="1200" dirty="0">
                <a:latin typeface="Rockwell Condensed" panose="02060603050405020104" charset="0"/>
                <a:cs typeface="Rockwell Condensed" panose="02060603050405020104" charset="0"/>
              </a:rPr>
              <a:t> department, </a:t>
            </a:r>
            <a:r>
              <a:rPr lang="en-US" altLang="zh-CN" sz="1200" dirty="0" err="1">
                <a:latin typeface="Rockwell Condensed" panose="02060603050405020104" charset="0"/>
                <a:cs typeface="Rockwell Condensed" panose="02060603050405020104" charset="0"/>
              </a:rPr>
              <a:t>Dianhang</a:t>
            </a:r>
            <a:r>
              <a:rPr lang="en-US" altLang="zh-CN" sz="1200" dirty="0">
                <a:latin typeface="Rockwell Condensed" panose="02060603050405020104" charset="0"/>
                <a:cs typeface="Rockwell Condensed" panose="02060603050405020104" charset="0"/>
              </a:rPr>
              <a:t> Association</a:t>
            </a:r>
            <a:endParaRPr lang="zh-CN" altLang="en-US" sz="1200" dirty="0"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6" name="矩形 25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9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179070" y="699135"/>
            <a:ext cx="1873250" cy="3987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altLang="zh-CN" sz="2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Chapter</a:t>
            </a:r>
            <a:r>
              <a:rPr lang="en-US" altLang="zh-CN" sz="2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2-1</a:t>
            </a:r>
            <a:endParaRPr lang="en-US" sz="2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584" y="934658"/>
            <a:ext cx="7495412" cy="771572"/>
            <a:chOff x="2954339" y="1279908"/>
            <a:chExt cx="7162269" cy="726326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1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963100" y="1279908"/>
              <a:ext cx="2326382" cy="346702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Convolution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01065" y="1404620"/>
            <a:ext cx="73437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+mn-ea"/>
              </a:rPr>
              <a:t>这里我们定义原图像矩阵</a:t>
            </a:r>
            <a:r>
              <a:rPr lang="en-US" altLang="zh-CN" sz="1400">
                <a:latin typeface="+mn-ea"/>
              </a:rPr>
              <a:t>image</a:t>
            </a:r>
            <a:r>
              <a:rPr lang="zh-CN" altLang="en-US" sz="1400">
                <a:latin typeface="+mn-ea"/>
              </a:rPr>
              <a:t>（大小为</a:t>
            </a:r>
            <a:r>
              <a:rPr lang="en-US" altLang="zh-CN" sz="1400">
                <a:latin typeface="+mn-ea"/>
              </a:rPr>
              <a:t>5*5</a:t>
            </a:r>
            <a:r>
              <a:rPr lang="zh-CN" altLang="en-US" sz="1400">
                <a:latin typeface="+mn-ea"/>
              </a:rPr>
              <a:t>），卷积核</a:t>
            </a:r>
            <a:r>
              <a:rPr lang="en-US" altLang="zh-CN" sz="1400">
                <a:latin typeface="+mn-ea"/>
              </a:rPr>
              <a:t>filter</a:t>
            </a:r>
            <a:r>
              <a:rPr lang="zh-CN" altLang="en-US" sz="1400">
                <a:latin typeface="+mn-ea"/>
              </a:rPr>
              <a:t>（大小为</a:t>
            </a:r>
            <a:r>
              <a:rPr lang="en-US" altLang="zh-CN" sz="1400">
                <a:latin typeface="+mn-ea"/>
              </a:rPr>
              <a:t>3*3</a:t>
            </a:r>
            <a:r>
              <a:rPr lang="zh-CN" altLang="en-US" sz="1400">
                <a:latin typeface="+mn-ea"/>
              </a:rPr>
              <a:t>），想要得到一个</a:t>
            </a:r>
            <a:r>
              <a:rPr lang="en-US" altLang="zh-CN" sz="1400">
                <a:latin typeface="+mn-ea"/>
              </a:rPr>
              <a:t>3*3</a:t>
            </a:r>
            <a:r>
              <a:rPr lang="zh-CN" altLang="en-US" sz="1400">
                <a:latin typeface="+mn-ea"/>
              </a:rPr>
              <a:t>的特征图</a:t>
            </a:r>
            <a:r>
              <a:rPr lang="en-US" altLang="zh-CN" sz="1400">
                <a:latin typeface="+mn-ea"/>
              </a:rPr>
              <a:t>feature map</a:t>
            </a:r>
            <a:r>
              <a:rPr lang="zh-CN" altLang="en-US" sz="1400">
                <a:latin typeface="+mn-ea"/>
              </a:rPr>
              <a:t>，如下图所示。</a:t>
            </a:r>
            <a:endParaRPr lang="zh-CN" altLang="en-US" sz="1400">
              <a:latin typeface="+mn-ea"/>
            </a:endParaRPr>
          </a:p>
        </p:txBody>
      </p:sp>
      <p:pic>
        <p:nvPicPr>
          <p:cNvPr id="17" name="图片 16" descr="201610131033193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380" y="2297430"/>
            <a:ext cx="5351145" cy="2182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7584" y="934658"/>
            <a:ext cx="7495412" cy="771572"/>
            <a:chOff x="2954339" y="1279908"/>
            <a:chExt cx="7162269" cy="726326"/>
          </a:xfrm>
        </p:grpSpPr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1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963100" y="1279908"/>
              <a:ext cx="2326382" cy="346702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Convolution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01065" y="1404620"/>
            <a:ext cx="73437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+mn-ea"/>
              </a:rPr>
              <a:t>当步长</a:t>
            </a:r>
            <a:r>
              <a:rPr lang="en-US" altLang="zh-CN" sz="1400">
                <a:latin typeface="+mn-ea"/>
              </a:rPr>
              <a:t>stride=1</a:t>
            </a:r>
            <a:r>
              <a:rPr lang="zh-CN" altLang="en-US" sz="1400">
                <a:latin typeface="+mn-ea"/>
              </a:rPr>
              <a:t>时，计算结果如下图。</a:t>
            </a:r>
            <a:endParaRPr lang="zh-CN" altLang="en-US" sz="1400">
              <a:latin typeface="+mn-ea"/>
            </a:endParaRPr>
          </a:p>
        </p:txBody>
      </p:sp>
      <p:pic>
        <p:nvPicPr>
          <p:cNvPr id="9" name="图片 8" descr="201610131036147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775" y="1818640"/>
            <a:ext cx="3556635" cy="263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27584" y="934658"/>
            <a:ext cx="7495412" cy="771572"/>
            <a:chOff x="2954339" y="1279908"/>
            <a:chExt cx="7162269" cy="726326"/>
          </a:xfrm>
        </p:grpSpPr>
        <p:sp>
          <p:nvSpPr>
            <p:cNvPr id="39" name="矩形 38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1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63100" y="1279908"/>
              <a:ext cx="2326382" cy="346702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Convolution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901065" y="1404620"/>
            <a:ext cx="73437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+mn-ea"/>
              </a:rPr>
              <a:t>不同的步长将决定卷积操作后特征图的大小。</a:t>
            </a:r>
            <a:endParaRPr lang="zh-CN" altLang="en-US" sz="140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+mn-ea"/>
              </a:rPr>
              <a:t>特征图大小可由公式计算得到。</a:t>
            </a:r>
            <a:endParaRPr lang="zh-CN" altLang="en-US" sz="1400">
              <a:latin typeface="+mn-ea"/>
            </a:endParaRPr>
          </a:p>
        </p:txBody>
      </p:sp>
      <p:pic>
        <p:nvPicPr>
          <p:cNvPr id="45" name="图片 44" descr="201610131039149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" y="2531745"/>
            <a:ext cx="4385945" cy="1981200"/>
          </a:xfrm>
          <a:prstGeom prst="rect">
            <a:avLst/>
          </a:prstGeom>
        </p:spPr>
      </p:pic>
      <p:pic>
        <p:nvPicPr>
          <p:cNvPr id="46" name="图片 45" descr="201610131039323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550" y="2531745"/>
            <a:ext cx="3923665" cy="57150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777740" y="3080385"/>
            <a:ext cx="389890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n-ea"/>
                <a:cs typeface="+mn-ea"/>
              </a:rPr>
              <a:t>W2</a:t>
            </a:r>
            <a:r>
              <a:rPr lang="zh-CN" altLang="en-US" sz="1400">
                <a:latin typeface="+mn-ea"/>
                <a:cs typeface="+mn-ea"/>
              </a:rPr>
              <a:t>：</a:t>
            </a:r>
            <a:r>
              <a:rPr lang="en-US" altLang="zh-CN" sz="1400">
                <a:latin typeface="+mn-ea"/>
                <a:cs typeface="+mn-ea"/>
              </a:rPr>
              <a:t>width of the feature map</a:t>
            </a:r>
            <a:endParaRPr lang="en-US" altLang="zh-CN" sz="1400">
              <a:latin typeface="+mn-ea"/>
              <a:cs typeface="+mn-ea"/>
            </a:endParaRPr>
          </a:p>
          <a:p>
            <a:r>
              <a:rPr lang="en-US" altLang="zh-CN" sz="1400">
                <a:latin typeface="+mn-ea"/>
                <a:cs typeface="+mn-ea"/>
              </a:rPr>
              <a:t>W1</a:t>
            </a:r>
            <a:r>
              <a:rPr lang="zh-CN" altLang="en-US" sz="1400">
                <a:latin typeface="+mn-ea"/>
                <a:cs typeface="+mn-ea"/>
              </a:rPr>
              <a:t>：</a:t>
            </a:r>
            <a:r>
              <a:rPr lang="en-US" altLang="zh-CN" sz="1400">
                <a:latin typeface="+mn-ea"/>
                <a:cs typeface="+mn-ea"/>
              </a:rPr>
              <a:t>width of the image</a:t>
            </a:r>
            <a:endParaRPr lang="en-US" altLang="zh-CN" sz="1400">
              <a:latin typeface="+mn-ea"/>
              <a:cs typeface="+mn-ea"/>
            </a:endParaRPr>
          </a:p>
          <a:p>
            <a:r>
              <a:rPr lang="en-US" altLang="zh-CN" sz="1400">
                <a:latin typeface="+mn-ea"/>
                <a:cs typeface="+mn-ea"/>
              </a:rPr>
              <a:t>F</a:t>
            </a:r>
            <a:r>
              <a:rPr lang="zh-CN" altLang="en-US" sz="1400">
                <a:latin typeface="+mn-ea"/>
                <a:cs typeface="+mn-ea"/>
              </a:rPr>
              <a:t>：</a:t>
            </a:r>
            <a:r>
              <a:rPr lang="en-US" altLang="zh-CN" sz="1400">
                <a:latin typeface="+mn-ea"/>
                <a:cs typeface="+mn-ea"/>
              </a:rPr>
              <a:t>width of the filter</a:t>
            </a:r>
            <a:endParaRPr lang="en-US" altLang="zh-CN" sz="1400">
              <a:latin typeface="+mn-ea"/>
              <a:cs typeface="+mn-ea"/>
            </a:endParaRPr>
          </a:p>
          <a:p>
            <a:r>
              <a:rPr lang="en-US" altLang="zh-CN" sz="1400">
                <a:latin typeface="+mn-ea"/>
                <a:cs typeface="+mn-ea"/>
              </a:rPr>
              <a:t>S</a:t>
            </a:r>
            <a:r>
              <a:rPr lang="zh-CN" altLang="en-US" sz="1400">
                <a:latin typeface="+mn-ea"/>
                <a:cs typeface="+mn-ea"/>
              </a:rPr>
              <a:t>：</a:t>
            </a:r>
            <a:r>
              <a:rPr lang="en-US" altLang="zh-CN" sz="1400">
                <a:latin typeface="+mn-ea"/>
                <a:cs typeface="+mn-ea"/>
              </a:rPr>
              <a:t>stride</a:t>
            </a:r>
            <a:endParaRPr lang="en-US" altLang="zh-CN" sz="1400">
              <a:latin typeface="+mn-ea"/>
              <a:cs typeface="+mn-ea"/>
            </a:endParaRPr>
          </a:p>
          <a:p>
            <a:r>
              <a:rPr lang="en-US" altLang="zh-CN" sz="1400">
                <a:latin typeface="+mn-ea"/>
                <a:cs typeface="+mn-ea"/>
              </a:rPr>
              <a:t>P</a:t>
            </a:r>
            <a:r>
              <a:rPr lang="zh-CN" altLang="en-US" sz="1400">
                <a:latin typeface="+mn-ea"/>
                <a:cs typeface="+mn-ea"/>
              </a:rPr>
              <a:t>：</a:t>
            </a:r>
            <a:r>
              <a:rPr lang="en-US" altLang="zh-CN" sz="1400">
                <a:latin typeface="+mn-ea"/>
                <a:cs typeface="+mn-ea"/>
              </a:rPr>
              <a:t>zero padding</a:t>
            </a:r>
            <a:endParaRPr lang="en-US" altLang="zh-CN" sz="1400">
              <a:latin typeface="+mn-ea"/>
              <a:cs typeface="+mn-ea"/>
            </a:endParaRPr>
          </a:p>
          <a:p>
            <a:r>
              <a:rPr lang="en-US" altLang="zh-CN" sz="1400">
                <a:latin typeface="+mn-ea"/>
                <a:cs typeface="+mn-ea"/>
              </a:rPr>
              <a:t>H2</a:t>
            </a:r>
            <a:r>
              <a:rPr lang="zh-CN" altLang="en-US" sz="1400">
                <a:latin typeface="+mn-ea"/>
                <a:cs typeface="+mn-ea"/>
              </a:rPr>
              <a:t>：</a:t>
            </a:r>
            <a:r>
              <a:rPr lang="en-US" altLang="zh-CN" sz="1400">
                <a:latin typeface="+mn-ea"/>
                <a:cs typeface="+mn-ea"/>
              </a:rPr>
              <a:t>height of the feature map</a:t>
            </a:r>
            <a:endParaRPr lang="en-US" altLang="zh-CN" sz="1400">
              <a:latin typeface="+mn-ea"/>
              <a:cs typeface="+mn-ea"/>
            </a:endParaRPr>
          </a:p>
          <a:p>
            <a:r>
              <a:rPr lang="en-US" altLang="zh-CN" sz="1400">
                <a:latin typeface="+mn-ea"/>
                <a:cs typeface="+mn-ea"/>
              </a:rPr>
              <a:t>H1</a:t>
            </a:r>
            <a:r>
              <a:rPr lang="zh-CN" altLang="en-US" sz="1400">
                <a:latin typeface="+mn-ea"/>
                <a:cs typeface="+mn-ea"/>
              </a:rPr>
              <a:t>：</a:t>
            </a:r>
            <a:r>
              <a:rPr lang="en-US" altLang="zh-CN" sz="1400">
                <a:latin typeface="+mn-ea"/>
                <a:cs typeface="+mn-ea"/>
              </a:rPr>
              <a:t>height of the image</a:t>
            </a:r>
            <a:r>
              <a:rPr lang="en-US" altLang="zh-CN" sz="1200">
                <a:latin typeface="+mn-ea"/>
                <a:cs typeface="+mn-ea"/>
              </a:rPr>
              <a:t> </a:t>
            </a:r>
            <a:endParaRPr lang="en-US" altLang="zh-CN" sz="120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27584" y="934658"/>
            <a:ext cx="7495412" cy="771572"/>
            <a:chOff x="2954339" y="1279908"/>
            <a:chExt cx="7162269" cy="726326"/>
          </a:xfrm>
        </p:grpSpPr>
        <p:sp>
          <p:nvSpPr>
            <p:cNvPr id="39" name="矩形 38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1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63100" y="1279908"/>
              <a:ext cx="2326382" cy="346702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Convolution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901065" y="1404620"/>
            <a:ext cx="73437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+mn-ea"/>
              </a:rPr>
              <a:t>插播内容：</a:t>
            </a:r>
            <a:r>
              <a:rPr lang="en-US" altLang="zh-CN" sz="1400">
                <a:latin typeface="+mn-ea"/>
              </a:rPr>
              <a:t>padding</a:t>
            </a:r>
            <a:endParaRPr lang="en-US" altLang="zh-CN" sz="140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latin typeface="+mn-ea"/>
              </a:rPr>
              <a:t>       在进行卷积操作的过程中，处于中间位置的数值容易被进行多次的提取，但是边界数值的特征提取次数相对较少，为了能更好的把边界数值也利用上，所以给原始数据矩阵的四周都补上一层0，这就是padding操作。</a:t>
            </a:r>
            <a:endParaRPr lang="en-US" altLang="zh-CN" sz="140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latin typeface="+mn-ea"/>
              </a:rPr>
              <a:t>       在进行卷积操作之后维度会变少，得到的矩阵比原矩阵要小，不方便计算，原矩阵加上一层0的padding操作可以很好的解决该问题，卷积出来的矩阵和原矩阵尺寸一致。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[1]</a:t>
            </a:r>
            <a:endParaRPr lang="en-US" altLang="zh-CN" sz="14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5355" y="4222115"/>
            <a:ext cx="73094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+mn-ea"/>
              </a:rPr>
              <a:t>[1]:https://baijiahao.baidu.com/s?id=1667221544796169037&amp;wfr=spider&amp;for=pc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27584" y="934658"/>
            <a:ext cx="7495412" cy="771572"/>
            <a:chOff x="2954339" y="1279908"/>
            <a:chExt cx="7162269" cy="726326"/>
          </a:xfrm>
        </p:grpSpPr>
        <p:sp>
          <p:nvSpPr>
            <p:cNvPr id="39" name="矩形 38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1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63100" y="1279908"/>
              <a:ext cx="3052086" cy="346702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池化之最大池化（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maxpool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901065" y="1404620"/>
            <a:ext cx="73437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+mn-ea"/>
              </a:rPr>
              <a:t>池化（</a:t>
            </a:r>
            <a:r>
              <a:rPr lang="en-US" altLang="zh-CN" sz="1400">
                <a:latin typeface="+mn-ea"/>
              </a:rPr>
              <a:t>pool</a:t>
            </a:r>
            <a:r>
              <a:rPr lang="zh-CN" altLang="en-US" sz="1400">
                <a:latin typeface="+mn-ea"/>
              </a:rPr>
              <a:t>）即下采样，目的是减少特征图，便于网络更加直接地提取特征信息。最大池化的计算方式即返回指定池化层规模下的最大值。</a:t>
            </a:r>
            <a:endParaRPr lang="zh-CN" altLang="en-US" sz="1400">
              <a:latin typeface="+mn-ea"/>
            </a:endParaRPr>
          </a:p>
        </p:txBody>
      </p:sp>
      <p:pic>
        <p:nvPicPr>
          <p:cNvPr id="2" name="图片 1" descr="201604040008450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95" y="2240280"/>
            <a:ext cx="4990465" cy="20840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61380" y="2270125"/>
            <a:ext cx="27152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1600">
                <a:latin typeface="+mn-ea"/>
                <a:cs typeface="+mn-ea"/>
              </a:rPr>
              <a:t>如左图，设定最大池化层规模为</a:t>
            </a:r>
            <a:r>
              <a:rPr lang="en-US" altLang="zh-CN" sz="1600">
                <a:latin typeface="+mn-ea"/>
                <a:cs typeface="+mn-ea"/>
              </a:rPr>
              <a:t>2*2</a:t>
            </a:r>
            <a:r>
              <a:rPr lang="zh-CN" altLang="en-US" sz="1600">
                <a:latin typeface="+mn-ea"/>
                <a:cs typeface="+mn-ea"/>
              </a:rPr>
              <a:t>，步长（</a:t>
            </a:r>
            <a:r>
              <a:rPr lang="en-US" altLang="zh-CN" sz="1600">
                <a:latin typeface="+mn-ea"/>
                <a:cs typeface="+mn-ea"/>
              </a:rPr>
              <a:t>stride</a:t>
            </a:r>
            <a:r>
              <a:rPr lang="zh-CN" altLang="en-US" sz="1600">
                <a:latin typeface="+mn-ea"/>
                <a:cs typeface="+mn-ea"/>
              </a:rPr>
              <a:t>）为</a:t>
            </a:r>
            <a:r>
              <a:rPr lang="en-US" altLang="zh-CN" sz="1600">
                <a:latin typeface="+mn-ea"/>
                <a:cs typeface="+mn-ea"/>
              </a:rPr>
              <a:t>2</a:t>
            </a:r>
            <a:endParaRPr lang="en-US" altLang="zh-CN" sz="160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27584" y="934658"/>
            <a:ext cx="7495412" cy="771572"/>
            <a:chOff x="2954339" y="1279908"/>
            <a:chExt cx="7162269" cy="726326"/>
          </a:xfrm>
        </p:grpSpPr>
        <p:sp>
          <p:nvSpPr>
            <p:cNvPr id="39" name="矩形 38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1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63100" y="1279908"/>
              <a:ext cx="3492606" cy="346702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全连接层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(Fully Connected Layer)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901065" y="1404620"/>
            <a:ext cx="73437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+mn-ea"/>
              </a:rPr>
              <a:t>全连接层一般位于网络尾部，展平（</a:t>
            </a:r>
            <a:r>
              <a:rPr lang="en-US" altLang="zh-CN" sz="1400">
                <a:latin typeface="+mn-ea"/>
              </a:rPr>
              <a:t>Flatten</a:t>
            </a:r>
            <a:r>
              <a:rPr lang="zh-CN" altLang="en-US" sz="1400">
                <a:latin typeface="+mn-ea"/>
              </a:rPr>
              <a:t>）经过前面隐藏网络层反复卷积、池化后提取出的特征数据，并与输出层配合，经</a:t>
            </a:r>
            <a:r>
              <a:rPr lang="en-US" altLang="zh-CN" sz="1400">
                <a:latin typeface="+mn-ea"/>
              </a:rPr>
              <a:t>Softmax</a:t>
            </a:r>
            <a:r>
              <a:rPr lang="zh-CN" altLang="en-US" sz="1400">
                <a:latin typeface="+mn-ea"/>
              </a:rPr>
              <a:t>回归等操作，对图像进行一系列分类并输出分类结果。</a:t>
            </a:r>
            <a:endParaRPr lang="zh-CN" altLang="en-US" sz="1400">
              <a:latin typeface="+mn-ea"/>
            </a:endParaRPr>
          </a:p>
        </p:txBody>
      </p:sp>
      <p:pic>
        <p:nvPicPr>
          <p:cNvPr id="4" name="图片 3" descr="屏幕截图 2022-03-06 1420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460" y="2280285"/>
            <a:ext cx="6065520" cy="2484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27584" y="934658"/>
            <a:ext cx="7495412" cy="771572"/>
            <a:chOff x="2954339" y="1279908"/>
            <a:chExt cx="7162269" cy="726326"/>
          </a:xfrm>
        </p:grpSpPr>
        <p:sp>
          <p:nvSpPr>
            <p:cNvPr id="39" name="矩形 38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1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63100" y="1279908"/>
              <a:ext cx="3492606" cy="346702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全连接层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(Fully Connected Layer)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901065" y="1404620"/>
            <a:ext cx="73437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+mn-ea"/>
              </a:rPr>
              <a:t>在有些网络中，全连接层通常和激活函数同时使用，对特征进行进一步提取，用以提高网络识别的正确率。常见激活函数包括</a:t>
            </a:r>
            <a:r>
              <a:rPr lang="en-US" altLang="zh-CN" sz="1400">
                <a:latin typeface="+mn-ea"/>
              </a:rPr>
              <a:t>sigmoid</a:t>
            </a:r>
            <a:r>
              <a:rPr lang="zh-CN" altLang="en-US" sz="1400">
                <a:latin typeface="+mn-ea"/>
              </a:rPr>
              <a:t>、</a:t>
            </a:r>
            <a:r>
              <a:rPr lang="en-US" altLang="zh-CN" sz="1400">
                <a:latin typeface="+mn-ea"/>
              </a:rPr>
              <a:t>tanh</a:t>
            </a:r>
            <a:r>
              <a:rPr lang="zh-CN" altLang="en-US" sz="1400">
                <a:latin typeface="+mn-ea"/>
              </a:rPr>
              <a:t>、</a:t>
            </a:r>
            <a:r>
              <a:rPr lang="en-US" altLang="zh-CN" sz="1400">
                <a:latin typeface="+mn-ea"/>
              </a:rPr>
              <a:t>ReLU</a:t>
            </a:r>
            <a:r>
              <a:rPr lang="zh-CN" altLang="en-US" sz="1400">
                <a:latin typeface="+mn-ea"/>
              </a:rPr>
              <a:t>（最常用）及</a:t>
            </a:r>
            <a:r>
              <a:rPr lang="en-US" altLang="zh-CN" sz="1400">
                <a:latin typeface="+mn-ea"/>
              </a:rPr>
              <a:t>dropout</a:t>
            </a:r>
            <a:r>
              <a:rPr lang="zh-CN" altLang="en-US" sz="1400">
                <a:latin typeface="+mn-ea"/>
              </a:rPr>
              <a:t>（冻结部分神经元），根据不同实际情况，可以选用不同的激活函数，如输入数据特征相差明显一般会选用</a:t>
            </a:r>
            <a:r>
              <a:rPr lang="en-US" altLang="zh-CN" sz="1400">
                <a:latin typeface="+mn-ea"/>
              </a:rPr>
              <a:t>tanh</a:t>
            </a:r>
            <a:r>
              <a:rPr lang="zh-CN" altLang="en-US" sz="1400">
                <a:latin typeface="+mn-ea"/>
              </a:rPr>
              <a:t>、特征相差不明显可以使用</a:t>
            </a:r>
            <a:r>
              <a:rPr lang="en-US" altLang="zh-CN" sz="1400">
                <a:latin typeface="+mn-ea"/>
              </a:rPr>
              <a:t>sigmoid</a:t>
            </a:r>
            <a:r>
              <a:rPr lang="zh-CN" altLang="en-US" sz="1400">
                <a:latin typeface="+mn-ea"/>
              </a:rPr>
              <a:t>等。</a:t>
            </a:r>
            <a:endParaRPr lang="zh-CN" altLang="en-US" sz="1400">
              <a:latin typeface="+mn-ea"/>
            </a:endParaRPr>
          </a:p>
        </p:txBody>
      </p:sp>
      <p:pic>
        <p:nvPicPr>
          <p:cNvPr id="2" name="图片 1" descr="201906230957516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70" y="2838450"/>
            <a:ext cx="2065655" cy="1781175"/>
          </a:xfrm>
          <a:prstGeom prst="rect">
            <a:avLst/>
          </a:prstGeom>
        </p:spPr>
      </p:pic>
      <p:pic>
        <p:nvPicPr>
          <p:cNvPr id="3" name="图片 2" descr="201906231005532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325" y="2838450"/>
            <a:ext cx="2256155" cy="1796415"/>
          </a:xfrm>
          <a:prstGeom prst="rect">
            <a:avLst/>
          </a:prstGeom>
        </p:spPr>
      </p:pic>
      <p:pic>
        <p:nvPicPr>
          <p:cNvPr id="6" name="图片 5" descr="201906231117447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655" y="2788285"/>
            <a:ext cx="2559685" cy="1891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96293"/>
            <a:ext cx="3228536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309420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2392" y="1996293"/>
            <a:ext cx="305972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3773158" y="2399999"/>
            <a:ext cx="962660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LeNet</a:t>
            </a:r>
            <a:endParaRPr lang="en-US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4"/>
          <p:cNvSpPr txBox="1"/>
          <p:nvPr/>
        </p:nvSpPr>
        <p:spPr>
          <a:xfrm>
            <a:off x="3773158" y="2727415"/>
            <a:ext cx="1164590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VGGNet</a:t>
            </a:r>
            <a:endParaRPr lang="en-US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5"/>
          <p:cNvSpPr txBox="1"/>
          <p:nvPr/>
        </p:nvSpPr>
        <p:spPr>
          <a:xfrm>
            <a:off x="5795471" y="2398719"/>
            <a:ext cx="1146175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AlexNet</a:t>
            </a:r>
            <a:endParaRPr lang="en-US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773158" y="1878865"/>
            <a:ext cx="4517607" cy="375920"/>
            <a:chOff x="3773160" y="1247148"/>
            <a:chExt cx="4517607" cy="375920"/>
          </a:xfrm>
        </p:grpSpPr>
        <p:sp>
          <p:nvSpPr>
            <p:cNvPr id="31" name="TextBox 4"/>
            <p:cNvSpPr txBox="1"/>
            <p:nvPr/>
          </p:nvSpPr>
          <p:spPr>
            <a:xfrm>
              <a:off x="3773160" y="1247148"/>
              <a:ext cx="2603500" cy="375920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Common Net Structures</a:t>
              </a:r>
              <a:endParaRPr lang="en-US" altLang="zh-CN" sz="20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324807" y="1247296"/>
              <a:ext cx="1965960" cy="345440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常见卷积神经网络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3825914" y="3306883"/>
            <a:ext cx="5319000" cy="200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 bldLvl="0" animBg="1"/>
      <p:bldP spid="26" grpId="0"/>
      <p:bldP spid="27" grpId="0"/>
      <p:bldP spid="28" grpId="0"/>
      <p:bldP spid="3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27584" y="934658"/>
            <a:ext cx="7495412" cy="771572"/>
            <a:chOff x="2954339" y="1279908"/>
            <a:chExt cx="7162269" cy="726326"/>
          </a:xfrm>
        </p:grpSpPr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1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963100" y="1279908"/>
              <a:ext cx="793664" cy="346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LeNet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 descr="vgg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2151380"/>
            <a:ext cx="6909435" cy="190246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901065" y="1404620"/>
            <a:ext cx="73437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+mn-ea"/>
              </a:rPr>
              <a:t>第一个成功应用于手写数字识别的卷积神经网络模型（卷积层自带激励函数）</a:t>
            </a:r>
            <a:endParaRPr lang="zh-CN" altLang="en-US" sz="1400"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27340" y="2151380"/>
            <a:ext cx="3956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[1]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08125" y="4236085"/>
            <a:ext cx="63379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[1]:https://pytorch.org/tutorials/_images/mnist.png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27584" y="934658"/>
            <a:ext cx="7495412" cy="771572"/>
            <a:chOff x="2954339" y="1279908"/>
            <a:chExt cx="7162269" cy="726326"/>
          </a:xfrm>
        </p:grpSpPr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1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963100" y="1279908"/>
              <a:ext cx="1003609" cy="346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AlexNet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480_46e_9f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35" y="2153920"/>
            <a:ext cx="7421880" cy="2144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16635" y="4464685"/>
            <a:ext cx="7352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+mn-ea"/>
              </a:rPr>
              <a:t>[1]: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+mn-ea"/>
              </a:rPr>
              <a:t>http://www.javashuo.com/article/p-uucitogu-s.html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41030" y="2153920"/>
            <a:ext cx="3797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+mn-ea"/>
              </a:rPr>
              <a:t>[1]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1065" y="1404620"/>
            <a:ext cx="73437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+mn-ea"/>
              </a:rPr>
              <a:t>从</a:t>
            </a:r>
            <a:r>
              <a:rPr lang="en-US" altLang="zh-CN" sz="1400">
                <a:latin typeface="+mn-ea"/>
              </a:rPr>
              <a:t>AlexNet</a:t>
            </a:r>
            <a:r>
              <a:rPr lang="zh-CN" altLang="en-US" sz="1400">
                <a:latin typeface="+mn-ea"/>
              </a:rPr>
              <a:t>总结出一般的神经网络模型结构规律：</a:t>
            </a:r>
            <a:endParaRPr lang="zh-CN" altLang="en-US" sz="140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+mn-ea"/>
              </a:rPr>
              <a:t>输入层  </a:t>
            </a:r>
            <a:r>
              <a:rPr lang="en-US" altLang="zh-CN" sz="1400">
                <a:latin typeface="+mn-ea"/>
              </a:rPr>
              <a:t>-&gt;</a:t>
            </a:r>
            <a:r>
              <a:rPr lang="zh-CN" altLang="en-US" sz="1400">
                <a:latin typeface="+mn-ea"/>
              </a:rPr>
              <a:t>（卷积</a:t>
            </a:r>
            <a:r>
              <a:rPr lang="en-US" altLang="zh-CN" sz="1400">
                <a:latin typeface="+mn-ea"/>
              </a:rPr>
              <a:t>+</a:t>
            </a:r>
            <a:r>
              <a:rPr lang="zh-CN" altLang="en-US" sz="1400">
                <a:latin typeface="+mn-ea"/>
              </a:rPr>
              <a:t>池化） </a:t>
            </a:r>
            <a:r>
              <a:rPr lang="en-US" altLang="zh-CN" sz="1400">
                <a:latin typeface="+mn-ea"/>
              </a:rPr>
              <a:t>-&gt; </a:t>
            </a:r>
            <a:r>
              <a:rPr lang="zh-CN" altLang="en-US" sz="1400">
                <a:latin typeface="+mn-ea"/>
              </a:rPr>
              <a:t>全连接层  </a:t>
            </a:r>
            <a:r>
              <a:rPr lang="en-US" altLang="zh-CN" sz="1400">
                <a:latin typeface="+mn-ea"/>
              </a:rPr>
              <a:t>- &gt; </a:t>
            </a:r>
            <a:r>
              <a:rPr lang="zh-CN" altLang="en-US" sz="1400">
                <a:latin typeface="+mn-ea"/>
              </a:rPr>
              <a:t>输出层</a:t>
            </a:r>
            <a:endParaRPr lang="zh-CN" altLang="en-US" sz="14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1278956" y="2635553"/>
            <a:ext cx="312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3094895" y="22035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8"/>
          <p:cNvSpPr txBox="1"/>
          <p:nvPr/>
        </p:nvSpPr>
        <p:spPr>
          <a:xfrm>
            <a:off x="5099227" y="198964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图像分类任务介绍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608000" y="1922919"/>
            <a:ext cx="490270" cy="521970"/>
            <a:chOff x="3492817" y="2047768"/>
            <a:chExt cx="490270" cy="521970"/>
          </a:xfrm>
        </p:grpSpPr>
        <p:sp>
          <p:nvSpPr>
            <p:cNvPr id="16" name="文本框 16"/>
            <p:cNvSpPr txBox="1"/>
            <p:nvPr/>
          </p:nvSpPr>
          <p:spPr>
            <a:xfrm>
              <a:off x="3492817" y="2047768"/>
              <a:ext cx="44259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14455"/>
                  </a:solidFill>
                  <a:ea typeface="微软雅黑" panose="020B0503020204020204" pitchFamily="34" charset="-122"/>
                </a:rPr>
                <a:t>1</a:t>
              </a:r>
              <a:endParaRPr lang="en-US" altLang="zh-CN" sz="2800" dirty="0">
                <a:solidFill>
                  <a:srgbClr val="414455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736631" y="2227402"/>
              <a:ext cx="246456" cy="246456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4"/>
          <p:cNvSpPr txBox="1"/>
          <p:nvPr/>
        </p:nvSpPr>
        <p:spPr>
          <a:xfrm>
            <a:off x="5099227" y="2569027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卷积神经网络简述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608000" y="2502301"/>
            <a:ext cx="490270" cy="521970"/>
            <a:chOff x="3492817" y="2627150"/>
            <a:chExt cx="490270" cy="521970"/>
          </a:xfrm>
        </p:grpSpPr>
        <p:sp>
          <p:nvSpPr>
            <p:cNvPr id="22" name="文本框 23"/>
            <p:cNvSpPr txBox="1"/>
            <p:nvPr/>
          </p:nvSpPr>
          <p:spPr>
            <a:xfrm>
              <a:off x="3492817" y="2627150"/>
              <a:ext cx="44259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14455"/>
                  </a:solidFill>
                  <a:ea typeface="微软雅黑" panose="020B0503020204020204" pitchFamily="34" charset="-122"/>
                </a:rPr>
                <a:t>2</a:t>
              </a:r>
              <a:endParaRPr lang="en-US" altLang="zh-CN" sz="2800" dirty="0">
                <a:solidFill>
                  <a:srgbClr val="414455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3736631" y="2806784"/>
              <a:ext cx="246456" cy="246456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30"/>
          <p:cNvSpPr txBox="1"/>
          <p:nvPr/>
        </p:nvSpPr>
        <p:spPr>
          <a:xfrm>
            <a:off x="5099227" y="314277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常用的卷积神经网络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608000" y="3076044"/>
            <a:ext cx="490270" cy="521970"/>
            <a:chOff x="3492817" y="3200893"/>
            <a:chExt cx="490270" cy="521970"/>
          </a:xfrm>
        </p:grpSpPr>
        <p:sp>
          <p:nvSpPr>
            <p:cNvPr id="28" name="文本框 29"/>
            <p:cNvSpPr txBox="1"/>
            <p:nvPr/>
          </p:nvSpPr>
          <p:spPr>
            <a:xfrm>
              <a:off x="3492817" y="3200893"/>
              <a:ext cx="44259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14455"/>
                  </a:solidFill>
                  <a:ea typeface="微软雅黑" panose="020B0503020204020204" pitchFamily="34" charset="-122"/>
                </a:rPr>
                <a:t>3</a:t>
              </a:r>
              <a:endParaRPr lang="en-US" altLang="zh-CN" sz="2800" dirty="0">
                <a:solidFill>
                  <a:srgbClr val="414455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3736631" y="3380527"/>
              <a:ext cx="246456" cy="246456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4393643" y="199576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259840" y="2219325"/>
            <a:ext cx="1873250" cy="3987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Chapter</a:t>
            </a:r>
            <a:r>
              <a:rPr lang="en-US" altLang="zh-CN" sz="2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2-1</a:t>
            </a:r>
            <a:endParaRPr lang="zh-CN" altLang="en-US" sz="2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3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75" name="矩形 74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等腰三角形 75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78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80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82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84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spd="slow" advClick="0" advTm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27584" y="934658"/>
            <a:ext cx="7495412" cy="771572"/>
            <a:chOff x="2954339" y="1279908"/>
            <a:chExt cx="7162269" cy="726326"/>
          </a:xfrm>
        </p:grpSpPr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1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VGGNet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的经典结构如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vgg16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vgg19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等，下图是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vgg16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网络结构示意图。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963100" y="1279908"/>
              <a:ext cx="1024846" cy="346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VGGNet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201810151514265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45" y="1706245"/>
            <a:ext cx="4476750" cy="2628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4250" y="4326255"/>
            <a:ext cx="7116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+mn-ea"/>
              </a:rPr>
              <a:t>[1]:https://blog.csdn.net/how0723/article/details/83059277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63995" y="1706245"/>
            <a:ext cx="3060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+mn-ea"/>
              </a:rPr>
              <a:t>[1]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795972" y="987326"/>
            <a:ext cx="3552056" cy="141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THANKS!</a:t>
            </a:r>
            <a:endParaRPr lang="zh-CN" altLang="en-US" sz="6600" b="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37977" y="2791955"/>
            <a:ext cx="3662069" cy="7156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120736" y="3659241"/>
            <a:ext cx="290252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dirty="0" err="1">
                <a:latin typeface="Javanese Text" panose="02000000000000000000" charset="0"/>
                <a:cs typeface="Javanese Text" panose="02000000000000000000" charset="0"/>
                <a:sym typeface="+mn-ea"/>
              </a:rPr>
              <a:t>jonathan@dlmu.edu.cn</a:t>
            </a:r>
            <a:endParaRPr lang="en-US" sz="1600" dirty="0">
              <a:latin typeface="Javanese Text" panose="02000000000000000000" charset="0"/>
              <a:cs typeface="Javanese Text" panose="02000000000000000000" charset="0"/>
            </a:endParaRPr>
          </a:p>
          <a:p>
            <a:pPr algn="ctr"/>
            <a:endParaRPr lang="zh-CN" altLang="en-US" sz="1600" dirty="0">
              <a:latin typeface="Javanese Text" panose="02000000000000000000" charset="0"/>
              <a:cs typeface="Javanese Text" panose="0200000000000000000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70913" y="2761782"/>
            <a:ext cx="864096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分享人</a:t>
            </a:r>
            <a:endParaRPr lang="en-US" altLang="zh-CN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臧景奇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67944" y="2827479"/>
            <a:ext cx="221912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200" dirty="0">
                <a:latin typeface="Rockwell Condensed" panose="02060603050405020104" charset="0"/>
                <a:cs typeface="Rockwell Condensed" panose="02060603050405020104" charset="0"/>
              </a:rPr>
              <a:t>Dalian Maritime University</a:t>
            </a:r>
            <a:endParaRPr lang="en-US" altLang="zh-CN" sz="1200" dirty="0">
              <a:latin typeface="Rockwell Condensed" panose="02060603050405020104" charset="0"/>
              <a:cs typeface="Rockwell Condensed" panose="020606030504050201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Rockwell Condensed" panose="02060603050405020104" charset="0"/>
                <a:cs typeface="Rockwell Condensed" panose="02060603050405020104" charset="0"/>
              </a:rPr>
              <a:t>ICDC</a:t>
            </a:r>
            <a:r>
              <a:rPr lang="en-US" altLang="zh-CN" sz="1200" dirty="0">
                <a:latin typeface="Rockwell Condensed" panose="02060603050405020104" charset="0"/>
                <a:cs typeface="Rockwell Condensed" panose="02060603050405020104" charset="0"/>
              </a:rPr>
              <a:t> department, </a:t>
            </a:r>
            <a:r>
              <a:rPr lang="en-US" altLang="zh-CN" sz="1200" dirty="0" err="1">
                <a:latin typeface="Rockwell Condensed" panose="02060603050405020104" charset="0"/>
                <a:cs typeface="Rockwell Condensed" panose="02060603050405020104" charset="0"/>
              </a:rPr>
              <a:t>Dianhang</a:t>
            </a:r>
            <a:r>
              <a:rPr lang="en-US" altLang="zh-CN" sz="1200" dirty="0">
                <a:latin typeface="Rockwell Condensed" panose="02060603050405020104" charset="0"/>
                <a:cs typeface="Rockwell Condensed" panose="02060603050405020104" charset="0"/>
              </a:rPr>
              <a:t> Association</a:t>
            </a:r>
            <a:endParaRPr lang="zh-CN" altLang="en-US" sz="1200" dirty="0">
              <a:latin typeface="Rockwell Condensed" panose="02060603050405020104" charset="0"/>
              <a:cs typeface="Rockwell Condensed" panose="020606030504050201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96293"/>
            <a:ext cx="3228536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309420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2392" y="1996293"/>
            <a:ext cx="305972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3773158" y="2399999"/>
            <a:ext cx="1184910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任务简述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5"/>
          <p:cNvSpPr txBox="1"/>
          <p:nvPr/>
        </p:nvSpPr>
        <p:spPr>
          <a:xfrm>
            <a:off x="5795471" y="2398719"/>
            <a:ext cx="1184910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任务目标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773170" y="1878965"/>
            <a:ext cx="4977765" cy="375920"/>
            <a:chOff x="3773160" y="1247148"/>
            <a:chExt cx="3580982" cy="375920"/>
          </a:xfrm>
        </p:grpSpPr>
        <p:sp>
          <p:nvSpPr>
            <p:cNvPr id="31" name="TextBox 4"/>
            <p:cNvSpPr txBox="1"/>
            <p:nvPr/>
          </p:nvSpPr>
          <p:spPr>
            <a:xfrm>
              <a:off x="3773160" y="1247148"/>
              <a:ext cx="2276475" cy="37592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image classification</a:t>
              </a:r>
              <a:endParaRPr lang="en-US" altLang="zh-CN" sz="20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511802" y="1247148"/>
              <a:ext cx="1842340" cy="34544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图像分类任务介绍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3825914" y="3306883"/>
            <a:ext cx="5319000" cy="200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 bldLvl="0" animBg="1"/>
      <p:bldP spid="26" grpId="0"/>
      <p:bldP spid="28" grpId="0"/>
      <p:bldP spid="3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83439" y="915608"/>
            <a:ext cx="4775835" cy="2689860"/>
            <a:chOff x="2954339" y="1279908"/>
            <a:chExt cx="4563567" cy="2532123"/>
          </a:xfrm>
        </p:grpSpPr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2954339" y="1694755"/>
              <a:ext cx="4563567" cy="2117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963100" y="1279908"/>
              <a:ext cx="1048510" cy="346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任务简述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img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560" y="1228725"/>
            <a:ext cx="3759200" cy="2901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09000" y="123888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+mj-ea"/>
              </a:rPr>
              <a:t>[1]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9340" y="4192905"/>
            <a:ext cx="700468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Reference: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[1]:https://www.sohu.com/a/292203180_100099320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[2]:http://www.qianjia.com/zhike/201903/251131323930.html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635" y="1384300"/>
            <a:ext cx="39535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200"/>
              <a:t>     </a:t>
            </a:r>
            <a:r>
              <a:rPr lang="zh-CN" altLang="en-US" sz="1200"/>
              <a:t>图像分类是根据图像的语义信息对不同类别图像进行区分，是计算机视觉中重要的基础问题，是物体检测、图像分割、物体跟踪、行为分析、人脸识别等其他高层视觉任务的基础。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/>
              <a:t>     图像分类在许多领域都有着广泛的应用。如：安防领域的人脸识别和智能视频分析等，交通领域的交通场景识别，互联网领域基于内容的图像检索和相册自动归类，医学领域的图像识别等。</a:t>
            </a:r>
            <a:r>
              <a:rPr lang="en-US" altLang="zh-CN" sz="12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[2]</a:t>
            </a:r>
            <a:endParaRPr lang="en-US" altLang="zh-CN" sz="12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83439" y="915608"/>
            <a:ext cx="4775835" cy="2689860"/>
            <a:chOff x="2954339" y="1279908"/>
            <a:chExt cx="4563567" cy="2532123"/>
          </a:xfrm>
        </p:grpSpPr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2954339" y="1694755"/>
              <a:ext cx="4563567" cy="2117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963100" y="1279908"/>
              <a:ext cx="296107" cy="346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3439" y="915608"/>
            <a:ext cx="7769225" cy="1011555"/>
            <a:chOff x="2954339" y="1279908"/>
            <a:chExt cx="7423912" cy="952236"/>
          </a:xfrm>
        </p:grpSpPr>
        <p:sp>
          <p:nvSpPr>
            <p:cNvPr id="3" name="矩形 2"/>
            <p:cNvSpPr>
              <a:spLocks noChangeArrowheads="1"/>
            </p:cNvSpPr>
            <p:nvPr/>
          </p:nvSpPr>
          <p:spPr bwMode="auto">
            <a:xfrm>
              <a:off x="2954339" y="1694755"/>
              <a:ext cx="7423912" cy="537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endParaRPr lang="en-US" altLang="zh-CN" sz="1200" b="1" dirty="0">
                <a:solidFill>
                  <a:sysClr val="windowText" lastClr="0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63100" y="1279908"/>
              <a:ext cx="1048510" cy="346702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任务目标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 descr="img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0" y="1404620"/>
            <a:ext cx="2590165" cy="261175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989705" y="1605280"/>
            <a:ext cx="575945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img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325" y="1389380"/>
            <a:ext cx="862330" cy="86233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6077585" y="1604645"/>
            <a:ext cx="575945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36740" y="1637665"/>
            <a:ext cx="65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dog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989705" y="3231515"/>
            <a:ext cx="575945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7850" y="1374775"/>
            <a:ext cx="3956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[1]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0280" y="4187825"/>
            <a:ext cx="633793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Reference: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[1]:http://www.dianping.com/photos/789759083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[2]:https://www-beta1.duitang.com/blog/?id=679927883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图片 15" descr="img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5530" y="3012440"/>
            <a:ext cx="884555" cy="884555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6077585" y="3238500"/>
            <a:ext cx="575945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678170" y="3001645"/>
            <a:ext cx="3956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[2]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36740" y="3263900"/>
            <a:ext cx="65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cat</a:t>
            </a:r>
            <a:endParaRPr lang="en-US" altLang="zh-CN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83439" y="915608"/>
            <a:ext cx="4775835" cy="2689860"/>
            <a:chOff x="2954339" y="1279908"/>
            <a:chExt cx="4563567" cy="2532123"/>
          </a:xfrm>
        </p:grpSpPr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2954339" y="1694755"/>
              <a:ext cx="4563567" cy="2117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963100" y="1279908"/>
              <a:ext cx="296107" cy="346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3439" y="915608"/>
            <a:ext cx="7769225" cy="1011555"/>
            <a:chOff x="2954339" y="1279908"/>
            <a:chExt cx="7423912" cy="952236"/>
          </a:xfrm>
        </p:grpSpPr>
        <p:sp>
          <p:nvSpPr>
            <p:cNvPr id="3" name="矩形 2"/>
            <p:cNvSpPr>
              <a:spLocks noChangeArrowheads="1"/>
            </p:cNvSpPr>
            <p:nvPr/>
          </p:nvSpPr>
          <p:spPr bwMode="auto">
            <a:xfrm>
              <a:off x="2954339" y="1694755"/>
              <a:ext cx="7423912" cy="537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endParaRPr lang="en-US" altLang="zh-CN" sz="1200" b="1" dirty="0">
                <a:solidFill>
                  <a:sysClr val="windowText" lastClr="0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63100" y="1279908"/>
              <a:ext cx="1048510" cy="346702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任务目标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53440" y="1283970"/>
            <a:ext cx="7542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200"/>
              <a:t>我们需要在计算机上部署训练一个分类器，通过已知的图像数据信息搭建神经网络，通过对特征的提取，来实现对于指定环境下图片中物体的分类。</a:t>
            </a:r>
            <a:endParaRPr lang="zh-CN" altLang="en-US" sz="1200"/>
          </a:p>
        </p:txBody>
      </p:sp>
      <p:pic>
        <p:nvPicPr>
          <p:cNvPr id="9" name="图片 8" descr="vgg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155" y="2120265"/>
            <a:ext cx="6909435" cy="19024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927975" y="2120265"/>
            <a:ext cx="3956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[1]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08125" y="4236085"/>
            <a:ext cx="633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Reference: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[1]:https://pytorch.org/tutorials/_images/mnist.png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96293"/>
            <a:ext cx="3228536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309420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2392" y="1996293"/>
            <a:ext cx="305972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3773158" y="2399999"/>
            <a:ext cx="994410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卷积层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4"/>
          <p:cNvSpPr txBox="1"/>
          <p:nvPr/>
        </p:nvSpPr>
        <p:spPr>
          <a:xfrm>
            <a:off x="3773158" y="2727415"/>
            <a:ext cx="1184910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全连接层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5"/>
          <p:cNvSpPr txBox="1"/>
          <p:nvPr/>
        </p:nvSpPr>
        <p:spPr>
          <a:xfrm>
            <a:off x="5795471" y="2398719"/>
            <a:ext cx="1790065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池化之</a:t>
            </a:r>
            <a:r>
              <a:rPr lang="en-US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maxpool</a:t>
            </a:r>
            <a:endParaRPr lang="en-US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773158" y="1878865"/>
            <a:ext cx="4421087" cy="375920"/>
            <a:chOff x="3773160" y="1247148"/>
            <a:chExt cx="4421087" cy="375920"/>
          </a:xfrm>
        </p:grpSpPr>
        <p:sp>
          <p:nvSpPr>
            <p:cNvPr id="31" name="TextBox 4"/>
            <p:cNvSpPr txBox="1"/>
            <p:nvPr/>
          </p:nvSpPr>
          <p:spPr>
            <a:xfrm>
              <a:off x="3773160" y="1247148"/>
              <a:ext cx="2530475" cy="375920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CNN Basic Introduction</a:t>
              </a:r>
              <a:endParaRPr lang="en-US" altLang="zh-CN" sz="20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228287" y="1247296"/>
              <a:ext cx="1965960" cy="345440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卷积神经网络初步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3825914" y="3306883"/>
            <a:ext cx="5319000" cy="200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 bldLvl="0" animBg="1"/>
      <p:bldP spid="26" grpId="0"/>
      <p:bldP spid="27" grpId="0"/>
      <p:bldP spid="28" grpId="0"/>
      <p:bldP spid="3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7584" y="934658"/>
            <a:ext cx="7495412" cy="771572"/>
            <a:chOff x="2954339" y="1279908"/>
            <a:chExt cx="7162269" cy="726326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1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63100" y="1279908"/>
              <a:ext cx="2326382" cy="346702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Convolution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01065" y="1404620"/>
            <a:ext cx="73437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/>
              <a:t>在泛函分析中，卷积、旋积或褶积(英语：</a:t>
            </a:r>
            <a:r>
              <a:rPr lang="zh-CN" altLang="en-US" sz="1400">
                <a:latin typeface="+mn-ea"/>
              </a:rPr>
              <a:t>Convolution</a:t>
            </a:r>
            <a:r>
              <a:rPr lang="zh-CN" altLang="en-US" sz="1400"/>
              <a:t>)是通过两个函数</a:t>
            </a:r>
            <a:r>
              <a:rPr lang="en-US" altLang="zh-CN" sz="1400">
                <a:latin typeface="+mn-ea"/>
              </a:rPr>
              <a:t>f</a:t>
            </a:r>
            <a:r>
              <a:rPr lang="zh-CN" altLang="en-US" sz="1400"/>
              <a:t>和</a:t>
            </a:r>
            <a:r>
              <a:rPr lang="en-US" altLang="zh-CN" sz="1400">
                <a:latin typeface="+mn-ea"/>
              </a:rPr>
              <a:t>g</a:t>
            </a:r>
            <a:r>
              <a:rPr lang="zh-CN" altLang="en-US" sz="1400"/>
              <a:t>生成第三个函数的一种数学算子，表征函数</a:t>
            </a:r>
            <a:r>
              <a:rPr lang="en-US" altLang="zh-CN" sz="1400">
                <a:latin typeface="+mn-ea"/>
              </a:rPr>
              <a:t>f</a:t>
            </a:r>
            <a:r>
              <a:rPr lang="zh-CN" altLang="en-US" sz="1400"/>
              <a:t>与</a:t>
            </a:r>
            <a:r>
              <a:rPr lang="en-US" altLang="zh-CN" sz="1400">
                <a:latin typeface="+mn-ea"/>
              </a:rPr>
              <a:t>g</a:t>
            </a:r>
            <a:r>
              <a:rPr lang="zh-CN" altLang="en-US" sz="1400"/>
              <a:t>经过翻转和平移的重叠部分函数值乘积对重叠长度的积分。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/>
              <a:t>如果将参加卷积的一个函数看作区间的指示函数，卷积还可以被看作是“滑动平均”的推广。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004570" y="4215765"/>
            <a:ext cx="73120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+mn-ea"/>
              </a:rPr>
              <a:t>[1]: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+mn-ea"/>
              </a:rPr>
              <a:t>https://baike.baidu.com/item/%E5%8D%B7%E7%A7%AF/9411006?fr=aladdin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76895" y="2200910"/>
            <a:ext cx="3454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+mn-ea"/>
              </a:rPr>
              <a:t>[1]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7584" y="934658"/>
            <a:ext cx="7495412" cy="771572"/>
            <a:chOff x="2954339" y="1279908"/>
            <a:chExt cx="7162269" cy="726326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1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63100" y="1279908"/>
              <a:ext cx="2326382" cy="346702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Convolution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01065" y="1404620"/>
            <a:ext cx="73437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/>
              <a:t>先来看一个一维卷积的例子：</a:t>
            </a:r>
            <a:endParaRPr lang="zh-CN" altLang="en-US" sz="1400"/>
          </a:p>
        </p:txBody>
      </p:sp>
      <p:pic>
        <p:nvPicPr>
          <p:cNvPr id="2" name="图片 1" descr="201604040007260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60" y="2233930"/>
            <a:ext cx="7453630" cy="1692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可修改">
      <a:dk1>
        <a:srgbClr val="000000"/>
      </a:dk1>
      <a:lt1>
        <a:srgbClr val="FFFFFF"/>
      </a:lt1>
      <a:dk2>
        <a:srgbClr val="36303B"/>
      </a:dk2>
      <a:lt2>
        <a:srgbClr val="E2DFCC"/>
      </a:lt2>
      <a:accent1>
        <a:srgbClr val="006599"/>
      </a:accent1>
      <a:accent2>
        <a:srgbClr val="948A54"/>
      </a:accent2>
      <a:accent3>
        <a:srgbClr val="1C7B64"/>
      </a:accent3>
      <a:accent4>
        <a:srgbClr val="7F7F7F"/>
      </a:accent4>
      <a:accent5>
        <a:srgbClr val="596166"/>
      </a:accent5>
      <a:accent6>
        <a:srgbClr val="BFBFBF"/>
      </a:accent6>
      <a:hlink>
        <a:srgbClr val="36303B"/>
      </a:hlink>
      <a:folHlink>
        <a:srgbClr val="948A54"/>
      </a:folHlink>
    </a:clrScheme>
    <a:fontScheme name="Lao UI">
      <a:majorFont>
        <a:latin typeface="Lao UI"/>
        <a:ea typeface="微软雅黑"/>
        <a:cs typeface=""/>
      </a:majorFont>
      <a:minorFont>
        <a:latin typeface="Lao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8237</Words>
  <Application>WPS 演示</Application>
  <PresentationFormat>全屏显示(16:9)</PresentationFormat>
  <Paragraphs>689</Paragraphs>
  <Slides>21</Slides>
  <Notes>42</Notes>
  <HiddenSlides>0</HiddenSlides>
  <MMClips>2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华文新魏</vt:lpstr>
      <vt:lpstr>Javanese Text</vt:lpstr>
      <vt:lpstr>Rockwell Condensed</vt:lpstr>
      <vt:lpstr>方正正黑简体</vt:lpstr>
      <vt:lpstr>黑体</vt:lpstr>
      <vt:lpstr>方正兰亭黑简体</vt:lpstr>
      <vt:lpstr>华文细黑</vt:lpstr>
      <vt:lpstr>Bahnschrift Light Condensed</vt:lpstr>
      <vt:lpstr>Impact</vt:lpstr>
      <vt:lpstr>Segoe UI Light</vt:lpstr>
      <vt:lpstr>Times New Roman</vt:lpstr>
      <vt:lpstr>Lao UI</vt:lpstr>
      <vt:lpstr>Segoe Print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Coder.AN</dc:creator>
  <cp:keywords>tukuppt</cp:keywords>
  <cp:lastModifiedBy>Coder.AN</cp:lastModifiedBy>
  <cp:revision>29</cp:revision>
  <dcterms:created xsi:type="dcterms:W3CDTF">2014-09-01T14:19:00Z</dcterms:created>
  <dcterms:modified xsi:type="dcterms:W3CDTF">2022-03-06T07:12:20Z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2052-11.8.6.8810</vt:lpwstr>
  </property>
</Properties>
</file>