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4" r:id="rId3"/>
    <p:sldId id="403" r:id="rId4"/>
    <p:sldId id="407" r:id="rId6"/>
    <p:sldId id="439" r:id="rId7"/>
    <p:sldId id="443" r:id="rId8"/>
    <p:sldId id="441" r:id="rId9"/>
    <p:sldId id="442" r:id="rId10"/>
    <p:sldId id="440" r:id="rId11"/>
    <p:sldId id="444" r:id="rId12"/>
    <p:sldId id="28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7C3"/>
    <a:srgbClr val="CFDAE0"/>
    <a:srgbClr val="006599"/>
    <a:srgbClr val="3072D6"/>
    <a:srgbClr val="07B0FF"/>
    <a:srgbClr val="00779E"/>
    <a:srgbClr val="729EB2"/>
    <a:srgbClr val="A7C2CF"/>
    <a:srgbClr val="0BBDFF"/>
    <a:srgbClr val="7D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727"/>
        <p:guide pos="29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1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7977" y="3080245"/>
            <a:ext cx="3662069" cy="7156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635000" y="1284923"/>
            <a:ext cx="7978775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orch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1524000" y="2190750"/>
            <a:ext cx="609663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Introduction of Pytorch and Dataloader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0913" y="3036102"/>
            <a:ext cx="864096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分享人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臧景奇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20736" y="3947531"/>
            <a:ext cx="290252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Javanese Text" panose="02000000000000000000" charset="0"/>
                <a:cs typeface="Javanese Text" panose="02000000000000000000" charset="0"/>
              </a:rPr>
              <a:t>jonathan@dlmu.edu.cn</a:t>
            </a:r>
            <a:endParaRPr lang="en-US" sz="1600" dirty="0">
              <a:latin typeface="Javanese Text" panose="02000000000000000000" charset="0"/>
              <a:cs typeface="Javanese Text" panose="02000000000000000000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760002" y="2715766"/>
            <a:ext cx="561801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67944" y="3101799"/>
            <a:ext cx="22191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Dalian Maritime University</a:t>
            </a:r>
            <a:endParaRPr lang="en-US" altLang="zh-CN" sz="1200" dirty="0">
              <a:latin typeface="Rockwell Condensed" panose="02060603050405020104" charset="0"/>
              <a:cs typeface="Rockwell Condensed" panose="020606030504050201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ICDC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department, </a:t>
            </a: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Dianhang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Association</a:t>
            </a:r>
            <a:endParaRPr lang="zh-CN" altLang="en-US" sz="1200" dirty="0">
              <a:latin typeface="Rockwell Condensed" panose="02060603050405020104" charset="0"/>
              <a:cs typeface="Rockwell Condensed" panose="02060603050405020104" charset="0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6" name="矩形 25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79070" y="699135"/>
            <a:ext cx="1873250" cy="3987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altLang="zh-CN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Chapter</a:t>
            </a:r>
            <a:r>
              <a:rPr lang="en-US" altLang="zh-CN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2-2</a:t>
            </a:r>
            <a:endParaRPr 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5972" y="987326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6600" b="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37977" y="2791955"/>
            <a:ext cx="3662069" cy="7156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0736" y="3659241"/>
            <a:ext cx="29025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dirty="0" err="1">
                <a:latin typeface="Javanese Text" panose="02000000000000000000" charset="0"/>
                <a:cs typeface="Javanese Text" panose="02000000000000000000" charset="0"/>
                <a:sym typeface="+mn-ea"/>
              </a:rPr>
              <a:t>jonathan@dlmu.edu.cn</a:t>
            </a:r>
            <a:endParaRPr lang="en-US" sz="1600" dirty="0">
              <a:latin typeface="Javanese Text" panose="02000000000000000000" charset="0"/>
              <a:cs typeface="Javanese Text" panose="02000000000000000000" charset="0"/>
            </a:endParaRPr>
          </a:p>
          <a:p>
            <a:pPr algn="ctr"/>
            <a:endParaRPr lang="zh-CN" altLang="en-US" sz="1600" dirty="0">
              <a:latin typeface="Javanese Text" panose="02000000000000000000" charset="0"/>
              <a:cs typeface="Javanese Text" panose="02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0913" y="2761782"/>
            <a:ext cx="864096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分享人</a:t>
            </a:r>
            <a:endParaRPr lang="en-US" altLang="zh-CN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臧景奇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7944" y="2827479"/>
            <a:ext cx="22191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Dalian Maritime University</a:t>
            </a:r>
            <a:endParaRPr lang="en-US" altLang="zh-CN" sz="1200" dirty="0">
              <a:latin typeface="Rockwell Condensed" panose="02060603050405020104" charset="0"/>
              <a:cs typeface="Rockwell Condensed" panose="020606030504050201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ICDC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department, </a:t>
            </a:r>
            <a:r>
              <a:rPr lang="en-US" altLang="zh-CN" sz="1200" dirty="0" err="1">
                <a:latin typeface="Rockwell Condensed" panose="02060603050405020104" charset="0"/>
                <a:cs typeface="Rockwell Condensed" panose="02060603050405020104" charset="0"/>
              </a:rPr>
              <a:t>Dianhang</a:t>
            </a:r>
            <a:r>
              <a:rPr lang="en-US" altLang="zh-CN" sz="1200" dirty="0">
                <a:latin typeface="Rockwell Condensed" panose="02060603050405020104" charset="0"/>
                <a:cs typeface="Rockwell Condensed" panose="02060603050405020104" charset="0"/>
              </a:rPr>
              <a:t> Association</a:t>
            </a:r>
            <a:endParaRPr lang="zh-CN" altLang="en-US" sz="1200" dirty="0">
              <a:latin typeface="Rockwell Condensed" panose="02060603050405020104" charset="0"/>
              <a:cs typeface="Rockwell Condensed" panose="020606030504050201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5436223" y="2798779"/>
            <a:ext cx="91503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3773158" y="2799170"/>
            <a:ext cx="144208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6660341" y="2798769"/>
            <a:ext cx="115379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orch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73158" y="1878865"/>
            <a:ext cx="4194810" cy="750083"/>
            <a:chOff x="3773160" y="1247148"/>
            <a:chExt cx="4194810" cy="750083"/>
          </a:xfrm>
        </p:grpSpPr>
        <p:sp>
          <p:nvSpPr>
            <p:cNvPr id="31" name="TextBox 4"/>
            <p:cNvSpPr txBox="1"/>
            <p:nvPr/>
          </p:nvSpPr>
          <p:spPr>
            <a:xfrm>
              <a:off x="3773160" y="1247148"/>
              <a:ext cx="4194810" cy="37592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Common Environment of Deep Learning</a:t>
              </a:r>
              <a:endParaRPr lang="en-US" altLang="zh-CN" sz="20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26082" y="1651791"/>
              <a:ext cx="2194560" cy="34544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深度学习的常见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825914" y="3306883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26" grpId="0"/>
      <p:bldP spid="27" grpId="0"/>
      <p:bldP spid="28" grpId="0"/>
      <p:bldP spid="3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0670" y="721360"/>
            <a:ext cx="3884295" cy="3601720"/>
            <a:chOff x="442" y="1136"/>
            <a:chExt cx="6117" cy="5672"/>
          </a:xfrm>
        </p:grpSpPr>
        <p:sp>
          <p:nvSpPr>
            <p:cNvPr id="2" name="文本框 1"/>
            <p:cNvSpPr txBox="1"/>
            <p:nvPr/>
          </p:nvSpPr>
          <p:spPr>
            <a:xfrm>
              <a:off x="442" y="1136"/>
              <a:ext cx="38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latin typeface="+mn-ea"/>
                  <a:cs typeface="+mn-ea"/>
                </a:rPr>
                <a:t>TensorFlow </a:t>
              </a:r>
              <a:r>
                <a:rPr lang="zh-CN" altLang="en-US" sz="2000" b="1">
                  <a:latin typeface="+mn-ea"/>
                  <a:cs typeface="+mn-ea"/>
                </a:rPr>
                <a:t>简介</a:t>
              </a:r>
              <a:endParaRPr lang="zh-CN" altLang="en-US" sz="2000" b="1">
                <a:latin typeface="+mn-ea"/>
                <a:cs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42" y="2013"/>
              <a:ext cx="6117" cy="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TensorFlow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是一个软件库或框架，由Google团队设计，以最简单的方式实现机器学习和深度学习概念，通常用于</a:t>
              </a:r>
              <a:r>
                <a:rPr lang="zh-CN" altLang="en-US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工业、企业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的机器学习开发。</a:t>
              </a: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algn="just" fontAlgn="auto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其缺点也很明显，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TensorFlow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一代与二代</a:t>
              </a:r>
              <a:r>
                <a:rPr lang="zh-CN" altLang="en-US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不兼容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，而大量的工作和成熟代码都是基于TensorFlow 1.x 版本搭建的，这导致许多旧工程无法运行。</a:t>
              </a: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23" y="6085"/>
              <a:ext cx="5936" cy="723"/>
            </a:xfrm>
            <a:prstGeom prst="rect">
              <a:avLst/>
            </a:prstGeom>
            <a:solidFill>
              <a:srgbClr val="D5F2FF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0779E"/>
                  </a:solidFill>
                  <a:latin typeface="微软雅黑 Light" panose="020B0502040204020203" charset="-122"/>
                  <a:ea typeface="微软雅黑 Light" panose="020B0502040204020203" charset="-122"/>
                  <a:cs typeface="楷体" panose="02010609060101010101" charset="-122"/>
                </a:rPr>
                <a:t>官网</a:t>
              </a:r>
              <a:r>
                <a:rPr lang="zh-CN" altLang="en-US" sz="1400">
                  <a:solidFill>
                    <a:srgbClr val="00779E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：</a:t>
              </a:r>
              <a:r>
                <a:rPr lang="zh-CN" altLang="en-US" sz="1400">
                  <a:solidFill>
                    <a:srgbClr val="00779E"/>
                  </a:solidFill>
                  <a:latin typeface="Consolas" panose="020B0609020204030204" charset="0"/>
                  <a:ea typeface="楷体" panose="02010609060101010101" charset="-122"/>
                  <a:cs typeface="Consolas" panose="020B0609020204030204" charset="0"/>
                </a:rPr>
                <a:t>https://tensorflow.google.cn</a:t>
              </a:r>
              <a:r>
                <a:rPr lang="zh-CN" altLang="en-US" sz="1400">
                  <a:solidFill>
                    <a:srgbClr val="00779E"/>
                  </a:solidFill>
                  <a:latin typeface="Consolas" panose="020B0609020204030204" charset="0"/>
                  <a:ea typeface="楷体" panose="02010609060101010101" charset="-122"/>
                  <a:cs typeface="Consolas" panose="020B0609020204030204" charset="0"/>
                </a:rPr>
                <a:t>/</a:t>
              </a:r>
              <a:r>
                <a:rPr lang="zh-CN" altLang="en-US" sz="1400">
                  <a:solidFill>
                    <a:srgbClr val="00779E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zh-CN" altLang="en-US" sz="1400">
                <a:solidFill>
                  <a:srgbClr val="00779E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16475" y="721360"/>
            <a:ext cx="3884295" cy="3601720"/>
            <a:chOff x="442" y="1136"/>
            <a:chExt cx="6117" cy="5672"/>
          </a:xfrm>
        </p:grpSpPr>
        <p:sp>
          <p:nvSpPr>
            <p:cNvPr id="8" name="文本框 7"/>
            <p:cNvSpPr txBox="1"/>
            <p:nvPr/>
          </p:nvSpPr>
          <p:spPr>
            <a:xfrm>
              <a:off x="442" y="1136"/>
              <a:ext cx="383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latin typeface="+mn-ea"/>
                  <a:cs typeface="+mn-ea"/>
                </a:rPr>
                <a:t>Keras </a:t>
              </a:r>
              <a:r>
                <a:rPr lang="zh-CN" altLang="en-US" sz="2000" b="1">
                  <a:latin typeface="+mn-ea"/>
                  <a:cs typeface="+mn-ea"/>
                </a:rPr>
                <a:t>简介</a:t>
              </a:r>
              <a:endParaRPr lang="zh-CN" altLang="en-US" sz="2000" b="1">
                <a:latin typeface="+mn-ea"/>
                <a:cs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2" y="2013"/>
              <a:ext cx="6117" cy="3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Keras 是一个用 Python 编写的高级神经网络 API，简便易于理解，同时支持卷积神经网络(CNN)和循环神经网络(RNN)，可以在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CPU 和 GPU 上无缝运行。</a:t>
              </a: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algn="just" fontAlgn="auto">
                <a:lnSpc>
                  <a:spcPct val="12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但是由于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Keras 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本身是一个中间层，它是通过调用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Tensor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F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low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或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theano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实现的功能，因此如果需要训练大尺寸模型的话可能会频繁遇到</a:t>
              </a:r>
              <a:r>
                <a:rPr lang="en-US" altLang="zh-CN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GPU 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内存溢出的问题，且</a:t>
              </a:r>
              <a:r>
                <a:rPr lang="zh-CN" altLang="en-US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速度较慢</a:t>
              </a:r>
              <a:r>
                <a:rPr lang="zh-CN" alt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。</a:t>
              </a: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3" y="6085"/>
              <a:ext cx="5936" cy="723"/>
            </a:xfrm>
            <a:prstGeom prst="rect">
              <a:avLst/>
            </a:prstGeom>
            <a:solidFill>
              <a:srgbClr val="D5F2FF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0779E"/>
                  </a:solidFill>
                  <a:latin typeface="微软雅黑 Light" panose="020B0502040204020203" charset="-122"/>
                  <a:ea typeface="微软雅黑 Light" panose="020B0502040204020203" charset="-122"/>
                  <a:cs typeface="楷体" panose="02010609060101010101" charset="-122"/>
                </a:rPr>
                <a:t>官网</a:t>
              </a:r>
              <a:r>
                <a:rPr lang="zh-CN" altLang="en-US" sz="1400">
                  <a:solidFill>
                    <a:srgbClr val="00779E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：</a:t>
              </a:r>
              <a:r>
                <a:rPr lang="zh-CN" altLang="en-US" sz="1400">
                  <a:solidFill>
                    <a:srgbClr val="00779E"/>
                  </a:solidFill>
                  <a:latin typeface="Consolas" panose="020B0609020204030204" charset="0"/>
                  <a:ea typeface="楷体" panose="02010609060101010101" charset="-122"/>
                  <a:cs typeface="Consolas" panose="020B0609020204030204" charset="0"/>
                </a:rPr>
                <a:t>https://keras.io/</a:t>
              </a:r>
              <a:r>
                <a:rPr lang="zh-CN" altLang="en-US" sz="1400">
                  <a:solidFill>
                    <a:srgbClr val="0BBDFF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zh-CN" altLang="en-US" sz="1400">
                <a:solidFill>
                  <a:srgbClr val="0BBD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490720" y="1006475"/>
            <a:ext cx="0" cy="3218180"/>
          </a:xfrm>
          <a:prstGeom prst="line">
            <a:avLst/>
          </a:prstGeom>
          <a:ln w="6350">
            <a:solidFill>
              <a:schemeClr val="dk1">
                <a:shade val="95000"/>
                <a:satMod val="105000"/>
                <a:alpha val="1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670" y="721360"/>
            <a:ext cx="2433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latin typeface="+mn-ea"/>
                <a:cs typeface="+mn-ea"/>
              </a:rPr>
              <a:t>PyTorch </a:t>
            </a:r>
            <a:r>
              <a:rPr lang="zh-CN" altLang="en-US" sz="2000" b="1">
                <a:latin typeface="+mn-ea"/>
                <a:cs typeface="+mn-ea"/>
              </a:rPr>
              <a:t>简介</a:t>
            </a:r>
            <a:endParaRPr lang="zh-CN" altLang="en-US" sz="2000" b="1"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670" y="2787650"/>
            <a:ext cx="36531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PyTorch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是一个开源的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Python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机器学习库，底层由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C++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实现，应用于人工智能领域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它主要由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Facebook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的人工智能研究团队开发，被广泛应用于学术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研究界。</a:t>
            </a:r>
            <a:endParaRPr lang="en-US" altLang="zh-CN" sz="15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14" name="图片 13" descr="PyTorch_logo_black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" y="1779905"/>
            <a:ext cx="2096135" cy="5200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356100" y="771525"/>
            <a:ext cx="4429760" cy="3382645"/>
            <a:chOff x="6860" y="1875"/>
            <a:chExt cx="6976" cy="5327"/>
          </a:xfrm>
        </p:grpSpPr>
        <p:sp>
          <p:nvSpPr>
            <p:cNvPr id="15" name="圆角矩形 14"/>
            <p:cNvSpPr/>
            <p:nvPr/>
          </p:nvSpPr>
          <p:spPr>
            <a:xfrm>
              <a:off x="6860" y="1875"/>
              <a:ext cx="6976" cy="5327"/>
            </a:xfrm>
            <a:prstGeom prst="roundRect">
              <a:avLst>
                <a:gd name="adj" fmla="val 3454"/>
              </a:avLst>
            </a:prstGeom>
            <a:solidFill>
              <a:srgbClr val="006599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37" y="2086"/>
              <a:ext cx="22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</a:t>
              </a:r>
              <a:r>
                <a:rPr lang="en-US" altLang="zh-CN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endParaRPr lang="zh-CN" altLang="en-US" b="1">
                <a:solidFill>
                  <a:srgbClr val="A7C2C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42" y="2686"/>
              <a:ext cx="6643" cy="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上手快</a:t>
              </a: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：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掌握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Numpy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和基本深度学习概念即可上手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代码简洁灵活：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nn.module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封装使网络搭建更方便，基于动态图机制，更灵活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Debug方便：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调试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PyTorch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就像调试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Python 代码一样简单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开发者多：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GitHub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上贡献者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(Contributors)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已达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1100+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兼容性好：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不会像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TensorFlow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那样版本之间存在自我冲突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现象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 Light" panose="020B0502040204020203" charset="-122"/>
                </a:rPr>
                <a:t>运行速度快：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相较于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Keras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，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PyTorch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的性能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要好得多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356100" y="4276725"/>
            <a:ext cx="4429760" cy="459105"/>
          </a:xfrm>
          <a:prstGeom prst="roundRect">
            <a:avLst/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729EB2"/>
                </a:solidFill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官网</a:t>
            </a:r>
            <a:r>
              <a:rPr lang="zh-CN" altLang="en-US" sz="1400">
                <a:solidFill>
                  <a:srgbClr val="729EB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en-US" sz="1400">
                <a:solidFill>
                  <a:srgbClr val="729EB2"/>
                </a:solidFill>
                <a:latin typeface="Consolas" panose="020B0609020204030204" charset="0"/>
                <a:ea typeface="楷体" panose="02010609060101010101" charset="-122"/>
                <a:cs typeface="Consolas" panose="020B0609020204030204" charset="0"/>
              </a:rPr>
              <a:t>https://</a:t>
            </a:r>
            <a:r>
              <a:rPr lang="en-US" altLang="zh-CN" sz="1400">
                <a:solidFill>
                  <a:srgbClr val="729EB2"/>
                </a:solidFill>
                <a:latin typeface="Consolas" panose="020B0609020204030204" charset="0"/>
                <a:ea typeface="楷体" panose="02010609060101010101" charset="-122"/>
                <a:cs typeface="Consolas" panose="020B0609020204030204" charset="0"/>
              </a:rPr>
              <a:t>pytorch.org/</a:t>
            </a:r>
            <a:r>
              <a:rPr lang="zh-CN" altLang="en-US" sz="1400">
                <a:solidFill>
                  <a:srgbClr val="729EB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1400">
              <a:solidFill>
                <a:srgbClr val="729EB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670" y="721360"/>
            <a:ext cx="2433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+mn-ea"/>
                <a:cs typeface="+mn-ea"/>
              </a:rPr>
              <a:t>PyTorch </a:t>
            </a:r>
            <a:r>
              <a:rPr lang="zh-CN" altLang="en-US" sz="2000" b="1">
                <a:latin typeface="+mn-ea"/>
                <a:cs typeface="+mn-ea"/>
              </a:rPr>
              <a:t>简介</a:t>
            </a:r>
            <a:endParaRPr lang="zh-CN" altLang="en-US" sz="2000" b="1"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670" y="2787650"/>
            <a:ext cx="365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使用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PyTorch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，可以轻松地解决线性回归、拟合、分类等问题，并且具有良好的可视化性。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14" name="图片 13" descr="PyTorch_logo_black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" y="1779905"/>
            <a:ext cx="2096135" cy="5200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356100" y="771525"/>
            <a:ext cx="4429760" cy="3575050"/>
            <a:chOff x="6860" y="1875"/>
            <a:chExt cx="6976" cy="5630"/>
          </a:xfrm>
        </p:grpSpPr>
        <p:sp>
          <p:nvSpPr>
            <p:cNvPr id="15" name="圆角矩形 14"/>
            <p:cNvSpPr/>
            <p:nvPr/>
          </p:nvSpPr>
          <p:spPr>
            <a:xfrm>
              <a:off x="6860" y="1875"/>
              <a:ext cx="6976" cy="5327"/>
            </a:xfrm>
            <a:prstGeom prst="roundRect">
              <a:avLst>
                <a:gd name="adj" fmla="val 3454"/>
              </a:avLst>
            </a:prstGeom>
            <a:solidFill>
              <a:srgbClr val="006599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37" y="2086"/>
              <a:ext cx="22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</a:t>
              </a:r>
              <a:r>
                <a:rPr lang="en-US" altLang="zh-CN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endParaRPr lang="zh-CN" altLang="en-US" b="1">
                <a:solidFill>
                  <a:srgbClr val="A7C2C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42" y="2686"/>
              <a:ext cx="6643" cy="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使用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PyTorch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，我们可以实现将蚂蚁和蜜蜂的图片进行区分。不仅仅是蚂蚁蜜蜂，各种特征鲜明的动植物、物体等都可用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PyTorch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进行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区分。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我们还可以根据黄金的历史价格，来预测未来黄金价格的走向。不仅仅是黄金，任何股票或比特币等资产都可被用于预测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中。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  <a:p>
              <a:pPr marL="285750" indent="-285750" algn="just" fontAlgn="auto">
                <a:lnSpc>
                  <a:spcPct val="14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Char char="ü"/>
              </a:pP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356100" y="4276725"/>
            <a:ext cx="4429760" cy="459105"/>
          </a:xfrm>
          <a:prstGeom prst="roundRect">
            <a:avLst/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729EB2"/>
                </a:solidFill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官网</a:t>
            </a:r>
            <a:r>
              <a:rPr lang="zh-CN" altLang="en-US" sz="1400">
                <a:solidFill>
                  <a:srgbClr val="729EB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en-US" sz="1400">
                <a:solidFill>
                  <a:srgbClr val="729EB2"/>
                </a:solidFill>
                <a:latin typeface="Consolas" panose="020B0609020204030204" charset="0"/>
                <a:ea typeface="楷体" panose="02010609060101010101" charset="-122"/>
                <a:cs typeface="Consolas" panose="020B0609020204030204" charset="0"/>
              </a:rPr>
              <a:t>https://</a:t>
            </a:r>
            <a:r>
              <a:rPr lang="en-US" altLang="zh-CN" sz="1400">
                <a:solidFill>
                  <a:srgbClr val="729EB2"/>
                </a:solidFill>
                <a:latin typeface="Consolas" panose="020B0609020204030204" charset="0"/>
                <a:ea typeface="楷体" panose="02010609060101010101" charset="-122"/>
                <a:cs typeface="Consolas" panose="020B0609020204030204" charset="0"/>
              </a:rPr>
              <a:t>pytorch.org/</a:t>
            </a:r>
            <a:r>
              <a:rPr lang="zh-CN" altLang="en-US" sz="1400">
                <a:solidFill>
                  <a:srgbClr val="729EB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1400">
              <a:solidFill>
                <a:srgbClr val="729EB2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6"/>
          <a:stretch>
            <a:fillRect/>
          </a:stretch>
        </p:blipFill>
        <p:spPr>
          <a:xfrm>
            <a:off x="5247005" y="2283460"/>
            <a:ext cx="1072800" cy="669600"/>
          </a:xfrm>
          <a:prstGeom prst="roundRect">
            <a:avLst>
              <a:gd name="adj" fmla="val 6733"/>
            </a:avLst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6876415" y="2283460"/>
            <a:ext cx="1071880" cy="668020"/>
          </a:xfrm>
          <a:prstGeom prst="roundRect">
            <a:avLst>
              <a:gd name="adj" fmla="val 6733"/>
            </a:avLst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3780155" y="2787650"/>
            <a:ext cx="495046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0" algn="l">
              <a:buFont typeface="Wingdings" panose="05000000000000000000" pitchFamily="2" charset="2"/>
              <a:buNone/>
            </a:pP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有安装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GPU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环境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需求的可申请单独辅导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73158" y="1878865"/>
            <a:ext cx="4951095" cy="750083"/>
            <a:chOff x="3773160" y="1247148"/>
            <a:chExt cx="4951095" cy="750083"/>
          </a:xfrm>
        </p:grpSpPr>
        <p:sp>
          <p:nvSpPr>
            <p:cNvPr id="31" name="TextBox 4"/>
            <p:cNvSpPr txBox="1"/>
            <p:nvPr/>
          </p:nvSpPr>
          <p:spPr>
            <a:xfrm>
              <a:off x="3773160" y="1247148"/>
              <a:ext cx="4951095" cy="37592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Installation Demo of PyTorch-CPU Environment</a:t>
              </a:r>
              <a:endParaRPr lang="en-US" altLang="zh-CN" sz="20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73377" y="1651791"/>
              <a:ext cx="3300095" cy="34544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PyTorch-CPU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环境的安装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825914" y="3306883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27" grpId="0"/>
      <p:bldP spid="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96293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309420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996293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3780155" y="2582545"/>
            <a:ext cx="495046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0" algn="l">
              <a:buFont typeface="Wingdings" panose="05000000000000000000" pitchFamily="2" charset="2"/>
              <a:buNone/>
            </a:pP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有安装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GPU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环境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需求的可申请单独辅导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73158" y="1878865"/>
            <a:ext cx="4957662" cy="375920"/>
            <a:chOff x="3773160" y="1247148"/>
            <a:chExt cx="4957662" cy="375920"/>
          </a:xfrm>
        </p:grpSpPr>
        <p:sp>
          <p:nvSpPr>
            <p:cNvPr id="31" name="TextBox 4"/>
            <p:cNvSpPr txBox="1"/>
            <p:nvPr/>
          </p:nvSpPr>
          <p:spPr>
            <a:xfrm>
              <a:off x="3773160" y="1247148"/>
              <a:ext cx="2915285" cy="37592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Segoe UI Light" panose="020B0502040204020203" pitchFamily="34" charset="0"/>
                </a:rPr>
                <a:t>Introduction of DataLoader</a:t>
              </a:r>
              <a:endParaRPr lang="en-US" altLang="zh-CN" sz="20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42002" y="1262536"/>
              <a:ext cx="1988820" cy="34544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DataLoader 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825914" y="3306883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 bldLvl="0" animBg="1"/>
      <p:bldP spid="27" grpId="0"/>
      <p:bldP spid="3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670" y="721360"/>
            <a:ext cx="395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latin typeface="+mn-ea"/>
                <a:cs typeface="+mn-ea"/>
              </a:rPr>
              <a:t>DataLoader </a:t>
            </a:r>
            <a:r>
              <a:rPr lang="zh-CN" altLang="en-US" sz="2000" b="1">
                <a:latin typeface="+mn-ea"/>
                <a:cs typeface="+mn-ea"/>
              </a:rPr>
              <a:t>与</a:t>
            </a:r>
            <a:r>
              <a:rPr lang="en-US" altLang="zh-CN" sz="2000" b="1">
                <a:latin typeface="+mn-ea"/>
                <a:cs typeface="+mn-ea"/>
              </a:rPr>
              <a:t> Dataset </a:t>
            </a:r>
            <a:r>
              <a:rPr lang="zh-CN" altLang="en-US" sz="2000" b="1">
                <a:latin typeface="+mn-ea"/>
                <a:cs typeface="+mn-ea"/>
              </a:rPr>
              <a:t>简介</a:t>
            </a:r>
            <a:endParaRPr lang="zh-CN" altLang="en-US" sz="2000" b="1"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670" y="1635125"/>
            <a:ext cx="365315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机器学习最重要部分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之一就是数据集，只有强大的数据集才能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训练出优秀的机器学习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模型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数据集通常规模庞大，例如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CIFAR10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数据集中就包含了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60000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张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彩色图像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just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自己寻找数据集的工程量是非常大的，所以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PyTorch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很贴心地为我们提供了大量的优秀数据集使用，并将其封装为</a:t>
            </a:r>
            <a:r>
              <a:rPr lang="en-US" altLang="zh-CN" sz="15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Dataset</a:t>
            </a:r>
            <a:r>
              <a:rPr lang="en-US" altLang="zh-CN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类，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可直接调用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40045" y="1131570"/>
            <a:ext cx="2660650" cy="575945"/>
          </a:xfrm>
          <a:prstGeom prst="roundRect">
            <a:avLst/>
          </a:prstGeom>
          <a:solidFill>
            <a:srgbClr val="006599">
              <a:alpha val="1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创建</a:t>
            </a:r>
            <a:r>
              <a:rPr lang="en-US" altLang="zh-CN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Dateset</a:t>
            </a:r>
            <a:endParaRPr lang="zh-CN" altLang="en-US" sz="140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39410" y="2139315"/>
            <a:ext cx="2661285" cy="575945"/>
          </a:xfrm>
          <a:prstGeom prst="roundRect">
            <a:avLst/>
          </a:prstGeom>
          <a:solidFill>
            <a:srgbClr val="006599">
              <a:alpha val="1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Dataset</a:t>
            </a:r>
            <a:r>
              <a:rPr lang="en-US" altLang="zh-CN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传递给</a:t>
            </a:r>
            <a:r>
              <a:rPr lang="en-US" altLang="zh-CN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DataLoader</a:t>
            </a:r>
            <a:endParaRPr lang="zh-CN" altLang="en-US" sz="140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40680" y="3147060"/>
            <a:ext cx="2660015" cy="711835"/>
          </a:xfrm>
          <a:prstGeom prst="roundRect">
            <a:avLst/>
          </a:prstGeom>
          <a:solidFill>
            <a:srgbClr val="006599">
              <a:alpha val="11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DataLoader</a:t>
            </a:r>
            <a:r>
              <a:rPr lang="en-US" altLang="zh-CN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迭代产生训练数据提供给模型</a:t>
            </a:r>
            <a:endParaRPr lang="zh-CN" altLang="en-US" sz="140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804025" y="1734820"/>
            <a:ext cx="0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804025" y="2742565"/>
            <a:ext cx="0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466080" y="4020185"/>
            <a:ext cx="2633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数据集的传递流程</a:t>
            </a:r>
            <a:endParaRPr lang="zh-CN" altLang="en-US" sz="12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2875059" y="51470"/>
            <a:ext cx="1114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课题综述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083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1323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165594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目前现状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77105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364665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研究目标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33936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56373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研究过程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75247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four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7762806" y="51470"/>
            <a:ext cx="10231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研究结论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27878" y="268074"/>
            <a:ext cx="69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five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335"/>
            <a:ext cx="555600" cy="463926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556399" y="285330"/>
            <a:ext cx="561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大连海事大学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电航学社 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</a:t>
            </a:r>
            <a:r>
              <a:rPr lang="zh-CN" altLang="en-US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智能认知与数据计算部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altLang="zh-CN" sz="8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ICDC</a:t>
            </a:r>
            <a:r>
              <a:rPr lang="en-US" altLang="zh-CN" sz="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) </a:t>
            </a:r>
            <a:endParaRPr lang="zh-CN" altLang="en-US" sz="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259A8"/>
              </a:clrFrom>
              <a:clrTo>
                <a:srgbClr val="0259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5969" r="5271" b="5139"/>
          <a:stretch>
            <a:fillRect/>
          </a:stretch>
        </p:blipFill>
        <p:spPr>
          <a:xfrm>
            <a:off x="584890" y="67439"/>
            <a:ext cx="432106" cy="44072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4858138"/>
            <a:ext cx="9144000" cy="288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1"/>
            <a:ext cx="557630" cy="55552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52802" y="4902280"/>
            <a:ext cx="914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an.hongjun@foxmail.com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Copyright © Intelligent Cognition and Data Computing department(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ICDC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CN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Dianhang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Association, Dalian Maritime University. All rights reserved. </a:t>
            </a:r>
            <a:endParaRPr lang="zh-CN" alt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0072" y="61224"/>
            <a:ext cx="4180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2021-2022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学年第二学期培训</a:t>
            </a:r>
            <a:endParaRPr lang="zh-CN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670" y="649605"/>
            <a:ext cx="395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+mn-ea"/>
                <a:cs typeface="+mn-ea"/>
              </a:rPr>
              <a:t>常用数据集介绍</a:t>
            </a:r>
            <a:endParaRPr lang="zh-CN" altLang="en-US" sz="2000" b="1">
              <a:latin typeface="+mn-ea"/>
              <a:cs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0870" y="1203960"/>
            <a:ext cx="2459990" cy="3382645"/>
            <a:chOff x="962" y="1896"/>
            <a:chExt cx="3874" cy="5327"/>
          </a:xfrm>
        </p:grpSpPr>
        <p:sp>
          <p:nvSpPr>
            <p:cNvPr id="15" name="圆角矩形 14"/>
            <p:cNvSpPr/>
            <p:nvPr/>
          </p:nvSpPr>
          <p:spPr>
            <a:xfrm>
              <a:off x="962" y="1896"/>
              <a:ext cx="3874" cy="5327"/>
            </a:xfrm>
            <a:prstGeom prst="roundRect">
              <a:avLst>
                <a:gd name="adj" fmla="val 3454"/>
              </a:avLst>
            </a:prstGeom>
            <a:solidFill>
              <a:srgbClr val="006599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8" y="2024"/>
              <a:ext cx="3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FASHION</a:t>
              </a:r>
              <a:r>
                <a:rPr lang="en-US" altLang="zh-CN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MNIST</a:t>
              </a:r>
              <a:endParaRPr lang="zh-CN" altLang="en-US" b="1">
                <a:solidFill>
                  <a:srgbClr val="A7C2C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81" y="2576"/>
              <a:ext cx="3436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None/>
              </a:pP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Fashion-MNIST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是一个包含了来自10种类别的共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70000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个不同商品的正面灰度图片的数据集，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每张图片的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大小为28×28，训练集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/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验证集的划分为：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60000/10000</a:t>
              </a:r>
              <a:endPara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7" y="5070"/>
              <a:ext cx="3201" cy="1848"/>
            </a:xfrm>
            <a:prstGeom prst="roundRect">
              <a:avLst>
                <a:gd name="adj" fmla="val 7142"/>
              </a:avLst>
            </a:prstGeom>
            <a:noFill/>
            <a:ln w="9525">
              <a:noFill/>
            </a:ln>
          </p:spPr>
        </p:pic>
      </p:grpSp>
      <p:grpSp>
        <p:nvGrpSpPr>
          <p:cNvPr id="18" name="组合 17"/>
          <p:cNvGrpSpPr/>
          <p:nvPr/>
        </p:nvGrpSpPr>
        <p:grpSpPr>
          <a:xfrm>
            <a:off x="3317875" y="1186180"/>
            <a:ext cx="2459990" cy="3382645"/>
            <a:chOff x="962" y="1896"/>
            <a:chExt cx="3874" cy="5327"/>
          </a:xfrm>
        </p:grpSpPr>
        <p:sp>
          <p:nvSpPr>
            <p:cNvPr id="19" name="圆角矩形 18"/>
            <p:cNvSpPr/>
            <p:nvPr/>
          </p:nvSpPr>
          <p:spPr>
            <a:xfrm>
              <a:off x="962" y="1896"/>
              <a:ext cx="3874" cy="5327"/>
            </a:xfrm>
            <a:prstGeom prst="roundRect">
              <a:avLst>
                <a:gd name="adj" fmla="val 3454"/>
              </a:avLst>
            </a:prstGeom>
            <a:solidFill>
              <a:srgbClr val="006599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28" y="2024"/>
              <a:ext cx="3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CIFAR</a:t>
              </a:r>
              <a:r>
                <a:rPr 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b="1">
                <a:solidFill>
                  <a:srgbClr val="A7C2C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1" y="2576"/>
              <a:ext cx="3436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None/>
              </a:pP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CIFAR-10 是一个包含了来自10种不同类别的共60000张彩色图片的数据集，每张图片的大小为32×32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，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训练集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/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验证集的划分为：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5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0000/10000</a:t>
              </a:r>
              <a:endParaRPr lang="en-US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10275" y="1168400"/>
            <a:ext cx="2459990" cy="3382645"/>
            <a:chOff x="962" y="1896"/>
            <a:chExt cx="3874" cy="5327"/>
          </a:xfrm>
        </p:grpSpPr>
        <p:sp>
          <p:nvSpPr>
            <p:cNvPr id="24" name="圆角矩形 23"/>
            <p:cNvSpPr/>
            <p:nvPr/>
          </p:nvSpPr>
          <p:spPr>
            <a:xfrm>
              <a:off x="962" y="1896"/>
              <a:ext cx="3874" cy="5327"/>
            </a:xfrm>
            <a:prstGeom prst="roundRect">
              <a:avLst>
                <a:gd name="adj" fmla="val 3454"/>
              </a:avLst>
            </a:prstGeom>
            <a:solidFill>
              <a:srgbClr val="006599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28" y="2024"/>
              <a:ext cx="3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CATS</a:t>
              </a:r>
              <a:r>
                <a:rPr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vs. </a:t>
              </a:r>
              <a:r>
                <a:rPr lang="en-US" b="1">
                  <a:solidFill>
                    <a:srgbClr val="A7C2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DOGS</a:t>
              </a:r>
              <a:endParaRPr lang="en-US" b="1">
                <a:solidFill>
                  <a:srgbClr val="A7C2C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181" y="2576"/>
              <a:ext cx="3436" cy="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just" fontAlgn="auto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Font typeface="Wingdings" panose="05000000000000000000" charset="0"/>
                <a:buNone/>
              </a:pP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Cats vs. Dogs 是一个包含了猫与狗各12500张彩色图片的数据集，数据集中的图片尺寸都不尽相同，没有进行统一的裁剪。</a:t>
              </a: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pic>
        <p:nvPicPr>
          <p:cNvPr id="105" name="图片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3703320" y="3219450"/>
            <a:ext cx="1674495" cy="1173480"/>
          </a:xfrm>
          <a:prstGeom prst="roundRect">
            <a:avLst>
              <a:gd name="adj" fmla="val 7142"/>
            </a:avLst>
          </a:prstGeom>
          <a:noFill/>
          <a:ln w="9525">
            <a:noFill/>
          </a:ln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680" y="3219450"/>
            <a:ext cx="1566912" cy="1173600"/>
          </a:xfrm>
          <a:prstGeom prst="roundRect">
            <a:avLst>
              <a:gd name="adj" fmla="val 7142"/>
            </a:avLst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可修改">
      <a:dk1>
        <a:srgbClr val="000000"/>
      </a:dk1>
      <a:lt1>
        <a:srgbClr val="FFFFFF"/>
      </a:lt1>
      <a:dk2>
        <a:srgbClr val="36303B"/>
      </a:dk2>
      <a:lt2>
        <a:srgbClr val="E2DFCC"/>
      </a:lt2>
      <a:accent1>
        <a:srgbClr val="006599"/>
      </a:accent1>
      <a:accent2>
        <a:srgbClr val="948A54"/>
      </a:accent2>
      <a:accent3>
        <a:srgbClr val="1C7B64"/>
      </a:accent3>
      <a:accent4>
        <a:srgbClr val="7F7F7F"/>
      </a:accent4>
      <a:accent5>
        <a:srgbClr val="596166"/>
      </a:accent5>
      <a:accent6>
        <a:srgbClr val="BFBFBF"/>
      </a:accent6>
      <a:hlink>
        <a:srgbClr val="36303B"/>
      </a:hlink>
      <a:folHlink>
        <a:srgbClr val="948A54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4484</Words>
  <Application>WPS 演示</Application>
  <PresentationFormat>全屏显示(16:9)</PresentationFormat>
  <Paragraphs>307</Paragraphs>
  <Slides>10</Slides>
  <Notes>42</Notes>
  <HiddenSlides>0</HiddenSlides>
  <MMClips>2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华文新魏</vt:lpstr>
      <vt:lpstr>Javanese Text</vt:lpstr>
      <vt:lpstr>Rockwell Condensed</vt:lpstr>
      <vt:lpstr>方正正黑简体</vt:lpstr>
      <vt:lpstr>黑体</vt:lpstr>
      <vt:lpstr>方正兰亭黑简体</vt:lpstr>
      <vt:lpstr>华文细黑</vt:lpstr>
      <vt:lpstr>Bahnschrift Light Condensed</vt:lpstr>
      <vt:lpstr>Impact</vt:lpstr>
      <vt:lpstr>Segoe UI Light</vt:lpstr>
      <vt:lpstr>Times New Roman</vt:lpstr>
      <vt:lpstr>楷体</vt:lpstr>
      <vt:lpstr>微软雅黑 Light</vt:lpstr>
      <vt:lpstr>Consolas</vt:lpstr>
      <vt:lpstr>Wingdings</vt:lpstr>
      <vt:lpstr>Lao UI</vt:lpstr>
      <vt:lpstr>Aloisen GrooveU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Coder.AN</dc:creator>
  <cp:keywords>tukuppt</cp:keywords>
  <cp:lastModifiedBy>Zoiyok Foo♐</cp:lastModifiedBy>
  <cp:revision>37</cp:revision>
  <dcterms:created xsi:type="dcterms:W3CDTF">2014-09-01T14:19:00Z</dcterms:created>
  <dcterms:modified xsi:type="dcterms:W3CDTF">2022-03-12T15:58:31Z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2052-11.1.0.11365</vt:lpwstr>
  </property>
  <property fmtid="{D5CDD505-2E9C-101B-9397-08002B2CF9AE}" pid="4" name="ICV">
    <vt:lpwstr>717E48E06AC243D290AAC5B2E151549B</vt:lpwstr>
  </property>
</Properties>
</file>